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17" r:id="rId2"/>
    <p:sldId id="418" r:id="rId3"/>
    <p:sldId id="377" r:id="rId4"/>
    <p:sldId id="378" r:id="rId5"/>
    <p:sldId id="379" r:id="rId6"/>
    <p:sldId id="381" r:id="rId7"/>
    <p:sldId id="383" r:id="rId8"/>
    <p:sldId id="419" r:id="rId9"/>
    <p:sldId id="395" r:id="rId10"/>
    <p:sldId id="376" r:id="rId11"/>
    <p:sldId id="400" r:id="rId12"/>
    <p:sldId id="422" r:id="rId13"/>
    <p:sldId id="403" r:id="rId14"/>
    <p:sldId id="426" r:id="rId15"/>
    <p:sldId id="427" r:id="rId16"/>
    <p:sldId id="428" r:id="rId17"/>
    <p:sldId id="429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Broad" initials="OB" lastIdx="1" clrIdx="0">
    <p:extLst>
      <p:ext uri="{19B8F6BF-5375-455C-9EA6-DF929625EA0E}">
        <p15:presenceInfo xmlns:p15="http://schemas.microsoft.com/office/powerpoint/2012/main" userId="S-1-5-21-4270984560-2697355171-1338322823-6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1954A6"/>
    <a:srgbClr val="FFFFFF"/>
    <a:srgbClr val="DEE4EE"/>
    <a:srgbClr val="3B6ABF"/>
    <a:srgbClr val="B0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4249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7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Biofuels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contribute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energy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supply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ways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usually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employed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power</a:t>
            </a:r>
            <a:r>
              <a:rPr lang="sv-SE" baseline="0" dirty="0" smtClean="0"/>
              <a:t> and heat </a:t>
            </a:r>
            <a:r>
              <a:rPr lang="sv-SE" baseline="0" dirty="0" err="1" smtClean="0"/>
              <a:t>supply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centralised</a:t>
            </a:r>
            <a:r>
              <a:rPr lang="sv-SE" baseline="0" dirty="0" smtClean="0"/>
              <a:t> and at a </a:t>
            </a:r>
            <a:r>
              <a:rPr lang="sv-SE" baseline="0" dirty="0" err="1" smtClean="0"/>
              <a:t>decentralised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level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8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0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9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Subtitle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Wind, solar and biofuels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712" y="503460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title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BO" noProof="0" dirty="0" err="1" smtClean="0"/>
              <a:t>Click</a:t>
            </a:r>
            <a:r>
              <a:rPr lang="es-BO" noProof="0" dirty="0" smtClean="0"/>
              <a:t> to </a:t>
            </a:r>
            <a:r>
              <a:rPr lang="es-BO" noProof="0" dirty="0" err="1" smtClean="0"/>
              <a:t>edit</a:t>
            </a:r>
            <a:r>
              <a:rPr lang="es-BO" noProof="0" dirty="0" smtClean="0"/>
              <a:t> Master </a:t>
            </a:r>
            <a:r>
              <a:rPr lang="es-BO" noProof="0" dirty="0" err="1" smtClean="0"/>
              <a:t>text</a:t>
            </a:r>
            <a:r>
              <a:rPr lang="es-BO" noProof="0" dirty="0" smtClean="0"/>
              <a:t> </a:t>
            </a:r>
            <a:r>
              <a:rPr lang="es-BO" noProof="0" dirty="0" err="1" smtClean="0"/>
              <a:t>styles</a:t>
            </a:r>
            <a:endParaRPr lang="es-BO" noProof="0" dirty="0" smtClean="0"/>
          </a:p>
          <a:p>
            <a:pPr lvl="1"/>
            <a:r>
              <a:rPr lang="es-BO" noProof="0" dirty="0" err="1" smtClean="0"/>
              <a:t>Second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2"/>
            <a:r>
              <a:rPr lang="es-BO" noProof="0" dirty="0" err="1" smtClean="0"/>
              <a:t>Third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3"/>
            <a:r>
              <a:rPr lang="es-BO" noProof="0" dirty="0" err="1" smtClean="0"/>
              <a:t>Fourth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 smtClean="0"/>
          </a:p>
          <a:p>
            <a:pPr lvl="4"/>
            <a:r>
              <a:rPr lang="es-BO" noProof="0" dirty="0" err="1" smtClean="0"/>
              <a:t>Fifth</a:t>
            </a:r>
            <a:r>
              <a:rPr lang="es-BO" noProof="0" dirty="0" smtClean="0"/>
              <a:t> </a:t>
            </a:r>
            <a:r>
              <a:rPr lang="es-BO" noProof="0" dirty="0" err="1" smtClean="0"/>
              <a:t>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mus.community/" TargetMode="External"/><Relationship Id="rId2" Type="http://schemas.openxmlformats.org/officeDocument/2006/relationships/hyperlink" Target="mailto:gav@kth.s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-nea.org/ndd/pubs/2015/7057-proj-costs-electricity-2015.pdf" TargetMode="External"/><Relationship Id="rId2" Type="http://schemas.openxmlformats.org/officeDocument/2006/relationships/hyperlink" Target="https://setis.ec.europa.eu/sites/default/files/reports/ETRI-201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a-etsap.org/index.php/energy-technology-data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MMoiraWhitehouse/fossil-fuels-teach" TargetMode="External"/><Relationship Id="rId13" Type="http://schemas.openxmlformats.org/officeDocument/2006/relationships/hyperlink" Target="http://indianexpress.com/article/business/economy/factory-output-grows-2-per-cent-in-february-after-3-months-of-contraction/" TargetMode="External"/><Relationship Id="rId3" Type="http://schemas.openxmlformats.org/officeDocument/2006/relationships/hyperlink" Target="http://www.energytrendsinsider.com/research/coal/coal-mining-and-processing/" TargetMode="External"/><Relationship Id="rId7" Type="http://schemas.openxmlformats.org/officeDocument/2006/relationships/hyperlink" Target="http://unitednuclear.com/index.php?main_page=product_info&amp;products_id=1028" TargetMode="External"/><Relationship Id="rId12" Type="http://schemas.openxmlformats.org/officeDocument/2006/relationships/hyperlink" Target="https://se.123rf.com/clipart-vektorer/transport.html" TargetMode="External"/><Relationship Id="rId17" Type="http://schemas.openxmlformats.org/officeDocument/2006/relationships/hyperlink" Target="http://www.picquery.com/gasoline-truck_WXRZaplkZ2eaRVifu*zjqPAvrMnnxmBsTSgdn*BBBKk/" TargetMode="External"/><Relationship Id="rId2" Type="http://schemas.openxmlformats.org/officeDocument/2006/relationships/hyperlink" Target="http://www.gbgasifired.com/model.html" TargetMode="External"/><Relationship Id="rId16" Type="http://schemas.openxmlformats.org/officeDocument/2006/relationships/hyperlink" Target="http://www.forestenergy.ie/transportation-studie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news.in/wind-water-and-sun-beat-biofuels-nuclear-and-coal-clean-energy-297577" TargetMode="External"/><Relationship Id="rId11" Type="http://schemas.openxmlformats.org/officeDocument/2006/relationships/hyperlink" Target="http://jhsimpson.com/residential/" TargetMode="External"/><Relationship Id="rId5" Type="http://schemas.openxmlformats.org/officeDocument/2006/relationships/hyperlink" Target="http://inhabitat.com/tag/biomass/" TargetMode="External"/><Relationship Id="rId15" Type="http://schemas.openxmlformats.org/officeDocument/2006/relationships/hyperlink" Target="http://www.zerohedge.com/news/2017-06-23/demand-oil-pipeline-capacity-hits-6-year-low" TargetMode="External"/><Relationship Id="rId10" Type="http://schemas.openxmlformats.org/officeDocument/2006/relationships/hyperlink" Target="http://energyfromthorium.com/2010/08/06/loveswu1/" TargetMode="External"/><Relationship Id="rId4" Type="http://schemas.openxmlformats.org/officeDocument/2006/relationships/hyperlink" Target="http://stillwaterassociates.com/crack-spread-a-quick-and-dirty-indicator-of-refining-profitability/" TargetMode="External"/><Relationship Id="rId9" Type="http://schemas.openxmlformats.org/officeDocument/2006/relationships/hyperlink" Target="https://en.wikipedia.org/wiki/Battersea_Power_Station_in_popular_culture" TargetMode="External"/><Relationship Id="rId14" Type="http://schemas.openxmlformats.org/officeDocument/2006/relationships/hyperlink" Target="http://www.alfalaval.com/industries/refrigeration/commercial-refrigeration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ir.indiamart.com/coimbatore/solar-pv-panel.html" TargetMode="External"/><Relationship Id="rId3" Type="http://schemas.openxmlformats.org/officeDocument/2006/relationships/hyperlink" Target="http://www.sunwindenergy.com/photovoltaics/38-mw-rooftop-pv-system-completed-uk" TargetMode="External"/><Relationship Id="rId7" Type="http://schemas.openxmlformats.org/officeDocument/2006/relationships/hyperlink" Target="http://www.power-technology.com/projects/seville-solar-tower/seville-solar-tower1.html" TargetMode="External"/><Relationship Id="rId2" Type="http://schemas.openxmlformats.org/officeDocument/2006/relationships/hyperlink" Target="http://trayamtechnologies.com/solar-pv-roof-top-and-ground-moun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habitat.com/tag/offshore-wind-farm/" TargetMode="External"/><Relationship Id="rId5" Type="http://schemas.openxmlformats.org/officeDocument/2006/relationships/hyperlink" Target="https://www.mitchelltech.edu/programs/on-campus/energy-production-transmission/wind-turbine-technology" TargetMode="External"/><Relationship Id="rId10" Type="http://schemas.openxmlformats.org/officeDocument/2006/relationships/hyperlink" Target="http://14.139.172.204/nptel/CSE/Web/103102022/environmental%20issues%20and%20new%20trends/ecological%20consideration%20in%20petroleum%20refinery.html" TargetMode="External"/><Relationship Id="rId4" Type="http://schemas.openxmlformats.org/officeDocument/2006/relationships/hyperlink" Target="https://ehp.niehs.nih.gov/123-a180/" TargetMode="External"/><Relationship Id="rId9" Type="http://schemas.openxmlformats.org/officeDocument/2006/relationships/hyperlink" Target="http://forums.mwerks.com/showthread.php?7477561-Global-Energy-Threa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nderstanding-the-energy-syste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Biofuels:</a:t>
            </a:r>
            <a:br>
              <a:rPr lang="en-US" i="1" dirty="0" smtClean="0"/>
            </a:br>
            <a:r>
              <a:rPr lang="en-US" i="1" dirty="0" smtClean="0"/>
              <a:t>Social, environmental and economic concerns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3"/>
          <p:cNvSpPr>
            <a:spLocks noGrp="1"/>
          </p:cNvSpPr>
          <p:nvPr/>
        </p:nvSpPr>
        <p:spPr>
          <a:xfrm>
            <a:off x="1690167" y="3821690"/>
            <a:ext cx="9144000" cy="188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Georgios </a:t>
            </a:r>
            <a:r>
              <a:rPr lang="en-GB" dirty="0" err="1" smtClean="0"/>
              <a:t>Avgerinopoulos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gav@kth.se</a:t>
            </a:r>
            <a:r>
              <a:rPr lang="en-GB" dirty="0" smtClean="0"/>
              <a:t>  </a:t>
            </a: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838200" y="5696322"/>
            <a:ext cx="9144000" cy="4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spc="0" dirty="0" smtClean="0"/>
              <a:t>Introductory lecture – Energy commodities and technologies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fontAlgn="ctr"/>
            <a:r>
              <a:rPr lang="en-US" sz="1000" dirty="0"/>
              <a:t>This work by </a:t>
            </a:r>
            <a:r>
              <a:rPr lang="en-US" sz="1000" dirty="0" err="1">
                <a:hlinkClick r:id="rId3"/>
              </a:rPr>
              <a:t>OpTIMUS.community</a:t>
            </a:r>
            <a:r>
              <a:rPr lang="en-US" sz="1000" dirty="0"/>
              <a:t> is licensed </a:t>
            </a:r>
            <a:r>
              <a:rPr lang="en-US" sz="1000" dirty="0" smtClean="0"/>
              <a:t>under the </a:t>
            </a:r>
            <a:r>
              <a:rPr lang="en-US" sz="1000" dirty="0"/>
              <a:t>Creative Commons Attribution 4.0 International License. To view a copy of this license, visit </a:t>
            </a:r>
            <a:r>
              <a:rPr lang="en-US" sz="1000" dirty="0">
                <a:hlinkClick r:id="rId4"/>
              </a:rPr>
              <a:t>http://creativecommons.org/licenses/by/4.0</a:t>
            </a:r>
            <a:r>
              <a:rPr lang="en-US" sz="1000" dirty="0" smtClean="0">
                <a:hlinkClick r:id="rId4"/>
              </a:rPr>
              <a:t>/</a:t>
            </a:r>
            <a:r>
              <a:rPr lang="en-US" sz="1000" dirty="0" smtClean="0"/>
              <a:t>.</a:t>
            </a:r>
            <a:endParaRPr lang="sv-SE" sz="1000" b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Processes for bioenergy conversion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459127"/>
            <a:ext cx="6431188" cy="4104267"/>
          </a:xfrm>
        </p:spPr>
      </p:pic>
    </p:spTree>
    <p:extLst>
      <p:ext uri="{BB962C8B-B14F-4D97-AF65-F5344CB8AC3E}">
        <p14:creationId xmlns:p14="http://schemas.microsoft.com/office/powerpoint/2010/main" val="892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Biomass Production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dirty="0" smtClean="0"/>
              <a:t>Biomass is comes from agriculture/forest products/residues as well as waste.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dirty="0" smtClean="0"/>
              <a:t>Various harvesting or collection methods are applied.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dirty="0"/>
              <a:t>Treatment includes  chipping, drying, </a:t>
            </a:r>
            <a:r>
              <a:rPr lang="sv-SE" sz="2400" dirty="0" smtClean="0"/>
              <a:t>pelleting and torrefaction.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Transport is done by </a:t>
            </a:r>
            <a:r>
              <a:rPr lang="en-CA" sz="2400" dirty="0"/>
              <a:t>truck, train and </a:t>
            </a:r>
            <a:r>
              <a:rPr lang="en-CA" sz="2400" dirty="0" smtClean="0"/>
              <a:t>ship.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It can be either used in solid form (e.g. chips or pellets) or </a:t>
            </a:r>
            <a:r>
              <a:rPr lang="en-CA" sz="2400" dirty="0"/>
              <a:t>converted in to liquid fuels (ethanol, biodiesel, etc</a:t>
            </a:r>
            <a:r>
              <a:rPr lang="en-CA" sz="2400" dirty="0" smtClean="0"/>
              <a:t>.), or gas (</a:t>
            </a:r>
            <a:r>
              <a:rPr lang="en-CA" sz="2400" dirty="0"/>
              <a:t>syngas, </a:t>
            </a:r>
            <a:r>
              <a:rPr lang="en-CA" sz="2400" dirty="0" smtClean="0"/>
              <a:t>biogas).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v-SE" sz="2400" dirty="0" smtClean="0"/>
          </a:p>
          <a:p>
            <a:pPr marL="457200" indent="-457200"/>
            <a:endParaRPr lang="en-CA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4469"/>
              </p:ext>
            </p:extLst>
          </p:nvPr>
        </p:nvGraphicFramePr>
        <p:xfrm>
          <a:off x="7194323" y="1369661"/>
          <a:ext cx="41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Key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smtClean="0"/>
                        <a:t> Pellet Production Plant (40,000 t/yr capacity)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Capital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4866 k$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225</a:t>
                      </a:r>
                      <a:r>
                        <a:rPr lang="sv-SE" baseline="0" dirty="0" smtClean="0"/>
                        <a:t> k$/a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Energy </a:t>
                      </a:r>
                      <a:r>
                        <a:rPr lang="sv-SE" smtClean="0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0.410 GJ/t pellets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Utilization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2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Biogas and bio-synthetic gas </a:t>
            </a:r>
            <a:r>
              <a:rPr lang="sv-SE" b="1" dirty="0" err="1" smtClean="0"/>
              <a:t>production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dirty="0" smtClean="0"/>
              <a:t>Biogas </a:t>
            </a:r>
            <a:r>
              <a:rPr lang="sv-SE" sz="2400" dirty="0" err="1" smtClean="0"/>
              <a:t>usually</a:t>
            </a:r>
            <a:r>
              <a:rPr lang="sv-SE" sz="2400" dirty="0" smtClean="0"/>
              <a:t> </a:t>
            </a:r>
            <a:r>
              <a:rPr lang="sv-SE" sz="2400" dirty="0" err="1" smtClean="0"/>
              <a:t>produced</a:t>
            </a:r>
            <a:r>
              <a:rPr lang="sv-SE" sz="2400" dirty="0" smtClean="0"/>
              <a:t> by </a:t>
            </a:r>
            <a:r>
              <a:rPr lang="sv-SE" sz="2400" dirty="0" err="1" smtClean="0"/>
              <a:t>anaerobic</a:t>
            </a:r>
            <a:r>
              <a:rPr lang="sv-SE" sz="2400" dirty="0" smtClean="0"/>
              <a:t> digestion. </a:t>
            </a:r>
            <a:r>
              <a:rPr lang="sv-SE" sz="2400" dirty="0" err="1" smtClean="0"/>
              <a:t>Applications</a:t>
            </a:r>
            <a:r>
              <a:rPr lang="sv-SE" sz="2400" dirty="0" smtClean="0"/>
              <a:t> </a:t>
            </a:r>
            <a:r>
              <a:rPr lang="sv-SE" sz="2400" dirty="0" err="1" smtClean="0"/>
              <a:t>also</a:t>
            </a:r>
            <a:r>
              <a:rPr lang="sv-SE" sz="2400" dirty="0" smtClean="0"/>
              <a:t> in </a:t>
            </a:r>
            <a:r>
              <a:rPr lang="sv-SE" sz="2400" dirty="0" err="1" smtClean="0"/>
              <a:t>developing</a:t>
            </a:r>
            <a:r>
              <a:rPr lang="sv-SE" sz="2400" dirty="0" smtClean="0"/>
              <a:t> </a:t>
            </a:r>
            <a:r>
              <a:rPr lang="sv-SE" sz="2400" dirty="0" err="1" smtClean="0"/>
              <a:t>countries</a:t>
            </a:r>
            <a:r>
              <a:rPr lang="sv-SE" sz="2400" dirty="0" smtClean="0"/>
              <a:t> and rural </a:t>
            </a:r>
            <a:r>
              <a:rPr lang="sv-SE" sz="2400" dirty="0" err="1" smtClean="0"/>
              <a:t>contexts</a:t>
            </a:r>
            <a:r>
              <a:rPr lang="sv-SE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dirty="0" smtClean="0"/>
              <a:t>Bio-</a:t>
            </a:r>
            <a:r>
              <a:rPr lang="sv-SE" sz="2400" dirty="0" err="1" smtClean="0"/>
              <a:t>syngas</a:t>
            </a:r>
            <a:r>
              <a:rPr lang="sv-SE" sz="2400" dirty="0" smtClean="0"/>
              <a:t> </a:t>
            </a:r>
            <a:r>
              <a:rPr lang="sv-SE" sz="2400" dirty="0" err="1" smtClean="0"/>
              <a:t>production</a:t>
            </a:r>
            <a:r>
              <a:rPr lang="sv-SE" sz="2400" dirty="0" smtClean="0"/>
              <a:t> less </a:t>
            </a:r>
            <a:r>
              <a:rPr lang="sv-SE" sz="2400" dirty="0" err="1" smtClean="0"/>
              <a:t>mature</a:t>
            </a:r>
            <a:r>
              <a:rPr lang="sv-SE" sz="2400" dirty="0" smtClean="0"/>
              <a:t>. </a:t>
            </a:r>
            <a:r>
              <a:rPr lang="sv-SE" sz="2400" dirty="0" err="1" smtClean="0"/>
              <a:t>Gasification</a:t>
            </a:r>
            <a:r>
              <a:rPr lang="sv-SE" sz="2400" dirty="0" smtClean="0"/>
              <a:t> </a:t>
            </a:r>
            <a:r>
              <a:rPr lang="sv-SE" sz="2400" dirty="0" err="1" smtClean="0"/>
              <a:t>technologies</a:t>
            </a:r>
            <a:r>
              <a:rPr lang="sv-SE" sz="2400" dirty="0" smtClean="0"/>
              <a:t> </a:t>
            </a:r>
            <a:r>
              <a:rPr lang="sv-SE" sz="2400" dirty="0" err="1" smtClean="0"/>
              <a:t>work</a:t>
            </a:r>
            <a:r>
              <a:rPr lang="sv-SE" sz="2400" dirty="0" smtClean="0"/>
              <a:t> on same </a:t>
            </a:r>
            <a:r>
              <a:rPr lang="sv-SE" sz="2400" dirty="0" err="1" smtClean="0"/>
              <a:t>principles</a:t>
            </a:r>
            <a:r>
              <a:rPr lang="sv-SE" sz="2400" dirty="0" smtClean="0"/>
              <a:t> as </a:t>
            </a:r>
            <a:r>
              <a:rPr lang="sv-SE" sz="2400" dirty="0" err="1" smtClean="0"/>
              <a:t>those</a:t>
            </a:r>
            <a:r>
              <a:rPr lang="sv-SE" sz="2400" dirty="0" smtClean="0"/>
              <a:t> for </a:t>
            </a:r>
            <a:r>
              <a:rPr lang="sv-SE" sz="2400" dirty="0" err="1" smtClean="0"/>
              <a:t>coal</a:t>
            </a:r>
            <a:r>
              <a:rPr lang="sv-SE" sz="2400" dirty="0" smtClean="0"/>
              <a:t>. </a:t>
            </a:r>
            <a:r>
              <a:rPr lang="sv-SE" sz="2400" dirty="0" err="1" smtClean="0"/>
              <a:t>Potentially</a:t>
            </a:r>
            <a:r>
              <a:rPr lang="sv-SE" sz="2400" dirty="0" smtClean="0"/>
              <a:t> </a:t>
            </a:r>
            <a:r>
              <a:rPr lang="sv-SE" sz="2400" dirty="0" err="1" smtClean="0"/>
              <a:t>higher</a:t>
            </a:r>
            <a:r>
              <a:rPr lang="sv-SE" sz="2400" dirty="0" smtClean="0"/>
              <a:t> </a:t>
            </a:r>
            <a:r>
              <a:rPr lang="sv-SE" sz="2400" dirty="0" err="1" smtClean="0"/>
              <a:t>production</a:t>
            </a:r>
            <a:r>
              <a:rPr lang="sv-SE" sz="2400" dirty="0" smtClean="0"/>
              <a:t> rates.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v-SE" sz="2400" dirty="0" smtClean="0"/>
          </a:p>
          <a:p>
            <a:pPr marL="457200" indent="-457200"/>
            <a:endParaRPr lang="en-CA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60578"/>
              </p:ext>
            </p:extLst>
          </p:nvPr>
        </p:nvGraphicFramePr>
        <p:xfrm>
          <a:off x="7194323" y="1369661"/>
          <a:ext cx="41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Key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 smtClean="0"/>
                        <a:t>Anaerobic</a:t>
                      </a:r>
                      <a:r>
                        <a:rPr lang="sv-SE" b="1" i="1" dirty="0" smtClean="0"/>
                        <a:t> </a:t>
                      </a:r>
                      <a:r>
                        <a:rPr lang="sv-SE" b="1" i="1" dirty="0" err="1" smtClean="0"/>
                        <a:t>digester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Capital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5000-7500 USD / Nm3/h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2-7%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of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capital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Energy </a:t>
                      </a:r>
                      <a:r>
                        <a:rPr lang="sv-SE" dirty="0" err="1" smtClean="0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err="1" smtClean="0"/>
                        <a:t>Up</a:t>
                      </a:r>
                      <a:r>
                        <a:rPr lang="sv-SE" baseline="0" dirty="0" smtClean="0"/>
                        <a:t> to 15% </a:t>
                      </a:r>
                      <a:r>
                        <a:rPr lang="sv-SE" baseline="0" dirty="0" err="1" smtClean="0"/>
                        <a:t>of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feed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CO2</a:t>
                      </a:r>
                      <a:r>
                        <a:rPr lang="sv-SE" baseline="0" dirty="0" smtClean="0"/>
                        <a:t> emission </a:t>
                      </a:r>
                      <a:r>
                        <a:rPr lang="sv-SE" baseline="0" dirty="0" err="1" smtClean="0"/>
                        <a:t>factor</a:t>
                      </a:r>
                      <a:endParaRPr lang="sv-S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11-20 gCO2/MJ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64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Biomass for Heat and Power 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The most common application of biomass in the energy sector is combined heat and power (CHP)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CHP (if not for industrial use) is coupled with district heating.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 smtClean="0"/>
              <a:t>Co-firing of biomass/biogas with coal/natural gas respectively is  possible with a few adjustments.</a:t>
            </a:r>
            <a:endParaRPr lang="en-CA" dirty="0" smtClean="0"/>
          </a:p>
          <a:p>
            <a:pPr marL="457200" indent="-457200"/>
            <a:endParaRPr lang="en-CA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67933"/>
              </p:ext>
            </p:extLst>
          </p:nvPr>
        </p:nvGraphicFramePr>
        <p:xfrm>
          <a:off x="7194323" y="1369661"/>
          <a:ext cx="412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 smtClean="0"/>
                        <a:t>Key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smtClean="0"/>
                        <a:t>Biomass CHP plant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Capital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3000-6000 $/kW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FOM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100</a:t>
                      </a:r>
                      <a:r>
                        <a:rPr lang="sv-SE" baseline="0" dirty="0" smtClean="0"/>
                        <a:t> $/kW/a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Fuel 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30-50 $/MWh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Electric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16-36%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Totall 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 smtClean="0"/>
                        <a:t>40-85%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6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References and reading material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0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IEA, World Energy Outlook 2016;</a:t>
            </a:r>
          </a:p>
          <a:p>
            <a:r>
              <a:rPr lang="sv-SE" dirty="0" err="1"/>
              <a:t>European</a:t>
            </a:r>
            <a:r>
              <a:rPr lang="sv-SE" dirty="0"/>
              <a:t> Commission, Joint Research Centre, Energy </a:t>
            </a:r>
            <a:r>
              <a:rPr lang="sv-SE" dirty="0" err="1"/>
              <a:t>Technology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Indicators</a:t>
            </a:r>
            <a:r>
              <a:rPr lang="sv-SE" dirty="0"/>
              <a:t> (ETRI) 2014.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2"/>
              </a:rPr>
              <a:t>https://setis.ec.europa.eu/sites/default/files/reports/ETRI-2014.pdf</a:t>
            </a:r>
            <a:r>
              <a:rPr lang="sv-SE" dirty="0"/>
              <a:t>; </a:t>
            </a:r>
          </a:p>
          <a:p>
            <a:r>
              <a:rPr lang="sv-SE" dirty="0"/>
              <a:t>IEA, NEA, </a:t>
            </a:r>
            <a:r>
              <a:rPr lang="sv-SE" dirty="0" err="1"/>
              <a:t>Projected</a:t>
            </a:r>
            <a:r>
              <a:rPr lang="sv-SE" dirty="0"/>
              <a:t> </a:t>
            </a:r>
            <a:r>
              <a:rPr lang="sv-SE" dirty="0" err="1"/>
              <a:t>Costs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Generating </a:t>
            </a:r>
            <a:r>
              <a:rPr lang="sv-SE" dirty="0" err="1"/>
              <a:t>Electricity</a:t>
            </a:r>
            <a:r>
              <a:rPr lang="sv-SE" dirty="0"/>
              <a:t> 2015.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https://www.oecd-nea.org/ndd/pubs/2015/7057-proj-costs-electricity-2015.pdf</a:t>
            </a:r>
            <a:r>
              <a:rPr lang="sv-SE" dirty="0"/>
              <a:t>; </a:t>
            </a:r>
          </a:p>
          <a:p>
            <a:r>
              <a:rPr lang="sv-SE" dirty="0"/>
              <a:t>IEA-ETSAP, Energy </a:t>
            </a:r>
            <a:r>
              <a:rPr lang="sv-SE" dirty="0" err="1"/>
              <a:t>Technology</a:t>
            </a:r>
            <a:r>
              <a:rPr lang="sv-SE" dirty="0"/>
              <a:t> Data Source. </a:t>
            </a:r>
            <a:r>
              <a:rPr lang="sv-SE" dirty="0" err="1"/>
              <a:t>Available</a:t>
            </a:r>
            <a:r>
              <a:rPr lang="sv-SE" dirty="0"/>
              <a:t> at: </a:t>
            </a:r>
            <a:r>
              <a:rPr lang="sv-SE" dirty="0">
                <a:hlinkClick r:id="rId4"/>
              </a:rPr>
              <a:t>https://iea-etsap.org/index.php/energy-technology-data</a:t>
            </a:r>
            <a:r>
              <a:rPr lang="sv-SE" dirty="0"/>
              <a:t>;</a:t>
            </a:r>
            <a:endParaRPr lang="en-US" dirty="0"/>
          </a:p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33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Gasification: </a:t>
            </a:r>
            <a:r>
              <a:rPr lang="en-US" sz="2100" u="sng" dirty="0" smtClean="0">
                <a:hlinkClick r:id="rId2"/>
              </a:rPr>
              <a:t>http://www.gbgasifired.com/model.html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Extraction: </a:t>
            </a:r>
            <a:r>
              <a:rPr lang="en-US" sz="2100" u="sng" dirty="0" smtClean="0">
                <a:hlinkClick r:id="rId3"/>
              </a:rPr>
              <a:t>http://www.energytrendsinsider.com/research/coal/coal-mining-and-processing/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Refinery: </a:t>
            </a:r>
            <a:r>
              <a:rPr lang="en-US" sz="2100" u="sng" dirty="0" smtClean="0">
                <a:hlinkClick r:id="rId4"/>
              </a:rPr>
              <a:t>http://stillwaterassociates.com/crack-spread-a-quick-and-dirty-indicator-of-refining-profitability/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 smtClean="0"/>
              <a:t>Biomass</a:t>
            </a:r>
            <a:r>
              <a:rPr lang="sv-SE" sz="2100" dirty="0" smtClean="0"/>
              <a:t>: </a:t>
            </a:r>
            <a:r>
              <a:rPr lang="sv-SE" sz="2100" u="sng" dirty="0" smtClean="0">
                <a:hlinkClick r:id="rId5"/>
              </a:rPr>
              <a:t>http://inhabitat.com/tag/biomass/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Renewables: </a:t>
            </a:r>
            <a:r>
              <a:rPr lang="en-US" sz="2100" u="sng" dirty="0" smtClean="0">
                <a:hlinkClick r:id="rId6"/>
              </a:rPr>
              <a:t>http://www.topnews.in/wind-water-and-sun-beat-biofuels-nuclear-and-coal-clean-energy-297577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Uranium: </a:t>
            </a:r>
            <a:r>
              <a:rPr lang="sv-SE" sz="2100" u="sng" dirty="0" smtClean="0">
                <a:hlinkClick r:id="rId7"/>
              </a:rPr>
              <a:t>http://unitednuclear.com/index.php?main_page=product_info&amp;products_id=1028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smtClean="0"/>
              <a:t>Fossil: </a:t>
            </a:r>
            <a:r>
              <a:rPr lang="sv-SE" sz="2100" u="sng" dirty="0" smtClean="0">
                <a:hlinkClick r:id="rId8"/>
              </a:rPr>
              <a:t>https://www.slideshare.net/MMoiraWhitehouse/fossil-fuels-teach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Combustion based power plants: </a:t>
            </a:r>
            <a:r>
              <a:rPr lang="en-US" sz="2100" u="sng" dirty="0" smtClean="0">
                <a:hlinkClick r:id="rId9"/>
              </a:rPr>
              <a:t>https://en.wikipedia.org/wiki/Battersea_Power_Station_in_popular_culture</a:t>
            </a:r>
            <a:endParaRPr lang="sv-SE" sz="21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Uranium enrichment: </a:t>
            </a:r>
            <a:r>
              <a:rPr lang="en-US" sz="2100" u="sng" dirty="0" smtClean="0">
                <a:hlinkClick r:id="rId10"/>
              </a:rPr>
              <a:t>http://energyfromthorium.com/2010/08/06/loveswu1/</a:t>
            </a:r>
            <a:endParaRPr lang="en-US" sz="2100" u="sng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Residential: </a:t>
            </a:r>
            <a:r>
              <a:rPr lang="en-US" sz="2100" u="sng" dirty="0">
                <a:hlinkClick r:id="rId11"/>
              </a:rPr>
              <a:t>http://jhsimpson.com/residential/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Transport: </a:t>
            </a:r>
            <a:r>
              <a:rPr lang="en-US" sz="2100" u="sng" dirty="0">
                <a:hlinkClick r:id="rId12"/>
              </a:rPr>
              <a:t>https://se.123rf.com/clipart-vektorer/transport.html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Industry: </a:t>
            </a:r>
            <a:r>
              <a:rPr lang="en-US" sz="2100" u="sng" dirty="0">
                <a:hlinkClick r:id="rId13"/>
              </a:rPr>
              <a:t>http://indianexpress.com/article/business/economy/factory-output-grows-2-per-cent-in-february-after-3-months-of-contraction/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Commercial: </a:t>
            </a:r>
            <a:r>
              <a:rPr lang="en-US" sz="2100" u="sng" dirty="0">
                <a:hlinkClick r:id="rId14"/>
              </a:rPr>
              <a:t>http://www.alfalaval.com/industries/refrigeration/commercial-refrigeration/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fuel</a:t>
            </a:r>
            <a:r>
              <a:rPr lang="sv-SE" sz="2100" dirty="0"/>
              <a:t>: </a:t>
            </a:r>
            <a:r>
              <a:rPr lang="sv-SE" sz="2100" u="sng" dirty="0">
                <a:hlinkClick r:id="rId15"/>
              </a:rPr>
              <a:t>http://www.zerohedge.com/news/2017-06-23/demand-oil-pipeline-capacity-hits-6-year-low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sz="2100" dirty="0" err="1"/>
              <a:t>Transportation</a:t>
            </a:r>
            <a:r>
              <a:rPr lang="sv-SE" sz="2100" dirty="0"/>
              <a:t> </a:t>
            </a:r>
            <a:r>
              <a:rPr lang="sv-SE" sz="2100" dirty="0" err="1"/>
              <a:t>of</a:t>
            </a:r>
            <a:r>
              <a:rPr lang="sv-SE" sz="2100" dirty="0"/>
              <a:t> </a:t>
            </a:r>
            <a:r>
              <a:rPr lang="sv-SE" sz="2100" dirty="0" err="1"/>
              <a:t>biomass</a:t>
            </a:r>
            <a:r>
              <a:rPr lang="sv-SE" sz="2100" dirty="0"/>
              <a:t>: </a:t>
            </a:r>
            <a:r>
              <a:rPr lang="sv-SE" sz="2100" u="sng" dirty="0">
                <a:hlinkClick r:id="rId16"/>
              </a:rPr>
              <a:t>http://www.forestenergy.ie/transportation-studies.php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Transportation of oil products: </a:t>
            </a:r>
            <a:r>
              <a:rPr lang="en-US" sz="2100" u="sng" dirty="0">
                <a:hlinkClick r:id="rId17"/>
              </a:rPr>
              <a:t>http://www.picquery.com/gasoline-truck_WXRZaplkZ2eaRVifu*zjqPAvrMnnxmBsTSgdn*BBBKk/</a:t>
            </a:r>
            <a:endParaRPr lang="sv-SE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</a:t>
            </a:r>
            <a:r>
              <a:rPr lang="en-US" b="1" dirty="0" smtClean="0"/>
              <a:t>RES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867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Decentralized energy supply: </a:t>
            </a:r>
            <a:r>
              <a:rPr lang="en-US" sz="1800" u="sng" dirty="0">
                <a:hlinkClick r:id="rId2"/>
              </a:rPr>
              <a:t>http://trayamtechnologies.com/solar-pv-roof-top-and-ground-mounting/</a:t>
            </a:r>
            <a:endParaRPr lang="sv-SE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Decentralized energy supply2: </a:t>
            </a:r>
            <a:r>
              <a:rPr lang="en-US" sz="1800" u="sng" dirty="0">
                <a:hlinkClick r:id="rId3"/>
              </a:rPr>
              <a:t>http://</a:t>
            </a:r>
            <a:r>
              <a:rPr lang="en-US" sz="1800" u="sng" dirty="0" smtClean="0">
                <a:hlinkClick r:id="rId3"/>
              </a:rPr>
              <a:t>www.sunwindenergy.com/photovoltaics/38-mw-rooftop-pv-system-completed-uk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Biogas </a:t>
            </a:r>
            <a:r>
              <a:rPr lang="en-US" sz="1800" dirty="0"/>
              <a:t>and bio-synthetic gas production</a:t>
            </a:r>
            <a:r>
              <a:rPr lang="en-US" sz="1800" u="sng" dirty="0"/>
              <a:t>: </a:t>
            </a:r>
            <a:r>
              <a:rPr lang="en-US" sz="1800" u="sng" dirty="0">
                <a:hlinkClick r:id="rId4"/>
              </a:rPr>
              <a:t>https://ehp.niehs.nih.gov/123-a180</a:t>
            </a:r>
            <a:r>
              <a:rPr lang="en-US" sz="1800" u="sng" dirty="0" smtClean="0">
                <a:hlinkClick r:id="rId4"/>
              </a:rPr>
              <a:t>/</a:t>
            </a:r>
            <a:endParaRPr lang="en-US" sz="1800" u="sn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Onshore wind: </a:t>
            </a:r>
            <a:r>
              <a:rPr lang="en-US" sz="1800" dirty="0">
                <a:hlinkClick r:id="rId5"/>
              </a:rPr>
              <a:t>https://www.mitchelltech.edu/programs/on-campus/energy-production-transmission/wind-turbine-technology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Offshore wind: </a:t>
            </a:r>
            <a:r>
              <a:rPr lang="en-US" sz="1800" dirty="0">
                <a:hlinkClick r:id="rId6"/>
              </a:rPr>
              <a:t>http://inhabitat.com/tag/offshore-wind-farm/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Solar tower: </a:t>
            </a:r>
            <a:r>
              <a:rPr lang="en-US" sz="1800" dirty="0">
                <a:hlinkClick r:id="rId7"/>
              </a:rPr>
              <a:t>http://www.power-technology.com/projects/seville-solar-tower/seville-solar-tower1.html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PV panels: </a:t>
            </a:r>
            <a:r>
              <a:rPr lang="en-US" sz="1800" dirty="0">
                <a:hlinkClick r:id="rId8"/>
              </a:rPr>
              <a:t>https://dir.indiamart.com/coimbatore/solar-pv-panel.html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Solar power area requirements: </a:t>
            </a:r>
            <a:r>
              <a:rPr lang="en-US" sz="1800" dirty="0">
                <a:hlinkClick r:id="rId9"/>
              </a:rPr>
              <a:t>http://forums.mwerks.com/showthread.php?7477561-Global-Energy-Thread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Bioenergy conversion:  </a:t>
            </a:r>
            <a:r>
              <a:rPr lang="en-US" sz="1800" dirty="0">
                <a:hlinkClick r:id="rId10"/>
              </a:rPr>
              <a:t>http://14.139.172.204/nptel/CSE/Web/103102022/environmental%20issues%20and%20new%20trends/ecological%20consideration%20in%20petroleum%20refinery.html</a:t>
            </a:r>
            <a:r>
              <a:rPr lang="en-US" sz="1800" dirty="0"/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u="sng" dirty="0" smtClean="0"/>
              <a:t> </a:t>
            </a:r>
            <a:endParaRPr lang="sv-SE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sz="1800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Coal: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</a:t>
            </a:r>
            <a:r>
              <a:rPr lang="en-US" b="1" dirty="0" smtClean="0"/>
              <a:t>RES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1940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2017-09-26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Howells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Georgios</a:t>
                      </a:r>
                      <a:r>
                        <a:rPr lang="en-US" baseline="0" dirty="0" smtClean="0"/>
                        <a:t> Avgerinopoulos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 and attribution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 smtClean="0"/>
              <a:t>To </a:t>
            </a:r>
            <a:r>
              <a:rPr lang="sv-SE" i="1" dirty="0" err="1" smtClean="0"/>
              <a:t>correctly</a:t>
            </a:r>
            <a:r>
              <a:rPr lang="sv-SE" i="1" dirty="0" smtClean="0"/>
              <a:t> </a:t>
            </a:r>
            <a:r>
              <a:rPr lang="sv-SE" i="1" dirty="0" err="1" smtClean="0"/>
              <a:t>reference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work</a:t>
            </a:r>
            <a:r>
              <a:rPr lang="sv-SE" i="1" dirty="0" smtClean="0"/>
              <a:t>, </a:t>
            </a:r>
            <a:r>
              <a:rPr lang="sv-SE" i="1" dirty="0" err="1" smtClean="0"/>
              <a:t>please</a:t>
            </a:r>
            <a:r>
              <a:rPr lang="sv-SE" i="1" dirty="0" smtClean="0"/>
              <a:t> </a:t>
            </a:r>
            <a:r>
              <a:rPr lang="sv-SE" i="1" dirty="0" err="1" smtClean="0"/>
              <a:t>use</a:t>
            </a:r>
            <a:r>
              <a:rPr lang="sv-SE" i="1" dirty="0" smtClean="0"/>
              <a:t> the </a:t>
            </a:r>
            <a:r>
              <a:rPr lang="sv-SE" i="1" dirty="0" err="1" smtClean="0"/>
              <a:t>following</a:t>
            </a:r>
            <a:r>
              <a:rPr lang="sv-SE" i="1" dirty="0" smtClean="0"/>
              <a:t>:</a:t>
            </a:r>
          </a:p>
          <a:p>
            <a:pPr indent="0"/>
            <a:r>
              <a:rPr lang="sv-SE" dirty="0" smtClean="0"/>
              <a:t>Avgerinopoulos, </a:t>
            </a:r>
            <a:r>
              <a:rPr lang="sv-SE" dirty="0"/>
              <a:t>G</a:t>
            </a:r>
            <a:r>
              <a:rPr lang="sv-SE" dirty="0" smtClean="0"/>
              <a:t>., 2017. </a:t>
            </a:r>
            <a:r>
              <a:rPr lang="sv-SE" dirty="0" err="1" smtClean="0"/>
              <a:t>Biofuels</a:t>
            </a:r>
            <a:r>
              <a:rPr lang="sv-SE" dirty="0" smtClean="0"/>
              <a:t>: Social, </a:t>
            </a:r>
            <a:r>
              <a:rPr lang="sv-SE" dirty="0" err="1" smtClean="0"/>
              <a:t>environmental</a:t>
            </a:r>
            <a:r>
              <a:rPr lang="sv-SE" dirty="0" smtClean="0"/>
              <a:t> and </a:t>
            </a:r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concerns</a:t>
            </a:r>
            <a:r>
              <a:rPr lang="sv-SE" dirty="0" smtClean="0"/>
              <a:t>, </a:t>
            </a:r>
            <a:r>
              <a:rPr lang="sv-SE" dirty="0" err="1" smtClean="0"/>
              <a:t>OpTIMUS.community</a:t>
            </a:r>
            <a:r>
              <a:rPr lang="sv-SE" dirty="0" smtClean="0"/>
              <a:t>. </a:t>
            </a:r>
            <a:r>
              <a:rPr lang="sv-SE" dirty="0" err="1" smtClean="0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www.osemosys.org/understanding-the-energy-system.html</a:t>
            </a:r>
            <a:r>
              <a:rPr lang="sv-SE" dirty="0" smtClean="0"/>
              <a:t>. [Access date]</a:t>
            </a:r>
          </a:p>
        </p:txBody>
      </p:sp>
    </p:spTree>
    <p:extLst>
      <p:ext uri="{BB962C8B-B14F-4D97-AF65-F5344CB8AC3E}">
        <p14:creationId xmlns:p14="http://schemas.microsoft.com/office/powerpoint/2010/main" val="19617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Global </a:t>
            </a:r>
            <a:r>
              <a:rPr lang="en-US" sz="3600" i="1" dirty="0"/>
              <a:t>trends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4879554" cy="252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Biofuels: overview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Economic concerns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Environmental concerns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Social concerns</a:t>
            </a:r>
            <a:endParaRPr lang="en-US" dirty="0"/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First generation biofuels (1G) – produced from </a:t>
            </a:r>
            <a:r>
              <a:rPr lang="en-CA" dirty="0" smtClean="0"/>
              <a:t>food-grade biomass </a:t>
            </a:r>
            <a:r>
              <a:rPr lang="en-CA" dirty="0"/>
              <a:t>by natural microbiological processes.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Example: vegetable oils, ethanol, biogas from crops</a:t>
            </a:r>
            <a:r>
              <a:rPr lang="en-CA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1G non-food biofuels – produced by natural processes </a:t>
            </a:r>
            <a:r>
              <a:rPr lang="en-CA" dirty="0" smtClean="0"/>
              <a:t>but from </a:t>
            </a:r>
            <a:r>
              <a:rPr lang="en-CA" dirty="0"/>
              <a:t>non-edible biomass, i.e. from organic </a:t>
            </a:r>
            <a:r>
              <a:rPr lang="en-CA" dirty="0" smtClean="0"/>
              <a:t>residues, sewage </a:t>
            </a:r>
            <a:r>
              <a:rPr lang="en-CA" dirty="0"/>
              <a:t>sludge or </a:t>
            </a:r>
            <a:r>
              <a:rPr lang="en-CA" dirty="0" smtClean="0"/>
              <a:t>garbage.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Example</a:t>
            </a:r>
            <a:r>
              <a:rPr lang="en-CA" dirty="0"/>
              <a:t>: </a:t>
            </a:r>
            <a:r>
              <a:rPr lang="en-CA" dirty="0" smtClean="0"/>
              <a:t>biogas.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Second generation biofuels (2G) – produced by </a:t>
            </a:r>
            <a:r>
              <a:rPr lang="en-CA" dirty="0" smtClean="0"/>
              <a:t>advanced thermochemical </a:t>
            </a:r>
            <a:r>
              <a:rPr lang="en-CA" dirty="0"/>
              <a:t>conversion methods from </a:t>
            </a:r>
            <a:r>
              <a:rPr lang="en-CA" dirty="0" smtClean="0"/>
              <a:t>non-edible biomass </a:t>
            </a:r>
            <a:r>
              <a:rPr lang="en-CA" dirty="0"/>
              <a:t>feedstocks.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CA" dirty="0"/>
              <a:t>Example: alcohols or biosynthetic fuels from wood </a:t>
            </a:r>
            <a:r>
              <a:rPr lang="en-CA" dirty="0" smtClean="0"/>
              <a:t>or from </a:t>
            </a:r>
            <a:r>
              <a:rPr lang="en-CA" dirty="0"/>
              <a:t>another lignocellulosic material</a:t>
            </a:r>
            <a:r>
              <a:rPr lang="en-CA" dirty="0" smtClean="0"/>
              <a:t>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Third generation biofuels (3G) – based on more </a:t>
            </a:r>
            <a:r>
              <a:rPr lang="en-CA" dirty="0" smtClean="0"/>
              <a:t>productive, special </a:t>
            </a:r>
            <a:r>
              <a:rPr lang="en-CA" dirty="0"/>
              <a:t>grown non-food biomass feedstocks.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en-CA" dirty="0"/>
              <a:t>Example: algae, genetically modified or hybrid </a:t>
            </a:r>
            <a:r>
              <a:rPr lang="en-CA" dirty="0" smtClean="0"/>
              <a:t>crops, artificial </a:t>
            </a:r>
            <a:r>
              <a:rPr lang="en-CA" dirty="0"/>
              <a:t>photosynthesis.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Biofuels: overview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2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Utilized in thermal power plants, boilers and suitable vehicles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 smtClean="0"/>
              <a:t>Thermal efficiency 35-40-% of ICE, up to 90% in the case of cogeneration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Base load supply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Power plant cost comparable to fossil fuels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Biofuel production cost depends on the fuel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Biofuels: overview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976133"/>
            <a:ext cx="2857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Susceptible </a:t>
            </a:r>
            <a:r>
              <a:rPr lang="en-CA" dirty="0"/>
              <a:t>to aging and </a:t>
            </a:r>
            <a:r>
              <a:rPr lang="en-CA" dirty="0" smtClean="0"/>
              <a:t>freezing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Difficult </a:t>
            </a:r>
            <a:r>
              <a:rPr lang="en-CA" dirty="0"/>
              <a:t>to maintain the production process in small </a:t>
            </a:r>
            <a:r>
              <a:rPr lang="en-CA" dirty="0" smtClean="0"/>
              <a:t>scales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Existing infrastructure can sometimes handle biofuels but in many cases modification or equipment replacement is required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Biofuels: economic concerns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Deforestation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Reduction in biological </a:t>
            </a:r>
            <a:r>
              <a:rPr lang="en-CA" dirty="0" smtClean="0"/>
              <a:t>diversity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Erosion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Typically high input of energy required (</a:t>
            </a:r>
            <a:r>
              <a:rPr lang="en-CA" dirty="0" smtClean="0"/>
              <a:t>fertilisers, harvesting </a:t>
            </a:r>
            <a:r>
              <a:rPr lang="en-CA" dirty="0"/>
              <a:t>processing</a:t>
            </a:r>
            <a:r>
              <a:rPr lang="en-CA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New agricultural land, less retention of water in </a:t>
            </a:r>
            <a:r>
              <a:rPr lang="en-CA" dirty="0" smtClean="0"/>
              <a:t>soil, desertification </a:t>
            </a:r>
            <a:r>
              <a:rPr lang="en-CA" dirty="0"/>
              <a:t>(higher evapotranspiration</a:t>
            </a:r>
            <a:r>
              <a:rPr lang="en-CA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Improper irrigation of energy crops =&gt; soil </a:t>
            </a:r>
            <a:r>
              <a:rPr lang="en-CA" dirty="0" smtClean="0"/>
              <a:t>salinity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Ground water pollution due to fertilisers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H2O </a:t>
            </a:r>
            <a:r>
              <a:rPr lang="en-CA" dirty="0"/>
              <a:t>for biogas production and distilleries </a:t>
            </a:r>
            <a:r>
              <a:rPr lang="en-CA" dirty="0" smtClean="0"/>
              <a:t>=&gt;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en-CA" dirty="0"/>
              <a:t>P</a:t>
            </a:r>
            <a:r>
              <a:rPr lang="en-CA" dirty="0" smtClean="0"/>
              <a:t>roduction </a:t>
            </a:r>
            <a:r>
              <a:rPr lang="en-CA" dirty="0"/>
              <a:t>of waste water rich in N2, </a:t>
            </a:r>
            <a:r>
              <a:rPr lang="en-CA" dirty="0" smtClean="0"/>
              <a:t>phosphorous and </a:t>
            </a:r>
            <a:r>
              <a:rPr lang="en-CA" dirty="0"/>
              <a:t>potassium.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Biofuels: environmental concerns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7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Biofuel production requires significant amounts of water (often scarce). This leads to a clear trade-off in water allocation.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 smtClean="0"/>
              <a:t>Land use conflict. Biomass </a:t>
            </a:r>
            <a:r>
              <a:rPr lang="en-CA" dirty="0"/>
              <a:t>alone can NOT be a single source of both fuel </a:t>
            </a:r>
            <a:r>
              <a:rPr lang="en-CA" dirty="0" smtClean="0"/>
              <a:t>and food </a:t>
            </a:r>
            <a:r>
              <a:rPr lang="en-CA" dirty="0"/>
              <a:t>for the growing population on planet Earth. </a:t>
            </a:r>
            <a:r>
              <a:rPr lang="en-CA" dirty="0" smtClean="0"/>
              <a:t>Efficient production/conversion/utilisation </a:t>
            </a:r>
            <a:r>
              <a:rPr lang="en-CA" dirty="0"/>
              <a:t>methods should be </a:t>
            </a:r>
            <a:r>
              <a:rPr lang="en-CA" dirty="0" smtClean="0"/>
              <a:t>sought.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Visual impact on </a:t>
            </a:r>
            <a:r>
              <a:rPr lang="en-CA" dirty="0" smtClean="0"/>
              <a:t>land.</a:t>
            </a:r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2017-09-26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Biofuels: social concerns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8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T</a:t>
            </a:r>
            <a:r>
              <a:rPr lang="en-US" sz="3600" i="1" dirty="0" smtClean="0"/>
              <a:t>echnologies in the biofuels chain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199" y="3863594"/>
            <a:ext cx="8338851" cy="2520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Biomass production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Biogas and bio-synthetic gas production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 smtClean="0"/>
              <a:t>Biomass for heat and power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Wind, solar and biofuels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11017"/>
            <a:ext cx="12192000" cy="6246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2857079" y="82801"/>
            <a:ext cx="7895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Sample Reference </a:t>
            </a:r>
            <a:r>
              <a:rPr lang="en-US" sz="2800" b="1" dirty="0"/>
              <a:t>Energy </a:t>
            </a:r>
            <a:r>
              <a:rPr lang="en-US" sz="2800" b="1" dirty="0" smtClean="0"/>
              <a:t>System: biofuels</a:t>
            </a:r>
            <a:endParaRPr lang="en-US" sz="2800" b="1" dirty="0"/>
          </a:p>
        </p:txBody>
      </p:sp>
      <p:pic>
        <p:nvPicPr>
          <p:cNvPr id="464" name="Picture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3" y="3977933"/>
            <a:ext cx="761528" cy="490031"/>
          </a:xfrm>
          <a:prstGeom prst="rect">
            <a:avLst/>
          </a:prstGeom>
        </p:spPr>
      </p:pic>
      <p:pic>
        <p:nvPicPr>
          <p:cNvPr id="468" name="Picture 4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1" y="2236866"/>
            <a:ext cx="467896" cy="726280"/>
          </a:xfrm>
          <a:prstGeom prst="rect">
            <a:avLst/>
          </a:prstGeom>
        </p:spPr>
      </p:pic>
      <p:pic>
        <p:nvPicPr>
          <p:cNvPr id="471" name="Picture 4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78" y="2870924"/>
            <a:ext cx="709273" cy="685876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1" y="4043576"/>
            <a:ext cx="923027" cy="62058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3" b="166"/>
          <a:stretch/>
        </p:blipFill>
        <p:spPr>
          <a:xfrm>
            <a:off x="10244960" y="2800308"/>
            <a:ext cx="919275" cy="646764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70" y="1357429"/>
            <a:ext cx="814396" cy="784763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0" y="5317274"/>
            <a:ext cx="939392" cy="638047"/>
          </a:xfrm>
          <a:prstGeom prst="rect">
            <a:avLst/>
          </a:prstGeom>
        </p:spPr>
      </p:pic>
      <p:sp>
        <p:nvSpPr>
          <p:cNvPr id="482" name="TextBox 29"/>
          <p:cNvSpPr txBox="1"/>
          <p:nvPr/>
        </p:nvSpPr>
        <p:spPr>
          <a:xfrm>
            <a:off x="865215" y="3273065"/>
            <a:ext cx="1328569" cy="66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Import / Production of biomass</a:t>
            </a:r>
          </a:p>
        </p:txBody>
      </p:sp>
      <p:sp>
        <p:nvSpPr>
          <p:cNvPr id="488" name="TextBox 35"/>
          <p:cNvSpPr txBox="1"/>
          <p:nvPr/>
        </p:nvSpPr>
        <p:spPr>
          <a:xfrm>
            <a:off x="6401347" y="2148992"/>
            <a:ext cx="1655427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GB" sz="1400" b="1"/>
              <a:t>Combustion-based </a:t>
            </a:r>
          </a:p>
          <a:p>
            <a:pPr algn="l">
              <a:lnSpc>
                <a:spcPct val="90000"/>
              </a:lnSpc>
            </a:pPr>
            <a:r>
              <a:rPr lang="en-GB" sz="1400" b="1"/>
              <a:t>power</a:t>
            </a:r>
            <a:r>
              <a:rPr lang="en-GB" sz="1400" b="1" baseline="0"/>
              <a:t> plant</a:t>
            </a:r>
            <a:endParaRPr lang="en-GB" sz="1400" b="1"/>
          </a:p>
        </p:txBody>
      </p:sp>
      <p:sp>
        <p:nvSpPr>
          <p:cNvPr id="490" name="TextBox 38"/>
          <p:cNvSpPr txBox="1"/>
          <p:nvPr/>
        </p:nvSpPr>
        <p:spPr>
          <a:xfrm>
            <a:off x="9879890" y="2209160"/>
            <a:ext cx="1665937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Residential sector</a:t>
            </a:r>
          </a:p>
        </p:txBody>
      </p:sp>
      <p:sp>
        <p:nvSpPr>
          <p:cNvPr id="491" name="TextBox 39"/>
          <p:cNvSpPr txBox="1"/>
          <p:nvPr/>
        </p:nvSpPr>
        <p:spPr>
          <a:xfrm>
            <a:off x="9890775" y="3542021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Commercial sector</a:t>
            </a:r>
          </a:p>
        </p:txBody>
      </p:sp>
      <p:sp>
        <p:nvSpPr>
          <p:cNvPr id="492" name="TextBox 40"/>
          <p:cNvSpPr txBox="1"/>
          <p:nvPr/>
        </p:nvSpPr>
        <p:spPr>
          <a:xfrm>
            <a:off x="9890775" y="4822233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Industrial sector</a:t>
            </a:r>
          </a:p>
        </p:txBody>
      </p:sp>
      <p:sp>
        <p:nvSpPr>
          <p:cNvPr id="493" name="TextBox 41"/>
          <p:cNvSpPr txBox="1"/>
          <p:nvPr/>
        </p:nvSpPr>
        <p:spPr>
          <a:xfrm>
            <a:off x="9824949" y="876736"/>
            <a:ext cx="1731763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 dirty="0"/>
              <a:t>Transportation sector</a:t>
            </a:r>
          </a:p>
        </p:txBody>
      </p:sp>
      <p:pic>
        <p:nvPicPr>
          <p:cNvPr id="495" name="Picture 49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5" y="3968637"/>
            <a:ext cx="806316" cy="569457"/>
          </a:xfrm>
          <a:prstGeom prst="rect">
            <a:avLst/>
          </a:prstGeom>
        </p:spPr>
      </p:pic>
      <p:sp>
        <p:nvSpPr>
          <p:cNvPr id="496" name="TextBox 45"/>
          <p:cNvSpPr txBox="1"/>
          <p:nvPr/>
        </p:nvSpPr>
        <p:spPr>
          <a:xfrm>
            <a:off x="7869993" y="3281164"/>
            <a:ext cx="1655427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Electricity transmission and distribution</a:t>
            </a:r>
          </a:p>
        </p:txBody>
      </p:sp>
      <p:cxnSp>
        <p:nvCxnSpPr>
          <p:cNvPr id="513" name="Straight Arrow Connector 512"/>
          <p:cNvCxnSpPr/>
          <p:nvPr/>
        </p:nvCxnSpPr>
        <p:spPr>
          <a:xfrm rot="5400000" flipV="1">
            <a:off x="4925856" y="3073251"/>
            <a:ext cx="288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/>
          <p:nvPr/>
        </p:nvCxnSpPr>
        <p:spPr>
          <a:xfrm flipV="1">
            <a:off x="5074862" y="3188836"/>
            <a:ext cx="1512000" cy="480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26"/>
          <p:cNvSpPr txBox="1"/>
          <p:nvPr/>
        </p:nvSpPr>
        <p:spPr>
          <a:xfrm>
            <a:off x="5163874" y="2881278"/>
            <a:ext cx="139236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 dirty="0" smtClean="0"/>
              <a:t>Bio-synthetic gas</a:t>
            </a:r>
            <a:endParaRPr lang="en-GB" sz="1400" b="1" dirty="0"/>
          </a:p>
        </p:txBody>
      </p:sp>
      <p:sp>
        <p:nvSpPr>
          <p:cNvPr id="518" name="TextBox 25"/>
          <p:cNvSpPr txBox="1"/>
          <p:nvPr/>
        </p:nvSpPr>
        <p:spPr>
          <a:xfrm>
            <a:off x="2554023" y="3883488"/>
            <a:ext cx="907014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Biomass</a:t>
            </a:r>
          </a:p>
        </p:txBody>
      </p:sp>
      <p:cxnSp>
        <p:nvCxnSpPr>
          <p:cNvPr id="519" name="Straight Arrow Connector 518"/>
          <p:cNvCxnSpPr/>
          <p:nvPr/>
        </p:nvCxnSpPr>
        <p:spPr>
          <a:xfrm rot="5400000" flipV="1">
            <a:off x="2120608" y="4386250"/>
            <a:ext cx="3168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/>
          <p:nvPr/>
        </p:nvCxnSpPr>
        <p:spPr>
          <a:xfrm flipV="1">
            <a:off x="3688442" y="2786678"/>
            <a:ext cx="1260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 flipV="1">
            <a:off x="7331215" y="3106290"/>
            <a:ext cx="57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 rot="5400000" flipV="1">
            <a:off x="7301598" y="3682002"/>
            <a:ext cx="118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 flipV="1">
            <a:off x="7890015" y="4278922"/>
            <a:ext cx="39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 flipV="1">
            <a:off x="9132500" y="4283156"/>
            <a:ext cx="43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 flipV="1">
            <a:off x="9568531" y="304702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V="1">
            <a:off x="9593934" y="4278922"/>
            <a:ext cx="6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 flipV="1">
            <a:off x="9587587" y="555315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rot="5400000" flipV="1">
            <a:off x="7458587" y="3787489"/>
            <a:ext cx="42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33"/>
          <p:cNvSpPr txBox="1"/>
          <p:nvPr/>
        </p:nvSpPr>
        <p:spPr>
          <a:xfrm>
            <a:off x="8038092" y="4971994"/>
            <a:ext cx="13549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Decentralised </a:t>
            </a:r>
            <a:r>
              <a:rPr lang="en-GB" sz="1400" b="1" dirty="0" smtClean="0"/>
              <a:t>energy </a:t>
            </a:r>
            <a:r>
              <a:rPr lang="en-GB" sz="1400" b="1" dirty="0"/>
              <a:t>supply</a:t>
            </a:r>
          </a:p>
        </p:txBody>
      </p:sp>
      <p:cxnSp>
        <p:nvCxnSpPr>
          <p:cNvPr id="546" name="Straight Arrow Connector 545"/>
          <p:cNvCxnSpPr/>
          <p:nvPr/>
        </p:nvCxnSpPr>
        <p:spPr>
          <a:xfrm flipV="1">
            <a:off x="9572765" y="1664841"/>
            <a:ext cx="75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/>
          <p:nvPr/>
        </p:nvCxnSpPr>
        <p:spPr>
          <a:xfrm flipV="1">
            <a:off x="9104984" y="5906641"/>
            <a:ext cx="46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26"/>
          <p:cNvSpPr txBox="1"/>
          <p:nvPr/>
        </p:nvSpPr>
        <p:spPr>
          <a:xfrm rot="16200000">
            <a:off x="7220059" y="3341239"/>
            <a:ext cx="1056393" cy="29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Electricity</a:t>
            </a:r>
          </a:p>
        </p:txBody>
      </p:sp>
      <p:cxnSp>
        <p:nvCxnSpPr>
          <p:cNvPr id="554" name="Straight Arrow Connector 553"/>
          <p:cNvCxnSpPr/>
          <p:nvPr/>
        </p:nvCxnSpPr>
        <p:spPr>
          <a:xfrm flipV="1">
            <a:off x="9668015" y="3178260"/>
            <a:ext cx="504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/>
          <p:nvPr/>
        </p:nvCxnSpPr>
        <p:spPr>
          <a:xfrm flipV="1">
            <a:off x="9693418" y="4410156"/>
            <a:ext cx="540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/>
          <p:nvPr/>
        </p:nvCxnSpPr>
        <p:spPr>
          <a:xfrm flipV="1">
            <a:off x="9687071" y="5684390"/>
            <a:ext cx="504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rot="5400000" flipV="1">
            <a:off x="7558071" y="3918723"/>
            <a:ext cx="4248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V="1">
            <a:off x="9672249" y="1796075"/>
            <a:ext cx="648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V="1">
            <a:off x="9109216" y="6027292"/>
            <a:ext cx="576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26"/>
          <p:cNvSpPr txBox="1"/>
          <p:nvPr/>
        </p:nvSpPr>
        <p:spPr>
          <a:xfrm>
            <a:off x="9161037" y="6029407"/>
            <a:ext cx="544165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 dirty="0"/>
              <a:t>Heat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01" y="5531989"/>
            <a:ext cx="804333" cy="923005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V="1">
            <a:off x="1887159" y="4227254"/>
            <a:ext cx="4428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3686604" y="5979737"/>
            <a:ext cx="4608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308570" y="2934051"/>
            <a:ext cx="2376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7503" y="3211311"/>
            <a:ext cx="699721" cy="657129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rot="5400000" flipV="1">
            <a:off x="5924755" y="3872476"/>
            <a:ext cx="756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286589" y="3489922"/>
            <a:ext cx="288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87845" y="3366099"/>
            <a:ext cx="1080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690261" y="3397312"/>
            <a:ext cx="1080000" cy="4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6"/>
          <p:cNvSpPr txBox="1"/>
          <p:nvPr/>
        </p:nvSpPr>
        <p:spPr>
          <a:xfrm>
            <a:off x="5492546" y="3342152"/>
            <a:ext cx="139236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 dirty="0" smtClean="0"/>
              <a:t>Biogas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521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9127</TotalTime>
  <Words>1146</Words>
  <Application>Microsoft Office PowerPoint</Application>
  <PresentationFormat>Widescreen</PresentationFormat>
  <Paragraphs>226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Biofuels: Social, environmental and economic concerns</vt:lpstr>
      <vt:lpstr>Global trends</vt:lpstr>
      <vt:lpstr>Biofuels: overview</vt:lpstr>
      <vt:lpstr>Biofuels: overview</vt:lpstr>
      <vt:lpstr>Biofuels: economic concerns</vt:lpstr>
      <vt:lpstr>Biofuels: environmental concerns</vt:lpstr>
      <vt:lpstr>Biofuels: social concerns</vt:lpstr>
      <vt:lpstr>Technologies in the biofuels chain</vt:lpstr>
      <vt:lpstr>PowerPoint Presentation</vt:lpstr>
      <vt:lpstr>Processes for bioenergy conversion</vt:lpstr>
      <vt:lpstr>Biomass Production</vt:lpstr>
      <vt:lpstr>Biogas and bio-synthetic gas production</vt:lpstr>
      <vt:lpstr>Biomass for Heat and Power </vt:lpstr>
      <vt:lpstr>References and reading material</vt:lpstr>
      <vt:lpstr>PowerPoint Presentation</vt:lpstr>
      <vt:lpstr>Sources for the RES pictures</vt:lpstr>
      <vt:lpstr>Sources for the RES pictures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Agnese Beltramo</cp:lastModifiedBy>
  <cp:revision>476</cp:revision>
  <dcterms:created xsi:type="dcterms:W3CDTF">2015-09-10T21:41:21Z</dcterms:created>
  <dcterms:modified xsi:type="dcterms:W3CDTF">2017-10-18T12:01:15Z</dcterms:modified>
</cp:coreProperties>
</file>