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66" r:id="rId2"/>
    <p:sldId id="352" r:id="rId3"/>
    <p:sldId id="390" r:id="rId4"/>
    <p:sldId id="392" r:id="rId5"/>
    <p:sldId id="393" r:id="rId6"/>
    <p:sldId id="391" r:id="rId7"/>
    <p:sldId id="367" r:id="rId8"/>
    <p:sldId id="425" r:id="rId9"/>
    <p:sldId id="343" r:id="rId10"/>
    <p:sldId id="382" r:id="rId11"/>
    <p:sldId id="409" r:id="rId12"/>
    <p:sldId id="410" r:id="rId13"/>
    <p:sldId id="417" r:id="rId14"/>
    <p:sldId id="422" r:id="rId15"/>
    <p:sldId id="421" r:id="rId16"/>
    <p:sldId id="418" r:id="rId17"/>
    <p:sldId id="423" r:id="rId18"/>
    <p:sldId id="441" r:id="rId19"/>
    <p:sldId id="438" r:id="rId20"/>
    <p:sldId id="419" r:id="rId21"/>
    <p:sldId id="403" r:id="rId22"/>
    <p:sldId id="404" r:id="rId23"/>
    <p:sldId id="428" r:id="rId24"/>
    <p:sldId id="429" r:id="rId25"/>
    <p:sldId id="4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Broad" initials="OB" lastIdx="1" clrIdx="0">
    <p:extLst>
      <p:ext uri="{19B8F6BF-5375-455C-9EA6-DF929625EA0E}">
        <p15:presenceInfo xmlns:p15="http://schemas.microsoft.com/office/powerpoint/2012/main" userId="S-1-5-21-4270984560-2697355171-1338322823-62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4A6"/>
    <a:srgbClr val="FFFFFF"/>
    <a:srgbClr val="DEE4EE"/>
    <a:srgbClr val="3B6ABF"/>
    <a:srgbClr val="B0BFD8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4249" autoAdjust="0"/>
  </p:normalViewPr>
  <p:slideViewPr>
    <p:cSldViewPr snapToGrid="0">
      <p:cViewPr varScale="1">
        <p:scale>
          <a:sx n="94" d="100"/>
          <a:sy n="9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A1728-CCC6-4FFD-AB4E-CF9E18E50C8E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99D3-575E-4B33-AEE3-580024E0F6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40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figures</a:t>
            </a:r>
            <a:r>
              <a:rPr lang="sv-SE" dirty="0"/>
              <a:t> </a:t>
            </a:r>
            <a:r>
              <a:rPr lang="sv-SE" dirty="0" err="1"/>
              <a:t>haven’t</a:t>
            </a:r>
            <a:r>
              <a:rPr lang="sv-SE" dirty="0"/>
              <a:t> </a:t>
            </a:r>
            <a:r>
              <a:rPr lang="sv-SE" dirty="0" err="1"/>
              <a:t>changed</a:t>
            </a:r>
            <a:r>
              <a:rPr lang="sv-SE" dirty="0"/>
              <a:t> </a:t>
            </a:r>
            <a:r>
              <a:rPr lang="sv-SE" dirty="0" err="1"/>
              <a:t>significantly</a:t>
            </a:r>
            <a:r>
              <a:rPr lang="sv-SE" dirty="0"/>
              <a:t> </a:t>
            </a:r>
            <a:r>
              <a:rPr lang="sv-SE" dirty="0" err="1"/>
              <a:t>since</a:t>
            </a:r>
            <a:r>
              <a:rPr lang="sv-SE" baseline="0" dirty="0"/>
              <a:t> IEA World Energy Outlook 2015.</a:t>
            </a:r>
          </a:p>
          <a:p>
            <a:endParaRPr lang="sv-SE" baseline="0" dirty="0"/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reserves to production ratio (R/P) represents the length of time that proven reserves would last if production was to </a:t>
            </a:r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6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Case drilling: </a:t>
            </a:r>
            <a:r>
              <a:rPr lang="sv-SE" dirty="0" err="1"/>
              <a:t>after</a:t>
            </a:r>
            <a:r>
              <a:rPr lang="sv-SE" baseline="0" dirty="0"/>
              <a:t> the </a:t>
            </a:r>
            <a:r>
              <a:rPr lang="sv-SE" baseline="0" dirty="0" err="1"/>
              <a:t>well</a:t>
            </a:r>
            <a:r>
              <a:rPr lang="sv-SE" baseline="0" dirty="0"/>
              <a:t> is </a:t>
            </a:r>
            <a:r>
              <a:rPr lang="sv-SE" baseline="0" dirty="0" err="1"/>
              <a:t>drilled</a:t>
            </a:r>
            <a:r>
              <a:rPr lang="sv-SE" baseline="0" dirty="0"/>
              <a:t>, a diameter </a:t>
            </a:r>
            <a:r>
              <a:rPr lang="sv-SE" baseline="0" dirty="0" err="1"/>
              <a:t>casing</a:t>
            </a:r>
            <a:r>
              <a:rPr lang="sv-SE" baseline="0" dirty="0"/>
              <a:t> is </a:t>
            </a:r>
            <a:r>
              <a:rPr lang="sv-SE" baseline="0" dirty="0" err="1"/>
              <a:t>inserted</a:t>
            </a:r>
            <a:r>
              <a:rPr lang="sv-SE" baseline="0" dirty="0"/>
              <a:t> and </a:t>
            </a:r>
            <a:r>
              <a:rPr lang="sv-SE" baseline="0" dirty="0" err="1"/>
              <a:t>fixed</a:t>
            </a:r>
            <a:r>
              <a:rPr lang="sv-SE" baseline="0" dirty="0"/>
              <a:t> </a:t>
            </a:r>
            <a:r>
              <a:rPr lang="sv-SE" baseline="0" dirty="0" err="1"/>
              <a:t>with</a:t>
            </a:r>
            <a:r>
              <a:rPr lang="sv-SE" baseline="0" dirty="0"/>
              <a:t> cement (</a:t>
            </a:r>
            <a:r>
              <a:rPr lang="sv-SE" baseline="0" dirty="0" err="1"/>
              <a:t>one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things</a:t>
            </a:r>
            <a:r>
              <a:rPr lang="sv-SE" baseline="0" dirty="0"/>
              <a:t> </a:t>
            </a:r>
            <a:r>
              <a:rPr lang="sv-SE" baseline="0" dirty="0" err="1"/>
              <a:t>which</a:t>
            </a:r>
            <a:r>
              <a:rPr lang="sv-SE" baseline="0" dirty="0"/>
              <a:t> </a:t>
            </a:r>
            <a:r>
              <a:rPr lang="sv-SE" baseline="0" dirty="0" err="1"/>
              <a:t>failed</a:t>
            </a:r>
            <a:r>
              <a:rPr lang="sv-SE" baseline="0" dirty="0"/>
              <a:t> in </a:t>
            </a:r>
            <a:r>
              <a:rPr lang="sv-SE" baseline="0" dirty="0" err="1"/>
              <a:t>deep</a:t>
            </a:r>
            <a:r>
              <a:rPr lang="sv-SE" baseline="0" dirty="0"/>
              <a:t> </a:t>
            </a:r>
            <a:r>
              <a:rPr lang="sv-SE" baseline="0" dirty="0" err="1"/>
              <a:t>water</a:t>
            </a:r>
            <a:r>
              <a:rPr lang="sv-SE" baseline="0" dirty="0"/>
              <a:t> </a:t>
            </a:r>
            <a:r>
              <a:rPr lang="sv-SE" baseline="0" dirty="0" err="1"/>
              <a:t>horizon</a:t>
            </a:r>
            <a:r>
              <a:rPr lang="sv-SE" baseline="0" dirty="0"/>
              <a:t>).</a:t>
            </a:r>
          </a:p>
          <a:p>
            <a:r>
              <a:rPr lang="sv-SE" baseline="0" dirty="0" err="1"/>
              <a:t>Deepwater</a:t>
            </a:r>
            <a:r>
              <a:rPr lang="sv-SE" baseline="0" dirty="0"/>
              <a:t> </a:t>
            </a:r>
            <a:r>
              <a:rPr lang="sv-SE" baseline="0" dirty="0" err="1"/>
              <a:t>production</a:t>
            </a:r>
            <a:r>
              <a:rPr lang="sv-SE" baseline="0" dirty="0"/>
              <a:t>: 70%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deepwater</a:t>
            </a:r>
            <a:r>
              <a:rPr lang="sv-SE" baseline="0" dirty="0"/>
              <a:t> potential is </a:t>
            </a:r>
            <a:r>
              <a:rPr lang="sv-SE" baseline="0" dirty="0" err="1"/>
              <a:t>among</a:t>
            </a:r>
            <a:r>
              <a:rPr lang="sv-SE" baseline="0" dirty="0"/>
              <a:t> 2000 and 4000 m.</a:t>
            </a:r>
          </a:p>
          <a:p>
            <a:r>
              <a:rPr lang="sv-SE" baseline="0" dirty="0" err="1"/>
              <a:t>Steam</a:t>
            </a:r>
            <a:r>
              <a:rPr lang="sv-SE" baseline="0" dirty="0"/>
              <a:t> </a:t>
            </a:r>
            <a:r>
              <a:rPr lang="sv-SE" baseline="0" dirty="0" err="1"/>
              <a:t>Assisted</a:t>
            </a:r>
            <a:r>
              <a:rPr lang="sv-SE" baseline="0" dirty="0"/>
              <a:t> </a:t>
            </a:r>
            <a:r>
              <a:rPr lang="sv-SE" baseline="0" dirty="0" err="1"/>
              <a:t>Gravity</a:t>
            </a:r>
            <a:r>
              <a:rPr lang="sv-SE" baseline="0" dirty="0"/>
              <a:t> </a:t>
            </a:r>
            <a:r>
              <a:rPr lang="sv-SE" baseline="0" dirty="0" err="1"/>
              <a:t>Drainage</a:t>
            </a:r>
            <a:r>
              <a:rPr lang="sv-SE" baseline="0" dirty="0"/>
              <a:t>: </a:t>
            </a:r>
            <a:r>
              <a:rPr lang="sv-SE" baseline="0" dirty="0" err="1"/>
              <a:t>steam</a:t>
            </a:r>
            <a:r>
              <a:rPr lang="sv-SE" baseline="0" dirty="0"/>
              <a:t> </a:t>
            </a:r>
            <a:r>
              <a:rPr lang="sv-SE" baseline="0" dirty="0" err="1"/>
              <a:t>injected</a:t>
            </a:r>
            <a:r>
              <a:rPr lang="sv-SE" baseline="0" dirty="0"/>
              <a:t> in the </a:t>
            </a:r>
            <a:r>
              <a:rPr lang="sv-SE" baseline="0" dirty="0" err="1"/>
              <a:t>well</a:t>
            </a:r>
            <a:r>
              <a:rPr lang="sv-SE" baseline="0" dirty="0"/>
              <a:t> to make the </a:t>
            </a:r>
            <a:r>
              <a:rPr lang="sv-SE" baseline="0" dirty="0" err="1"/>
              <a:t>oil</a:t>
            </a:r>
            <a:r>
              <a:rPr lang="sv-SE" baseline="0" dirty="0"/>
              <a:t> </a:t>
            </a:r>
            <a:r>
              <a:rPr lang="sv-SE" baseline="0" dirty="0" err="1"/>
              <a:t>flow</a:t>
            </a:r>
            <a:r>
              <a:rPr lang="sv-SE" baseline="0" dirty="0"/>
              <a:t> and </a:t>
            </a:r>
            <a:r>
              <a:rPr lang="sv-SE" baseline="0" dirty="0" err="1"/>
              <a:t>this</a:t>
            </a:r>
            <a:r>
              <a:rPr lang="sv-SE" baseline="0" dirty="0"/>
              <a:t> falls for </a:t>
            </a:r>
            <a:r>
              <a:rPr lang="sv-SE" baseline="0" dirty="0" err="1"/>
              <a:t>gravity</a:t>
            </a:r>
            <a:r>
              <a:rPr lang="sv-SE" baseline="0" dirty="0"/>
              <a:t> </a:t>
            </a:r>
            <a:r>
              <a:rPr lang="sv-SE" baseline="0" dirty="0" err="1"/>
              <a:t>into</a:t>
            </a:r>
            <a:r>
              <a:rPr lang="sv-SE" baseline="0" dirty="0"/>
              <a:t> a </a:t>
            </a:r>
            <a:r>
              <a:rPr lang="sv-SE" baseline="0" dirty="0" err="1"/>
              <a:t>lower</a:t>
            </a:r>
            <a:r>
              <a:rPr lang="sv-SE" baseline="0" dirty="0"/>
              <a:t> </a:t>
            </a:r>
            <a:r>
              <a:rPr lang="sv-SE" baseline="0" dirty="0" err="1"/>
              <a:t>horizontal</a:t>
            </a:r>
            <a:r>
              <a:rPr lang="sv-SE" baseline="0" dirty="0"/>
              <a:t> </a:t>
            </a:r>
            <a:r>
              <a:rPr lang="sv-SE" baseline="0" dirty="0" err="1"/>
              <a:t>collector</a:t>
            </a:r>
            <a:r>
              <a:rPr lang="sv-SE" baseline="0" dirty="0"/>
              <a:t>.</a:t>
            </a:r>
          </a:p>
          <a:p>
            <a:r>
              <a:rPr lang="sv-SE" baseline="0" dirty="0"/>
              <a:t>Retorting: </a:t>
            </a:r>
            <a:r>
              <a:rPr lang="sv-SE" baseline="0" dirty="0" err="1"/>
              <a:t>heating</a:t>
            </a:r>
            <a:r>
              <a:rPr lang="sv-SE" baseline="0" dirty="0"/>
              <a:t> </a:t>
            </a:r>
            <a:r>
              <a:rPr lang="sv-SE" baseline="0" dirty="0" err="1"/>
              <a:t>up</a:t>
            </a:r>
            <a:r>
              <a:rPr lang="sv-SE" baseline="0" dirty="0"/>
              <a:t> to 500 C.</a:t>
            </a:r>
          </a:p>
          <a:p>
            <a:endParaRPr lang="sv-SE" baseline="0" dirty="0"/>
          </a:p>
          <a:p>
            <a:r>
              <a:rPr lang="sv-SE" baseline="0" dirty="0" err="1"/>
              <a:t>Capital</a:t>
            </a:r>
            <a:r>
              <a:rPr lang="sv-SE" baseline="0" dirty="0"/>
              <a:t> </a:t>
            </a:r>
            <a:r>
              <a:rPr lang="sv-SE" baseline="0" dirty="0" err="1"/>
              <a:t>cost</a:t>
            </a:r>
            <a:r>
              <a:rPr lang="sv-SE" baseline="0" dirty="0"/>
              <a:t> for </a:t>
            </a:r>
            <a:r>
              <a:rPr lang="sv-SE" baseline="0" dirty="0" err="1"/>
              <a:t>conventional</a:t>
            </a:r>
            <a:r>
              <a:rPr lang="sv-SE" baseline="0" dirty="0"/>
              <a:t>: it is the </a:t>
            </a:r>
            <a:r>
              <a:rPr lang="sv-SE" baseline="0" dirty="0" err="1"/>
              <a:t>exploration</a:t>
            </a:r>
            <a:r>
              <a:rPr lang="sv-SE" baseline="0" dirty="0"/>
              <a:t> and </a:t>
            </a:r>
            <a:r>
              <a:rPr lang="sv-SE" baseline="0" dirty="0" err="1"/>
              <a:t>development</a:t>
            </a:r>
            <a:r>
              <a:rPr lang="sv-SE" baseline="0" dirty="0"/>
              <a:t> </a:t>
            </a:r>
            <a:r>
              <a:rPr lang="sv-SE" baseline="0" dirty="0" err="1"/>
              <a:t>cost</a:t>
            </a:r>
            <a:r>
              <a:rPr lang="sv-SE" baseline="0" dirty="0"/>
              <a:t>. </a:t>
            </a:r>
            <a:r>
              <a:rPr lang="sv-SE" baseline="0" dirty="0" err="1"/>
              <a:t>Middle</a:t>
            </a:r>
            <a:r>
              <a:rPr lang="sv-SE" baseline="0" dirty="0"/>
              <a:t> </a:t>
            </a:r>
            <a:r>
              <a:rPr lang="sv-SE" baseline="0" dirty="0" err="1"/>
              <a:t>East</a:t>
            </a:r>
            <a:r>
              <a:rPr lang="sv-SE" baseline="0" dirty="0"/>
              <a:t> </a:t>
            </a:r>
            <a:r>
              <a:rPr lang="sv-SE" baseline="0" dirty="0" err="1"/>
              <a:t>onshore</a:t>
            </a:r>
            <a:r>
              <a:rPr lang="sv-SE" baseline="0" dirty="0"/>
              <a:t> is the </a:t>
            </a:r>
            <a:r>
              <a:rPr lang="sv-SE" baseline="0" dirty="0" err="1"/>
              <a:t>lower</a:t>
            </a:r>
            <a:r>
              <a:rPr lang="sv-SE" baseline="0" dirty="0"/>
              <a:t> </a:t>
            </a:r>
            <a:r>
              <a:rPr lang="sv-SE" baseline="0" dirty="0" err="1"/>
              <a:t>bound</a:t>
            </a:r>
            <a:r>
              <a:rPr lang="sv-SE" baseline="0" dirty="0"/>
              <a:t>, US offshore is the </a:t>
            </a:r>
            <a:r>
              <a:rPr lang="sv-SE" baseline="0" dirty="0" err="1"/>
              <a:t>upper</a:t>
            </a:r>
            <a:r>
              <a:rPr lang="sv-SE" baseline="0" dirty="0"/>
              <a:t> </a:t>
            </a:r>
            <a:r>
              <a:rPr lang="sv-SE" baseline="0" dirty="0" err="1"/>
              <a:t>one</a:t>
            </a:r>
            <a:r>
              <a:rPr lang="sv-SE" baseline="0" dirty="0"/>
              <a:t>. </a:t>
            </a:r>
            <a:r>
              <a:rPr lang="sv-SE" baseline="0" dirty="0" err="1"/>
              <a:t>Decommissioning</a:t>
            </a:r>
            <a:r>
              <a:rPr lang="sv-SE" baseline="0" dirty="0"/>
              <a:t> </a:t>
            </a:r>
            <a:r>
              <a:rPr lang="sv-SE" baseline="0" dirty="0" err="1"/>
              <a:t>cost</a:t>
            </a:r>
            <a:r>
              <a:rPr lang="sv-SE" baseline="0" dirty="0"/>
              <a:t> not </a:t>
            </a:r>
            <a:r>
              <a:rPr lang="sv-SE" baseline="0" dirty="0" err="1"/>
              <a:t>included</a:t>
            </a:r>
            <a:r>
              <a:rPr lang="sv-SE" baseline="0" dirty="0"/>
              <a:t>, it </a:t>
            </a:r>
            <a:r>
              <a:rPr lang="sv-SE" baseline="0" dirty="0" err="1"/>
              <a:t>depends</a:t>
            </a:r>
            <a:r>
              <a:rPr lang="sv-SE" baseline="0" dirty="0"/>
              <a:t> </a:t>
            </a:r>
            <a:r>
              <a:rPr lang="sv-SE" baseline="0" dirty="0" err="1"/>
              <a:t>much</a:t>
            </a:r>
            <a:r>
              <a:rPr lang="sv-SE" baseline="0" dirty="0"/>
              <a:t> on the </a:t>
            </a: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installation and </a:t>
            </a:r>
            <a:r>
              <a:rPr lang="sv-SE" baseline="0" dirty="0" err="1"/>
              <a:t>decommissioning</a:t>
            </a:r>
            <a:r>
              <a:rPr lang="sv-SE" baseline="0" dirty="0"/>
              <a:t>.</a:t>
            </a:r>
          </a:p>
          <a:p>
            <a:r>
              <a:rPr lang="sv-SE" baseline="0" dirty="0"/>
              <a:t>The VOM </a:t>
            </a:r>
            <a:r>
              <a:rPr lang="sv-SE" baseline="0" dirty="0" err="1"/>
              <a:t>cost</a:t>
            </a:r>
            <a:r>
              <a:rPr lang="sv-SE" baseline="0" dirty="0"/>
              <a:t> is the </a:t>
            </a:r>
            <a:r>
              <a:rPr lang="sv-SE" baseline="0" dirty="0" err="1"/>
              <a:t>production</a:t>
            </a:r>
            <a:r>
              <a:rPr lang="sv-SE" baseline="0" dirty="0"/>
              <a:t> </a:t>
            </a:r>
            <a:r>
              <a:rPr lang="sv-SE" baseline="0" dirty="0" err="1"/>
              <a:t>cost</a:t>
            </a:r>
            <a:r>
              <a:rPr lang="sv-SE" baseline="0" dirty="0"/>
              <a:t>.</a:t>
            </a:r>
          </a:p>
          <a:p>
            <a:r>
              <a:rPr lang="sv-SE" baseline="0" dirty="0"/>
              <a:t>Energy </a:t>
            </a:r>
            <a:r>
              <a:rPr lang="sv-SE" baseline="0" dirty="0" err="1"/>
              <a:t>use</a:t>
            </a:r>
            <a:r>
              <a:rPr lang="sv-SE" baseline="0" dirty="0"/>
              <a:t>: it </a:t>
            </a:r>
            <a:r>
              <a:rPr lang="sv-SE" baseline="0" dirty="0" err="1"/>
              <a:t>consists</a:t>
            </a:r>
            <a:r>
              <a:rPr lang="sv-SE" baseline="0" dirty="0"/>
              <a:t> in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sv-SE" baseline="0" dirty="0" err="1"/>
              <a:t>local</a:t>
            </a:r>
            <a:r>
              <a:rPr lang="sv-SE" baseline="0" dirty="0"/>
              <a:t> </a:t>
            </a:r>
            <a:r>
              <a:rPr lang="sv-SE" baseline="0" dirty="0" err="1"/>
              <a:t>produced</a:t>
            </a:r>
            <a:r>
              <a:rPr lang="sv-SE" baseline="0" dirty="0"/>
              <a:t> gas or </a:t>
            </a:r>
            <a:r>
              <a:rPr lang="sv-SE" baseline="0" dirty="0" err="1"/>
              <a:t>other</a:t>
            </a:r>
            <a:r>
              <a:rPr lang="sv-SE" baseline="0" dirty="0"/>
              <a:t> </a:t>
            </a:r>
            <a:r>
              <a:rPr lang="sv-SE" baseline="0" dirty="0" err="1"/>
              <a:t>external</a:t>
            </a:r>
            <a:r>
              <a:rPr lang="sv-SE" baseline="0" dirty="0"/>
              <a:t> </a:t>
            </a:r>
            <a:r>
              <a:rPr lang="sv-SE" baseline="0" dirty="0" err="1"/>
              <a:t>supplies</a:t>
            </a:r>
            <a:r>
              <a:rPr lang="sv-SE" baseline="0" dirty="0"/>
              <a:t> (</a:t>
            </a:r>
            <a:r>
              <a:rPr lang="sv-SE" baseline="0" dirty="0" err="1"/>
              <a:t>electricity</a:t>
            </a:r>
            <a:r>
              <a:rPr lang="sv-SE" baseline="0" dirty="0"/>
              <a:t>, gas, </a:t>
            </a:r>
            <a:r>
              <a:rPr lang="sv-SE" baseline="0" dirty="0" err="1"/>
              <a:t>oil</a:t>
            </a:r>
            <a:r>
              <a:rPr lang="sv-SE" baseline="0" dirty="0"/>
              <a:t>) to </a:t>
            </a:r>
            <a:r>
              <a:rPr lang="sv-SE" baseline="0" dirty="0" err="1"/>
              <a:t>feed</a:t>
            </a:r>
            <a:r>
              <a:rPr lang="sv-SE" baseline="0" dirty="0"/>
              <a:t> the </a:t>
            </a:r>
            <a:r>
              <a:rPr lang="sv-SE" baseline="0" dirty="0" err="1"/>
              <a:t>facility</a:t>
            </a:r>
            <a:r>
              <a:rPr lang="sv-SE" baseline="0" dirty="0"/>
              <a:t>.</a:t>
            </a:r>
          </a:p>
          <a:p>
            <a:r>
              <a:rPr lang="sv-SE" baseline="0" dirty="0"/>
              <a:t>CO2 emission </a:t>
            </a:r>
            <a:r>
              <a:rPr lang="sv-SE" baseline="0" dirty="0" err="1"/>
              <a:t>factor</a:t>
            </a:r>
            <a:r>
              <a:rPr lang="sv-SE" baseline="0" dirty="0"/>
              <a:t> for </a:t>
            </a:r>
            <a:r>
              <a:rPr lang="sv-SE" baseline="0" dirty="0" err="1"/>
              <a:t>conventional</a:t>
            </a:r>
            <a:r>
              <a:rPr lang="sv-SE" baseline="0" dirty="0"/>
              <a:t>: </a:t>
            </a:r>
            <a:r>
              <a:rPr lang="sv-SE" baseline="0" dirty="0" err="1"/>
              <a:t>Europe</a:t>
            </a:r>
            <a:r>
              <a:rPr lang="sv-SE" baseline="0" dirty="0"/>
              <a:t> is the </a:t>
            </a:r>
            <a:r>
              <a:rPr lang="sv-SE" baseline="0" dirty="0" err="1"/>
              <a:t>lower</a:t>
            </a:r>
            <a:r>
              <a:rPr lang="sv-SE" baseline="0" dirty="0"/>
              <a:t> </a:t>
            </a:r>
            <a:r>
              <a:rPr lang="sv-SE" baseline="0" dirty="0" err="1"/>
              <a:t>bound</a:t>
            </a:r>
            <a:r>
              <a:rPr lang="sv-SE" baseline="0" dirty="0"/>
              <a:t>, </a:t>
            </a:r>
            <a:r>
              <a:rPr lang="sv-SE" baseline="0" dirty="0" err="1"/>
              <a:t>Africa</a:t>
            </a:r>
            <a:r>
              <a:rPr lang="sv-SE" baseline="0" dirty="0"/>
              <a:t> is the </a:t>
            </a:r>
            <a:r>
              <a:rPr lang="sv-SE" baseline="0" dirty="0" err="1"/>
              <a:t>upper</a:t>
            </a:r>
            <a:r>
              <a:rPr lang="sv-SE" baseline="0" dirty="0"/>
              <a:t>.</a:t>
            </a:r>
          </a:p>
          <a:p>
            <a:r>
              <a:rPr lang="sv-SE" baseline="0" dirty="0"/>
              <a:t>CO2 emission </a:t>
            </a:r>
            <a:r>
              <a:rPr lang="sv-SE" baseline="0" dirty="0" err="1"/>
              <a:t>factor</a:t>
            </a:r>
            <a:r>
              <a:rPr lang="sv-SE" baseline="0" dirty="0"/>
              <a:t> for </a:t>
            </a:r>
            <a:r>
              <a:rPr lang="sv-SE" baseline="0" dirty="0" err="1"/>
              <a:t>unconventional</a:t>
            </a:r>
            <a:r>
              <a:rPr lang="sv-SE" baseline="0" dirty="0"/>
              <a:t>: </a:t>
            </a:r>
            <a:r>
              <a:rPr lang="sv-SE" baseline="0" dirty="0" err="1"/>
              <a:t>upper</a:t>
            </a:r>
            <a:r>
              <a:rPr lang="sv-SE" baseline="0" dirty="0"/>
              <a:t> </a:t>
            </a:r>
            <a:r>
              <a:rPr lang="sv-SE" baseline="0" dirty="0" err="1"/>
              <a:t>bound</a:t>
            </a:r>
            <a:r>
              <a:rPr lang="sv-SE" baseline="0" dirty="0"/>
              <a:t> is for </a:t>
            </a:r>
            <a:r>
              <a:rPr lang="sv-SE" baseline="0" dirty="0" err="1"/>
              <a:t>oil</a:t>
            </a:r>
            <a:r>
              <a:rPr lang="sv-SE" baseline="0" dirty="0"/>
              <a:t> </a:t>
            </a:r>
            <a:r>
              <a:rPr lang="sv-SE" baseline="0" dirty="0" err="1"/>
              <a:t>shale</a:t>
            </a:r>
            <a:r>
              <a:rPr lang="sv-SE" baseline="0" dirty="0"/>
              <a:t>.</a:t>
            </a:r>
          </a:p>
          <a:p>
            <a:endParaRPr lang="sv-SE" baseline="0" dirty="0"/>
          </a:p>
          <a:p>
            <a:r>
              <a:rPr lang="sv-SE" baseline="0" dirty="0"/>
              <a:t>The emission </a:t>
            </a:r>
            <a:r>
              <a:rPr lang="sv-SE" baseline="0" dirty="0" err="1"/>
              <a:t>factor</a:t>
            </a:r>
            <a:r>
              <a:rPr lang="sv-SE" baseline="0" dirty="0"/>
              <a:t> </a:t>
            </a:r>
            <a:r>
              <a:rPr lang="sv-SE" baseline="0" dirty="0" err="1"/>
              <a:t>does</a:t>
            </a:r>
            <a:r>
              <a:rPr lang="sv-SE" baseline="0" dirty="0"/>
              <a:t> not </a:t>
            </a:r>
            <a:r>
              <a:rPr lang="sv-SE" baseline="0" dirty="0" err="1"/>
              <a:t>include</a:t>
            </a:r>
            <a:r>
              <a:rPr lang="sv-SE" baseline="0" dirty="0"/>
              <a:t> the </a:t>
            </a:r>
            <a:r>
              <a:rPr lang="sv-SE" baseline="0" dirty="0" err="1"/>
              <a:t>flared</a:t>
            </a:r>
            <a:r>
              <a:rPr lang="sv-SE" baseline="0" dirty="0"/>
              <a:t> and </a:t>
            </a:r>
            <a:r>
              <a:rPr lang="sv-SE" baseline="0" dirty="0" err="1"/>
              <a:t>vented</a:t>
            </a:r>
            <a:r>
              <a:rPr lang="sv-SE" baseline="0" dirty="0"/>
              <a:t> </a:t>
            </a:r>
            <a:r>
              <a:rPr lang="sv-SE" baseline="0" dirty="0" err="1"/>
              <a:t>natural</a:t>
            </a:r>
            <a:r>
              <a:rPr lang="sv-SE" baseline="0" dirty="0"/>
              <a:t> gas, </a:t>
            </a:r>
            <a:r>
              <a:rPr lang="sv-SE" baseline="0" dirty="0" err="1"/>
              <a:t>which</a:t>
            </a:r>
            <a:r>
              <a:rPr lang="sv-SE" baseline="0" dirty="0"/>
              <a:t> is a major </a:t>
            </a:r>
            <a:r>
              <a:rPr lang="sv-SE" baseline="0" dirty="0" err="1"/>
              <a:t>environmental</a:t>
            </a:r>
            <a:r>
              <a:rPr lang="sv-SE" baseline="0" dirty="0"/>
              <a:t> </a:t>
            </a:r>
            <a:r>
              <a:rPr lang="sv-SE" baseline="0" dirty="0" err="1"/>
              <a:t>concern</a:t>
            </a:r>
            <a:r>
              <a:rPr lang="sv-SE" baseline="0" dirty="0"/>
              <a:t>. For </a:t>
            </a:r>
            <a:r>
              <a:rPr lang="sv-SE" baseline="0" dirty="0" err="1"/>
              <a:t>conventional</a:t>
            </a:r>
            <a:r>
              <a:rPr lang="sv-SE" baseline="0" dirty="0"/>
              <a:t> </a:t>
            </a:r>
            <a:r>
              <a:rPr lang="sv-SE" baseline="0" dirty="0" err="1"/>
              <a:t>oil</a:t>
            </a:r>
            <a:r>
              <a:rPr lang="sv-SE" baseline="0" dirty="0"/>
              <a:t>, 150 Mm3 </a:t>
            </a:r>
            <a:r>
              <a:rPr lang="sv-SE" baseline="0" dirty="0" err="1"/>
              <a:t>year</a:t>
            </a:r>
            <a:r>
              <a:rPr lang="sv-SE" baseline="0" dirty="0"/>
              <a:t> </a:t>
            </a:r>
            <a:r>
              <a:rPr lang="sv-SE" baseline="0" dirty="0" err="1"/>
              <a:t>worlwide</a:t>
            </a:r>
            <a:r>
              <a:rPr lang="sv-SE" baseline="0" dirty="0"/>
              <a:t>, in 2005.</a:t>
            </a:r>
          </a:p>
          <a:p>
            <a:endParaRPr lang="sv-SE" baseline="0" dirty="0"/>
          </a:p>
          <a:p>
            <a:r>
              <a:rPr lang="sv-SE" baseline="0" dirty="0"/>
              <a:t>The </a:t>
            </a:r>
            <a:r>
              <a:rPr lang="sv-SE" baseline="0" dirty="0" err="1"/>
              <a:t>recovery</a:t>
            </a:r>
            <a:r>
              <a:rPr lang="sv-SE" baseline="0" dirty="0"/>
              <a:t> </a:t>
            </a:r>
            <a:r>
              <a:rPr lang="sv-SE" baseline="0" dirty="0" err="1"/>
              <a:t>factor</a:t>
            </a:r>
            <a:r>
              <a:rPr lang="sv-SE" baseline="0" dirty="0"/>
              <a:t> is </a:t>
            </a:r>
            <a:r>
              <a:rPr lang="sv-SE" baseline="0" dirty="0" err="1"/>
              <a:t>another</a:t>
            </a:r>
            <a:r>
              <a:rPr lang="sv-SE" baseline="0" dirty="0"/>
              <a:t> parameter </a:t>
            </a:r>
            <a:r>
              <a:rPr lang="sv-SE" baseline="0" dirty="0" err="1"/>
              <a:t>defined</a:t>
            </a:r>
            <a:r>
              <a:rPr lang="sv-SE" baseline="0" dirty="0"/>
              <a:t> </a:t>
            </a:r>
            <a:r>
              <a:rPr lang="sv-SE" baseline="0" dirty="0" err="1"/>
              <a:t>specifically</a:t>
            </a:r>
            <a:r>
              <a:rPr lang="sv-SE" baseline="0" dirty="0"/>
              <a:t> for </a:t>
            </a:r>
            <a:r>
              <a:rPr lang="sv-SE" baseline="0" dirty="0" err="1"/>
              <a:t>extraction</a:t>
            </a:r>
            <a:r>
              <a:rPr lang="sv-SE" baseline="0" dirty="0"/>
              <a:t> </a:t>
            </a:r>
            <a:r>
              <a:rPr lang="sv-SE" baseline="0" dirty="0" err="1"/>
              <a:t>processes</a:t>
            </a:r>
            <a:r>
              <a:rPr lang="sv-SE" baseline="0" dirty="0"/>
              <a:t>. It </a:t>
            </a:r>
            <a:r>
              <a:rPr lang="sv-SE" baseline="0" dirty="0" err="1"/>
              <a:t>contributes</a:t>
            </a:r>
            <a:r>
              <a:rPr lang="sv-SE" baseline="0" dirty="0"/>
              <a:t> to the definition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efficiency</a:t>
            </a:r>
            <a:r>
              <a:rPr lang="sv-SE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09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Important</a:t>
            </a:r>
            <a:r>
              <a:rPr lang="sv-SE" dirty="0"/>
              <a:t> to </a:t>
            </a:r>
            <a:r>
              <a:rPr lang="sv-SE" dirty="0" err="1"/>
              <a:t>consider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actually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exist</a:t>
            </a:r>
            <a:r>
              <a:rPr lang="sv-SE" dirty="0"/>
              <a:t> </a:t>
            </a:r>
            <a:r>
              <a:rPr lang="sv-SE" dirty="0" err="1"/>
              <a:t>almost</a:t>
            </a:r>
            <a:r>
              <a:rPr lang="sv-SE" dirty="0"/>
              <a:t> as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processes</a:t>
            </a:r>
            <a:r>
              <a:rPr lang="sv-SE" dirty="0"/>
              <a:t> as the </a:t>
            </a:r>
            <a:r>
              <a:rPr lang="sv-SE" dirty="0" err="1"/>
              <a:t>refineries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. </a:t>
            </a:r>
            <a:r>
              <a:rPr lang="sv-SE" dirty="0" err="1"/>
              <a:t>E.g</a:t>
            </a:r>
            <a:r>
              <a:rPr lang="sv-SE" dirty="0"/>
              <a:t>. as </a:t>
            </a:r>
            <a:r>
              <a:rPr lang="sv-SE" dirty="0" err="1"/>
              <a:t>many</a:t>
            </a:r>
            <a:r>
              <a:rPr lang="sv-SE" dirty="0"/>
              <a:t> as 50 different </a:t>
            </a:r>
            <a:r>
              <a:rPr lang="sv-SE" dirty="0" err="1"/>
              <a:t>processes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in </a:t>
            </a:r>
            <a:r>
              <a:rPr lang="sv-SE" dirty="0" err="1"/>
              <a:t>large</a:t>
            </a:r>
            <a:r>
              <a:rPr lang="sv-SE" dirty="0"/>
              <a:t> and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refineries</a:t>
            </a:r>
            <a:r>
              <a:rPr lang="sv-SE" dirty="0"/>
              <a:t>. The </a:t>
            </a:r>
            <a:r>
              <a:rPr lang="sv-SE" dirty="0" err="1"/>
              <a:t>values</a:t>
            </a:r>
            <a:r>
              <a:rPr lang="sv-SE" dirty="0"/>
              <a:t> in the table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average</a:t>
            </a:r>
            <a:r>
              <a:rPr lang="sv-SE" baseline="0" dirty="0"/>
              <a:t> </a:t>
            </a:r>
            <a:r>
              <a:rPr lang="sv-SE" baseline="0" dirty="0" err="1"/>
              <a:t>values</a:t>
            </a:r>
            <a:r>
              <a:rPr lang="sv-SE" baseline="0" dirty="0"/>
              <a:t> </a:t>
            </a:r>
            <a:r>
              <a:rPr lang="sv-SE" baseline="0" dirty="0" err="1"/>
              <a:t>collected</a:t>
            </a:r>
            <a:r>
              <a:rPr lang="sv-SE" baseline="0" dirty="0"/>
              <a:t> by IEA-ETSAP, not </a:t>
            </a:r>
            <a:r>
              <a:rPr lang="sv-SE" baseline="0" dirty="0" err="1"/>
              <a:t>differentiated</a:t>
            </a:r>
            <a:r>
              <a:rPr lang="sv-SE" baseline="0" dirty="0"/>
              <a:t> by </a:t>
            </a:r>
            <a:r>
              <a:rPr lang="sv-SE" baseline="0" dirty="0" err="1"/>
              <a:t>type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refinery</a:t>
            </a:r>
            <a:r>
              <a:rPr lang="sv-SE" baseline="0" dirty="0"/>
              <a:t>, and in </a:t>
            </a:r>
            <a:r>
              <a:rPr lang="sv-SE" baseline="0" dirty="0" err="1"/>
              <a:t>most</a:t>
            </a:r>
            <a:r>
              <a:rPr lang="sv-SE" baseline="0" dirty="0"/>
              <a:t> </a:t>
            </a:r>
            <a:r>
              <a:rPr lang="sv-SE" baseline="0" dirty="0" err="1"/>
              <a:t>cases</a:t>
            </a:r>
            <a:r>
              <a:rPr lang="sv-SE" baseline="0" dirty="0"/>
              <a:t> </a:t>
            </a:r>
            <a:r>
              <a:rPr lang="sv-SE" baseline="0" dirty="0" err="1"/>
              <a:t>referring</a:t>
            </a:r>
            <a:r>
              <a:rPr lang="sv-SE" baseline="0" dirty="0"/>
              <a:t> to US </a:t>
            </a:r>
            <a:r>
              <a:rPr lang="sv-SE" baseline="0" dirty="0" err="1"/>
              <a:t>refineries</a:t>
            </a:r>
            <a:r>
              <a:rPr lang="sv-SE" baseline="0" dirty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7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Let’s</a:t>
            </a:r>
            <a:r>
              <a:rPr lang="sv-SE" dirty="0"/>
              <a:t> do</a:t>
            </a:r>
            <a:r>
              <a:rPr lang="sv-SE" baseline="0" dirty="0"/>
              <a:t> an </a:t>
            </a:r>
            <a:r>
              <a:rPr lang="sv-SE" baseline="0" dirty="0" err="1"/>
              <a:t>exercise</a:t>
            </a:r>
            <a:r>
              <a:rPr lang="sv-SE" baseline="0" dirty="0"/>
              <a:t>: the </a:t>
            </a:r>
            <a:r>
              <a:rPr lang="sv-SE" baseline="0" dirty="0" err="1"/>
              <a:t>technologies</a:t>
            </a:r>
            <a:r>
              <a:rPr lang="sv-SE" baseline="0" dirty="0"/>
              <a:t> in the </a:t>
            </a:r>
            <a:r>
              <a:rPr lang="sv-SE" baseline="0" dirty="0" err="1"/>
              <a:t>oil</a:t>
            </a:r>
            <a:r>
              <a:rPr lang="sv-SE" baseline="0" dirty="0"/>
              <a:t> </a:t>
            </a:r>
            <a:r>
              <a:rPr lang="sv-SE" baseline="0" dirty="0" err="1"/>
              <a:t>supply</a:t>
            </a:r>
            <a:r>
              <a:rPr lang="sv-SE" baseline="0" dirty="0"/>
              <a:t> </a:t>
            </a:r>
            <a:r>
              <a:rPr lang="sv-SE" baseline="0" dirty="0" err="1"/>
              <a:t>chain</a:t>
            </a:r>
            <a:r>
              <a:rPr lang="sv-SE" baseline="0" dirty="0"/>
              <a:t> (as </a:t>
            </a:r>
            <a:r>
              <a:rPr lang="sv-SE" baseline="0" dirty="0" err="1"/>
              <a:t>those</a:t>
            </a:r>
            <a:r>
              <a:rPr lang="sv-SE" baseline="0" dirty="0"/>
              <a:t> in the </a:t>
            </a:r>
            <a:r>
              <a:rPr lang="sv-SE" baseline="0" dirty="0" err="1"/>
              <a:t>others</a:t>
            </a:r>
            <a:r>
              <a:rPr lang="sv-SE" baseline="0" dirty="0"/>
              <a:t>)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judged</a:t>
            </a:r>
            <a:r>
              <a:rPr lang="sv-SE" baseline="0" dirty="0"/>
              <a:t> </a:t>
            </a:r>
            <a:r>
              <a:rPr lang="sv-SE" baseline="0" dirty="0" err="1"/>
              <a:t>based</a:t>
            </a:r>
            <a:r>
              <a:rPr lang="sv-SE" baseline="0" dirty="0"/>
              <a:t> on the </a:t>
            </a:r>
            <a:r>
              <a:rPr lang="sv-SE" baseline="0" dirty="0" err="1"/>
              <a:t>characteristics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 </a:t>
            </a:r>
            <a:r>
              <a:rPr lang="sv-SE" baseline="0" dirty="0" err="1"/>
              <a:t>saw</a:t>
            </a:r>
            <a:r>
              <a:rPr lang="sv-SE" baseline="0" dirty="0"/>
              <a:t> (</a:t>
            </a:r>
            <a:r>
              <a:rPr lang="sv-SE" baseline="0" dirty="0" err="1"/>
              <a:t>capital</a:t>
            </a:r>
            <a:r>
              <a:rPr lang="sv-SE" baseline="0" dirty="0"/>
              <a:t> </a:t>
            </a:r>
            <a:r>
              <a:rPr lang="sv-SE" baseline="0" dirty="0" err="1"/>
              <a:t>cost</a:t>
            </a:r>
            <a:r>
              <a:rPr lang="sv-SE" baseline="0" dirty="0"/>
              <a:t>, O&amp;M </a:t>
            </a:r>
            <a:r>
              <a:rPr lang="sv-SE" baseline="0" dirty="0" err="1"/>
              <a:t>cost</a:t>
            </a:r>
            <a:r>
              <a:rPr lang="sv-SE" baseline="0" dirty="0"/>
              <a:t>, </a:t>
            </a:r>
            <a:r>
              <a:rPr lang="sv-SE" baseline="0" dirty="0" err="1"/>
              <a:t>efficiency</a:t>
            </a:r>
            <a:r>
              <a:rPr lang="sv-SE" baseline="0" dirty="0"/>
              <a:t>, </a:t>
            </a:r>
            <a:r>
              <a:rPr lang="sv-SE" baseline="0" dirty="0" err="1"/>
              <a:t>energy</a:t>
            </a:r>
            <a:r>
              <a:rPr lang="sv-SE" baseline="0" dirty="0"/>
              <a:t> </a:t>
            </a:r>
            <a:r>
              <a:rPr lang="sv-SE" baseline="0" dirty="0" err="1"/>
              <a:t>use</a:t>
            </a:r>
            <a:r>
              <a:rPr lang="sv-SE" baseline="0" dirty="0"/>
              <a:t>, emission </a:t>
            </a:r>
            <a:r>
              <a:rPr lang="sv-SE" baseline="0" dirty="0" err="1"/>
              <a:t>factor</a:t>
            </a:r>
            <a:r>
              <a:rPr lang="sv-SE" baseline="0" dirty="0"/>
              <a:t>).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saw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the </a:t>
            </a:r>
            <a:r>
              <a:rPr lang="sv-SE" baseline="0" dirty="0" err="1"/>
              <a:t>oil</a:t>
            </a:r>
            <a:r>
              <a:rPr lang="sv-SE" baseline="0" dirty="0"/>
              <a:t> </a:t>
            </a:r>
            <a:r>
              <a:rPr lang="sv-SE" baseline="0" dirty="0" err="1"/>
              <a:t>supply</a:t>
            </a:r>
            <a:r>
              <a:rPr lang="sv-SE" baseline="0" dirty="0"/>
              <a:t> </a:t>
            </a:r>
            <a:r>
              <a:rPr lang="sv-SE" baseline="0" dirty="0" err="1"/>
              <a:t>chain</a:t>
            </a:r>
            <a:r>
              <a:rPr lang="sv-SE" baseline="0" dirty="0"/>
              <a:t> has a </a:t>
            </a:r>
            <a:r>
              <a:rPr lang="sv-SE" baseline="0" dirty="0" err="1"/>
              <a:t>few</a:t>
            </a:r>
            <a:r>
              <a:rPr lang="sv-SE" baseline="0" dirty="0"/>
              <a:t> ’</a:t>
            </a:r>
            <a:r>
              <a:rPr lang="sv-SE" baseline="0" dirty="0" err="1"/>
              <a:t>externalities</a:t>
            </a:r>
            <a:r>
              <a:rPr lang="sv-SE" baseline="0" dirty="0"/>
              <a:t>’, i.e. </a:t>
            </a:r>
            <a:r>
              <a:rPr lang="sv-SE" baseline="0" dirty="0" err="1"/>
              <a:t>indirect</a:t>
            </a:r>
            <a:r>
              <a:rPr lang="sv-SE" baseline="0" dirty="0"/>
              <a:t> </a:t>
            </a:r>
            <a:r>
              <a:rPr lang="sv-SE" baseline="0" dirty="0" err="1"/>
              <a:t>costs</a:t>
            </a:r>
            <a:r>
              <a:rPr lang="sv-SE" baseline="0" dirty="0"/>
              <a:t> </a:t>
            </a:r>
            <a:r>
              <a:rPr lang="sv-SE" baseline="0" dirty="0" err="1"/>
              <a:t>paid</a:t>
            </a:r>
            <a:r>
              <a:rPr lang="sv-SE" baseline="0" dirty="0"/>
              <a:t> by no </a:t>
            </a:r>
            <a:r>
              <a:rPr lang="sv-SE" baseline="0" dirty="0" err="1"/>
              <a:t>one</a:t>
            </a:r>
            <a:r>
              <a:rPr lang="sv-SE" baseline="0" dirty="0"/>
              <a:t> </a:t>
            </a:r>
            <a:r>
              <a:rPr lang="sv-SE" baseline="0" dirty="0" err="1"/>
              <a:t>but</a:t>
            </a:r>
            <a:r>
              <a:rPr lang="sv-SE" baseline="0" dirty="0"/>
              <a:t> the </a:t>
            </a:r>
            <a:r>
              <a:rPr lang="sv-SE" baseline="0" dirty="0" err="1"/>
              <a:t>environment</a:t>
            </a:r>
            <a:r>
              <a:rPr lang="sv-SE" baseline="0" dirty="0"/>
              <a:t> and </a:t>
            </a:r>
            <a:r>
              <a:rPr lang="sv-SE" baseline="0" dirty="0" err="1"/>
              <a:t>societies</a:t>
            </a:r>
            <a:r>
              <a:rPr lang="sv-SE" baseline="0" dirty="0"/>
              <a:t>. </a:t>
            </a:r>
            <a:r>
              <a:rPr lang="sv-SE" baseline="0" dirty="0" err="1"/>
              <a:t>How</a:t>
            </a:r>
            <a:r>
              <a:rPr lang="sv-SE" baseline="0" dirty="0"/>
              <a:t> do </a:t>
            </a:r>
            <a:r>
              <a:rPr lang="sv-SE" baseline="0" dirty="0" err="1"/>
              <a:t>you</a:t>
            </a:r>
            <a:r>
              <a:rPr lang="sv-SE" baseline="0" dirty="0"/>
              <a:t> </a:t>
            </a:r>
            <a:r>
              <a:rPr lang="sv-SE" baseline="0" dirty="0" err="1"/>
              <a:t>think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could</a:t>
            </a:r>
            <a:r>
              <a:rPr lang="sv-SE" baseline="0" dirty="0"/>
              <a:t> ’</a:t>
            </a:r>
            <a:r>
              <a:rPr lang="sv-SE" baseline="0" dirty="0" err="1"/>
              <a:t>internalize</a:t>
            </a:r>
            <a:r>
              <a:rPr lang="sv-SE" baseline="0" dirty="0"/>
              <a:t>’ </a:t>
            </a:r>
            <a:r>
              <a:rPr lang="sv-SE" baseline="0" dirty="0" err="1"/>
              <a:t>those</a:t>
            </a:r>
            <a:r>
              <a:rPr lang="sv-SE" baseline="0" dirty="0"/>
              <a:t> </a:t>
            </a:r>
            <a:r>
              <a:rPr lang="sv-SE" baseline="0" dirty="0" err="1"/>
              <a:t>costs</a:t>
            </a:r>
            <a:r>
              <a:rPr lang="sv-SE" baseline="0" dirty="0"/>
              <a:t>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3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0" y="477372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3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59990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7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2017-09-23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Grupp 28"/>
          <p:cNvGrpSpPr/>
          <p:nvPr userDrawn="1"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 userDrawn="1"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 userDrawn="1"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 userDrawn="1"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 userDrawn="1"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 userDrawn="1"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 userDrawn="1"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 userDrawn="1"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0" y="477372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081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2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2957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16120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Oil: social, environmental and economic concerns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B7FA9A-6BCF-4CFA-8685-B7A43319A6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70" y="477372"/>
            <a:ext cx="194157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63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optimus.communit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ea-etsap.org/index.php/energy-technology-data" TargetMode="External"/><Relationship Id="rId2" Type="http://schemas.openxmlformats.org/officeDocument/2006/relationships/hyperlink" Target="https://www.bp.com/content/dam/bp/en/corporate/pdf/energy-economics/statistical-review-2017/bp-statistical-review-of-world-energy-2017-full-repor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zGFvzMMO9w&amp;t=706s" TargetMode="External"/><Relationship Id="rId4" Type="http://schemas.openxmlformats.org/officeDocument/2006/relationships/hyperlink" Target="https://www.youtube.com/watch?v=pay5dKYvXGU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MMoiraWhitehouse/fossil-fuels-teach" TargetMode="External"/><Relationship Id="rId3" Type="http://schemas.openxmlformats.org/officeDocument/2006/relationships/hyperlink" Target="http://www.energytrendsinsider.com/research/coal/coal-mining-and-processing/" TargetMode="External"/><Relationship Id="rId7" Type="http://schemas.openxmlformats.org/officeDocument/2006/relationships/hyperlink" Target="http://unitednuclear.com/index.php?main_page=product_info&amp;products_id=1028" TargetMode="External"/><Relationship Id="rId2" Type="http://schemas.openxmlformats.org/officeDocument/2006/relationships/hyperlink" Target="http://www.gbgasifired.com/mode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news.in/wind-water-and-sun-beat-biofuels-nuclear-and-coal-clean-energy-297577" TargetMode="External"/><Relationship Id="rId5" Type="http://schemas.openxmlformats.org/officeDocument/2006/relationships/hyperlink" Target="http://inhabitat.com/tag/biomass/" TargetMode="External"/><Relationship Id="rId10" Type="http://schemas.openxmlformats.org/officeDocument/2006/relationships/hyperlink" Target="http://energyfromthorium.com/2010/08/06/loveswu1/" TargetMode="External"/><Relationship Id="rId4" Type="http://schemas.openxmlformats.org/officeDocument/2006/relationships/hyperlink" Target="http://stillwaterassociates.com/crack-spread-a-quick-and-dirty-indicator-of-refining-profitability/" TargetMode="External"/><Relationship Id="rId9" Type="http://schemas.openxmlformats.org/officeDocument/2006/relationships/hyperlink" Target="https://en.wikipedia.org/wiki/Battersea_Power_Station_in_popular_culture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icquery.com/gasoline-truck_WXRZaplkZ2eaRVifu*zjqPAvrMnnxmBsTSgdn*BBBKk/" TargetMode="External"/><Relationship Id="rId3" Type="http://schemas.openxmlformats.org/officeDocument/2006/relationships/hyperlink" Target="https://se.123rf.com/clipart-vektorer/transport.html" TargetMode="External"/><Relationship Id="rId7" Type="http://schemas.openxmlformats.org/officeDocument/2006/relationships/hyperlink" Target="http://www.forestenergy.ie/transportation-studies.php" TargetMode="External"/><Relationship Id="rId2" Type="http://schemas.openxmlformats.org/officeDocument/2006/relationships/hyperlink" Target="http://jhsimpson.com/resident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erohedge.com/news/2017-06-23/demand-oil-pipeline-capacity-hits-6-year-low" TargetMode="External"/><Relationship Id="rId5" Type="http://schemas.openxmlformats.org/officeDocument/2006/relationships/hyperlink" Target="http://www.alfalaval.com/industries/refrigeration/commercial-refrigeration/" TargetMode="External"/><Relationship Id="rId10" Type="http://schemas.openxmlformats.org/officeDocument/2006/relationships/hyperlink" Target="http://www.sunwindenergy.com/photovoltaics/38-mw-rooftop-pv-system-completed-uk" TargetMode="External"/><Relationship Id="rId4" Type="http://schemas.openxmlformats.org/officeDocument/2006/relationships/hyperlink" Target="http://indianexpress.com/article/business/economy/factory-output-grows-2-per-cent-in-february-after-3-months-of-contraction/" TargetMode="External"/><Relationship Id="rId9" Type="http://schemas.openxmlformats.org/officeDocument/2006/relationships/hyperlink" Target="http://trayamtechnologies.com/solar-pv-roof-top-and-ground-mountin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understanding-the-energy-system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 smtClean="0"/>
              <a:t>Oil:</a:t>
            </a:r>
            <a:r>
              <a:rPr lang="en-GB" i="1" dirty="0"/>
              <a:t/>
            </a:r>
            <a:br>
              <a:rPr lang="en-GB" i="1" dirty="0"/>
            </a:br>
            <a:r>
              <a:rPr lang="en-GB" i="1" dirty="0"/>
              <a:t>Social, environmental and economic concerns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Oil: social, environmental and economic concerns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>
            <a:normAutofit/>
          </a:bodyPr>
          <a:lstStyle/>
          <a:p>
            <a:r>
              <a:rPr lang="en-GB" dirty="0" smtClean="0"/>
              <a:t>Francesco Gardumi</a:t>
            </a:r>
          </a:p>
          <a:p>
            <a:r>
              <a:rPr lang="en-GB" dirty="0" smtClean="0">
                <a:hlinkClick r:id="rId3"/>
              </a:rPr>
              <a:t>gardumi@kth.se</a:t>
            </a:r>
            <a:r>
              <a:rPr lang="en-GB" dirty="0" smtClean="0"/>
              <a:t> </a:t>
            </a: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838200" y="5696322"/>
            <a:ext cx="9144000" cy="41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spc="0" dirty="0" smtClean="0"/>
              <a:t>Introductory lecture – Energy commodities and technologies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fontAlgn="ctr"/>
            <a:r>
              <a:rPr lang="en-US" sz="1000" dirty="0"/>
              <a:t>This work by </a:t>
            </a:r>
            <a:r>
              <a:rPr lang="en-US" sz="1000" dirty="0" err="1">
                <a:hlinkClick r:id="rId4"/>
              </a:rPr>
              <a:t>OpTIMUS.community</a:t>
            </a:r>
            <a:r>
              <a:rPr lang="en-US" sz="1000" dirty="0"/>
              <a:t> is licensed </a:t>
            </a:r>
            <a:r>
              <a:rPr lang="en-US" sz="1000" dirty="0" smtClean="0"/>
              <a:t>under the </a:t>
            </a:r>
            <a:r>
              <a:rPr lang="en-US" sz="1000" dirty="0"/>
              <a:t>Creative Commons Attribution 4.0 International License. To view a copy of this license, visit </a:t>
            </a:r>
            <a:r>
              <a:rPr lang="en-US" sz="1000" dirty="0">
                <a:hlinkClick r:id="rId5"/>
              </a:rPr>
              <a:t>http://creativecommons.org/licenses/by/4.0</a:t>
            </a:r>
            <a:r>
              <a:rPr lang="en-US" sz="1000" dirty="0" smtClean="0">
                <a:hlinkClick r:id="rId5"/>
              </a:rPr>
              <a:t>/</a:t>
            </a:r>
            <a:r>
              <a:rPr lang="en-US" sz="1000" dirty="0" smtClean="0"/>
              <a:t>.</a:t>
            </a:r>
            <a:endParaRPr lang="sv-SE" sz="1000" b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1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and storage</a:t>
            </a:r>
            <a:endParaRPr lang="sv-SE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37673"/>
              </p:ext>
            </p:extLst>
          </p:nvPr>
        </p:nvGraphicFramePr>
        <p:xfrm>
          <a:off x="7194323" y="1369661"/>
          <a:ext cx="4120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93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225407">
                  <a:extLst>
                    <a:ext uri="{9D8B030D-6E8A-4147-A177-3AD203B41FA5}">
                      <a16:colId xmlns:a16="http://schemas.microsoft.com/office/drawing/2014/main" val="32681868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/>
                        <a:t>Oil</a:t>
                      </a:r>
                      <a:r>
                        <a:rPr lang="sv-SE" b="1" i="1" baseline="0" dirty="0"/>
                        <a:t> tankers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48-151 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Fuel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consumption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2.2-3.8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/>
                        <a:t>g diesel/ton-km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Lifetime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29 </a:t>
                      </a:r>
                      <a:r>
                        <a:rPr lang="sv-SE" dirty="0" err="1"/>
                        <a:t>years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3.8-6.6 gCO2</a:t>
                      </a:r>
                      <a:r>
                        <a:rPr lang="sv-SE" baseline="0" dirty="0"/>
                        <a:t>/ton-km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/>
                        <a:t>Pipelines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2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2.3</a:t>
                      </a:r>
                      <a:r>
                        <a:rPr lang="sv-SE" baseline="0" dirty="0"/>
                        <a:t> M$ / km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Energy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0.5% </a:t>
                      </a:r>
                      <a:r>
                        <a:rPr lang="sv-SE" dirty="0" err="1"/>
                        <a:t>of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transported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Lifetime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25-40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years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2462"/>
                  </a:ext>
                </a:extLst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Oil tankers</a:t>
            </a:r>
          </a:p>
          <a:p>
            <a:r>
              <a:rPr lang="en-CA" sz="2400" dirty="0"/>
              <a:t>Usually for international transportation of crude oil.</a:t>
            </a:r>
          </a:p>
          <a:p>
            <a:r>
              <a:rPr lang="en-CA" sz="2400" b="1" dirty="0"/>
              <a:t>Pipelines</a:t>
            </a:r>
          </a:p>
          <a:p>
            <a:r>
              <a:rPr lang="en-CA" sz="2400" dirty="0"/>
              <a:t>Usually for domestic transportation to refinery sites. Equipped with pumping stations.</a:t>
            </a:r>
          </a:p>
          <a:p>
            <a:r>
              <a:rPr lang="en-CA" sz="2400" b="1" dirty="0"/>
              <a:t>Trucks and railway</a:t>
            </a:r>
          </a:p>
          <a:p>
            <a:r>
              <a:rPr lang="en-CA" sz="2400" dirty="0"/>
              <a:t>For short-distance transportation of limited quantities from small wells to refineries.</a:t>
            </a:r>
          </a:p>
          <a:p>
            <a:r>
              <a:rPr lang="en-CA" sz="2400" b="1" dirty="0"/>
              <a:t>Storage</a:t>
            </a:r>
          </a:p>
          <a:p>
            <a:r>
              <a:rPr lang="en-CA" sz="2400" dirty="0"/>
              <a:t>In shallow or underground tanks, or oil tankers. For market (prices) or security reasons.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10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Refinery</a:t>
            </a:r>
            <a:endParaRPr lang="sv-SE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20368"/>
              </p:ext>
            </p:extLst>
          </p:nvPr>
        </p:nvGraphicFramePr>
        <p:xfrm>
          <a:off x="7194323" y="1369661"/>
          <a:ext cx="412000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93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225407">
                  <a:extLst>
                    <a:ext uri="{9D8B030D-6E8A-4147-A177-3AD203B41FA5}">
                      <a16:colId xmlns:a16="http://schemas.microsoft.com/office/drawing/2014/main" val="32681868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31</a:t>
                      </a:r>
                      <a:r>
                        <a:rPr lang="sv-SE" baseline="0" dirty="0"/>
                        <a:t> k$ / </a:t>
                      </a:r>
                      <a:r>
                        <a:rPr lang="sv-SE" baseline="0" dirty="0" err="1"/>
                        <a:t>barrel</a:t>
                      </a:r>
                      <a:r>
                        <a:rPr lang="sv-SE" baseline="0" dirty="0"/>
                        <a:t> – </a:t>
                      </a:r>
                      <a:r>
                        <a:rPr lang="sv-SE" baseline="0" dirty="0" err="1"/>
                        <a:t>day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O&amp;M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3-4</a:t>
                      </a:r>
                      <a:r>
                        <a:rPr lang="sv-SE" baseline="0" dirty="0"/>
                        <a:t> $ / </a:t>
                      </a:r>
                      <a:r>
                        <a:rPr lang="sv-SE" baseline="0" dirty="0" err="1"/>
                        <a:t>barrel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Efficiency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Energy </a:t>
                      </a:r>
                      <a:r>
                        <a:rPr lang="sv-SE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Increasing</a:t>
                      </a:r>
                      <a:r>
                        <a:rPr lang="sv-SE" dirty="0"/>
                        <a:t> 61 MJ/m3 </a:t>
                      </a:r>
                      <a:r>
                        <a:rPr lang="sv-SE" dirty="0" err="1"/>
                        <a:t>crude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oil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feedstock</a:t>
                      </a:r>
                      <a:r>
                        <a:rPr lang="sv-SE" dirty="0"/>
                        <a:t> per </a:t>
                      </a:r>
                      <a:r>
                        <a:rPr lang="sv-SE" dirty="0" err="1"/>
                        <a:t>additional</a:t>
                      </a:r>
                      <a:r>
                        <a:rPr lang="sv-SE" dirty="0"/>
                        <a:t> 1 kg/m3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sulphur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47.4</a:t>
                      </a:r>
                      <a:r>
                        <a:rPr lang="sv-SE" baseline="0" dirty="0"/>
                        <a:t> kg CO2/</a:t>
                      </a:r>
                      <a:r>
                        <a:rPr lang="sv-SE" baseline="0" dirty="0" err="1"/>
                        <a:t>barrel</a:t>
                      </a:r>
                      <a:endParaRPr lang="sv-SE" baseline="0" dirty="0"/>
                    </a:p>
                    <a:p>
                      <a:r>
                        <a:rPr lang="sv-SE" baseline="0" dirty="0" err="1"/>
                        <a:t>Can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increase</a:t>
                      </a:r>
                      <a:r>
                        <a:rPr lang="sv-SE" baseline="0" dirty="0"/>
                        <a:t> 40% </a:t>
                      </a:r>
                      <a:r>
                        <a:rPr lang="sv-SE" baseline="0" dirty="0" err="1"/>
                        <a:t>with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low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quality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crude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Capacity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83-93%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Basic process consists in atmospheric + vacuum distillation. Refineries can be categorised based on complexity:</a:t>
            </a:r>
          </a:p>
          <a:p>
            <a:r>
              <a:rPr lang="en-CA" sz="2400" b="1" dirty="0"/>
              <a:t>Topping: </a:t>
            </a:r>
            <a:r>
              <a:rPr lang="en-CA" sz="2400" dirty="0"/>
              <a:t>basic processes.</a:t>
            </a:r>
          </a:p>
          <a:p>
            <a:r>
              <a:rPr lang="en-CA" sz="2400" b="1" dirty="0"/>
              <a:t>Hydro-skimming: </a:t>
            </a:r>
            <a:r>
              <a:rPr lang="en-CA" sz="2400" dirty="0"/>
              <a:t>in addition to basic processes, they include </a:t>
            </a:r>
            <a:r>
              <a:rPr lang="en-CA" sz="2400" dirty="0" err="1"/>
              <a:t>hydrotreating</a:t>
            </a:r>
            <a:r>
              <a:rPr lang="en-CA" sz="2400" dirty="0"/>
              <a:t> and reforming units for light compounds.</a:t>
            </a:r>
            <a:endParaRPr lang="en-CA" sz="2400" b="1" dirty="0"/>
          </a:p>
          <a:p>
            <a:r>
              <a:rPr lang="en-CA" sz="2400" b="1" dirty="0"/>
              <a:t>Conversion: </a:t>
            </a:r>
            <a:r>
              <a:rPr lang="en-CA" sz="2400" dirty="0"/>
              <a:t>compared to hydro-skimming they also include catalytic cracking and hydrocracking for heavier oils.</a:t>
            </a:r>
          </a:p>
          <a:p>
            <a:r>
              <a:rPr lang="en-CA" sz="2400" b="1" dirty="0"/>
              <a:t>Deep-conversion: </a:t>
            </a:r>
            <a:r>
              <a:rPr lang="en-CA" sz="2400" dirty="0"/>
              <a:t>like conversion refineries, with addition of coking units for the heaviest oil fractions.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15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Combustion-based power plants</a:t>
            </a:r>
            <a:endParaRPr lang="sv-SE" b="1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652293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Utility scale power generation from oil products like heavy fuel oil or diesel has been phasing out and has now a minor share. Small diesel generators are still used as backup (e.g. in hospitals, factories or households), especially in developing countries.</a:t>
            </a:r>
          </a:p>
          <a:p>
            <a:endParaRPr lang="en-CA" sz="2400" dirty="0"/>
          </a:p>
          <a:p>
            <a:r>
              <a:rPr lang="en-CA" sz="2400" dirty="0"/>
              <a:t>Traditionally, oil products were used for instance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Heavy Fuel Oil-fired gas turbines;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Utility scale diesel generators.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97835"/>
              </p:ext>
            </p:extLst>
          </p:nvPr>
        </p:nvGraphicFramePr>
        <p:xfrm>
          <a:off x="7194323" y="1369661"/>
          <a:ext cx="412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/>
                        <a:t>HFO</a:t>
                      </a:r>
                      <a:r>
                        <a:rPr lang="sv-SE" b="1" i="1" baseline="0" dirty="0"/>
                        <a:t> Gas </a:t>
                      </a:r>
                      <a:r>
                        <a:rPr lang="sv-SE" b="1" i="1" baseline="0" dirty="0" err="1"/>
                        <a:t>Turbines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/>
                        <a:t>1490 $/kW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Efficiency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/>
                        <a:t>Diesel</a:t>
                      </a:r>
                      <a:r>
                        <a:rPr lang="sv-SE" b="1" i="1" baseline="0" dirty="0"/>
                        <a:t> generators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2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780</a:t>
                      </a:r>
                      <a:r>
                        <a:rPr lang="sv-SE" baseline="0" dirty="0"/>
                        <a:t> $/kW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FOM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aseline="0" dirty="0"/>
                        <a:t>8 $/kW/a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Efficiency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2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Economic concerns</a:t>
            </a:r>
            <a:endParaRPr lang="sv-SE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54" y="1607560"/>
            <a:ext cx="7264301" cy="44606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6200000">
            <a:off x="-1457453" y="3623029"/>
            <a:ext cx="4896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Source: BP Statistical review of World Energy 2017.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526357" y="1618577"/>
            <a:ext cx="342532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Given the oscillation of the oil prices, it is important to have: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Moderated </a:t>
            </a:r>
            <a:r>
              <a:rPr lang="en-CA" sz="2400" b="1" i="1" dirty="0"/>
              <a:t>Import dependency: </a:t>
            </a:r>
            <a:r>
              <a:rPr lang="en-CA" sz="2400" dirty="0"/>
              <a:t>portion of primary energy imported from other countries;</a:t>
            </a:r>
            <a:endParaRPr lang="en-CA" sz="24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High </a:t>
            </a:r>
            <a:r>
              <a:rPr lang="en-CA" sz="2400" b="1" i="1" dirty="0"/>
              <a:t>Diversity </a:t>
            </a:r>
            <a:r>
              <a:rPr lang="en-CA" sz="2400" dirty="0"/>
              <a:t>of the energy mix: 1) in the resources and 2) in the suppliers</a:t>
            </a:r>
          </a:p>
          <a:p>
            <a:pPr marL="457200" indent="-457200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6125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concerns</a:t>
            </a:r>
            <a:endParaRPr lang="sv-SE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49217" y="1751681"/>
            <a:ext cx="10504584" cy="4340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Hydraulic fracturing (fracking). </a:t>
            </a:r>
            <a:r>
              <a:rPr lang="en-CA" sz="2400" dirty="0"/>
              <a:t>Well-stimulation technique used for tight oil. Consists in fracturing rocks with pressurized liquid, containing water, </a:t>
            </a:r>
            <a:r>
              <a:rPr lang="en-CA" sz="2400" dirty="0" err="1"/>
              <a:t>proppants</a:t>
            </a:r>
            <a:r>
              <a:rPr lang="en-CA" sz="2400" dirty="0"/>
              <a:t> and thickening agents. Once fractures are created to extract oil or gas, the </a:t>
            </a:r>
            <a:r>
              <a:rPr lang="en-CA" sz="2400" dirty="0" err="1"/>
              <a:t>proppants</a:t>
            </a:r>
            <a:r>
              <a:rPr lang="en-CA" sz="2400" dirty="0"/>
              <a:t> hold the fractures open. Concerns regarding: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Waste-water disposal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Pollution of underground 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Increased seismic activity (e.g. Canada, </a:t>
            </a:r>
            <a:r>
              <a:rPr lang="en-CA" sz="2400" dirty="0" err="1"/>
              <a:t>Montney’s</a:t>
            </a:r>
            <a:r>
              <a:rPr lang="en-CA" sz="2400" dirty="0"/>
              <a:t> formation)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No full transparency about chemicals used in the pressurized mixture</a:t>
            </a:r>
          </a:p>
          <a:p>
            <a:r>
              <a:rPr lang="en-CA" sz="2400" b="1" dirty="0"/>
              <a:t>Extraction of oil sands.</a:t>
            </a:r>
            <a:r>
              <a:rPr lang="en-CA" sz="2400" dirty="0"/>
              <a:t> Water-consuming process. It is sometimes limited through water recycling.</a:t>
            </a:r>
          </a:p>
          <a:p>
            <a:r>
              <a:rPr lang="en-CA" sz="2400" b="1" dirty="0"/>
              <a:t>Gas flaring in production sites. </a:t>
            </a:r>
            <a:r>
              <a:rPr lang="en-CA" sz="2400" dirty="0"/>
              <a:t>Residual natural gas extracted with oil is burnt, causing CO2 and pollutants emissions and waste of resources.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7980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concerns</a:t>
            </a:r>
            <a:endParaRPr lang="sv-SE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60233" y="1835998"/>
            <a:ext cx="5268686" cy="516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High number of oil spills due to accidents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87" y="2451015"/>
            <a:ext cx="2422963" cy="1369336"/>
          </a:xfrm>
          <a:prstGeom prst="rect">
            <a:avLst/>
          </a:prstGeom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841848" y="2538369"/>
            <a:ext cx="2769326" cy="1720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BP oil rig Deepwater Horizon, US - Gulf of Mexico, 2010. Estimated 500-600 thousands tonnes oil spilled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5" y="3862605"/>
            <a:ext cx="2440975" cy="1627317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3575666" y="4051611"/>
            <a:ext cx="2769326" cy="1720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err="1"/>
              <a:t>Mingbulak</a:t>
            </a:r>
            <a:r>
              <a:rPr lang="en-CA" sz="2000" dirty="0"/>
              <a:t>  oil field, Fergana Valley, Uzbekistan, 1992. Estimated 285 thousands tonnes oil spilled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79134"/>
              </p:ext>
            </p:extLst>
          </p:nvPr>
        </p:nvGraphicFramePr>
        <p:xfrm>
          <a:off x="6504843" y="2760373"/>
          <a:ext cx="516201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73">
                  <a:extLst>
                    <a:ext uri="{9D8B030D-6E8A-4147-A177-3AD203B41FA5}">
                      <a16:colId xmlns:a16="http://schemas.microsoft.com/office/drawing/2014/main" val="2516273766"/>
                    </a:ext>
                  </a:extLst>
                </a:gridCol>
                <a:gridCol w="1888603">
                  <a:extLst>
                    <a:ext uri="{9D8B030D-6E8A-4147-A177-3AD203B41FA5}">
                      <a16:colId xmlns:a16="http://schemas.microsoft.com/office/drawing/2014/main" val="2057085599"/>
                    </a:ext>
                  </a:extLst>
                </a:gridCol>
                <a:gridCol w="1552742">
                  <a:extLst>
                    <a:ext uri="{9D8B030D-6E8A-4147-A177-3AD203B41FA5}">
                      <a16:colId xmlns:a16="http://schemas.microsoft.com/office/drawing/2014/main" val="15089399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sv-SE" dirty="0"/>
                        <a:t>The</a:t>
                      </a:r>
                      <a:r>
                        <a:rPr lang="sv-SE" baseline="0" dirty="0"/>
                        <a:t> 5 </a:t>
                      </a:r>
                      <a:r>
                        <a:rPr lang="sv-SE" baseline="0" dirty="0" err="1"/>
                        <a:t>largest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oil</a:t>
                      </a:r>
                      <a:r>
                        <a:rPr lang="sv-SE" baseline="0" dirty="0"/>
                        <a:t> spills in </a:t>
                      </a:r>
                      <a:r>
                        <a:rPr lang="sv-SE" baseline="0" dirty="0" err="1"/>
                        <a:t>history</a:t>
                      </a:r>
                      <a:r>
                        <a:rPr lang="sv-SE" baseline="0" dirty="0"/>
                        <a:t> </a:t>
                      </a:r>
                    </a:p>
                    <a:p>
                      <a:r>
                        <a:rPr lang="sv-SE" baseline="0" dirty="0"/>
                        <a:t>(Source: The </a:t>
                      </a:r>
                      <a:r>
                        <a:rPr lang="sv-SE" baseline="0" dirty="0" err="1"/>
                        <a:t>Telegraph</a:t>
                      </a:r>
                      <a:r>
                        <a:rPr lang="sv-SE" baseline="0" dirty="0"/>
                        <a:t>)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2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i="1" dirty="0" err="1"/>
                        <a:t>What</a:t>
                      </a:r>
                      <a:r>
                        <a:rPr lang="sv-SE" b="1" i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i="1" dirty="0" err="1"/>
                        <a:t>When</a:t>
                      </a:r>
                      <a:r>
                        <a:rPr lang="sv-SE" b="1" i="1" dirty="0"/>
                        <a:t> and </a:t>
                      </a:r>
                      <a:r>
                        <a:rPr lang="sv-SE" b="1" i="1" dirty="0" err="1"/>
                        <a:t>where</a:t>
                      </a:r>
                      <a:r>
                        <a:rPr lang="sv-SE" b="1" i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i="1" dirty="0" err="1"/>
                        <a:t>How</a:t>
                      </a:r>
                      <a:r>
                        <a:rPr lang="sv-SE" b="1" i="1" dirty="0"/>
                        <a:t> </a:t>
                      </a:r>
                      <a:r>
                        <a:rPr lang="sv-SE" b="1" i="1" dirty="0" err="1"/>
                        <a:t>much</a:t>
                      </a:r>
                      <a:r>
                        <a:rPr lang="sv-SE" b="1" i="1" dirty="0"/>
                        <a:t>?</a:t>
                      </a:r>
                    </a:p>
                    <a:p>
                      <a:r>
                        <a:rPr lang="sv-SE" b="1" i="1" dirty="0"/>
                        <a:t>(</a:t>
                      </a:r>
                      <a:r>
                        <a:rPr lang="sv-SE" b="1" i="1" dirty="0" err="1"/>
                        <a:t>Mgallons</a:t>
                      </a:r>
                      <a:r>
                        <a:rPr lang="sv-SE" b="1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Gulf </a:t>
                      </a:r>
                      <a:r>
                        <a:rPr lang="sv-SE" dirty="0" err="1"/>
                        <a:t>war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1991, Kuwait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240-336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5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Deepw</a:t>
                      </a:r>
                      <a:r>
                        <a:rPr lang="sv-SE" dirty="0"/>
                        <a:t>.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Horizon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2010, </a:t>
                      </a:r>
                      <a:r>
                        <a:rPr lang="sv-SE" dirty="0" err="1"/>
                        <a:t>Mex</a:t>
                      </a:r>
                      <a:r>
                        <a:rPr lang="sv-SE" dirty="0"/>
                        <a:t>. gulf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6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Ixtoc</a:t>
                      </a:r>
                      <a:r>
                        <a:rPr lang="sv-SE" dirty="0"/>
                        <a:t> 1 Oil </a:t>
                      </a:r>
                      <a:r>
                        <a:rPr lang="sv-SE" dirty="0" err="1"/>
                        <a:t>Well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1979, </a:t>
                      </a:r>
                      <a:r>
                        <a:rPr lang="sv-SE" dirty="0" err="1"/>
                        <a:t>Mexico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3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Atlantic </a:t>
                      </a:r>
                      <a:r>
                        <a:rPr lang="sv-SE" dirty="0" err="1"/>
                        <a:t>Empress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1979, Trinidad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1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Fergana </a:t>
                      </a:r>
                      <a:r>
                        <a:rPr lang="sv-SE" dirty="0" err="1"/>
                        <a:t>Valley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1992, Uzbekistan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9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79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concerns</a:t>
            </a:r>
            <a:endParaRPr lang="sv-SE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49217" y="1740664"/>
            <a:ext cx="10504584" cy="4351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Direct and indirect emissions of CO2 and pollutants.</a:t>
            </a:r>
          </a:p>
          <a:p>
            <a:endParaRPr lang="en-CA" sz="2400" dirty="0"/>
          </a:p>
          <a:p>
            <a:r>
              <a:rPr lang="en-CA" sz="2400" dirty="0"/>
              <a:t>Emissions from combustion of Hydrocarbons have effects at different scales: </a:t>
            </a:r>
            <a:r>
              <a:rPr lang="en-CA" sz="2400" i="1" dirty="0"/>
              <a:t>global, regional and local</a:t>
            </a:r>
            <a:r>
              <a:rPr lang="en-CA" sz="2400" dirty="0"/>
              <a:t>.</a:t>
            </a:r>
          </a:p>
          <a:p>
            <a:endParaRPr lang="en-CA" sz="2400" dirty="0"/>
          </a:p>
          <a:p>
            <a:r>
              <a:rPr lang="en-CA" sz="2400" b="1" dirty="0"/>
              <a:t>CO2</a:t>
            </a:r>
            <a:r>
              <a:rPr lang="en-CA" sz="2400" dirty="0"/>
              <a:t>: GHG with effect at global scale;</a:t>
            </a:r>
          </a:p>
          <a:p>
            <a:r>
              <a:rPr lang="en-CA" sz="2400" b="1" dirty="0"/>
              <a:t>NOx</a:t>
            </a:r>
            <a:r>
              <a:rPr lang="en-CA" sz="2400" dirty="0"/>
              <a:t> and </a:t>
            </a:r>
            <a:r>
              <a:rPr lang="en-CA" sz="2400" b="1" dirty="0" err="1"/>
              <a:t>SOx</a:t>
            </a:r>
            <a:r>
              <a:rPr lang="en-CA" sz="2400" dirty="0"/>
              <a:t>: effects at regional scale (acid rains and human health impacts) and global scale (destruction of stratospheric ozone layer);</a:t>
            </a:r>
          </a:p>
          <a:p>
            <a:r>
              <a:rPr lang="en-CA" sz="2400" b="1" dirty="0"/>
              <a:t>PM (Particulate Matter)</a:t>
            </a:r>
            <a:r>
              <a:rPr lang="en-CA" sz="2400" dirty="0"/>
              <a:t>: effects mainly at local scale;</a:t>
            </a:r>
          </a:p>
          <a:p>
            <a:r>
              <a:rPr lang="en-CA" sz="2400" b="1" dirty="0"/>
              <a:t>CO</a:t>
            </a:r>
            <a:r>
              <a:rPr lang="en-CA" sz="2400" dirty="0"/>
              <a:t>: effects mainly at local scale (intoxication, deathly at high concentrations).</a:t>
            </a:r>
          </a:p>
          <a:p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48620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concerns</a:t>
            </a:r>
            <a:endParaRPr lang="sv-SE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49217" y="1740664"/>
            <a:ext cx="10504584" cy="627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Direct and indirect emissions of CO2 and pollutants.</a:t>
            </a:r>
          </a:p>
          <a:p>
            <a:endParaRPr lang="en-CA" sz="2400" b="1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164445" y="5887157"/>
            <a:ext cx="6339840" cy="521123"/>
          </a:xfrm>
        </p:spPr>
        <p:txBody>
          <a:bodyPr>
            <a:normAutofit/>
          </a:bodyPr>
          <a:lstStyle/>
          <a:p>
            <a:r>
              <a:rPr lang="en-CA" sz="2000" dirty="0"/>
              <a:t>Source: IEA, World Energy Outlook 2015, New Policies Scenario.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275320" y="2343433"/>
            <a:ext cx="3916680" cy="3892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/>
              <a:t>Global CO2 emissions by sector (direct).</a:t>
            </a:r>
          </a:p>
          <a:p>
            <a:r>
              <a:rPr lang="en-CA" sz="2400" dirty="0"/>
              <a:t>Oil products-based transport sector accounts for second biggest share in global CO2 emissions.</a:t>
            </a:r>
          </a:p>
          <a:p>
            <a:endParaRPr lang="en-CA" sz="2400" dirty="0"/>
          </a:p>
          <a:p>
            <a:r>
              <a:rPr lang="en-CA" sz="2400" b="1" i="1" dirty="0"/>
              <a:t>But we saw in the description of the oil supply chain that there are emissions along the whole chain!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8"/>
          <a:stretch/>
        </p:blipFill>
        <p:spPr>
          <a:xfrm>
            <a:off x="607425" y="2313544"/>
            <a:ext cx="7453881" cy="35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0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12776" y="2032012"/>
            <a:ext cx="10541024" cy="384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Oil often imported from politically unstable regions, where sometimes wars, civil conflicts or turmoil in act (see e.g. Nigeria, Iraq,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Oil production activities from foreign companies do not necessarily help reduce the militarisation of some regions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Reported cases of big displacement of population for oil extraction activities: Nigeria, Sudan, Ecuador, Colombia.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Oil spills also harm local societies and activities: e.g. spill of Deepwater Horizon affected the fishing activities of communities along the coast.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Social concerns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72512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Conclusions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8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Commodity</a:t>
            </a:r>
            <a:r>
              <a:rPr lang="en-US" sz="3600" i="1" dirty="0"/>
              <a:t>: global trends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966"/>
            <a:ext cx="4879554" cy="14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Demand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Supply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Resources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12776" y="2032012"/>
            <a:ext cx="10541024" cy="3846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There is high demand for oil in all sectors, which is not expected to decrease;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Until it doesn’t, production of conventional and unconventional oil is expected to continue, with economic, environmental and social constraints;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The transportation sector drives large part of the demand. Electrification of this sector could contribute largely to a drop in the production.</a:t>
            </a:r>
          </a:p>
        </p:txBody>
      </p:sp>
    </p:spTree>
    <p:extLst>
      <p:ext uri="{BB962C8B-B14F-4D97-AF65-F5344CB8AC3E}">
        <p14:creationId xmlns:p14="http://schemas.microsoft.com/office/powerpoint/2010/main" val="58093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References and reading material</a:t>
            </a:r>
            <a:endParaRPr lang="sv-S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22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2098" y="1869540"/>
            <a:ext cx="10515600" cy="3738048"/>
          </a:xfrm>
        </p:spPr>
        <p:txBody>
          <a:bodyPr>
            <a:noAutofit/>
          </a:bodyPr>
          <a:lstStyle/>
          <a:p>
            <a:r>
              <a:rPr lang="sv-SE" sz="2400" dirty="0"/>
              <a:t>IEA, World Energy Outlook 2016;</a:t>
            </a:r>
          </a:p>
          <a:p>
            <a:r>
              <a:rPr lang="sv-SE" sz="2400" dirty="0"/>
              <a:t>British Petroleum, </a:t>
            </a:r>
            <a:r>
              <a:rPr lang="sv-SE" sz="2400" dirty="0" err="1"/>
              <a:t>Statistical</a:t>
            </a:r>
            <a:r>
              <a:rPr lang="sv-SE" sz="2400" dirty="0"/>
              <a:t> Review </a:t>
            </a:r>
            <a:r>
              <a:rPr lang="sv-SE" sz="2400" dirty="0" err="1"/>
              <a:t>of</a:t>
            </a:r>
            <a:r>
              <a:rPr lang="sv-SE" sz="2400" dirty="0"/>
              <a:t> World Energy 2017. </a:t>
            </a:r>
            <a:r>
              <a:rPr lang="sv-SE" sz="2400" dirty="0" err="1"/>
              <a:t>Available</a:t>
            </a:r>
            <a:r>
              <a:rPr lang="sv-SE" sz="2400" dirty="0"/>
              <a:t> at: </a:t>
            </a:r>
            <a:r>
              <a:rPr lang="sv-SE" sz="2400" dirty="0">
                <a:hlinkClick r:id="rId2"/>
              </a:rPr>
              <a:t>https://www.bp.com/content/dam/bp/en/corporate/pdf/energy-economics/statistical-review-2017/bp-statistical-review-of-world-energy-2017-full-report.pdf</a:t>
            </a:r>
            <a:r>
              <a:rPr lang="sv-SE" sz="2400" dirty="0"/>
              <a:t>;</a:t>
            </a:r>
          </a:p>
          <a:p>
            <a:r>
              <a:rPr lang="sv-SE" sz="2400" dirty="0"/>
              <a:t>IEA-ETSAP, Energy </a:t>
            </a:r>
            <a:r>
              <a:rPr lang="sv-SE" sz="2400" dirty="0" err="1"/>
              <a:t>Technology</a:t>
            </a:r>
            <a:r>
              <a:rPr lang="sv-SE" sz="2400" dirty="0"/>
              <a:t> Data Source. </a:t>
            </a:r>
            <a:r>
              <a:rPr lang="sv-SE" sz="2400" dirty="0" err="1"/>
              <a:t>Available</a:t>
            </a:r>
            <a:r>
              <a:rPr lang="sv-SE" sz="2400" dirty="0"/>
              <a:t> at: </a:t>
            </a:r>
            <a:r>
              <a:rPr lang="sv-SE" sz="2400" dirty="0">
                <a:hlinkClick r:id="rId3"/>
              </a:rPr>
              <a:t>https://iea-etsap.org/index.php/energy-technology-data</a:t>
            </a:r>
            <a:r>
              <a:rPr lang="sv-SE" sz="2400" dirty="0"/>
              <a:t>;</a:t>
            </a:r>
          </a:p>
          <a:p>
            <a:r>
              <a:rPr lang="en-US" sz="2400" dirty="0"/>
              <a:t>How natural gas could be a geopolitical game-changer in the Mideast</a:t>
            </a:r>
            <a:r>
              <a:rPr lang="sv-SE" sz="2400" dirty="0"/>
              <a:t>: </a:t>
            </a:r>
            <a:r>
              <a:rPr lang="sv-SE" sz="2400" dirty="0">
                <a:hlinkClick r:id="rId4"/>
              </a:rPr>
              <a:t>https://www.youtube.com/watch?v=pay5dKYvXGU</a:t>
            </a:r>
            <a:endParaRPr lang="sv-SE" sz="2400" dirty="0"/>
          </a:p>
          <a:p>
            <a:r>
              <a:rPr lang="en-US" sz="2400" dirty="0"/>
              <a:t>Profit Pollution and Deception BP and the Oil Spill: </a:t>
            </a:r>
            <a:r>
              <a:rPr lang="en-US" sz="2400" dirty="0">
                <a:hlinkClick r:id="rId5"/>
              </a:rPr>
              <a:t>https://www.youtube.com/watch?v=8zGFvzMMO9w&amp;t=706s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97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Gasification: </a:t>
            </a:r>
            <a:r>
              <a:rPr lang="en-US" sz="2100" u="sng" dirty="0">
                <a:hlinkClick r:id="rId2"/>
              </a:rPr>
              <a:t>http://www.gbgasifired.com/model.html</a:t>
            </a:r>
            <a:endParaRPr lang="sv-SE" sz="2100" dirty="0"/>
          </a:p>
          <a:p>
            <a:r>
              <a:rPr lang="en-US" sz="2100" dirty="0"/>
              <a:t>Extraction: </a:t>
            </a:r>
            <a:r>
              <a:rPr lang="en-US" sz="2100" u="sng" dirty="0">
                <a:hlinkClick r:id="rId3"/>
              </a:rPr>
              <a:t>http://www.energytrendsinsider.com/research/coal/coal-mining-and-processing/</a:t>
            </a:r>
            <a:endParaRPr lang="sv-SE" sz="2100" dirty="0"/>
          </a:p>
          <a:p>
            <a:r>
              <a:rPr lang="en-US" sz="2100" dirty="0"/>
              <a:t>Refinery: </a:t>
            </a:r>
            <a:r>
              <a:rPr lang="en-US" sz="2100" u="sng" dirty="0">
                <a:hlinkClick r:id="rId4"/>
              </a:rPr>
              <a:t>http://stillwaterassociates.com/crack-spread-a-quick-and-dirty-indicator-of-refining-profitability/</a:t>
            </a:r>
            <a:endParaRPr lang="sv-SE" sz="2100" dirty="0"/>
          </a:p>
          <a:p>
            <a:r>
              <a:rPr lang="sv-SE" sz="2100" dirty="0" err="1"/>
              <a:t>Biomass</a:t>
            </a:r>
            <a:r>
              <a:rPr lang="sv-SE" sz="2100" dirty="0"/>
              <a:t>: </a:t>
            </a:r>
            <a:r>
              <a:rPr lang="sv-SE" sz="2100" u="sng" dirty="0">
                <a:hlinkClick r:id="rId5"/>
              </a:rPr>
              <a:t>http://inhabitat.com/tag/biomass/</a:t>
            </a:r>
            <a:endParaRPr lang="sv-SE" sz="2100" dirty="0"/>
          </a:p>
          <a:p>
            <a:r>
              <a:rPr lang="en-US" sz="2100" dirty="0"/>
              <a:t>Renewables: </a:t>
            </a:r>
            <a:r>
              <a:rPr lang="en-US" sz="2100" u="sng" dirty="0">
                <a:hlinkClick r:id="rId6"/>
              </a:rPr>
              <a:t>http://www.topnews.in/wind-water-and-sun-beat-biofuels-nuclear-and-coal-clean-energy-297577</a:t>
            </a:r>
            <a:endParaRPr lang="sv-SE" sz="2100" dirty="0"/>
          </a:p>
          <a:p>
            <a:r>
              <a:rPr lang="sv-SE" sz="2100" dirty="0"/>
              <a:t>Uranium: </a:t>
            </a:r>
            <a:r>
              <a:rPr lang="sv-SE" sz="2100" u="sng" dirty="0">
                <a:hlinkClick r:id="rId7"/>
              </a:rPr>
              <a:t>http://unitednuclear.com/index.php?main_page=product_info&amp;products_id=1028</a:t>
            </a:r>
            <a:endParaRPr lang="sv-SE" sz="2100" dirty="0"/>
          </a:p>
          <a:p>
            <a:r>
              <a:rPr lang="sv-SE" sz="2100" dirty="0"/>
              <a:t>Fossil: </a:t>
            </a:r>
            <a:r>
              <a:rPr lang="sv-SE" sz="2100" u="sng" dirty="0">
                <a:hlinkClick r:id="rId8"/>
              </a:rPr>
              <a:t>https://www.slideshare.net/MMoiraWhitehouse/fossil-fuels-teach</a:t>
            </a:r>
            <a:endParaRPr lang="sv-SE" sz="2100" dirty="0"/>
          </a:p>
          <a:p>
            <a:r>
              <a:rPr lang="en-US" sz="2100" dirty="0"/>
              <a:t>Combustion based power plants: </a:t>
            </a:r>
            <a:r>
              <a:rPr lang="en-US" sz="2100" u="sng" dirty="0">
                <a:hlinkClick r:id="rId9"/>
              </a:rPr>
              <a:t>https://en.wikipedia.org/wiki/Battersea_Power_Station_in_popular_culture</a:t>
            </a:r>
            <a:endParaRPr lang="sv-SE" sz="2100" dirty="0"/>
          </a:p>
          <a:p>
            <a:r>
              <a:rPr lang="en-US" sz="2100" dirty="0"/>
              <a:t>Uranium enrichment: </a:t>
            </a:r>
            <a:r>
              <a:rPr lang="en-US" sz="2100" u="sng" dirty="0">
                <a:hlinkClick r:id="rId10"/>
              </a:rPr>
              <a:t>http://energyfromthorium.com/2010/08/06/loveswu1/</a:t>
            </a:r>
            <a:endParaRPr lang="sv-SE" sz="2100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6380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00" dirty="0"/>
              <a:t>Residential: </a:t>
            </a:r>
            <a:r>
              <a:rPr lang="en-US" sz="2300" u="sng" dirty="0">
                <a:hlinkClick r:id="rId2"/>
              </a:rPr>
              <a:t>http://jhsimpson.com/residential/</a:t>
            </a:r>
            <a:endParaRPr lang="sv-SE" sz="2300" dirty="0"/>
          </a:p>
          <a:p>
            <a:r>
              <a:rPr lang="en-US" sz="2300" dirty="0"/>
              <a:t>Transport: </a:t>
            </a:r>
            <a:r>
              <a:rPr lang="en-US" sz="2300" u="sng" dirty="0">
                <a:hlinkClick r:id="rId3"/>
              </a:rPr>
              <a:t>https://se.123rf.com/clipart-vektorer/transport.html</a:t>
            </a:r>
            <a:endParaRPr lang="sv-SE" sz="2300" dirty="0"/>
          </a:p>
          <a:p>
            <a:r>
              <a:rPr lang="en-US" sz="2300" dirty="0"/>
              <a:t>Industry: </a:t>
            </a:r>
            <a:r>
              <a:rPr lang="en-US" sz="2300" u="sng" dirty="0">
                <a:hlinkClick r:id="rId4"/>
              </a:rPr>
              <a:t>http://indianexpress.com/article/business/economy/factory-output-grows-2-per-cent-in-february-after-3-months-of-contraction/</a:t>
            </a:r>
            <a:endParaRPr lang="sv-SE" sz="2300" dirty="0"/>
          </a:p>
          <a:p>
            <a:r>
              <a:rPr lang="en-US" sz="2300" dirty="0"/>
              <a:t>Commercial: </a:t>
            </a:r>
            <a:r>
              <a:rPr lang="en-US" sz="2300" u="sng" dirty="0">
                <a:hlinkClick r:id="rId5"/>
              </a:rPr>
              <a:t>http://www.alfalaval.com/industries/refrigeration/commercial-refrigeration/</a:t>
            </a:r>
            <a:endParaRPr lang="sv-SE" sz="2300" dirty="0"/>
          </a:p>
          <a:p>
            <a:r>
              <a:rPr lang="sv-SE" sz="2300" dirty="0" err="1"/>
              <a:t>Transportation</a:t>
            </a:r>
            <a:r>
              <a:rPr lang="sv-SE" sz="2300" dirty="0"/>
              <a:t> </a:t>
            </a:r>
            <a:r>
              <a:rPr lang="sv-SE" sz="2300" dirty="0" err="1"/>
              <a:t>of</a:t>
            </a:r>
            <a:r>
              <a:rPr lang="sv-SE" sz="2300" dirty="0"/>
              <a:t> </a:t>
            </a:r>
            <a:r>
              <a:rPr lang="sv-SE" sz="2300" dirty="0" err="1"/>
              <a:t>fuel</a:t>
            </a:r>
            <a:r>
              <a:rPr lang="sv-SE" sz="2300" dirty="0"/>
              <a:t>: </a:t>
            </a:r>
            <a:r>
              <a:rPr lang="sv-SE" sz="2300" u="sng" dirty="0">
                <a:hlinkClick r:id="rId6"/>
              </a:rPr>
              <a:t>http://www.zerohedge.com/news/2017-06-23/demand-oil-pipeline-capacity-hits-6-year-low</a:t>
            </a:r>
            <a:endParaRPr lang="sv-SE" sz="2300" dirty="0"/>
          </a:p>
          <a:p>
            <a:r>
              <a:rPr lang="sv-SE" sz="2300" dirty="0" err="1"/>
              <a:t>Transportation</a:t>
            </a:r>
            <a:r>
              <a:rPr lang="sv-SE" sz="2300" dirty="0"/>
              <a:t> </a:t>
            </a:r>
            <a:r>
              <a:rPr lang="sv-SE" sz="2300" dirty="0" err="1"/>
              <a:t>of</a:t>
            </a:r>
            <a:r>
              <a:rPr lang="sv-SE" sz="2300" dirty="0"/>
              <a:t> </a:t>
            </a:r>
            <a:r>
              <a:rPr lang="sv-SE" sz="2300" dirty="0" err="1"/>
              <a:t>biomass</a:t>
            </a:r>
            <a:r>
              <a:rPr lang="sv-SE" sz="2300" dirty="0"/>
              <a:t>: </a:t>
            </a:r>
            <a:r>
              <a:rPr lang="sv-SE" sz="2300" u="sng" dirty="0">
                <a:hlinkClick r:id="rId7"/>
              </a:rPr>
              <a:t>http://www.forestenergy.ie/transportation-studies.php</a:t>
            </a:r>
            <a:endParaRPr lang="sv-SE" sz="2300" dirty="0"/>
          </a:p>
          <a:p>
            <a:r>
              <a:rPr lang="en-US" sz="2300" dirty="0"/>
              <a:t>Transportation of oil products: </a:t>
            </a:r>
            <a:r>
              <a:rPr lang="en-US" sz="2300" u="sng" dirty="0">
                <a:hlinkClick r:id="rId8"/>
              </a:rPr>
              <a:t>http://www.picquery.com/gasoline-truck_WXRZaplkZ2eaRVifu*zjqPAvrMnnxmBsTSgdn*BBBKk/</a:t>
            </a:r>
            <a:endParaRPr lang="sv-SE" sz="2300" dirty="0"/>
          </a:p>
          <a:p>
            <a:r>
              <a:rPr lang="en-US" sz="2300" dirty="0"/>
              <a:t>Decentralized energy supply: </a:t>
            </a:r>
            <a:r>
              <a:rPr lang="en-US" sz="2300" u="sng" dirty="0">
                <a:hlinkClick r:id="rId9"/>
              </a:rPr>
              <a:t>http://trayamtechnologies.com/solar-pv-roof-top-and-ground-mounting/</a:t>
            </a:r>
            <a:endParaRPr lang="sv-SE" sz="2300" dirty="0"/>
          </a:p>
          <a:p>
            <a:r>
              <a:rPr lang="en-US" sz="2300" dirty="0"/>
              <a:t>Decentralized energy supply2: </a:t>
            </a:r>
            <a:r>
              <a:rPr lang="en-US" sz="2300" u="sng" dirty="0">
                <a:hlinkClick r:id="rId10"/>
              </a:rPr>
              <a:t>http://www.sunwindenergy.com/photovoltaics/38-mw-rooftop-pv-system-completed-uk</a:t>
            </a:r>
            <a:endParaRPr lang="sv-SE" sz="2300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b="1" dirty="0"/>
              <a:t>Sources for the pictures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74366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639353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Reviser</a:t>
                      </a:r>
                      <a:r>
                        <a:rPr lang="en-US" baseline="0" dirty="0" smtClean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2017-09-23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Francesco Gardumi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Francesco Fuso Nerini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Francesco Gardumi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Changelog and attribution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 smtClean="0"/>
              <a:t>To </a:t>
            </a:r>
            <a:r>
              <a:rPr lang="sv-SE" i="1" dirty="0" err="1" smtClean="0"/>
              <a:t>correctly</a:t>
            </a:r>
            <a:r>
              <a:rPr lang="sv-SE" i="1" dirty="0" smtClean="0"/>
              <a:t> </a:t>
            </a:r>
            <a:r>
              <a:rPr lang="sv-SE" i="1" dirty="0" err="1" smtClean="0"/>
              <a:t>reference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work</a:t>
            </a:r>
            <a:r>
              <a:rPr lang="sv-SE" i="1" dirty="0" smtClean="0"/>
              <a:t>, </a:t>
            </a:r>
            <a:r>
              <a:rPr lang="sv-SE" i="1" dirty="0" err="1" smtClean="0"/>
              <a:t>please</a:t>
            </a:r>
            <a:r>
              <a:rPr lang="sv-SE" i="1" dirty="0" smtClean="0"/>
              <a:t> </a:t>
            </a:r>
            <a:r>
              <a:rPr lang="sv-SE" i="1" dirty="0" err="1" smtClean="0"/>
              <a:t>use</a:t>
            </a:r>
            <a:r>
              <a:rPr lang="sv-SE" i="1" dirty="0" smtClean="0"/>
              <a:t> the </a:t>
            </a:r>
            <a:r>
              <a:rPr lang="sv-SE" i="1" dirty="0" err="1" smtClean="0"/>
              <a:t>following</a:t>
            </a:r>
            <a:r>
              <a:rPr lang="sv-SE" i="1" dirty="0" smtClean="0"/>
              <a:t>:</a:t>
            </a:r>
          </a:p>
          <a:p>
            <a:pPr indent="0"/>
            <a:r>
              <a:rPr lang="sv-SE" dirty="0" smtClean="0"/>
              <a:t>Gardumi, </a:t>
            </a:r>
            <a:r>
              <a:rPr lang="sv-SE" dirty="0"/>
              <a:t>F</a:t>
            </a:r>
            <a:r>
              <a:rPr lang="sv-SE" dirty="0" smtClean="0"/>
              <a:t>., 2017. </a:t>
            </a:r>
            <a:r>
              <a:rPr lang="sv-SE" dirty="0" err="1" smtClean="0"/>
              <a:t>Oil</a:t>
            </a:r>
            <a:r>
              <a:rPr lang="sv-SE" dirty="0" smtClean="0"/>
              <a:t>: Social, </a:t>
            </a:r>
            <a:r>
              <a:rPr lang="sv-SE" dirty="0" err="1" smtClean="0"/>
              <a:t>environmental</a:t>
            </a:r>
            <a:r>
              <a:rPr lang="sv-SE" dirty="0" smtClean="0"/>
              <a:t> and </a:t>
            </a:r>
            <a:r>
              <a:rPr lang="sv-SE" dirty="0" err="1" smtClean="0"/>
              <a:t>economic</a:t>
            </a:r>
            <a:r>
              <a:rPr lang="sv-SE" dirty="0" smtClean="0"/>
              <a:t> </a:t>
            </a:r>
            <a:r>
              <a:rPr lang="sv-SE" dirty="0" err="1" smtClean="0"/>
              <a:t>concerns</a:t>
            </a:r>
            <a:r>
              <a:rPr lang="sv-SE" dirty="0" smtClean="0"/>
              <a:t>, </a:t>
            </a:r>
            <a:r>
              <a:rPr lang="sv-SE" dirty="0" err="1" smtClean="0"/>
              <a:t>OpTIMUS.community</a:t>
            </a:r>
            <a:r>
              <a:rPr lang="sv-SE" dirty="0" smtClean="0"/>
              <a:t>. </a:t>
            </a:r>
            <a:r>
              <a:rPr lang="sv-SE" dirty="0" err="1" smtClean="0"/>
              <a:t>Available</a:t>
            </a:r>
            <a:r>
              <a:rPr lang="sv-SE" dirty="0"/>
              <a:t> at: </a:t>
            </a:r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www.osemosys.org/understanding-the-energy-system.html</a:t>
            </a:r>
            <a:r>
              <a:rPr lang="sv-SE" dirty="0" smtClean="0"/>
              <a:t>. [Access date]</a:t>
            </a:r>
          </a:p>
        </p:txBody>
      </p:sp>
    </p:spTree>
    <p:extLst>
      <p:ext uri="{BB962C8B-B14F-4D97-AF65-F5344CB8AC3E}">
        <p14:creationId xmlns:p14="http://schemas.microsoft.com/office/powerpoint/2010/main" val="67253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/>
              <a:t>Demand</a:t>
            </a:r>
            <a:r>
              <a:rPr lang="sv-SE" b="1" dirty="0"/>
              <a:t> 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728"/>
          <a:stretch/>
        </p:blipFill>
        <p:spPr>
          <a:xfrm>
            <a:off x="826265" y="1945298"/>
            <a:ext cx="5750800" cy="4021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2501"/>
          <a:stretch/>
        </p:blipFill>
        <p:spPr>
          <a:xfrm>
            <a:off x="5473345" y="1945297"/>
            <a:ext cx="5851995" cy="4021743"/>
          </a:xfrm>
          <a:prstGeom prst="rect">
            <a:avLst/>
          </a:prstGeom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2534512" y="1459127"/>
            <a:ext cx="2397034" cy="52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Total: 92.5 </a:t>
            </a:r>
            <a:r>
              <a:rPr lang="en-CA" dirty="0" err="1"/>
              <a:t>mb</a:t>
            </a:r>
            <a:r>
              <a:rPr lang="en-CA" dirty="0"/>
              <a:t>/d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7585725" y="1442776"/>
            <a:ext cx="2397034" cy="52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Total: 103.5 </a:t>
            </a:r>
            <a:r>
              <a:rPr lang="en-CA" dirty="0" err="1"/>
              <a:t>mb</a:t>
            </a:r>
            <a:r>
              <a:rPr lang="en-CA" dirty="0"/>
              <a:t>/d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55030" y="5955761"/>
            <a:ext cx="386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Source: IEA World Energy Outlook 2016.</a:t>
            </a:r>
          </a:p>
        </p:txBody>
      </p:sp>
    </p:spTree>
    <p:extLst>
      <p:ext uri="{BB962C8B-B14F-4D97-AF65-F5344CB8AC3E}">
        <p14:creationId xmlns:p14="http://schemas.microsoft.com/office/powerpoint/2010/main" val="31359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/>
              <a:t>Supply</a:t>
            </a:r>
            <a:r>
              <a:rPr lang="sv-SE" b="1" dirty="0"/>
              <a:t> 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81" y="1764767"/>
            <a:ext cx="7977302" cy="4199205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2029110" y="1394890"/>
            <a:ext cx="8051324" cy="521123"/>
          </a:xfrm>
        </p:spPr>
        <p:txBody>
          <a:bodyPr>
            <a:normAutofit/>
          </a:bodyPr>
          <a:lstStyle/>
          <a:p>
            <a:r>
              <a:rPr lang="en-CA" sz="2000" dirty="0"/>
              <a:t>Oil production (</a:t>
            </a:r>
            <a:r>
              <a:rPr lang="en-CA" sz="2000" dirty="0" err="1"/>
              <a:t>mb</a:t>
            </a:r>
            <a:r>
              <a:rPr lang="en-CA" sz="2000" dirty="0"/>
              <a:t>/d)                                                       Oil consumption (</a:t>
            </a:r>
            <a:r>
              <a:rPr lang="en-CA" sz="2000" dirty="0" err="1"/>
              <a:t>mb</a:t>
            </a:r>
            <a:r>
              <a:rPr lang="en-CA" sz="2000" dirty="0"/>
              <a:t>/d)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5030" y="5955761"/>
            <a:ext cx="4896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/>
              <a:t>Source: BP Statistical review of World Energy 2017.</a:t>
            </a:r>
          </a:p>
        </p:txBody>
      </p:sp>
    </p:spTree>
    <p:extLst>
      <p:ext uri="{BB962C8B-B14F-4D97-AF65-F5344CB8AC3E}">
        <p14:creationId xmlns:p14="http://schemas.microsoft.com/office/powerpoint/2010/main" val="9162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Resources 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663310"/>
            <a:ext cx="10789935" cy="4463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Conventional resources:</a:t>
            </a:r>
          </a:p>
          <a:p>
            <a:pPr lvl="1"/>
            <a:r>
              <a:rPr lang="en-CA" dirty="0"/>
              <a:t>Crude oil</a:t>
            </a:r>
          </a:p>
          <a:p>
            <a:pPr lvl="1"/>
            <a:r>
              <a:rPr lang="en-CA" dirty="0"/>
              <a:t>NGLs (Natural Gas Liquids): including heavier molecules than Methane, like Ethane, Propane, Butanes, Pentanes…</a:t>
            </a:r>
          </a:p>
          <a:p>
            <a:r>
              <a:rPr lang="en-CA" b="1" dirty="0"/>
              <a:t>Unconventional resources:</a:t>
            </a:r>
          </a:p>
          <a:p>
            <a:pPr lvl="1"/>
            <a:r>
              <a:rPr lang="en-CA" dirty="0"/>
              <a:t>EHOB (Extra-Heavy Oil and Bitumen): aka oil sands. Highly dense and viscous crude oil trapped in unconsolidated sandstone. Main deposits: Alberta (Canada) and Orinoco (Venezuela).</a:t>
            </a:r>
          </a:p>
          <a:p>
            <a:pPr lvl="1"/>
            <a:r>
              <a:rPr lang="en-CA" dirty="0"/>
              <a:t>Kerogen oil: aka oil shale. Produced from fine-grained sedimentary rock containing kerogen (solid mixture of organic compounds). Main producer in 2009: Estonia.</a:t>
            </a:r>
          </a:p>
          <a:p>
            <a:pPr lvl="1"/>
            <a:r>
              <a:rPr lang="en-CA" dirty="0"/>
              <a:t>Tight oil: light crude oil contained in petroleum-bearing formations of low permeability. Produced by hydraulic fracturing of the rocks (similar process as for shale gas). Main reserves: Russia, US, China, Argentina, Libya, Venezuela. Currently developed in US and Canada.</a:t>
            </a:r>
          </a:p>
          <a:p>
            <a:r>
              <a:rPr lang="en-CA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55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noProof="0" smtClean="0"/>
              <a:t>2017-09-23</a:t>
            </a:r>
            <a:endParaRPr lang="es-B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Resources</a:t>
            </a:r>
            <a:endParaRPr lang="en-CA" b="1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9113520" cy="365125"/>
          </a:xfrm>
        </p:spPr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8554011" y="2224449"/>
            <a:ext cx="3450771" cy="413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i="1" dirty="0"/>
              <a:t>Proven reserves = 90% probability to be extracted profitably</a:t>
            </a:r>
          </a:p>
          <a:p>
            <a:endParaRPr lang="en-CA" i="1" dirty="0"/>
          </a:p>
          <a:p>
            <a:endParaRPr lang="en-CA" i="1" dirty="0"/>
          </a:p>
          <a:p>
            <a:r>
              <a:rPr lang="en-CA" i="1" dirty="0"/>
              <a:t>Reserves to Production ratio (R/P) of around       </a:t>
            </a:r>
            <a:r>
              <a:rPr lang="en-CA" b="1" i="1" dirty="0"/>
              <a:t>40 years</a:t>
            </a: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 rot="16200000">
            <a:off x="-727881" y="3416916"/>
            <a:ext cx="3719549" cy="58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Oil resources (billion barrels)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53320" y="5794723"/>
            <a:ext cx="5962728" cy="58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i="1" dirty="0"/>
              <a:t>Source: IEA World Energy Outlook 2016.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0" y="1843603"/>
            <a:ext cx="7155592" cy="388516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591276" y="5393937"/>
            <a:ext cx="642257" cy="334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2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T</a:t>
            </a:r>
            <a:r>
              <a:rPr lang="en-US" sz="3600" i="1" dirty="0" smtClean="0"/>
              <a:t>echnologies </a:t>
            </a:r>
            <a:r>
              <a:rPr lang="en-US" sz="3600" i="1" dirty="0"/>
              <a:t>in the oil chain</a:t>
            </a:r>
            <a:endParaRPr lang="sv-SE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199" y="3455966"/>
            <a:ext cx="7578687" cy="276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Extraction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Transportation and storage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Refinery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Combustion-based power plants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en-US" dirty="0"/>
              <a:t>Economic, Environmental and Social concerns</a:t>
            </a:r>
          </a:p>
          <a:p>
            <a:pPr marL="514350" indent="-51435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4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11017"/>
            <a:ext cx="12192000" cy="6246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2857080" y="82801"/>
            <a:ext cx="5599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Sample Reference Energy System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99"/>
          <a:stretch/>
        </p:blipFill>
        <p:spPr>
          <a:xfrm>
            <a:off x="900774" y="1515956"/>
            <a:ext cx="1267902" cy="506342"/>
          </a:xfrm>
          <a:prstGeom prst="rect">
            <a:avLst/>
          </a:prstGeom>
        </p:spPr>
      </p:pic>
      <p:pic>
        <p:nvPicPr>
          <p:cNvPr id="471" name="Picture 4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78" y="2672618"/>
            <a:ext cx="709273" cy="685876"/>
          </a:xfrm>
          <a:prstGeom prst="rect">
            <a:avLst/>
          </a:prstGeom>
        </p:spPr>
      </p:pic>
      <p:pic>
        <p:nvPicPr>
          <p:cNvPr id="473" name="Picture 47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t="25437" r="29690"/>
          <a:stretch/>
        </p:blipFill>
        <p:spPr>
          <a:xfrm>
            <a:off x="6453303" y="1111915"/>
            <a:ext cx="854150" cy="807469"/>
          </a:xfrm>
          <a:prstGeom prst="rect">
            <a:avLst/>
          </a:prstGeom>
        </p:spPr>
      </p:pic>
      <p:pic>
        <p:nvPicPr>
          <p:cNvPr id="474" name="Picture 4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1" y="4043576"/>
            <a:ext cx="923027" cy="620580"/>
          </a:xfrm>
          <a:prstGeom prst="rect">
            <a:avLst/>
          </a:prstGeom>
        </p:spPr>
      </p:pic>
      <p:pic>
        <p:nvPicPr>
          <p:cNvPr id="475" name="Picture 47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3" b="166"/>
          <a:stretch/>
        </p:blipFill>
        <p:spPr>
          <a:xfrm>
            <a:off x="10244960" y="2800308"/>
            <a:ext cx="919275" cy="646764"/>
          </a:xfrm>
          <a:prstGeom prst="rect">
            <a:avLst/>
          </a:prstGeom>
        </p:spPr>
      </p:pic>
      <p:pic>
        <p:nvPicPr>
          <p:cNvPr id="476" name="Picture 4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70" y="1357429"/>
            <a:ext cx="814396" cy="784763"/>
          </a:xfrm>
          <a:prstGeom prst="rect">
            <a:avLst/>
          </a:prstGeom>
        </p:spPr>
      </p:pic>
      <p:pic>
        <p:nvPicPr>
          <p:cNvPr id="477" name="Picture 4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290" y="5317274"/>
            <a:ext cx="939392" cy="638047"/>
          </a:xfrm>
          <a:prstGeom prst="rect">
            <a:avLst/>
          </a:prstGeom>
        </p:spPr>
      </p:pic>
      <p:sp>
        <p:nvSpPr>
          <p:cNvPr id="478" name="TextBox 25"/>
          <p:cNvSpPr txBox="1"/>
          <p:nvPr/>
        </p:nvSpPr>
        <p:spPr>
          <a:xfrm>
            <a:off x="4884470" y="1245739"/>
            <a:ext cx="470982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Oil</a:t>
            </a:r>
          </a:p>
        </p:txBody>
      </p:sp>
      <p:sp>
        <p:nvSpPr>
          <p:cNvPr id="488" name="TextBox 35"/>
          <p:cNvSpPr txBox="1"/>
          <p:nvPr/>
        </p:nvSpPr>
        <p:spPr>
          <a:xfrm>
            <a:off x="6401347" y="2148992"/>
            <a:ext cx="1655427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GB" sz="1400" b="1"/>
              <a:t>Combustion-based </a:t>
            </a:r>
          </a:p>
          <a:p>
            <a:pPr algn="l">
              <a:lnSpc>
                <a:spcPct val="90000"/>
              </a:lnSpc>
            </a:pPr>
            <a:r>
              <a:rPr lang="en-GB" sz="1400" b="1"/>
              <a:t>power</a:t>
            </a:r>
            <a:r>
              <a:rPr lang="en-GB" sz="1400" b="1" baseline="0"/>
              <a:t> plant</a:t>
            </a:r>
            <a:endParaRPr lang="en-GB" sz="1400" b="1"/>
          </a:p>
        </p:txBody>
      </p:sp>
      <p:sp>
        <p:nvSpPr>
          <p:cNvPr id="489" name="TextBox 36"/>
          <p:cNvSpPr txBox="1"/>
          <p:nvPr/>
        </p:nvSpPr>
        <p:spPr>
          <a:xfrm>
            <a:off x="6528402" y="838896"/>
            <a:ext cx="887986" cy="29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Refinery</a:t>
            </a:r>
          </a:p>
        </p:txBody>
      </p:sp>
      <p:sp>
        <p:nvSpPr>
          <p:cNvPr id="490" name="TextBox 38"/>
          <p:cNvSpPr txBox="1"/>
          <p:nvPr/>
        </p:nvSpPr>
        <p:spPr>
          <a:xfrm>
            <a:off x="9879890" y="2209160"/>
            <a:ext cx="1665937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Residential sector</a:t>
            </a:r>
          </a:p>
        </p:txBody>
      </p:sp>
      <p:sp>
        <p:nvSpPr>
          <p:cNvPr id="491" name="TextBox 39"/>
          <p:cNvSpPr txBox="1"/>
          <p:nvPr/>
        </p:nvSpPr>
        <p:spPr>
          <a:xfrm>
            <a:off x="9890775" y="3542021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Commercial sector</a:t>
            </a:r>
          </a:p>
        </p:txBody>
      </p:sp>
      <p:sp>
        <p:nvSpPr>
          <p:cNvPr id="492" name="TextBox 40"/>
          <p:cNvSpPr txBox="1"/>
          <p:nvPr/>
        </p:nvSpPr>
        <p:spPr>
          <a:xfrm>
            <a:off x="9890775" y="4822233"/>
            <a:ext cx="1665937" cy="46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/>
              <a:t>Industrial sector</a:t>
            </a:r>
          </a:p>
        </p:txBody>
      </p:sp>
      <p:sp>
        <p:nvSpPr>
          <p:cNvPr id="493" name="TextBox 41"/>
          <p:cNvSpPr txBox="1"/>
          <p:nvPr/>
        </p:nvSpPr>
        <p:spPr>
          <a:xfrm>
            <a:off x="9824949" y="876736"/>
            <a:ext cx="1731763" cy="47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Energy demand</a:t>
            </a:r>
          </a:p>
          <a:p>
            <a:pPr algn="ctr">
              <a:lnSpc>
                <a:spcPct val="90000"/>
              </a:lnSpc>
            </a:pPr>
            <a:r>
              <a:rPr lang="en-GB" sz="1400" b="1" dirty="0"/>
              <a:t>Transportation sector</a:t>
            </a:r>
          </a:p>
        </p:txBody>
      </p:sp>
      <p:sp>
        <p:nvSpPr>
          <p:cNvPr id="494" name="TextBox 43"/>
          <p:cNvSpPr txBox="1"/>
          <p:nvPr/>
        </p:nvSpPr>
        <p:spPr>
          <a:xfrm>
            <a:off x="3079121" y="805522"/>
            <a:ext cx="1429666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Fuel transportation</a:t>
            </a:r>
          </a:p>
        </p:txBody>
      </p:sp>
      <p:pic>
        <p:nvPicPr>
          <p:cNvPr id="495" name="Picture 4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95" y="3968637"/>
            <a:ext cx="806316" cy="569457"/>
          </a:xfrm>
          <a:prstGeom prst="rect">
            <a:avLst/>
          </a:prstGeom>
        </p:spPr>
      </p:pic>
      <p:sp>
        <p:nvSpPr>
          <p:cNvPr id="496" name="TextBox 45"/>
          <p:cNvSpPr txBox="1"/>
          <p:nvPr/>
        </p:nvSpPr>
        <p:spPr>
          <a:xfrm>
            <a:off x="7869993" y="3281164"/>
            <a:ext cx="1655427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Electricity transmission and distribution</a:t>
            </a:r>
          </a:p>
        </p:txBody>
      </p:sp>
      <p:pic>
        <p:nvPicPr>
          <p:cNvPr id="497" name="Picture 49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4"/>
          <a:stretch/>
        </p:blipFill>
        <p:spPr>
          <a:xfrm>
            <a:off x="8220275" y="1416279"/>
            <a:ext cx="995985" cy="602248"/>
          </a:xfrm>
          <a:prstGeom prst="rect">
            <a:avLst/>
          </a:prstGeom>
        </p:spPr>
      </p:pic>
      <p:sp>
        <p:nvSpPr>
          <p:cNvPr id="498" name="TextBox 47"/>
          <p:cNvSpPr txBox="1"/>
          <p:nvPr/>
        </p:nvSpPr>
        <p:spPr>
          <a:xfrm>
            <a:off x="7897325" y="875320"/>
            <a:ext cx="1655427" cy="4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Transportation of oil products</a:t>
            </a:r>
          </a:p>
        </p:txBody>
      </p:sp>
      <p:sp>
        <p:nvSpPr>
          <p:cNvPr id="499" name="TextBox 49"/>
          <p:cNvSpPr txBox="1"/>
          <p:nvPr/>
        </p:nvSpPr>
        <p:spPr>
          <a:xfrm>
            <a:off x="635287" y="803162"/>
            <a:ext cx="1846489" cy="65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/>
              <a:t>Import / Extraction+processing of fossil fuels</a:t>
            </a:r>
          </a:p>
        </p:txBody>
      </p:sp>
      <p:cxnSp>
        <p:nvCxnSpPr>
          <p:cNvPr id="500" name="Straight Arrow Connector 499"/>
          <p:cNvCxnSpPr/>
          <p:nvPr/>
        </p:nvCxnSpPr>
        <p:spPr>
          <a:xfrm flipV="1">
            <a:off x="2168675" y="1552657"/>
            <a:ext cx="1260000" cy="48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/>
          <p:nvPr/>
        </p:nvCxnSpPr>
        <p:spPr>
          <a:xfrm flipV="1">
            <a:off x="4024988" y="1556888"/>
            <a:ext cx="2448000" cy="48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7" name="Picture 50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1" y="1309239"/>
            <a:ext cx="602855" cy="751416"/>
          </a:xfrm>
          <a:prstGeom prst="rect">
            <a:avLst/>
          </a:prstGeom>
        </p:spPr>
      </p:pic>
      <p:sp>
        <p:nvSpPr>
          <p:cNvPr id="517" name="TextBox 25"/>
          <p:cNvSpPr txBox="1"/>
          <p:nvPr/>
        </p:nvSpPr>
        <p:spPr>
          <a:xfrm>
            <a:off x="2592122" y="1260557"/>
            <a:ext cx="470982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Oil</a:t>
            </a:r>
          </a:p>
        </p:txBody>
      </p:sp>
      <p:cxnSp>
        <p:nvCxnSpPr>
          <p:cNvPr id="527" name="Straight Arrow Connector 526"/>
          <p:cNvCxnSpPr/>
          <p:nvPr/>
        </p:nvCxnSpPr>
        <p:spPr>
          <a:xfrm flipV="1">
            <a:off x="7284645" y="1556892"/>
            <a:ext cx="972000" cy="48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/>
          <p:nvPr/>
        </p:nvCxnSpPr>
        <p:spPr>
          <a:xfrm flipV="1">
            <a:off x="9204457" y="1550543"/>
            <a:ext cx="1116000" cy="48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 flipV="1">
            <a:off x="7331215" y="3106290"/>
            <a:ext cx="57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/>
          <p:nvPr/>
        </p:nvCxnSpPr>
        <p:spPr>
          <a:xfrm rot="5400000" flipV="1">
            <a:off x="7301598" y="3682002"/>
            <a:ext cx="118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/>
          <p:nvPr/>
        </p:nvCxnSpPr>
        <p:spPr>
          <a:xfrm flipV="1">
            <a:off x="7890015" y="4278922"/>
            <a:ext cx="39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 flipV="1">
            <a:off x="9132500" y="4283156"/>
            <a:ext cx="43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/>
          <p:nvPr/>
        </p:nvCxnSpPr>
        <p:spPr>
          <a:xfrm flipV="1">
            <a:off x="9568531" y="304702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/>
          <p:nvPr/>
        </p:nvCxnSpPr>
        <p:spPr>
          <a:xfrm flipV="1">
            <a:off x="9593934" y="4278922"/>
            <a:ext cx="6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 flipV="1">
            <a:off x="9587587" y="5553156"/>
            <a:ext cx="612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 rot="5400000" flipV="1">
            <a:off x="7458587" y="3787489"/>
            <a:ext cx="424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TextBox 33"/>
          <p:cNvSpPr txBox="1"/>
          <p:nvPr/>
        </p:nvSpPr>
        <p:spPr>
          <a:xfrm>
            <a:off x="8038092" y="4971994"/>
            <a:ext cx="13549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1400" b="1" dirty="0"/>
              <a:t>Decentralised energy supply</a:t>
            </a:r>
          </a:p>
        </p:txBody>
      </p:sp>
      <p:cxnSp>
        <p:nvCxnSpPr>
          <p:cNvPr id="546" name="Straight Arrow Connector 545"/>
          <p:cNvCxnSpPr/>
          <p:nvPr/>
        </p:nvCxnSpPr>
        <p:spPr>
          <a:xfrm flipV="1">
            <a:off x="9572765" y="1664841"/>
            <a:ext cx="756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/>
          <p:nvPr/>
        </p:nvCxnSpPr>
        <p:spPr>
          <a:xfrm flipV="1">
            <a:off x="9104984" y="5906641"/>
            <a:ext cx="468000" cy="480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/>
          <p:cNvCxnSpPr/>
          <p:nvPr/>
        </p:nvCxnSpPr>
        <p:spPr>
          <a:xfrm rot="5400000" flipV="1">
            <a:off x="7505238" y="3495307"/>
            <a:ext cx="3888000" cy="480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/>
          <p:nvPr/>
        </p:nvCxnSpPr>
        <p:spPr>
          <a:xfrm flipV="1">
            <a:off x="9435182" y="4141341"/>
            <a:ext cx="792000" cy="480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/>
          <p:nvPr/>
        </p:nvCxnSpPr>
        <p:spPr>
          <a:xfrm flipV="1">
            <a:off x="9439418" y="5415572"/>
            <a:ext cx="756000" cy="480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26"/>
          <p:cNvSpPr txBox="1"/>
          <p:nvPr/>
        </p:nvSpPr>
        <p:spPr>
          <a:xfrm rot="16200000">
            <a:off x="7220059" y="3341239"/>
            <a:ext cx="1056393" cy="29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Electricity</a:t>
            </a:r>
          </a:p>
        </p:txBody>
      </p:sp>
      <p:sp>
        <p:nvSpPr>
          <p:cNvPr id="552" name="TextBox 26"/>
          <p:cNvSpPr txBox="1"/>
          <p:nvPr/>
        </p:nvSpPr>
        <p:spPr>
          <a:xfrm>
            <a:off x="7181960" y="1563240"/>
            <a:ext cx="1274410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Oil products</a:t>
            </a:r>
          </a:p>
        </p:txBody>
      </p:sp>
      <p:pic>
        <p:nvPicPr>
          <p:cNvPr id="553" name="Picture 5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01" y="5531989"/>
            <a:ext cx="804333" cy="923005"/>
          </a:xfrm>
          <a:prstGeom prst="rect">
            <a:avLst/>
          </a:prstGeom>
        </p:spPr>
      </p:pic>
      <p:cxnSp>
        <p:nvCxnSpPr>
          <p:cNvPr id="554" name="Straight Arrow Connector 553"/>
          <p:cNvCxnSpPr/>
          <p:nvPr/>
        </p:nvCxnSpPr>
        <p:spPr>
          <a:xfrm flipV="1">
            <a:off x="9668015" y="3178260"/>
            <a:ext cx="504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/>
          <p:nvPr/>
        </p:nvCxnSpPr>
        <p:spPr>
          <a:xfrm flipV="1">
            <a:off x="9693418" y="4410156"/>
            <a:ext cx="540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/>
          <p:nvPr/>
        </p:nvCxnSpPr>
        <p:spPr>
          <a:xfrm flipV="1">
            <a:off x="9687071" y="5684390"/>
            <a:ext cx="504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 rot="5400000" flipV="1">
            <a:off x="7558071" y="3918723"/>
            <a:ext cx="4248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 flipV="1">
            <a:off x="9672249" y="1796075"/>
            <a:ext cx="648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V="1">
            <a:off x="9109216" y="6027292"/>
            <a:ext cx="576000" cy="480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26"/>
          <p:cNvSpPr txBox="1"/>
          <p:nvPr/>
        </p:nvSpPr>
        <p:spPr>
          <a:xfrm>
            <a:off x="9161037" y="6029407"/>
            <a:ext cx="544165" cy="28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400" b="1"/>
              <a:t>Heat</a:t>
            </a:r>
          </a:p>
        </p:txBody>
      </p:sp>
      <p:cxnSp>
        <p:nvCxnSpPr>
          <p:cNvPr id="576" name="Straight Connector 575"/>
          <p:cNvCxnSpPr/>
          <p:nvPr/>
        </p:nvCxnSpPr>
        <p:spPr>
          <a:xfrm>
            <a:off x="6246572" y="1724111"/>
            <a:ext cx="21600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6269853" y="1726224"/>
            <a:ext cx="0" cy="104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6259271" y="2773972"/>
            <a:ext cx="32400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/>
          <p:nvPr/>
        </p:nvCxnSpPr>
        <p:spPr>
          <a:xfrm rot="5400000" flipV="1">
            <a:off x="5904967" y="3647787"/>
            <a:ext cx="4212000" cy="1115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/>
          <p:nvPr/>
        </p:nvCxnSpPr>
        <p:spPr>
          <a:xfrm flipV="1">
            <a:off x="8014900" y="5747887"/>
            <a:ext cx="288000" cy="480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2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2017-09-23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Oil: social, environmental and economic concerns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</a:t>
            </a:r>
            <a:endParaRPr lang="sv-SE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08237"/>
              </p:ext>
            </p:extLst>
          </p:nvPr>
        </p:nvGraphicFramePr>
        <p:xfrm>
          <a:off x="7194323" y="1369661"/>
          <a:ext cx="412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00">
                  <a:extLst>
                    <a:ext uri="{9D8B030D-6E8A-4147-A177-3AD203B41FA5}">
                      <a16:colId xmlns:a16="http://schemas.microsoft.com/office/drawing/2014/main" val="357745841"/>
                    </a:ext>
                  </a:extLst>
                </a:gridCol>
                <a:gridCol w="2060000">
                  <a:extLst>
                    <a:ext uri="{9D8B030D-6E8A-4147-A177-3AD203B41FA5}">
                      <a16:colId xmlns:a16="http://schemas.microsoft.com/office/drawing/2014/main" val="411686412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Key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characteristics</a:t>
                      </a:r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17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/>
                        <a:t>Conventional</a:t>
                      </a:r>
                      <a:r>
                        <a:rPr lang="sv-SE" b="1" i="1" baseline="0" dirty="0"/>
                        <a:t> </a:t>
                      </a:r>
                      <a:r>
                        <a:rPr lang="sv-SE" b="1" i="1" baseline="0" dirty="0" err="1"/>
                        <a:t>oil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5.3-63.7 $/</a:t>
                      </a:r>
                      <a:r>
                        <a:rPr lang="sv-SE" dirty="0" err="1"/>
                        <a:t>boe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0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3.2-8.3 $/</a:t>
                      </a:r>
                      <a:r>
                        <a:rPr lang="sv-SE" dirty="0" err="1"/>
                        <a:t>boe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Recovery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30-50%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Energy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0.8-2.3 GJ/</a:t>
                      </a:r>
                      <a:r>
                        <a:rPr lang="sv-SE" dirty="0" err="1"/>
                        <a:t>toe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64.9-273.6 ton/</a:t>
                      </a:r>
                      <a:r>
                        <a:rPr lang="sv-SE" dirty="0" err="1"/>
                        <a:t>ktoe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216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v-SE" b="1" i="1" dirty="0" err="1"/>
                        <a:t>Unconventional</a:t>
                      </a:r>
                      <a:r>
                        <a:rPr lang="sv-SE" b="1" i="1" baseline="0" dirty="0"/>
                        <a:t> </a:t>
                      </a:r>
                      <a:r>
                        <a:rPr lang="sv-SE" b="1" i="1" baseline="0" dirty="0" err="1"/>
                        <a:t>oil</a:t>
                      </a:r>
                      <a:endParaRPr lang="sv-SE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2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Capital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VOM </a:t>
                      </a:r>
                      <a:r>
                        <a:rPr lang="sv-SE" dirty="0" err="1"/>
                        <a:t>cost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6.6-19.7 $/GJ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2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Recovery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10-70%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0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Energy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use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20-30%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of</a:t>
                      </a:r>
                      <a:r>
                        <a:rPr lang="sv-SE" baseline="0" dirty="0"/>
                        <a:t> </a:t>
                      </a:r>
                      <a:r>
                        <a:rPr lang="sv-SE" baseline="0" dirty="0" err="1"/>
                        <a:t>produced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CO2</a:t>
                      </a:r>
                      <a:r>
                        <a:rPr lang="sv-SE" baseline="0" dirty="0"/>
                        <a:t> Em. </a:t>
                      </a:r>
                      <a:r>
                        <a:rPr lang="sv-SE" baseline="0" dirty="0" err="1"/>
                        <a:t>factor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9.3-15 gCO2/MJ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02462"/>
                  </a:ext>
                </a:extLst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838201" y="1398902"/>
            <a:ext cx="6201578" cy="491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Processes - conventional oil:</a:t>
            </a:r>
          </a:p>
          <a:p>
            <a:pPr lvl="1"/>
            <a:r>
              <a:rPr lang="en-CA" dirty="0"/>
              <a:t>Conventional wells: lately case drilling is used</a:t>
            </a:r>
          </a:p>
          <a:p>
            <a:pPr lvl="1"/>
            <a:r>
              <a:rPr lang="en-CA" dirty="0"/>
              <a:t>Deepwater production: made possible by floating platforms. 3000 m reached in 2005.</a:t>
            </a:r>
          </a:p>
          <a:p>
            <a:pPr lvl="1"/>
            <a:r>
              <a:rPr lang="en-CA" dirty="0"/>
              <a:t>Enhanced Oil Recovery (EOR): CO2, N2 or CH4 injected to displace and replace oil.</a:t>
            </a:r>
          </a:p>
          <a:p>
            <a:r>
              <a:rPr lang="en-CA" b="1" dirty="0"/>
              <a:t>Processes - unconventional oil:</a:t>
            </a:r>
          </a:p>
          <a:p>
            <a:pPr lvl="1"/>
            <a:r>
              <a:rPr lang="en-CA" dirty="0"/>
              <a:t>Cycle Steam Simulator (CSS): steam injected in the well to allow oil to flow. Used with Extra Heavy Oil.</a:t>
            </a:r>
          </a:p>
          <a:p>
            <a:pPr lvl="1"/>
            <a:r>
              <a:rPr lang="en-CA" dirty="0"/>
              <a:t>Steam Assisted Gravity Drainage (SAGD): similar to CSS, but oil is allow to drop onto a lower horizontal collector by gravity.</a:t>
            </a:r>
          </a:p>
          <a:p>
            <a:pPr lvl="1"/>
            <a:r>
              <a:rPr lang="en-CA" dirty="0"/>
              <a:t>Retorting: heating in the absence of Oxygen.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274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2318</Words>
  <Application>Microsoft Office PowerPoint</Application>
  <PresentationFormat>Widescreen</PresentationFormat>
  <Paragraphs>359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Oil: Social, environmental and economic concerns</vt:lpstr>
      <vt:lpstr>Commodity: global trends</vt:lpstr>
      <vt:lpstr>Demand </vt:lpstr>
      <vt:lpstr>Supply </vt:lpstr>
      <vt:lpstr>Resources </vt:lpstr>
      <vt:lpstr>Resources</vt:lpstr>
      <vt:lpstr>Technologies in the oil chain</vt:lpstr>
      <vt:lpstr>PowerPoint Presentation</vt:lpstr>
      <vt:lpstr>Extraction</vt:lpstr>
      <vt:lpstr>Transportation and storage</vt:lpstr>
      <vt:lpstr>Refinery</vt:lpstr>
      <vt:lpstr>Combustion-based power plants</vt:lpstr>
      <vt:lpstr>Economic concerns</vt:lpstr>
      <vt:lpstr>Environmental concerns</vt:lpstr>
      <vt:lpstr>Environmental concerns</vt:lpstr>
      <vt:lpstr>Environmental concerns</vt:lpstr>
      <vt:lpstr>Environmental concerns</vt:lpstr>
      <vt:lpstr>Social concerns</vt:lpstr>
      <vt:lpstr>Conclusions</vt:lpstr>
      <vt:lpstr>PowerPoint Presentation</vt:lpstr>
      <vt:lpstr>References and reading material</vt:lpstr>
      <vt:lpstr>PowerPoint Presentation</vt:lpstr>
      <vt:lpstr>Sources for the pictures</vt:lpstr>
      <vt:lpstr>Sources for the pictures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Agnese Beltramo</cp:lastModifiedBy>
  <cp:revision>538</cp:revision>
  <dcterms:created xsi:type="dcterms:W3CDTF">2015-09-10T21:41:21Z</dcterms:created>
  <dcterms:modified xsi:type="dcterms:W3CDTF">2017-10-18T12:03:17Z</dcterms:modified>
</cp:coreProperties>
</file>