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  <p:sldMasterId id="2147483699" r:id="rId2"/>
  </p:sldMasterIdLst>
  <p:notesMasterIdLst>
    <p:notesMasterId r:id="rId9"/>
  </p:notesMasterIdLst>
  <p:sldIdLst>
    <p:sldId id="509" r:id="rId3"/>
    <p:sldId id="490" r:id="rId4"/>
    <p:sldId id="534" r:id="rId5"/>
    <p:sldId id="533" r:id="rId6"/>
    <p:sldId id="500" r:id="rId7"/>
    <p:sldId id="53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58" autoAdjust="0"/>
    <p:restoredTop sz="81941" autoAdjust="0"/>
  </p:normalViewPr>
  <p:slideViewPr>
    <p:cSldViewPr snapToGrid="0">
      <p:cViewPr varScale="1">
        <p:scale>
          <a:sx n="96" d="100"/>
          <a:sy n="96" d="100"/>
        </p:scale>
        <p:origin x="7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02/04/2020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DF510-92B0-49DE-9C99-E21626351E9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648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DF510-92B0-49DE-9C99-E21626351E9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226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DF510-92B0-49DE-9C99-E21626351E9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616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DF510-92B0-49DE-9C99-E21626351E9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08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AEB9D4D-6425-4BB7-B19E-22BAA7C97DF7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326F50F-7823-4E3F-A174-DEC004B9F1BD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6E84533-898D-42D8-B327-7BBD5B97BFD3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1F1E41A-9EC5-499D-B457-DC133ECA5A9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B782862-8339-4D15-93FF-5A33DC8152F8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D577310-DE0F-4F54-BBAF-32BAE1FF589D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3FA61F4-C448-4309-81FE-9BEDDCDFD734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1F797-A017-49CD-ABAF-60F8FECA549A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69FB-C2FF-4646-9173-0668BB4874E6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E569-14A9-4AC1-AFFE-0B46FD5E3F87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7812E9-6296-4B1A-A789-075AA2A21BFE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0B25-87A4-438A-ADB1-E4CEE130B035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93A9-BFDC-4872-B590-BC279D10C434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03DF-61D0-4D9C-B595-1BBA3758FE06}" type="datetime1">
              <a:rPr lang="sv-SE" smtClean="0"/>
              <a:t>2020-04-02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8572-B6E9-4429-B9D8-D403D2AC2D2D}" type="datetime1">
              <a:rPr lang="sv-SE" smtClean="0"/>
              <a:t>2020-04-02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5C1D-271F-407B-8B03-DAF239813ABF}" type="datetime1">
              <a:rPr lang="sv-SE" smtClean="0"/>
              <a:t>2020-04-02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DB34-2F97-47E8-8B46-A51209E124F7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9220-39D1-4E19-9003-F74A0E5DE2FD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06DF-C743-4B2C-959D-11DFCFAA6A29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B1AF-9FE5-47C2-B357-536A4635D7D6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2C43D46-0937-4580-9B46-D5B85B569F9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3AEFC70-4C78-4C36-B465-87F25598BEDF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D7ABF81-FFAB-46D9-9191-E5287D7CC3E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CF9CF56-5D71-476E-AF8D-0E0DCF780C67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78B2DEA-5B0D-43C8-9F00-C71BC26B61F9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C73C049-10C3-4B42-A98E-3222085A20CA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63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C2443-E4F6-4FB0-A919-FBDAAA186740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>
                <a:solidFill>
                  <a:schemeClr val="tx1"/>
                </a:solidFill>
              </a:rPr>
              <a:t>1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6DCE4649-AC66-4C91-B5FD-4D18D228DDB5}" type="datetime1">
              <a:rPr lang="sv-SE" smtClean="0">
                <a:solidFill>
                  <a:schemeClr val="tx1"/>
                </a:solidFill>
              </a:rPr>
              <a:t>2020-04-02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155" y="1653838"/>
            <a:ext cx="110019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err="1" smtClean="0"/>
              <a:t>Description</a:t>
            </a:r>
            <a:endParaRPr lang="sv-SE" sz="2400" b="1" dirty="0"/>
          </a:p>
          <a:p>
            <a:endParaRPr lang="sv-SE" sz="2400" dirty="0"/>
          </a:p>
          <a:p>
            <a:r>
              <a:rPr lang="sv-SE" sz="2400" dirty="0" smtClean="0"/>
              <a:t>The system </a:t>
            </a:r>
            <a:r>
              <a:rPr lang="sv-SE" sz="2400" dirty="0" err="1" smtClean="0"/>
              <a:t>you</a:t>
            </a:r>
            <a:r>
              <a:rPr lang="sv-SE" sz="2400" dirty="0" smtClean="0"/>
              <a:t> </a:t>
            </a:r>
            <a:r>
              <a:rPr lang="sv-SE" sz="2400" dirty="0" err="1" smtClean="0"/>
              <a:t>have</a:t>
            </a:r>
            <a:r>
              <a:rPr lang="sv-SE" sz="2400" dirty="0" smtClean="0"/>
              <a:t> to plan </a:t>
            </a:r>
            <a:r>
              <a:rPr lang="sv-SE" sz="2400" dirty="0" err="1" smtClean="0"/>
              <a:t>becomes</a:t>
            </a:r>
            <a:r>
              <a:rPr lang="sv-SE" sz="2400" dirty="0" smtClean="0"/>
              <a:t> </a:t>
            </a:r>
            <a:r>
              <a:rPr lang="sv-SE" sz="2400" dirty="0" err="1" smtClean="0"/>
              <a:t>more</a:t>
            </a:r>
            <a:r>
              <a:rPr lang="sv-SE" sz="2400" dirty="0" smtClean="0"/>
              <a:t> </a:t>
            </a:r>
            <a:r>
              <a:rPr lang="sv-SE" sz="2400" dirty="0" err="1" smtClean="0"/>
              <a:t>complicated</a:t>
            </a:r>
            <a:r>
              <a:rPr lang="sv-SE" sz="2400" dirty="0" smtClean="0"/>
              <a:t>. The </a:t>
            </a:r>
            <a:r>
              <a:rPr lang="sv-SE" sz="2400" dirty="0" err="1" smtClean="0"/>
              <a:t>electricity</a:t>
            </a:r>
            <a:r>
              <a:rPr lang="sv-SE" sz="2400" dirty="0" smtClean="0"/>
              <a:t> </a:t>
            </a:r>
            <a:r>
              <a:rPr lang="sv-SE" sz="2400" dirty="0" err="1" smtClean="0"/>
              <a:t>demand</a:t>
            </a:r>
            <a:r>
              <a:rPr lang="sv-SE" sz="2400" dirty="0" smtClean="0"/>
              <a:t> </a:t>
            </a:r>
            <a:r>
              <a:rPr lang="sv-SE" sz="2400" dirty="0" err="1" smtClean="0"/>
              <a:t>increases</a:t>
            </a:r>
            <a:r>
              <a:rPr lang="sv-SE" sz="2400" dirty="0" smtClean="0"/>
              <a:t> and </a:t>
            </a:r>
            <a:r>
              <a:rPr lang="sv-SE" sz="2400" dirty="0" err="1" smtClean="0"/>
              <a:t>arises</a:t>
            </a:r>
            <a:r>
              <a:rPr lang="sv-SE" sz="2400" dirty="0" smtClean="0"/>
              <a:t> from </a:t>
            </a:r>
            <a:r>
              <a:rPr lang="sv-SE" sz="2400" dirty="0" err="1" smtClean="0"/>
              <a:t>both</a:t>
            </a:r>
            <a:r>
              <a:rPr lang="sv-SE" sz="2400" dirty="0" smtClean="0"/>
              <a:t> the </a:t>
            </a:r>
            <a:r>
              <a:rPr lang="sv-SE" sz="2400" dirty="0" err="1" smtClean="0"/>
              <a:t>residential</a:t>
            </a:r>
            <a:r>
              <a:rPr lang="sv-SE" sz="2400" dirty="0" smtClean="0"/>
              <a:t> </a:t>
            </a:r>
            <a:r>
              <a:rPr lang="sv-SE" sz="2400" dirty="0" err="1" smtClean="0"/>
              <a:t>sector</a:t>
            </a:r>
            <a:r>
              <a:rPr lang="sv-SE" sz="2400" dirty="0" smtClean="0"/>
              <a:t> and </a:t>
            </a:r>
            <a:r>
              <a:rPr lang="sv-SE" sz="2400" dirty="0" err="1" smtClean="0"/>
              <a:t>industry</a:t>
            </a:r>
            <a:r>
              <a:rPr lang="sv-SE" sz="2400" dirty="0" smtClean="0"/>
              <a:t>. For meeting </a:t>
            </a:r>
            <a:r>
              <a:rPr lang="sv-SE" sz="2400" dirty="0" err="1" smtClean="0"/>
              <a:t>this</a:t>
            </a:r>
            <a:r>
              <a:rPr lang="sv-SE" sz="2400" dirty="0" smtClean="0"/>
              <a:t> </a:t>
            </a:r>
            <a:r>
              <a:rPr lang="sv-SE" sz="2400" dirty="0" err="1" smtClean="0"/>
              <a:t>demand</a:t>
            </a:r>
            <a:r>
              <a:rPr lang="sv-SE" sz="2400" dirty="0" smtClean="0"/>
              <a:t>, </a:t>
            </a:r>
            <a:r>
              <a:rPr lang="sv-SE" sz="2400" dirty="0" err="1" smtClean="0"/>
              <a:t>however</a:t>
            </a:r>
            <a:r>
              <a:rPr lang="sv-SE" sz="2400" dirty="0" smtClean="0"/>
              <a:t>, </a:t>
            </a:r>
            <a:r>
              <a:rPr lang="sv-SE" sz="2400" dirty="0" err="1" smtClean="0"/>
              <a:t>you</a:t>
            </a:r>
            <a:r>
              <a:rPr lang="sv-SE" sz="2400" dirty="0" smtClean="0"/>
              <a:t> </a:t>
            </a:r>
            <a:r>
              <a:rPr lang="sv-SE" sz="2400" dirty="0" err="1" smtClean="0"/>
              <a:t>have</a:t>
            </a:r>
            <a:r>
              <a:rPr lang="sv-SE" sz="2400" dirty="0" smtClean="0"/>
              <a:t> </a:t>
            </a:r>
            <a:r>
              <a:rPr lang="sv-SE" sz="2400" dirty="0" err="1" smtClean="0"/>
              <a:t>more</a:t>
            </a:r>
            <a:r>
              <a:rPr lang="sv-SE" sz="2400" dirty="0" smtClean="0"/>
              <a:t> </a:t>
            </a:r>
            <a:r>
              <a:rPr lang="sv-SE" sz="2400" dirty="0" err="1" smtClean="0"/>
              <a:t>technological</a:t>
            </a:r>
            <a:r>
              <a:rPr lang="sv-SE" sz="2400" dirty="0" smtClean="0"/>
              <a:t> options </a:t>
            </a:r>
            <a:r>
              <a:rPr lang="sv-SE" sz="2400" dirty="0" err="1" smtClean="0"/>
              <a:t>available</a:t>
            </a:r>
            <a:r>
              <a:rPr lang="sv-SE" sz="2400" dirty="0" smtClean="0"/>
              <a:t> (</a:t>
            </a:r>
            <a:r>
              <a:rPr lang="sv-SE" sz="2400" dirty="0" err="1" smtClean="0"/>
              <a:t>more</a:t>
            </a:r>
            <a:r>
              <a:rPr lang="sv-SE" sz="2400" dirty="0" smtClean="0"/>
              <a:t> </a:t>
            </a:r>
            <a:r>
              <a:rPr lang="sv-SE" sz="2400" dirty="0" err="1" smtClean="0"/>
              <a:t>power</a:t>
            </a:r>
            <a:r>
              <a:rPr lang="sv-SE" sz="2400" dirty="0" smtClean="0"/>
              <a:t> plants).</a:t>
            </a:r>
          </a:p>
          <a:p>
            <a:endParaRPr lang="sv-SE" sz="2400" dirty="0"/>
          </a:p>
          <a:p>
            <a:r>
              <a:rPr lang="sv-SE" sz="2400" dirty="0" smtClean="0"/>
              <a:t>A </a:t>
            </a:r>
            <a:r>
              <a:rPr lang="sv-SE" sz="2400" dirty="0" err="1" smtClean="0"/>
              <a:t>carbon</a:t>
            </a:r>
            <a:r>
              <a:rPr lang="sv-SE" sz="2400" dirty="0" smtClean="0"/>
              <a:t> taxation is </a:t>
            </a:r>
            <a:r>
              <a:rPr lang="sv-SE" sz="2400" dirty="0" err="1" smtClean="0"/>
              <a:t>introduced</a:t>
            </a:r>
            <a:r>
              <a:rPr lang="sv-SE" sz="2400" dirty="0" smtClean="0"/>
              <a:t>, </a:t>
            </a:r>
            <a:r>
              <a:rPr lang="sv-SE" sz="2400" dirty="0" err="1" smtClean="0"/>
              <a:t>too</a:t>
            </a:r>
            <a:r>
              <a:rPr lang="sv-SE" sz="2400" dirty="0" smtClean="0"/>
              <a:t>. </a:t>
            </a:r>
            <a:r>
              <a:rPr lang="sv-SE" sz="2400" dirty="0" err="1" smtClean="0"/>
              <a:t>This</a:t>
            </a:r>
            <a:r>
              <a:rPr lang="sv-SE" sz="2400" dirty="0" smtClean="0"/>
              <a:t> </a:t>
            </a:r>
            <a:r>
              <a:rPr lang="sv-SE" sz="2400" dirty="0" err="1" smtClean="0"/>
              <a:t>will</a:t>
            </a:r>
            <a:r>
              <a:rPr lang="sv-SE" sz="2400" dirty="0" smtClean="0"/>
              <a:t> </a:t>
            </a:r>
            <a:r>
              <a:rPr lang="sv-SE" sz="2400" dirty="0" err="1" smtClean="0"/>
              <a:t>likely</a:t>
            </a:r>
            <a:r>
              <a:rPr lang="sv-SE" sz="2400" dirty="0" smtClean="0"/>
              <a:t> </a:t>
            </a:r>
            <a:r>
              <a:rPr lang="sv-SE" sz="2400" dirty="0" err="1" smtClean="0"/>
              <a:t>affect</a:t>
            </a:r>
            <a:r>
              <a:rPr lang="sv-SE" sz="2400" dirty="0" smtClean="0"/>
              <a:t> the </a:t>
            </a:r>
            <a:r>
              <a:rPr lang="sv-SE" sz="2400" dirty="0" err="1" smtClean="0"/>
              <a:t>least-cost</a:t>
            </a:r>
            <a:r>
              <a:rPr lang="sv-SE" sz="2400" dirty="0" smtClean="0"/>
              <a:t> </a:t>
            </a:r>
            <a:r>
              <a:rPr lang="sv-SE" sz="2400" dirty="0" err="1" smtClean="0"/>
              <a:t>electricity</a:t>
            </a:r>
            <a:r>
              <a:rPr lang="sv-SE" sz="2400" dirty="0" smtClean="0"/>
              <a:t> </a:t>
            </a:r>
            <a:r>
              <a:rPr lang="sv-SE" sz="2400" dirty="0" err="1" smtClean="0"/>
              <a:t>supply</a:t>
            </a:r>
            <a:r>
              <a:rPr lang="sv-SE" sz="2400" dirty="0" smtClean="0"/>
              <a:t> mix </a:t>
            </a:r>
            <a:r>
              <a:rPr lang="sv-SE" sz="2400" dirty="0" err="1" smtClean="0"/>
              <a:t>of</a:t>
            </a:r>
            <a:r>
              <a:rPr lang="sv-SE" sz="2400" dirty="0" smtClean="0"/>
              <a:t> the </a:t>
            </a:r>
            <a:r>
              <a:rPr lang="sv-SE" sz="2400" dirty="0" err="1" smtClean="0"/>
              <a:t>island</a:t>
            </a:r>
            <a:r>
              <a:rPr lang="sv-SE" sz="2400" dirty="0" smtClean="0"/>
              <a:t>.</a:t>
            </a:r>
            <a:endParaRPr lang="sv-S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9" name="Title 8"/>
          <p:cNvSpPr txBox="1">
            <a:spLocks/>
          </p:cNvSpPr>
          <p:nvPr/>
        </p:nvSpPr>
        <p:spPr>
          <a:xfrm>
            <a:off x="1995171" y="490238"/>
            <a:ext cx="7181486" cy="798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 err="1" smtClean="0"/>
              <a:t>Individual</a:t>
            </a:r>
            <a:r>
              <a:rPr lang="sv-SE" dirty="0" smtClean="0"/>
              <a:t> </a:t>
            </a:r>
            <a:r>
              <a:rPr lang="sv-SE" dirty="0" err="1" smtClean="0"/>
              <a:t>assignment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71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>
                <a:solidFill>
                  <a:schemeClr val="tx1"/>
                </a:solidFill>
              </a:rPr>
              <a:t>2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E1434505-C8E0-4D5A-82CC-A70735B8062F}" type="datetime1">
              <a:rPr lang="sv-SE" smtClean="0">
                <a:solidFill>
                  <a:schemeClr val="tx1"/>
                </a:solidFill>
              </a:rPr>
              <a:t>2020-04-02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4485" y="1645263"/>
            <a:ext cx="114373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/>
              <a:t>Learning outcome</a:t>
            </a:r>
          </a:p>
          <a:p>
            <a:r>
              <a:rPr lang="en-US" sz="2400" dirty="0"/>
              <a:t>Write a basic linear energy system optimization problem in GNU </a:t>
            </a:r>
            <a:r>
              <a:rPr lang="en-US" sz="2400" dirty="0" err="1"/>
              <a:t>MathProg</a:t>
            </a:r>
            <a:r>
              <a:rPr lang="en-US" sz="2400" dirty="0"/>
              <a:t> modelling </a:t>
            </a:r>
            <a:r>
              <a:rPr lang="en-US" sz="2400" dirty="0" smtClean="0"/>
              <a:t>language.</a:t>
            </a:r>
          </a:p>
          <a:p>
            <a:endParaRPr lang="sv-SE" sz="2400" dirty="0" smtClean="0"/>
          </a:p>
          <a:p>
            <a:r>
              <a:rPr lang="sv-SE" sz="2400" b="1" dirty="0" err="1" smtClean="0"/>
              <a:t>Specific</a:t>
            </a:r>
            <a:r>
              <a:rPr lang="sv-SE" sz="2400" b="1" dirty="0" smtClean="0"/>
              <a:t> </a:t>
            </a:r>
            <a:r>
              <a:rPr lang="sv-SE" sz="2400" b="1" dirty="0"/>
              <a:t>objective</a:t>
            </a:r>
          </a:p>
          <a:p>
            <a:r>
              <a:rPr lang="sv-SE" sz="2400" dirty="0" err="1" smtClean="0"/>
              <a:t>Modify</a:t>
            </a:r>
            <a:r>
              <a:rPr lang="sv-SE" sz="2400" dirty="0" smtClean="0"/>
              <a:t> the </a:t>
            </a:r>
            <a:r>
              <a:rPr lang="sv-SE" sz="2400" dirty="0" err="1" smtClean="0"/>
              <a:t>island</a:t>
            </a:r>
            <a:r>
              <a:rPr lang="sv-SE" sz="2400" dirty="0" smtClean="0"/>
              <a:t> </a:t>
            </a:r>
            <a:r>
              <a:rPr lang="sv-SE" sz="2400" dirty="0" err="1" smtClean="0"/>
              <a:t>example</a:t>
            </a:r>
            <a:r>
              <a:rPr lang="sv-SE" sz="2400" dirty="0" smtClean="0"/>
              <a:t>, by </a:t>
            </a:r>
            <a:r>
              <a:rPr lang="sv-SE" sz="2400" dirty="0" err="1" smtClean="0"/>
              <a:t>carrying</a:t>
            </a:r>
            <a:r>
              <a:rPr lang="sv-SE" sz="2400" dirty="0" smtClean="0"/>
              <a:t> </a:t>
            </a:r>
            <a:r>
              <a:rPr lang="sv-SE" sz="2400" dirty="0" err="1" smtClean="0"/>
              <a:t>out</a:t>
            </a:r>
            <a:r>
              <a:rPr lang="sv-SE" sz="2400" dirty="0" smtClean="0"/>
              <a:t> all tasks </a:t>
            </a:r>
            <a:r>
              <a:rPr lang="sv-SE" sz="2400" dirty="0" err="1" smtClean="0"/>
              <a:t>described</a:t>
            </a:r>
            <a:r>
              <a:rPr lang="sv-SE" sz="2400" dirty="0" smtClean="0"/>
              <a:t> in the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slide</a:t>
            </a:r>
            <a:r>
              <a:rPr lang="sv-SE" sz="2400" dirty="0" smtClean="0"/>
              <a:t>.</a:t>
            </a:r>
            <a:endParaRPr lang="sv-SE" sz="2400" dirty="0"/>
          </a:p>
          <a:p>
            <a:endParaRPr lang="sv-SE" sz="2400" dirty="0"/>
          </a:p>
          <a:p>
            <a:r>
              <a:rPr lang="sv-SE" sz="2400" b="1" dirty="0" err="1" smtClean="0"/>
              <a:t>Deliverable</a:t>
            </a:r>
            <a:endParaRPr lang="sv-SE" sz="2400" b="1" dirty="0"/>
          </a:p>
          <a:p>
            <a:r>
              <a:rPr lang="sv-SE" sz="2400" dirty="0"/>
              <a:t>Zipped folder with the model, data and result file of the problem (you’ll see in the next slides how to obtain them) + </a:t>
            </a:r>
            <a:r>
              <a:rPr lang="sv-SE" sz="2400" dirty="0" smtClean="0"/>
              <a:t>the short </a:t>
            </a:r>
            <a:r>
              <a:rPr lang="sv-SE" sz="2400" dirty="0" err="1" smtClean="0"/>
              <a:t>ppt</a:t>
            </a:r>
            <a:r>
              <a:rPr lang="sv-SE" sz="2400" dirty="0" smtClean="0"/>
              <a:t> </a:t>
            </a:r>
            <a:r>
              <a:rPr lang="sv-SE" sz="2400" dirty="0" err="1" smtClean="0"/>
              <a:t>asked</a:t>
            </a:r>
            <a:r>
              <a:rPr lang="sv-SE" sz="2400" dirty="0" smtClean="0"/>
              <a:t> for in the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slide</a:t>
            </a:r>
            <a:endParaRPr lang="sv-SE" sz="2400" dirty="0"/>
          </a:p>
          <a:p>
            <a:r>
              <a:rPr lang="sv-SE" sz="2400" b="1" dirty="0" smtClean="0">
                <a:solidFill>
                  <a:srgbClr val="FF0000"/>
                </a:solidFill>
              </a:rPr>
              <a:t>The </a:t>
            </a:r>
            <a:r>
              <a:rPr lang="sv-SE" sz="2400" b="1" dirty="0" err="1" smtClean="0">
                <a:solidFill>
                  <a:srgbClr val="FF0000"/>
                </a:solidFill>
              </a:rPr>
              <a:t>deliverable</a:t>
            </a:r>
            <a:r>
              <a:rPr lang="sv-SE" sz="2400" b="1" dirty="0" smtClean="0">
                <a:solidFill>
                  <a:srgbClr val="FF0000"/>
                </a:solidFill>
              </a:rPr>
              <a:t> must be </a:t>
            </a:r>
            <a:r>
              <a:rPr lang="sv-SE" sz="2400" b="1" dirty="0" err="1" smtClean="0">
                <a:solidFill>
                  <a:srgbClr val="FF0000"/>
                </a:solidFill>
              </a:rPr>
              <a:t>uploaded</a:t>
            </a:r>
            <a:r>
              <a:rPr lang="sv-SE" sz="2400" b="1" dirty="0" smtClean="0">
                <a:solidFill>
                  <a:srgbClr val="FF0000"/>
                </a:solidFill>
              </a:rPr>
              <a:t> </a:t>
            </a:r>
            <a:r>
              <a:rPr lang="sv-SE" sz="2400" b="1" dirty="0" err="1" smtClean="0">
                <a:solidFill>
                  <a:srgbClr val="FF0000"/>
                </a:solidFill>
              </a:rPr>
              <a:t>individually</a:t>
            </a:r>
            <a:r>
              <a:rPr lang="sv-SE" sz="2400" b="1" dirty="0" smtClean="0">
                <a:solidFill>
                  <a:srgbClr val="FF0000"/>
                </a:solidFill>
              </a:rPr>
              <a:t>!</a:t>
            </a:r>
            <a:endParaRPr lang="en-GB" sz="2400" dirty="0"/>
          </a:p>
        </p:txBody>
      </p:sp>
      <p:sp>
        <p:nvSpPr>
          <p:cNvPr id="8" name="Title 8"/>
          <p:cNvSpPr txBox="1">
            <a:spLocks/>
          </p:cNvSpPr>
          <p:nvPr/>
        </p:nvSpPr>
        <p:spPr>
          <a:xfrm>
            <a:off x="1995171" y="490238"/>
            <a:ext cx="7181486" cy="798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 err="1" smtClean="0"/>
              <a:t>Individual</a:t>
            </a:r>
            <a:r>
              <a:rPr lang="sv-SE" dirty="0" smtClean="0"/>
              <a:t> </a:t>
            </a:r>
            <a:r>
              <a:rPr lang="sv-SE" dirty="0" err="1" smtClean="0"/>
              <a:t>assignment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96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>
                <a:solidFill>
                  <a:schemeClr val="tx1"/>
                </a:solidFill>
              </a:rPr>
              <a:t>3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6DCE4649-AC66-4C91-B5FD-4D18D228DDB5}" type="datetime1">
              <a:rPr lang="sv-SE" smtClean="0">
                <a:solidFill>
                  <a:schemeClr val="tx1"/>
                </a:solidFill>
              </a:rPr>
              <a:t>2020-04-02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155" y="1653838"/>
            <a:ext cx="11001931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/>
              <a:t>Tasks</a:t>
            </a:r>
            <a:endParaRPr lang="sv-SE" sz="2400" b="1" dirty="0"/>
          </a:p>
          <a:p>
            <a:pPr marL="457200" indent="-457200">
              <a:buFont typeface="+mj-lt"/>
              <a:buAutoNum type="arabicPeriod"/>
            </a:pPr>
            <a:r>
              <a:rPr lang="sv-SE" dirty="0" err="1" smtClean="0"/>
              <a:t>Modify</a:t>
            </a:r>
            <a:r>
              <a:rPr lang="sv-SE" dirty="0" smtClean="0"/>
              <a:t> the </a:t>
            </a:r>
            <a:r>
              <a:rPr lang="sv-SE" dirty="0" err="1" smtClean="0"/>
              <a:t>electricity</a:t>
            </a:r>
            <a:r>
              <a:rPr lang="sv-SE" dirty="0" smtClean="0"/>
              <a:t> </a:t>
            </a:r>
            <a:r>
              <a:rPr lang="sv-SE" dirty="0" err="1" smtClean="0"/>
              <a:t>demand</a:t>
            </a:r>
            <a:r>
              <a:rPr lang="sv-SE" dirty="0" smtClean="0"/>
              <a:t>, </a:t>
            </a:r>
            <a:r>
              <a:rPr lang="sv-SE" dirty="0" err="1" smtClean="0"/>
              <a:t>taking</a:t>
            </a:r>
            <a:r>
              <a:rPr lang="sv-SE" dirty="0" smtClean="0"/>
              <a:t> </a:t>
            </a:r>
            <a:r>
              <a:rPr lang="sv-SE" dirty="0" err="1" smtClean="0"/>
              <a:t>into</a:t>
            </a:r>
            <a:r>
              <a:rPr lang="sv-SE" dirty="0" smtClean="0"/>
              <a:t> </a:t>
            </a:r>
            <a:r>
              <a:rPr lang="sv-SE" dirty="0" err="1" smtClean="0"/>
              <a:t>account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now</a:t>
            </a:r>
            <a:r>
              <a:rPr lang="sv-SE" dirty="0" smtClean="0"/>
              <a:t> it </a:t>
            </a:r>
            <a:r>
              <a:rPr lang="sv-SE" dirty="0" err="1" smtClean="0"/>
              <a:t>consists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450 </a:t>
            </a:r>
            <a:r>
              <a:rPr lang="sv-SE" dirty="0" err="1" smtClean="0"/>
              <a:t>kWyr</a:t>
            </a:r>
            <a:r>
              <a:rPr lang="sv-SE" dirty="0" smtClean="0"/>
              <a:t> by </a:t>
            </a:r>
            <a:r>
              <a:rPr lang="sv-SE" dirty="0" err="1" smtClean="0"/>
              <a:t>residential</a:t>
            </a:r>
            <a:r>
              <a:rPr lang="sv-SE" dirty="0" smtClean="0"/>
              <a:t> and 250 </a:t>
            </a:r>
            <a:r>
              <a:rPr lang="sv-SE" dirty="0" err="1" smtClean="0"/>
              <a:t>kWyr</a:t>
            </a:r>
            <a:r>
              <a:rPr lang="sv-SE" dirty="0" smtClean="0"/>
              <a:t> by </a:t>
            </a:r>
            <a:r>
              <a:rPr lang="sv-SE" dirty="0" err="1" smtClean="0"/>
              <a:t>industry</a:t>
            </a:r>
            <a:r>
              <a:rPr lang="sv-SE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err="1" smtClean="0"/>
              <a:t>Introduce</a:t>
            </a:r>
            <a:r>
              <a:rPr lang="sv-SE" dirty="0" smtClean="0"/>
              <a:t> all </a:t>
            </a:r>
            <a:r>
              <a:rPr lang="sv-SE" dirty="0" err="1" smtClean="0"/>
              <a:t>power</a:t>
            </a:r>
            <a:r>
              <a:rPr lang="sv-SE" dirty="0" smtClean="0"/>
              <a:t> plants </a:t>
            </a:r>
            <a:r>
              <a:rPr lang="sv-SE" dirty="0" err="1" smtClean="0"/>
              <a:t>indicated</a:t>
            </a:r>
            <a:r>
              <a:rPr lang="sv-SE" dirty="0" smtClean="0"/>
              <a:t> in </a:t>
            </a:r>
            <a:r>
              <a:rPr lang="sv-SE" dirty="0" err="1" smtClean="0"/>
              <a:t>slide</a:t>
            </a:r>
            <a:r>
              <a:rPr lang="sv-SE" dirty="0" smtClean="0"/>
              <a:t> 43, </a:t>
            </a:r>
            <a:r>
              <a:rPr lang="sv-SE" dirty="0" err="1" smtClean="0"/>
              <a:t>with</a:t>
            </a:r>
            <a:r>
              <a:rPr lang="sv-SE" dirty="0" smtClean="0"/>
              <a:t> the </a:t>
            </a:r>
            <a:r>
              <a:rPr lang="sv-SE" dirty="0" err="1" smtClean="0"/>
              <a:t>characteristics</a:t>
            </a:r>
            <a:r>
              <a:rPr lang="sv-SE" dirty="0" smtClean="0"/>
              <a:t> given in the table.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err="1"/>
              <a:t>Run</a:t>
            </a:r>
            <a:r>
              <a:rPr lang="sv-SE" dirty="0"/>
              <a:t> the </a:t>
            </a:r>
            <a:r>
              <a:rPr lang="sv-SE" dirty="0" err="1"/>
              <a:t>updated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(</a:t>
            </a:r>
            <a:r>
              <a:rPr lang="sv-SE" dirty="0" err="1"/>
              <a:t>remember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to </a:t>
            </a:r>
            <a:r>
              <a:rPr lang="sv-SE" dirty="0" err="1"/>
              <a:t>deliver</a:t>
            </a:r>
            <a:r>
              <a:rPr lang="sv-SE" dirty="0"/>
              <a:t> the new data </a:t>
            </a:r>
            <a:r>
              <a:rPr lang="sv-SE" dirty="0" err="1"/>
              <a:t>file</a:t>
            </a:r>
            <a:r>
              <a:rPr lang="sv-SE" dirty="0"/>
              <a:t>,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and </a:t>
            </a:r>
            <a:r>
              <a:rPr lang="sv-SE" dirty="0" err="1"/>
              <a:t>results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err="1" smtClean="0"/>
              <a:t>Introduce</a:t>
            </a:r>
            <a:r>
              <a:rPr lang="sv-SE" dirty="0" smtClean="0"/>
              <a:t> a </a:t>
            </a:r>
            <a:r>
              <a:rPr lang="sv-SE" b="1" i="1" dirty="0" err="1" smtClean="0"/>
              <a:t>variable</a:t>
            </a:r>
            <a:r>
              <a:rPr lang="sv-SE" b="1" i="1" dirty="0" smtClean="0"/>
              <a:t> </a:t>
            </a:r>
            <a:r>
              <a:rPr lang="sv-SE" dirty="0" err="1" smtClean="0"/>
              <a:t>accounting</a:t>
            </a:r>
            <a:r>
              <a:rPr lang="sv-SE" dirty="0" smtClean="0"/>
              <a:t> for CO2 emissions. The emissions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computed</a:t>
            </a:r>
            <a:r>
              <a:rPr lang="sv-SE" dirty="0" smtClean="0"/>
              <a:t> as the </a:t>
            </a:r>
            <a:r>
              <a:rPr lang="sv-SE" b="1" i="1" dirty="0" err="1" smtClean="0"/>
              <a:t>product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production</a:t>
            </a:r>
            <a:r>
              <a:rPr lang="sv-SE" dirty="0" smtClean="0"/>
              <a:t> by </a:t>
            </a:r>
            <a:r>
              <a:rPr lang="sv-SE" dirty="0" err="1" smtClean="0"/>
              <a:t>every</a:t>
            </a:r>
            <a:r>
              <a:rPr lang="sv-SE" dirty="0" smtClean="0"/>
              <a:t> </a:t>
            </a:r>
            <a:r>
              <a:rPr lang="sv-SE" dirty="0" err="1" smtClean="0"/>
              <a:t>power</a:t>
            </a:r>
            <a:r>
              <a:rPr lang="sv-SE" dirty="0" smtClean="0"/>
              <a:t> plant (</a:t>
            </a:r>
            <a:r>
              <a:rPr lang="sv-SE" dirty="0" err="1" smtClean="0"/>
              <a:t>variable</a:t>
            </a:r>
            <a:r>
              <a:rPr lang="sv-SE" dirty="0" smtClean="0"/>
              <a:t>) and an emission </a:t>
            </a:r>
            <a:r>
              <a:rPr lang="sv-SE" dirty="0" err="1" smtClean="0"/>
              <a:t>factor</a:t>
            </a:r>
            <a:r>
              <a:rPr lang="sv-SE" dirty="0" smtClean="0"/>
              <a:t> by </a:t>
            </a:r>
            <a:r>
              <a:rPr lang="sv-SE" dirty="0" err="1" smtClean="0"/>
              <a:t>power</a:t>
            </a:r>
            <a:r>
              <a:rPr lang="sv-SE" dirty="0" smtClean="0"/>
              <a:t> plant (parameter) given in </a:t>
            </a:r>
            <a:r>
              <a:rPr lang="sv-SE" dirty="0" err="1" smtClean="0"/>
              <a:t>slide</a:t>
            </a:r>
            <a:r>
              <a:rPr lang="sv-SE" dirty="0" smtClean="0"/>
              <a:t> 44.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err="1" smtClean="0"/>
              <a:t>Introduce</a:t>
            </a:r>
            <a:r>
              <a:rPr lang="sv-SE" dirty="0" smtClean="0"/>
              <a:t> a </a:t>
            </a:r>
            <a:r>
              <a:rPr lang="sv-SE" dirty="0" err="1" smtClean="0"/>
              <a:t>variable</a:t>
            </a:r>
            <a:r>
              <a:rPr lang="sv-SE" dirty="0" smtClean="0"/>
              <a:t> </a:t>
            </a:r>
            <a:r>
              <a:rPr lang="sv-SE" dirty="0" err="1" smtClean="0"/>
              <a:t>accounting</a:t>
            </a:r>
            <a:r>
              <a:rPr lang="sv-SE" dirty="0" smtClean="0"/>
              <a:t> for </a:t>
            </a:r>
            <a:r>
              <a:rPr lang="sv-SE" dirty="0" err="1" smtClean="0"/>
              <a:t>carbon</a:t>
            </a:r>
            <a:r>
              <a:rPr lang="sv-SE" dirty="0" smtClean="0"/>
              <a:t> emission </a:t>
            </a:r>
            <a:r>
              <a:rPr lang="sv-SE" dirty="0" err="1" smtClean="0"/>
              <a:t>costs</a:t>
            </a:r>
            <a:r>
              <a:rPr lang="sv-SE" dirty="0" smtClean="0"/>
              <a:t> by </a:t>
            </a:r>
            <a:r>
              <a:rPr lang="sv-SE" dirty="0" err="1" smtClean="0"/>
              <a:t>power</a:t>
            </a:r>
            <a:r>
              <a:rPr lang="sv-SE" dirty="0" smtClean="0"/>
              <a:t> plant. </a:t>
            </a:r>
            <a:r>
              <a:rPr lang="sv-SE" dirty="0" err="1" smtClean="0"/>
              <a:t>These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computed</a:t>
            </a:r>
            <a:r>
              <a:rPr lang="sv-SE" dirty="0" smtClean="0"/>
              <a:t> as the </a:t>
            </a:r>
            <a:r>
              <a:rPr lang="sv-SE" dirty="0" err="1" smtClean="0"/>
              <a:t>product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a </a:t>
            </a:r>
            <a:r>
              <a:rPr lang="sv-SE" dirty="0" err="1" smtClean="0"/>
              <a:t>carbon</a:t>
            </a:r>
            <a:r>
              <a:rPr lang="sv-SE" dirty="0" smtClean="0"/>
              <a:t> </a:t>
            </a:r>
            <a:r>
              <a:rPr lang="sv-SE" dirty="0" err="1" smtClean="0"/>
              <a:t>price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100 USD/ton (parameter, global) and the CO2 emissions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power</a:t>
            </a:r>
            <a:r>
              <a:rPr lang="sv-SE" dirty="0" smtClean="0"/>
              <a:t> plant (</a:t>
            </a:r>
            <a:r>
              <a:rPr lang="sv-SE" dirty="0" err="1" smtClean="0"/>
              <a:t>variable</a:t>
            </a:r>
            <a:r>
              <a:rPr lang="sv-SE" dirty="0" smtClean="0"/>
              <a:t>, </a:t>
            </a:r>
            <a:r>
              <a:rPr lang="sv-SE" dirty="0" err="1" smtClean="0"/>
              <a:t>defined</a:t>
            </a:r>
            <a:r>
              <a:rPr lang="sv-SE" dirty="0" smtClean="0"/>
              <a:t> by </a:t>
            </a:r>
            <a:r>
              <a:rPr lang="sv-SE" dirty="0" err="1" smtClean="0"/>
              <a:t>you</a:t>
            </a:r>
            <a:r>
              <a:rPr lang="sv-SE" dirty="0" smtClean="0"/>
              <a:t> in step 4).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err="1" smtClean="0"/>
              <a:t>Include</a:t>
            </a:r>
            <a:r>
              <a:rPr lang="sv-SE" dirty="0" smtClean="0"/>
              <a:t> the </a:t>
            </a:r>
            <a:r>
              <a:rPr lang="sv-SE" dirty="0" err="1" smtClean="0"/>
              <a:t>carbon</a:t>
            </a:r>
            <a:r>
              <a:rPr lang="sv-SE" dirty="0" smtClean="0"/>
              <a:t> emission </a:t>
            </a:r>
            <a:r>
              <a:rPr lang="sv-SE" dirty="0" err="1" smtClean="0"/>
              <a:t>costs</a:t>
            </a:r>
            <a:r>
              <a:rPr lang="sv-SE" dirty="0" smtClean="0"/>
              <a:t> in the </a:t>
            </a:r>
            <a:r>
              <a:rPr lang="sv-SE" dirty="0" err="1" smtClean="0"/>
              <a:t>cost</a:t>
            </a:r>
            <a:r>
              <a:rPr lang="sv-SE" dirty="0" smtClean="0"/>
              <a:t> </a:t>
            </a:r>
            <a:r>
              <a:rPr lang="sv-SE" dirty="0" err="1" smtClean="0"/>
              <a:t>minimization</a:t>
            </a:r>
            <a:r>
              <a:rPr lang="sv-SE" dirty="0" smtClean="0"/>
              <a:t> </a:t>
            </a:r>
            <a:r>
              <a:rPr lang="sv-SE" dirty="0" err="1" smtClean="0"/>
              <a:t>function</a:t>
            </a:r>
            <a:r>
              <a:rPr lang="sv-SE" dirty="0" smtClean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err="1" smtClean="0"/>
              <a:t>Run</a:t>
            </a:r>
            <a:r>
              <a:rPr lang="sv-SE" dirty="0" smtClean="0"/>
              <a:t> the </a:t>
            </a:r>
            <a:r>
              <a:rPr lang="sv-SE" dirty="0" err="1" smtClean="0"/>
              <a:t>updated</a:t>
            </a:r>
            <a:r>
              <a:rPr lang="sv-SE" dirty="0" smtClean="0"/>
              <a:t> </a:t>
            </a:r>
            <a:r>
              <a:rPr lang="sv-SE" dirty="0" err="1" smtClean="0"/>
              <a:t>model</a:t>
            </a:r>
            <a:r>
              <a:rPr lang="sv-SE" dirty="0" smtClean="0"/>
              <a:t> (</a:t>
            </a:r>
            <a:r>
              <a:rPr lang="sv-SE" dirty="0" err="1" smtClean="0"/>
              <a:t>remember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to </a:t>
            </a:r>
            <a:r>
              <a:rPr lang="sv-SE" dirty="0" err="1" smtClean="0"/>
              <a:t>deliver</a:t>
            </a:r>
            <a:r>
              <a:rPr lang="sv-SE" dirty="0" smtClean="0"/>
              <a:t> the new data </a:t>
            </a:r>
            <a:r>
              <a:rPr lang="sv-SE" dirty="0" err="1" smtClean="0"/>
              <a:t>file</a:t>
            </a:r>
            <a:r>
              <a:rPr lang="sv-SE" dirty="0" smtClean="0"/>
              <a:t>, </a:t>
            </a:r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file</a:t>
            </a:r>
            <a:r>
              <a:rPr lang="sv-SE" dirty="0" smtClean="0"/>
              <a:t> and </a:t>
            </a:r>
            <a:r>
              <a:rPr lang="sv-SE" dirty="0" err="1" smtClean="0"/>
              <a:t>results</a:t>
            </a:r>
            <a:r>
              <a:rPr lang="sv-SE" dirty="0" smtClean="0"/>
              <a:t> </a:t>
            </a:r>
            <a:r>
              <a:rPr lang="sv-SE" dirty="0" err="1" smtClean="0"/>
              <a:t>file</a:t>
            </a:r>
            <a:r>
              <a:rPr lang="sv-SE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sv-SE" b="1" dirty="0" smtClean="0"/>
              <a:t>In a short </a:t>
            </a:r>
            <a:r>
              <a:rPr lang="sv-SE" b="1" dirty="0" err="1" smtClean="0"/>
              <a:t>ppt</a:t>
            </a:r>
            <a:r>
              <a:rPr lang="sv-SE" b="1" dirty="0" smtClean="0"/>
              <a:t> (3-4 </a:t>
            </a:r>
            <a:r>
              <a:rPr lang="sv-SE" b="1" dirty="0" err="1" smtClean="0"/>
              <a:t>slides</a:t>
            </a:r>
            <a:r>
              <a:rPr lang="sv-SE" b="1" dirty="0" smtClean="0"/>
              <a:t>) </a:t>
            </a:r>
            <a:r>
              <a:rPr lang="sv-SE" b="1" dirty="0" err="1" smtClean="0"/>
              <a:t>describe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the </a:t>
            </a:r>
            <a:r>
              <a:rPr lang="sv-SE" b="1" dirty="0" err="1" smtClean="0"/>
              <a:t>results</a:t>
            </a:r>
            <a:r>
              <a:rPr lang="sv-SE" b="1" dirty="0" smtClean="0"/>
              <a:t> </a:t>
            </a:r>
            <a:r>
              <a:rPr lang="sv-SE" b="1" dirty="0" err="1" smtClean="0"/>
              <a:t>change</a:t>
            </a:r>
            <a:r>
              <a:rPr lang="sv-SE" b="1" dirty="0" smtClean="0"/>
              <a:t> </a:t>
            </a:r>
            <a:r>
              <a:rPr lang="sv-SE" b="1" dirty="0" err="1" smtClean="0"/>
              <a:t>between</a:t>
            </a:r>
            <a:r>
              <a:rPr lang="sv-SE" b="1" dirty="0" smtClean="0"/>
              <a:t> step 7 and 3 and </a:t>
            </a:r>
            <a:r>
              <a:rPr lang="sv-SE" b="1" dirty="0" err="1" smtClean="0"/>
              <a:t>why</a:t>
            </a:r>
            <a:r>
              <a:rPr lang="sv-SE" b="1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sv-SE" b="1" u="sng" dirty="0" smtClean="0">
                <a:solidFill>
                  <a:srgbClr val="FF0000"/>
                </a:solidFill>
              </a:rPr>
              <a:t>BONUS TASK (it </a:t>
            </a:r>
            <a:r>
              <a:rPr lang="sv-SE" b="1" u="sng" dirty="0" err="1" smtClean="0">
                <a:solidFill>
                  <a:srgbClr val="FF0000"/>
                </a:solidFill>
              </a:rPr>
              <a:t>can</a:t>
            </a:r>
            <a:r>
              <a:rPr lang="sv-SE" b="1" u="sng" dirty="0" smtClean="0">
                <a:solidFill>
                  <a:srgbClr val="FF0000"/>
                </a:solidFill>
              </a:rPr>
              <a:t> </a:t>
            </a:r>
            <a:r>
              <a:rPr lang="sv-SE" b="1" u="sng" dirty="0" err="1" smtClean="0">
                <a:solidFill>
                  <a:srgbClr val="FF0000"/>
                </a:solidFill>
              </a:rPr>
              <a:t>help</a:t>
            </a:r>
            <a:r>
              <a:rPr lang="sv-SE" b="1" u="sng" dirty="0" smtClean="0">
                <a:solidFill>
                  <a:srgbClr val="FF0000"/>
                </a:solidFill>
              </a:rPr>
              <a:t> </a:t>
            </a:r>
            <a:r>
              <a:rPr lang="sv-SE" b="1" u="sng" dirty="0" err="1" smtClean="0">
                <a:solidFill>
                  <a:srgbClr val="FF0000"/>
                </a:solidFill>
              </a:rPr>
              <a:t>increase</a:t>
            </a:r>
            <a:r>
              <a:rPr lang="sv-SE" b="1" u="sng" dirty="0" smtClean="0">
                <a:solidFill>
                  <a:srgbClr val="FF0000"/>
                </a:solidFill>
              </a:rPr>
              <a:t> </a:t>
            </a:r>
            <a:r>
              <a:rPr lang="sv-SE" b="1" u="sng" dirty="0" err="1" smtClean="0">
                <a:solidFill>
                  <a:srgbClr val="FF0000"/>
                </a:solidFill>
              </a:rPr>
              <a:t>your</a:t>
            </a:r>
            <a:r>
              <a:rPr lang="sv-SE" b="1" u="sng" dirty="0" smtClean="0">
                <a:solidFill>
                  <a:srgbClr val="FF0000"/>
                </a:solidFill>
              </a:rPr>
              <a:t> </a:t>
            </a:r>
            <a:r>
              <a:rPr lang="sv-SE" b="1" u="sng" dirty="0" err="1" smtClean="0">
                <a:solidFill>
                  <a:srgbClr val="FF0000"/>
                </a:solidFill>
              </a:rPr>
              <a:t>grade</a:t>
            </a:r>
            <a:r>
              <a:rPr lang="sv-SE" b="1" u="sng" dirty="0" smtClean="0">
                <a:solidFill>
                  <a:srgbClr val="FF0000"/>
                </a:solidFill>
              </a:rPr>
              <a:t>, </a:t>
            </a:r>
            <a:r>
              <a:rPr lang="sv-SE" b="1" u="sng" dirty="0" err="1" smtClean="0">
                <a:solidFill>
                  <a:srgbClr val="FF0000"/>
                </a:solidFill>
              </a:rPr>
              <a:t>if</a:t>
            </a:r>
            <a:r>
              <a:rPr lang="sv-SE" b="1" u="sng" dirty="0" smtClean="0">
                <a:solidFill>
                  <a:srgbClr val="FF0000"/>
                </a:solidFill>
              </a:rPr>
              <a:t> </a:t>
            </a:r>
            <a:r>
              <a:rPr lang="sv-SE" b="1" u="sng" dirty="0" err="1" smtClean="0">
                <a:solidFill>
                  <a:srgbClr val="FF0000"/>
                </a:solidFill>
              </a:rPr>
              <a:t>you</a:t>
            </a:r>
            <a:r>
              <a:rPr lang="sv-SE" b="1" u="sng" dirty="0" smtClean="0">
                <a:solidFill>
                  <a:srgbClr val="FF0000"/>
                </a:solidFill>
              </a:rPr>
              <a:t> </a:t>
            </a:r>
            <a:r>
              <a:rPr lang="sv-SE" b="1" u="sng" dirty="0" err="1" smtClean="0">
                <a:solidFill>
                  <a:srgbClr val="FF0000"/>
                </a:solidFill>
              </a:rPr>
              <a:t>did</a:t>
            </a:r>
            <a:r>
              <a:rPr lang="sv-SE" b="1" u="sng" dirty="0" smtClean="0">
                <a:solidFill>
                  <a:srgbClr val="FF0000"/>
                </a:solidFill>
              </a:rPr>
              <a:t> not </a:t>
            </a:r>
            <a:r>
              <a:rPr lang="sv-SE" b="1" u="sng" dirty="0" err="1" smtClean="0">
                <a:solidFill>
                  <a:srgbClr val="FF0000"/>
                </a:solidFill>
              </a:rPr>
              <a:t>obtain</a:t>
            </a:r>
            <a:r>
              <a:rPr lang="sv-SE" b="1" u="sng" dirty="0" smtClean="0">
                <a:solidFill>
                  <a:srgbClr val="FF0000"/>
                </a:solidFill>
              </a:rPr>
              <a:t> A in steps 1-8) </a:t>
            </a:r>
            <a:r>
              <a:rPr lang="sv-SE" b="1" dirty="0" smtClean="0"/>
              <a:t>: </a:t>
            </a:r>
            <a:r>
              <a:rPr lang="sv-SE" b="1" dirty="0" err="1" smtClean="0"/>
              <a:t>Modify</a:t>
            </a:r>
            <a:r>
              <a:rPr lang="sv-SE" b="1" dirty="0" smtClean="0"/>
              <a:t> the problem to </a:t>
            </a:r>
            <a:r>
              <a:rPr lang="sv-SE" b="1" dirty="0" err="1" smtClean="0"/>
              <a:t>allow</a:t>
            </a:r>
            <a:r>
              <a:rPr lang="sv-SE" b="1" dirty="0" smtClean="0"/>
              <a:t> the </a:t>
            </a:r>
            <a:r>
              <a:rPr lang="sv-SE" b="1" dirty="0" err="1" smtClean="0"/>
              <a:t>user</a:t>
            </a:r>
            <a:r>
              <a:rPr lang="sv-SE" b="1" dirty="0" smtClean="0"/>
              <a:t> to input the </a:t>
            </a:r>
            <a:r>
              <a:rPr lang="sv-SE" b="1" dirty="0" err="1" smtClean="0"/>
              <a:t>demand</a:t>
            </a:r>
            <a:r>
              <a:rPr lang="sv-SE" b="1" dirty="0" smtClean="0"/>
              <a:t> for different </a:t>
            </a:r>
            <a:r>
              <a:rPr lang="sv-SE" b="1" dirty="0" err="1" smtClean="0"/>
              <a:t>sectors</a:t>
            </a:r>
            <a:r>
              <a:rPr lang="sv-SE" b="1" dirty="0" smtClean="0"/>
              <a:t> </a:t>
            </a:r>
            <a:r>
              <a:rPr lang="sv-SE" b="1" dirty="0" err="1" smtClean="0"/>
              <a:t>separately</a:t>
            </a:r>
            <a:r>
              <a:rPr lang="sv-SE" b="1" dirty="0" smtClean="0"/>
              <a:t> (</a:t>
            </a:r>
            <a:r>
              <a:rPr lang="sv-SE" b="1" dirty="0" err="1" smtClean="0"/>
              <a:t>include</a:t>
            </a:r>
            <a:r>
              <a:rPr lang="sv-SE" b="1" dirty="0" smtClean="0"/>
              <a:t> </a:t>
            </a:r>
            <a:r>
              <a:rPr lang="sv-SE" b="1" dirty="0" err="1" smtClean="0"/>
              <a:t>residential</a:t>
            </a:r>
            <a:r>
              <a:rPr lang="sv-SE" b="1" dirty="0" smtClean="0"/>
              <a:t>, </a:t>
            </a:r>
            <a:r>
              <a:rPr lang="sv-SE" b="1" dirty="0" err="1" smtClean="0"/>
              <a:t>industry</a:t>
            </a:r>
            <a:r>
              <a:rPr lang="sv-SE" b="1" dirty="0" smtClean="0"/>
              <a:t>, </a:t>
            </a:r>
            <a:r>
              <a:rPr lang="sv-SE" b="1" dirty="0" err="1" smtClean="0"/>
              <a:t>commerce</a:t>
            </a:r>
            <a:r>
              <a:rPr lang="sv-SE" b="1" dirty="0" smtClean="0"/>
              <a:t> and </a:t>
            </a:r>
            <a:r>
              <a:rPr lang="sv-SE" b="1" dirty="0" err="1" smtClean="0"/>
              <a:t>transportation</a:t>
            </a:r>
            <a:r>
              <a:rPr lang="sv-SE" b="1" dirty="0" smtClean="0"/>
              <a:t>). </a:t>
            </a:r>
            <a:r>
              <a:rPr lang="sv-SE" b="1" dirty="0" err="1" smtClean="0"/>
              <a:t>This</a:t>
            </a:r>
            <a:r>
              <a:rPr lang="sv-SE" b="1" dirty="0" smtClean="0"/>
              <a:t> </a:t>
            </a:r>
            <a:r>
              <a:rPr lang="sv-SE" b="1" dirty="0" err="1" smtClean="0"/>
              <a:t>might</a:t>
            </a:r>
            <a:r>
              <a:rPr lang="sv-SE" b="1" dirty="0" smtClean="0"/>
              <a:t> </a:t>
            </a:r>
            <a:r>
              <a:rPr lang="sv-SE" b="1" dirty="0" err="1" smtClean="0"/>
              <a:t>require</a:t>
            </a:r>
            <a:r>
              <a:rPr lang="sv-SE" b="1" dirty="0" smtClean="0"/>
              <a:t> </a:t>
            </a:r>
            <a:r>
              <a:rPr lang="sv-SE" b="1" dirty="0" err="1" smtClean="0"/>
              <a:t>introducing</a:t>
            </a:r>
            <a:r>
              <a:rPr lang="sv-SE" b="1" dirty="0" smtClean="0"/>
              <a:t> a new set and/or parameter. </a:t>
            </a:r>
            <a:endParaRPr lang="sv-SE" b="1" dirty="0"/>
          </a:p>
          <a:p>
            <a:pPr marL="457200" indent="-457200">
              <a:buFont typeface="+mj-lt"/>
              <a:buAutoNum type="arabicPeriod"/>
            </a:pPr>
            <a:endParaRPr lang="sv-S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9" name="Title 8"/>
          <p:cNvSpPr txBox="1">
            <a:spLocks/>
          </p:cNvSpPr>
          <p:nvPr/>
        </p:nvSpPr>
        <p:spPr>
          <a:xfrm>
            <a:off x="1995171" y="490238"/>
            <a:ext cx="7181486" cy="798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 err="1" smtClean="0"/>
              <a:t>Individual</a:t>
            </a:r>
            <a:r>
              <a:rPr lang="sv-SE" dirty="0" smtClean="0"/>
              <a:t> </a:t>
            </a:r>
            <a:r>
              <a:rPr lang="sv-SE" dirty="0" err="1" smtClean="0"/>
              <a:t>assignment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888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>
                <a:solidFill>
                  <a:schemeClr val="tx1"/>
                </a:solidFill>
              </a:rPr>
              <a:t>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6DCE4649-AC66-4C91-B5FD-4D18D228DDB5}" type="datetime1">
              <a:rPr lang="sv-SE" smtClean="0">
                <a:solidFill>
                  <a:schemeClr val="tx1"/>
                </a:solidFill>
              </a:rPr>
              <a:t>2020-04-02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155" y="1653838"/>
            <a:ext cx="11001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err="1" smtClean="0"/>
              <a:t>Instructions</a:t>
            </a:r>
            <a:r>
              <a:rPr lang="sv-SE" sz="2400" b="1" dirty="0" smtClean="0"/>
              <a:t> for </a:t>
            </a:r>
            <a:r>
              <a:rPr lang="sv-SE" sz="2400" b="1" dirty="0" err="1" smtClean="0"/>
              <a:t>modifying</a:t>
            </a:r>
            <a:r>
              <a:rPr lang="sv-SE" sz="2400" b="1" dirty="0" smtClean="0"/>
              <a:t> the problem for tasks 1 to 8</a:t>
            </a:r>
            <a:endParaRPr lang="sv-SE" sz="2400" b="1" dirty="0"/>
          </a:p>
          <a:p>
            <a:endParaRPr lang="sv-SE" sz="2400" dirty="0"/>
          </a:p>
          <a:p>
            <a:pPr marL="457200" indent="-457200">
              <a:buFont typeface="+mj-lt"/>
              <a:buAutoNum type="arabicPeriod"/>
            </a:pPr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 smtClean="0"/>
              <a:t>copies</a:t>
            </a:r>
            <a:r>
              <a:rPr lang="sv-SE" dirty="0" smtClean="0"/>
              <a:t> </a:t>
            </a:r>
            <a:r>
              <a:rPr lang="sv-SE" dirty="0" err="1"/>
              <a:t>of</a:t>
            </a:r>
            <a:r>
              <a:rPr lang="sv-SE" dirty="0"/>
              <a:t> island_model.txt and island_data.txt and </a:t>
            </a:r>
            <a:r>
              <a:rPr lang="sv-SE" dirty="0" err="1"/>
              <a:t>name</a:t>
            </a:r>
            <a:r>
              <a:rPr lang="sv-SE" dirty="0"/>
              <a:t> </a:t>
            </a:r>
            <a:r>
              <a:rPr lang="sv-SE" dirty="0" err="1"/>
              <a:t>them</a:t>
            </a:r>
            <a:r>
              <a:rPr lang="sv-SE" dirty="0"/>
              <a:t> island_model2.txt </a:t>
            </a:r>
            <a:r>
              <a:rPr lang="sv-SE" dirty="0" smtClean="0"/>
              <a:t>/ island_data2.txt. Make </a:t>
            </a:r>
            <a:r>
              <a:rPr lang="sv-SE" dirty="0"/>
              <a:t>sure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copies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in the same folder as the originals.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Modify </a:t>
            </a:r>
            <a:r>
              <a:rPr lang="sv-SE" b="1" dirty="0"/>
              <a:t>island_model2.txt</a:t>
            </a:r>
            <a:r>
              <a:rPr lang="sv-SE" dirty="0"/>
              <a:t> and </a:t>
            </a:r>
            <a:r>
              <a:rPr lang="sv-SE" b="1" dirty="0" smtClean="0"/>
              <a:t>island_data2.txt</a:t>
            </a:r>
            <a:r>
              <a:rPr lang="sv-SE" dirty="0" smtClean="0"/>
              <a:t>, </a:t>
            </a:r>
            <a:r>
              <a:rPr lang="sv-SE" dirty="0" err="1" smtClean="0"/>
              <a:t>adding</a:t>
            </a:r>
            <a:r>
              <a:rPr lang="sv-SE" dirty="0" smtClean="0"/>
              <a:t> the elements </a:t>
            </a:r>
            <a:r>
              <a:rPr lang="sv-SE" dirty="0" err="1" smtClean="0"/>
              <a:t>requested</a:t>
            </a:r>
            <a:r>
              <a:rPr lang="sv-SE" dirty="0" smtClean="0"/>
              <a:t> in tasks 1, 2 and 3. </a:t>
            </a:r>
            <a:r>
              <a:rPr lang="sv-SE" dirty="0" err="1" smtClean="0"/>
              <a:t>Solve</a:t>
            </a:r>
            <a:r>
              <a:rPr lang="sv-SE" dirty="0" smtClean="0"/>
              <a:t> </a:t>
            </a:r>
            <a:r>
              <a:rPr lang="sv-SE" dirty="0"/>
              <a:t>the problem </a:t>
            </a:r>
            <a:r>
              <a:rPr lang="sv-SE" dirty="0" err="1"/>
              <a:t>through</a:t>
            </a:r>
            <a:r>
              <a:rPr lang="sv-SE" dirty="0"/>
              <a:t> the </a:t>
            </a:r>
            <a:r>
              <a:rPr lang="sv-SE" dirty="0" err="1"/>
              <a:t>command</a:t>
            </a:r>
            <a:r>
              <a:rPr lang="sv-SE" dirty="0"/>
              <a:t> prompt as </a:t>
            </a:r>
            <a:r>
              <a:rPr lang="sv-SE" dirty="0" err="1"/>
              <a:t>before</a:t>
            </a:r>
            <a:r>
              <a:rPr lang="sv-SE" dirty="0"/>
              <a:t> and save the </a:t>
            </a:r>
            <a:r>
              <a:rPr lang="sv-SE" dirty="0" err="1"/>
              <a:t>results</a:t>
            </a:r>
            <a:r>
              <a:rPr lang="sv-SE" dirty="0"/>
              <a:t> in an </a:t>
            </a:r>
            <a:r>
              <a:rPr lang="sv-SE" b="1" dirty="0"/>
              <a:t>island_results2.txt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copies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smtClean="0"/>
              <a:t>island_model2.txt </a:t>
            </a:r>
            <a:r>
              <a:rPr lang="sv-SE" dirty="0"/>
              <a:t>and </a:t>
            </a:r>
            <a:r>
              <a:rPr lang="sv-SE" dirty="0" smtClean="0"/>
              <a:t>island_data2.txt </a:t>
            </a:r>
            <a:r>
              <a:rPr lang="sv-SE" dirty="0"/>
              <a:t>and </a:t>
            </a:r>
            <a:r>
              <a:rPr lang="sv-SE" dirty="0" err="1"/>
              <a:t>name</a:t>
            </a:r>
            <a:r>
              <a:rPr lang="sv-SE" dirty="0"/>
              <a:t> </a:t>
            </a:r>
            <a:r>
              <a:rPr lang="sv-SE" dirty="0" err="1"/>
              <a:t>them</a:t>
            </a:r>
            <a:r>
              <a:rPr lang="sv-SE" dirty="0"/>
              <a:t> </a:t>
            </a:r>
            <a:r>
              <a:rPr lang="sv-SE" dirty="0" smtClean="0"/>
              <a:t>island_model3.txt </a:t>
            </a:r>
            <a:r>
              <a:rPr lang="sv-SE" dirty="0"/>
              <a:t>/ </a:t>
            </a:r>
            <a:r>
              <a:rPr lang="sv-SE" dirty="0" smtClean="0"/>
              <a:t>island_data3.txt</a:t>
            </a:r>
            <a:r>
              <a:rPr lang="sv-SE" dirty="0"/>
              <a:t>. Make sure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copies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in the same folder as the originals.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err="1" smtClean="0"/>
              <a:t>Modify</a:t>
            </a:r>
            <a:r>
              <a:rPr lang="sv-SE" dirty="0" smtClean="0"/>
              <a:t> </a:t>
            </a:r>
            <a:r>
              <a:rPr lang="sv-SE" b="1" dirty="0" smtClean="0"/>
              <a:t>island_model3.txt</a:t>
            </a:r>
            <a:r>
              <a:rPr lang="sv-SE" dirty="0" smtClean="0"/>
              <a:t> </a:t>
            </a:r>
            <a:r>
              <a:rPr lang="sv-SE" dirty="0"/>
              <a:t>and </a:t>
            </a:r>
            <a:r>
              <a:rPr lang="sv-SE" b="1" dirty="0" smtClean="0"/>
              <a:t>island_data3.txt</a:t>
            </a:r>
            <a:r>
              <a:rPr lang="sv-SE" dirty="0"/>
              <a:t>, </a:t>
            </a:r>
            <a:r>
              <a:rPr lang="sv-SE" dirty="0" err="1"/>
              <a:t>adding</a:t>
            </a:r>
            <a:r>
              <a:rPr lang="sv-SE" dirty="0"/>
              <a:t> the elements </a:t>
            </a:r>
            <a:r>
              <a:rPr lang="sv-SE" dirty="0" err="1"/>
              <a:t>requested</a:t>
            </a:r>
            <a:r>
              <a:rPr lang="sv-SE" dirty="0"/>
              <a:t> in tasks </a:t>
            </a:r>
            <a:r>
              <a:rPr lang="sv-SE" dirty="0" smtClean="0"/>
              <a:t>4 to 7. </a:t>
            </a:r>
            <a:r>
              <a:rPr lang="sv-SE" dirty="0" err="1"/>
              <a:t>Solve</a:t>
            </a:r>
            <a:r>
              <a:rPr lang="sv-SE" dirty="0"/>
              <a:t> the problem </a:t>
            </a:r>
            <a:r>
              <a:rPr lang="sv-SE" dirty="0" err="1"/>
              <a:t>through</a:t>
            </a:r>
            <a:r>
              <a:rPr lang="sv-SE" dirty="0"/>
              <a:t> the </a:t>
            </a:r>
            <a:r>
              <a:rPr lang="sv-SE" dirty="0" err="1"/>
              <a:t>command</a:t>
            </a:r>
            <a:r>
              <a:rPr lang="sv-SE" dirty="0"/>
              <a:t> prompt as </a:t>
            </a:r>
            <a:r>
              <a:rPr lang="sv-SE" dirty="0" err="1"/>
              <a:t>before</a:t>
            </a:r>
            <a:r>
              <a:rPr lang="sv-SE" dirty="0"/>
              <a:t> and save the </a:t>
            </a:r>
            <a:r>
              <a:rPr lang="sv-SE" dirty="0" err="1"/>
              <a:t>results</a:t>
            </a:r>
            <a:r>
              <a:rPr lang="sv-SE" dirty="0"/>
              <a:t> in an </a:t>
            </a:r>
            <a:r>
              <a:rPr lang="sv-SE" b="1" dirty="0" smtClean="0"/>
              <a:t>island_results3.txt</a:t>
            </a:r>
            <a:r>
              <a:rPr lang="sv-SE" dirty="0" smtClean="0"/>
              <a:t> </a:t>
            </a:r>
            <a:r>
              <a:rPr lang="sv-SE" dirty="0" err="1"/>
              <a:t>file</a:t>
            </a:r>
            <a:r>
              <a:rPr lang="sv-SE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smtClean="0"/>
              <a:t>In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want</a:t>
            </a:r>
            <a:r>
              <a:rPr lang="sv-SE" dirty="0" smtClean="0"/>
              <a:t> to </a:t>
            </a:r>
            <a:r>
              <a:rPr lang="sv-SE" dirty="0" err="1" smtClean="0"/>
              <a:t>take</a:t>
            </a:r>
            <a:r>
              <a:rPr lang="sv-SE" dirty="0" smtClean="0"/>
              <a:t> the </a:t>
            </a:r>
            <a:r>
              <a:rPr lang="sv-SE" dirty="0" err="1" smtClean="0"/>
              <a:t>challenge</a:t>
            </a:r>
            <a:r>
              <a:rPr lang="sv-SE" dirty="0" smtClean="0"/>
              <a:t> and try the bonus task, save the </a:t>
            </a:r>
            <a:r>
              <a:rPr lang="sv-SE" dirty="0" err="1" smtClean="0"/>
              <a:t>changes</a:t>
            </a:r>
            <a:r>
              <a:rPr lang="sv-SE" dirty="0" smtClean="0"/>
              <a:t> as: </a:t>
            </a:r>
            <a:r>
              <a:rPr lang="sv-SE" b="1" dirty="0" smtClean="0"/>
              <a:t>island_model2b.txt, island_data2b.txt </a:t>
            </a:r>
            <a:r>
              <a:rPr lang="sv-SE" dirty="0" smtClean="0"/>
              <a:t>and</a:t>
            </a:r>
            <a:r>
              <a:rPr lang="sv-SE" b="1" dirty="0" smtClean="0"/>
              <a:t> island_results2b.txt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9" name="Title 8"/>
          <p:cNvSpPr txBox="1">
            <a:spLocks/>
          </p:cNvSpPr>
          <p:nvPr/>
        </p:nvSpPr>
        <p:spPr>
          <a:xfrm>
            <a:off x="1995171" y="490238"/>
            <a:ext cx="7181486" cy="798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 err="1" smtClean="0"/>
              <a:t>Individual</a:t>
            </a:r>
            <a:r>
              <a:rPr lang="sv-SE" dirty="0" smtClean="0"/>
              <a:t> </a:t>
            </a:r>
            <a:r>
              <a:rPr lang="sv-SE" dirty="0" err="1" smtClean="0"/>
              <a:t>assignment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6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/>
              <a:t>5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0F2B2520-2CBD-40A0-A37E-8E9D2CE15F7E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53452" y="1597062"/>
            <a:ext cx="113016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Annual </a:t>
            </a:r>
            <a:r>
              <a:rPr lang="en-GB" sz="2400" dirty="0"/>
              <a:t>residential electricity demand = 450 </a:t>
            </a:r>
            <a:r>
              <a:rPr lang="en-GB" sz="2400" dirty="0" err="1"/>
              <a:t>kWyr</a:t>
            </a:r>
            <a:endParaRPr lang="en-GB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Annual industrial electricity demand = 250 </a:t>
            </a:r>
            <a:r>
              <a:rPr lang="en-GB" sz="2400" dirty="0" err="1"/>
              <a:t>kWyr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8244"/>
              </p:ext>
            </p:extLst>
          </p:nvPr>
        </p:nvGraphicFramePr>
        <p:xfrm>
          <a:off x="1745642" y="2747099"/>
          <a:ext cx="864028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70">
                  <a:extLst>
                    <a:ext uri="{9D8B030D-6E8A-4147-A177-3AD203B41FA5}">
                      <a16:colId xmlns:a16="http://schemas.microsoft.com/office/drawing/2014/main" val="11101815"/>
                    </a:ext>
                  </a:extLst>
                </a:gridCol>
                <a:gridCol w="2160070">
                  <a:extLst>
                    <a:ext uri="{9D8B030D-6E8A-4147-A177-3AD203B41FA5}">
                      <a16:colId xmlns:a16="http://schemas.microsoft.com/office/drawing/2014/main" val="982931339"/>
                    </a:ext>
                  </a:extLst>
                </a:gridCol>
                <a:gridCol w="2160070">
                  <a:extLst>
                    <a:ext uri="{9D8B030D-6E8A-4147-A177-3AD203B41FA5}">
                      <a16:colId xmlns:a16="http://schemas.microsoft.com/office/drawing/2014/main" val="4114492899"/>
                    </a:ext>
                  </a:extLst>
                </a:gridCol>
                <a:gridCol w="2160070">
                  <a:extLst>
                    <a:ext uri="{9D8B030D-6E8A-4147-A177-3AD203B41FA5}">
                      <a16:colId xmlns:a16="http://schemas.microsoft.com/office/drawing/2014/main" val="3588779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Fuel requirement</a:t>
                      </a:r>
                      <a:r>
                        <a:rPr lang="en-US" b="1" baseline="0" dirty="0"/>
                        <a:t> per unit production (</a:t>
                      </a:r>
                      <a:r>
                        <a:rPr lang="en-US" b="1" baseline="0" dirty="0" err="1"/>
                        <a:t>kWyr</a:t>
                      </a:r>
                      <a:r>
                        <a:rPr lang="en-US" b="1" baseline="0" dirty="0"/>
                        <a:t>/</a:t>
                      </a:r>
                      <a:r>
                        <a:rPr lang="en-US" b="1" baseline="0" dirty="0" err="1"/>
                        <a:t>kWyr</a:t>
                      </a:r>
                      <a:r>
                        <a:rPr lang="en-US" b="1" baseline="0" dirty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Cost of production (</a:t>
                      </a:r>
                      <a:r>
                        <a:rPr lang="en-US" b="1" dirty="0" smtClean="0"/>
                        <a:t>USD/</a:t>
                      </a:r>
                      <a:r>
                        <a:rPr lang="en-US" b="1" dirty="0" err="1" smtClean="0"/>
                        <a:t>kWyr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Fuel availability</a:t>
                      </a:r>
                      <a:r>
                        <a:rPr lang="en-US" b="1" baseline="0" dirty="0"/>
                        <a:t> (</a:t>
                      </a:r>
                      <a:r>
                        <a:rPr lang="en-US" b="1" baseline="0" dirty="0" err="1"/>
                        <a:t>kWyr</a:t>
                      </a:r>
                      <a:r>
                        <a:rPr lang="en-US" b="1" baseline="0" dirty="0"/>
                        <a:t>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72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Coal</a:t>
                      </a:r>
                      <a:r>
                        <a:rPr lang="en-US" baseline="0" dirty="0"/>
                        <a:t> 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 (coal)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30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Gas</a:t>
                      </a:r>
                      <a:r>
                        <a:rPr lang="en-US" baseline="0" dirty="0"/>
                        <a:t> 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 (gas)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1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Diesel PP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  <a:r>
                        <a:rPr lang="en-US" baseline="0" dirty="0"/>
                        <a:t> (diesel)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8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Biomass</a:t>
                      </a:r>
                      <a:r>
                        <a:rPr lang="en-US" baseline="0" dirty="0"/>
                        <a:t> 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 (biomass)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626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Hydro 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r>
                        <a:rPr lang="en-US" baseline="0" dirty="0"/>
                        <a:t> (hydro)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56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Solar 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 (solar)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3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 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r>
                        <a:rPr lang="en-US" baseline="0" dirty="0"/>
                        <a:t> (wind)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39414"/>
                  </a:ext>
                </a:extLst>
              </a:tr>
            </a:tbl>
          </a:graphicData>
        </a:graphic>
      </p:graphicFrame>
      <p:sp>
        <p:nvSpPr>
          <p:cNvPr id="9" name="Title 8"/>
          <p:cNvSpPr txBox="1">
            <a:spLocks/>
          </p:cNvSpPr>
          <p:nvPr/>
        </p:nvSpPr>
        <p:spPr>
          <a:xfrm>
            <a:off x="1995171" y="490238"/>
            <a:ext cx="7181486" cy="798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 err="1" smtClean="0"/>
              <a:t>Individual</a:t>
            </a:r>
            <a:r>
              <a:rPr lang="sv-SE" dirty="0" smtClean="0"/>
              <a:t> </a:t>
            </a:r>
            <a:r>
              <a:rPr lang="sv-SE" dirty="0" err="1" smtClean="0"/>
              <a:t>assignment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878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/>
              <a:t>6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0F2B2520-2CBD-40A0-A37E-8E9D2CE15F7E}" type="datetime1">
              <a:rPr lang="sv-SE" smtClean="0"/>
              <a:t>2020-04-02</a:t>
            </a:fld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81688"/>
              </p:ext>
            </p:extLst>
          </p:nvPr>
        </p:nvGraphicFramePr>
        <p:xfrm>
          <a:off x="3342532" y="2009990"/>
          <a:ext cx="526806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4034">
                  <a:extLst>
                    <a:ext uri="{9D8B030D-6E8A-4147-A177-3AD203B41FA5}">
                      <a16:colId xmlns:a16="http://schemas.microsoft.com/office/drawing/2014/main" val="11101815"/>
                    </a:ext>
                  </a:extLst>
                </a:gridCol>
                <a:gridCol w="2634034">
                  <a:extLst>
                    <a:ext uri="{9D8B030D-6E8A-4147-A177-3AD203B41FA5}">
                      <a16:colId xmlns:a16="http://schemas.microsoft.com/office/drawing/2014/main" val="982931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Emission factor [ton/</a:t>
                      </a:r>
                      <a:r>
                        <a:rPr lang="en-US" b="1" dirty="0" err="1" smtClean="0"/>
                        <a:t>kWyr</a:t>
                      </a:r>
                      <a:r>
                        <a:rPr lang="en-US" b="1" dirty="0" smtClean="0"/>
                        <a:t>]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72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Coal</a:t>
                      </a:r>
                      <a:r>
                        <a:rPr lang="en-US" baseline="0" dirty="0"/>
                        <a:t> 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30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Gas</a:t>
                      </a:r>
                      <a:r>
                        <a:rPr lang="en-US" baseline="0" dirty="0"/>
                        <a:t> 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1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Diesel PP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8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Biomass</a:t>
                      </a:r>
                      <a:r>
                        <a:rPr lang="en-US" baseline="0" dirty="0"/>
                        <a:t> 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626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Hydro 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56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Solar 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3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 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39414"/>
                  </a:ext>
                </a:extLst>
              </a:tr>
            </a:tbl>
          </a:graphicData>
        </a:graphic>
      </p:graphicFrame>
      <p:sp>
        <p:nvSpPr>
          <p:cNvPr id="9" name="Title 8"/>
          <p:cNvSpPr txBox="1">
            <a:spLocks/>
          </p:cNvSpPr>
          <p:nvPr/>
        </p:nvSpPr>
        <p:spPr>
          <a:xfrm>
            <a:off x="1995171" y="490238"/>
            <a:ext cx="7181486" cy="798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 err="1" smtClean="0"/>
              <a:t>Individual</a:t>
            </a:r>
            <a:r>
              <a:rPr lang="sv-SE" dirty="0" smtClean="0"/>
              <a:t> </a:t>
            </a:r>
            <a:r>
              <a:rPr lang="sv-SE" dirty="0" err="1" smtClean="0"/>
              <a:t>assignment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611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8152</TotalTime>
  <Words>702</Words>
  <Application>Microsoft Office PowerPoint</Application>
  <PresentationFormat>Widescreen</PresentationFormat>
  <Paragraphs>104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OSeMOSYS_dESA_OpTIMUS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Francesco Gardumi</cp:lastModifiedBy>
  <cp:revision>179</cp:revision>
  <dcterms:created xsi:type="dcterms:W3CDTF">2015-09-18T21:05:15Z</dcterms:created>
  <dcterms:modified xsi:type="dcterms:W3CDTF">2020-04-02T15:52:30Z</dcterms:modified>
</cp:coreProperties>
</file>