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  <p:sldMasterId id="2147483699" r:id="rId2"/>
  </p:sldMasterIdLst>
  <p:notesMasterIdLst>
    <p:notesMasterId r:id="rId5"/>
  </p:notesMasterIdLst>
  <p:sldIdLst>
    <p:sldId id="432" r:id="rId3"/>
    <p:sldId id="50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8" autoAdjust="0"/>
    <p:restoredTop sz="81941" autoAdjust="0"/>
  </p:normalViewPr>
  <p:slideViewPr>
    <p:cSldViewPr snapToGrid="0">
      <p:cViewPr varScale="1">
        <p:scale>
          <a:sx n="96" d="100"/>
          <a:sy n="96" d="100"/>
        </p:scale>
        <p:origin x="7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02/04/2020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So, the </a:t>
            </a:r>
            <a:r>
              <a:rPr lang="sv-SE" dirty="0" err="1"/>
              <a:t>equality</a:t>
            </a:r>
            <a:r>
              <a:rPr lang="sv-SE" baseline="0" dirty="0"/>
              <a:t> </a:t>
            </a:r>
            <a:r>
              <a:rPr lang="sv-SE" baseline="0" dirty="0" err="1"/>
              <a:t>constraints</a:t>
            </a:r>
            <a:r>
              <a:rPr lang="sv-SE" baseline="0" dirty="0"/>
              <a:t> in </a:t>
            </a:r>
            <a:r>
              <a:rPr lang="sv-SE" baseline="0" dirty="0" err="1"/>
              <a:t>this</a:t>
            </a:r>
            <a:r>
              <a:rPr lang="sv-SE" baseline="0" dirty="0"/>
              <a:t> </a:t>
            </a:r>
            <a:r>
              <a:rPr lang="sv-SE" baseline="0" dirty="0" err="1"/>
              <a:t>example</a:t>
            </a:r>
            <a:r>
              <a:rPr lang="sv-SE" baseline="0" dirty="0"/>
              <a:t> </a:t>
            </a:r>
            <a:r>
              <a:rPr lang="sv-SE" baseline="0" dirty="0" err="1"/>
              <a:t>can</a:t>
            </a:r>
            <a:r>
              <a:rPr lang="sv-SE" baseline="0" dirty="0"/>
              <a:t> be </a:t>
            </a:r>
            <a:r>
              <a:rPr lang="sv-SE" baseline="0" dirty="0" err="1"/>
              <a:t>represented</a:t>
            </a:r>
            <a:r>
              <a:rPr lang="sv-SE" baseline="0" dirty="0"/>
              <a:t> by a 3x2 matrix (3 </a:t>
            </a:r>
            <a:r>
              <a:rPr lang="sv-SE" baseline="0" dirty="0" err="1"/>
              <a:t>rows</a:t>
            </a:r>
            <a:r>
              <a:rPr lang="sv-SE" baseline="0" dirty="0"/>
              <a:t> and 2 </a:t>
            </a:r>
            <a:r>
              <a:rPr lang="sv-SE" baseline="0" dirty="0" err="1"/>
              <a:t>columns</a:t>
            </a:r>
            <a:r>
              <a:rPr lang="sv-SE" baseline="0" dirty="0"/>
              <a:t>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27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AEB9D4D-6425-4BB7-B19E-22BAA7C97DF7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326F50F-7823-4E3F-A174-DEC004B9F1BD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6E84533-898D-42D8-B327-7BBD5B97BFD3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1F1E41A-9EC5-499D-B457-DC133ECA5A9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B782862-8339-4D15-93FF-5A33DC8152F8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D577310-DE0F-4F54-BBAF-32BAE1FF589D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3FA61F4-C448-4309-81FE-9BEDDCDFD734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1F797-A017-49CD-ABAF-60F8FECA549A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69FB-C2FF-4646-9173-0668BB4874E6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E569-14A9-4AC1-AFFE-0B46FD5E3F87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7812E9-6296-4B1A-A789-075AA2A21BFE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0B25-87A4-438A-ADB1-E4CEE130B035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93A9-BFDC-4872-B590-BC279D10C434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03DF-61D0-4D9C-B595-1BBA3758FE06}" type="datetime1">
              <a:rPr lang="sv-SE" smtClean="0"/>
              <a:t>2020-04-02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8572-B6E9-4429-B9D8-D403D2AC2D2D}" type="datetime1">
              <a:rPr lang="sv-SE" smtClean="0"/>
              <a:t>2020-04-02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5C1D-271F-407B-8B03-DAF239813ABF}" type="datetime1">
              <a:rPr lang="sv-SE" smtClean="0"/>
              <a:t>2020-04-02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DB34-2F97-47E8-8B46-A51209E124F7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9220-39D1-4E19-9003-F74A0E5DE2FD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06DF-C743-4B2C-959D-11DFCFAA6A29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B1AF-9FE5-47C2-B357-536A4635D7D6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2C43D46-0937-4580-9B46-D5B85B569F9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3AEFC70-4C78-4C36-B465-87F25598BEDF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D7ABF81-FFAB-46D9-9191-E5287D7CC3E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CF9CF56-5D71-476E-AF8D-0E0DCF780C67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78B2DEA-5B0D-43C8-9F00-C71BC26B61F9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C73C049-10C3-4B42-A98E-3222085A20CA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63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C2443-E4F6-4FB0-A919-FBDAAA186740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linear</a:t>
            </a:r>
            <a:r>
              <a:rPr lang="sv-SE" dirty="0"/>
              <a:t> </a:t>
            </a:r>
            <a:r>
              <a:rPr lang="sv-SE" dirty="0" err="1"/>
              <a:t>optimisation</a:t>
            </a:r>
            <a:r>
              <a:rPr lang="sv-SE" dirty="0"/>
              <a:t>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/>
            <a:r>
              <a:rPr lang="en-US" sz="2400" dirty="0"/>
              <a:t>LP model comprises of: a linear </a:t>
            </a:r>
            <a:r>
              <a:rPr lang="en-US" sz="2400" b="1" dirty="0"/>
              <a:t>objective function </a:t>
            </a:r>
            <a:r>
              <a:rPr lang="en-US" sz="2400" dirty="0"/>
              <a:t>subject to linear </a:t>
            </a:r>
            <a:r>
              <a:rPr lang="en-US" sz="2400" b="1" dirty="0"/>
              <a:t>equalities </a:t>
            </a:r>
            <a:r>
              <a:rPr lang="en-US" sz="2400" dirty="0"/>
              <a:t>and/or linear </a:t>
            </a:r>
            <a:r>
              <a:rPr lang="en-US" sz="2400" b="1" dirty="0"/>
              <a:t>inequalities:</a:t>
            </a:r>
          </a:p>
          <a:p>
            <a:endParaRPr lang="sv-SE" dirty="0"/>
          </a:p>
          <a:p>
            <a:endParaRPr lang="sv-SE" dirty="0"/>
          </a:p>
          <a:p>
            <a:r>
              <a:rPr lang="sv-SE" sz="2400" dirty="0" err="1"/>
              <a:t>Expanded</a:t>
            </a:r>
            <a:r>
              <a:rPr lang="sv-SE" sz="2400" dirty="0"/>
              <a:t> standard form:</a:t>
            </a:r>
          </a:p>
          <a:p>
            <a:endParaRPr lang="sv-SE" dirty="0"/>
          </a:p>
          <a:p>
            <a:endParaRPr lang="sv-SE" dirty="0"/>
          </a:p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AF61-5D45-4C2C-B7C6-AAEF4D95002B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366692" y="4060849"/>
            <a:ext cx="5782851" cy="341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v-SE" dirty="0"/>
              <a:t>Objective function (to be maximised or minimised)</a:t>
            </a:r>
            <a:endParaRPr lang="it-IT" dirty="0"/>
          </a:p>
        </p:txBody>
      </p:sp>
      <p:sp>
        <p:nvSpPr>
          <p:cNvPr id="8" name="TextBox 7"/>
          <p:cNvSpPr txBox="1"/>
          <p:nvPr/>
        </p:nvSpPr>
        <p:spPr>
          <a:xfrm>
            <a:off x="5369668" y="4606345"/>
            <a:ext cx="5790764" cy="1588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sv-SE" dirty="0"/>
          </a:p>
          <a:p>
            <a:pPr>
              <a:lnSpc>
                <a:spcPct val="90000"/>
              </a:lnSpc>
            </a:pPr>
            <a:endParaRPr lang="sv-SE" dirty="0"/>
          </a:p>
          <a:p>
            <a:pPr>
              <a:lnSpc>
                <a:spcPct val="90000"/>
              </a:lnSpc>
            </a:pPr>
            <a:r>
              <a:rPr lang="sv-SE" dirty="0" err="1"/>
              <a:t>Constraints</a:t>
            </a:r>
            <a:endParaRPr lang="sv-SE" dirty="0"/>
          </a:p>
          <a:p>
            <a:pPr>
              <a:lnSpc>
                <a:spcPct val="90000"/>
              </a:lnSpc>
            </a:pPr>
            <a:endParaRPr lang="sv-SE" dirty="0"/>
          </a:p>
          <a:p>
            <a:pPr>
              <a:lnSpc>
                <a:spcPct val="90000"/>
              </a:lnSpc>
            </a:pPr>
            <a:endParaRPr lang="sv-SE" dirty="0"/>
          </a:p>
          <a:p>
            <a:pPr>
              <a:lnSpc>
                <a:spcPct val="90000"/>
              </a:lnSpc>
            </a:pPr>
            <a:endParaRPr lang="sv-SE" dirty="0"/>
          </a:p>
        </p:txBody>
      </p:sp>
      <p:sp>
        <p:nvSpPr>
          <p:cNvPr id="10" name="TextBox 9"/>
          <p:cNvSpPr txBox="1"/>
          <p:nvPr/>
        </p:nvSpPr>
        <p:spPr>
          <a:xfrm>
            <a:off x="5369797" y="2672954"/>
            <a:ext cx="6247834" cy="341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v-SE" dirty="0"/>
              <a:t>Where </a:t>
            </a:r>
            <a:r>
              <a:rPr lang="sv-SE" b="1" dirty="0"/>
              <a:t>x </a:t>
            </a:r>
            <a:r>
              <a:rPr lang="sv-SE" dirty="0"/>
              <a:t>is a </a:t>
            </a:r>
            <a:r>
              <a:rPr lang="sv-SE" dirty="0" err="1"/>
              <a:t>vector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independent </a:t>
            </a:r>
            <a:r>
              <a:rPr lang="sv-SE" dirty="0" err="1"/>
              <a:t>variables</a:t>
            </a:r>
            <a:endParaRPr lang="it-IT" dirty="0"/>
          </a:p>
        </p:txBody>
      </p:sp>
      <p:sp>
        <p:nvSpPr>
          <p:cNvPr id="13" name="Rectangle 12"/>
          <p:cNvSpPr/>
          <p:nvPr/>
        </p:nvSpPr>
        <p:spPr>
          <a:xfrm>
            <a:off x="863879" y="2605482"/>
            <a:ext cx="3649793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Minimize       z </a:t>
            </a:r>
            <a:r>
              <a:rPr lang="en-GB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=</a:t>
            </a:r>
            <a:r>
              <a:rPr lang="en-GB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GB" sz="20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</a:t>
            </a:r>
            <a:r>
              <a:rPr lang="en-GB" sz="12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</a:t>
            </a:r>
            <a:r>
              <a:rPr lang="en-GB" sz="20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</a:t>
            </a:r>
            <a:endParaRPr lang="en-US" sz="20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Subject to    </a:t>
            </a:r>
            <a:r>
              <a:rPr lang="en-GB" sz="2000" b="1" i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Ax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=</a:t>
            </a:r>
            <a:r>
              <a:rPr lang="en-GB" sz="200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</a:t>
            </a:r>
            <a:r>
              <a:rPr lang="en-GB" sz="200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x </a:t>
            </a:r>
            <a:r>
              <a:rPr lang="en-GB" sz="200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≥ 0</a:t>
            </a:r>
            <a:endParaRPr lang="en-US" sz="2000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3879" y="3978909"/>
            <a:ext cx="4437464" cy="224676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Minimize z(x</a:t>
            </a:r>
            <a:r>
              <a:rPr lang="en-GB" sz="12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en-GB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x</a:t>
            </a:r>
            <a:r>
              <a:rPr lang="en-GB" sz="12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lang="en-GB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 </a:t>
            </a:r>
            <a:r>
              <a:rPr lang="en-GB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=</a:t>
            </a:r>
            <a:r>
              <a:rPr lang="en-GB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c</a:t>
            </a:r>
            <a:r>
              <a:rPr lang="en-GB" sz="12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en-GB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</a:t>
            </a:r>
            <a:r>
              <a:rPr lang="en-GB" sz="12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en-GB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 c</a:t>
            </a:r>
            <a:r>
              <a:rPr lang="en-GB" sz="12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lang="en-GB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</a:t>
            </a:r>
            <a:r>
              <a:rPr lang="en-GB" sz="12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endParaRPr lang="en-US" sz="12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Subject to    </a:t>
            </a:r>
          </a:p>
          <a:p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a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11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 a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12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= b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  <a:p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a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21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 a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22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= b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</a:p>
          <a:p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a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31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 a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32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= b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</a:p>
          <a:p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x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≥ 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0 </a:t>
            </a:r>
          </a:p>
          <a:p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x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≥ 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0</a:t>
            </a:r>
            <a:endParaRPr lang="en-US" sz="2000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71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linear</a:t>
            </a:r>
            <a:r>
              <a:rPr lang="sv-SE" dirty="0"/>
              <a:t> </a:t>
            </a:r>
            <a:r>
              <a:rPr lang="sv-SE" dirty="0" err="1"/>
              <a:t>optimisation</a:t>
            </a:r>
            <a:r>
              <a:rPr lang="sv-SE" dirty="0"/>
              <a:t>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/>
            <a:r>
              <a:rPr lang="en-US" sz="2400" dirty="0"/>
              <a:t>The expanded standard form can be expressed also through </a:t>
            </a:r>
            <a:r>
              <a:rPr lang="en-US" sz="2400" b="1" dirty="0"/>
              <a:t>matrices</a:t>
            </a:r>
            <a:r>
              <a:rPr lang="en-US" sz="2400" dirty="0"/>
              <a:t> and </a:t>
            </a:r>
            <a:r>
              <a:rPr lang="en-US" sz="2400" b="1" dirty="0"/>
              <a:t>vectors</a:t>
            </a:r>
            <a:r>
              <a:rPr lang="en-US" sz="2400" dirty="0"/>
              <a:t>:</a:t>
            </a:r>
            <a:endParaRPr lang="en-US" sz="2400" b="1" dirty="0"/>
          </a:p>
          <a:p>
            <a:endParaRPr lang="sv-SE" dirty="0"/>
          </a:p>
          <a:p>
            <a:endParaRPr lang="sv-SE" dirty="0"/>
          </a:p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AB83-DBB5-42E5-AA42-188EC3B70F9F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838200" y="2661738"/>
            <a:ext cx="4437464" cy="224676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Minimize z(x</a:t>
            </a:r>
            <a:r>
              <a:rPr lang="en-GB" sz="12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en-GB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x</a:t>
            </a:r>
            <a:r>
              <a:rPr lang="en-GB" sz="12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lang="en-GB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 </a:t>
            </a:r>
            <a:r>
              <a:rPr lang="en-GB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=</a:t>
            </a:r>
            <a:r>
              <a:rPr lang="en-GB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c</a:t>
            </a:r>
            <a:r>
              <a:rPr lang="en-GB" sz="12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en-GB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</a:t>
            </a:r>
            <a:r>
              <a:rPr lang="en-GB" sz="12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en-GB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 c</a:t>
            </a:r>
            <a:r>
              <a:rPr lang="en-GB" sz="12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lang="en-GB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</a:t>
            </a:r>
            <a:r>
              <a:rPr lang="en-GB" sz="12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endParaRPr lang="en-US" sz="12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Subject to    </a:t>
            </a:r>
          </a:p>
          <a:p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a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11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 a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12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= b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  <a:p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a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21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 a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22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= b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</a:p>
          <a:p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a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31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 a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32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= b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</a:p>
          <a:p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x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≥ 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0 </a:t>
            </a:r>
          </a:p>
          <a:p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x</a:t>
            </a:r>
            <a:r>
              <a:rPr lang="en-GB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≥ </a:t>
            </a:r>
            <a:r>
              <a:rPr lang="en-GB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0</a:t>
            </a:r>
            <a:endParaRPr lang="en-US" sz="2000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968280" y="3138594"/>
                <a:ext cx="4057464" cy="1266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v-SE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sv-SE" sz="2400" b="1" i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v-SE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sv-SE" sz="2400" b="1" i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v-SE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sv-SE" sz="2400" b="1" i="0"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v-SE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sv-SE" sz="2400" b="1" i="0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v-SE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sv-SE" sz="2400" b="1" i="0">
                                        <a:latin typeface="Cambria Math" panose="02040503050406030204" pitchFamily="18" charset="0"/>
                                      </a:rPr>
                                      <m:t>𝟑𝟏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v-SE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sv-SE" sz="2400" b="1" i="0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v-SE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v-SE" sz="2400" b="1" i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v-SE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v-SE" sz="2400" b="1" i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sv-SE" sz="24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v-SE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sv-SE" sz="2400" b="1" i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v-SE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sv-SE" sz="2400" b="1" i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v-SE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sv-SE" sz="2400" b="1" i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400" b="1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280" y="3138594"/>
                <a:ext cx="4057464" cy="1266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677886" y="3363686"/>
            <a:ext cx="2090057" cy="892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ight Arrow 14"/>
          <p:cNvSpPr/>
          <p:nvPr/>
        </p:nvSpPr>
        <p:spPr>
          <a:xfrm>
            <a:off x="5312229" y="3178629"/>
            <a:ext cx="642257" cy="11212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867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8152</TotalTime>
  <Words>262</Words>
  <Application>Microsoft Office PowerPoint</Application>
  <PresentationFormat>Widescreen</PresentationFormat>
  <Paragraphs>38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OSeMOSYS_dESA_OpTIMUS</vt:lpstr>
      <vt:lpstr>Custom Design</vt:lpstr>
      <vt:lpstr>What is linear optimisation?</vt:lpstr>
      <vt:lpstr>What is linear optimisation?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Francesco Gardumi</cp:lastModifiedBy>
  <cp:revision>179</cp:revision>
  <dcterms:created xsi:type="dcterms:W3CDTF">2015-09-18T21:05:15Z</dcterms:created>
  <dcterms:modified xsi:type="dcterms:W3CDTF">2020-04-02T15:46:59Z</dcterms:modified>
</cp:coreProperties>
</file>