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 id="2147483699" r:id="rId2"/>
  </p:sldMasterIdLst>
  <p:notesMasterIdLst>
    <p:notesMasterId r:id="rId7"/>
  </p:notesMasterIdLst>
  <p:sldIdLst>
    <p:sldId id="384" r:id="rId3"/>
    <p:sldId id="398" r:id="rId4"/>
    <p:sldId id="399" r:id="rId5"/>
    <p:sldId id="40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8" autoAdjust="0"/>
    <p:restoredTop sz="90300" autoAdjust="0"/>
  </p:normalViewPr>
  <p:slideViewPr>
    <p:cSldViewPr snapToGrid="0">
      <p:cViewPr varScale="1">
        <p:scale>
          <a:sx n="106" d="100"/>
          <a:sy n="106" d="100"/>
        </p:scale>
        <p:origin x="3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0F77CEED-BC5C-4196-870D-0258B5F3966C}"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B9B0D29-0ACD-4FE4-92D3-F41CEBA2AA66}"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880973CA-6EB9-4C8B-8B55-DAC88F654007}"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8E7416A-DBD0-48F5-A447-6FD50BD88FF0}"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A416752-C0A6-4922-B2A6-38C4A6EF129E}"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E6DFBBF-3E79-4DBE-AA8D-EE8B3C7A27F3}"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ACA629C6-0FC6-43DE-87BE-3F0BB1CE48A8}"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AF0EB837-5E14-425E-9D9F-474B13F658FA}"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endParaRPr lang="sv-SE"/>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F12BA85F-A33B-4946-B245-53B40F536456}"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DCB0F7EA-BB77-40B8-AB36-66117991148A}"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81B7C163-0C8D-4B62-95A0-F992D3036A6D}"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630AC7-51DB-4FFC-80B5-9996CE5A7233}"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E8FEA442-DB24-4871-9C9D-73956B73DC17}"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5164B022-6AA3-4290-A4EE-E5B967BEE706}" type="datetime1">
              <a:rPr lang="sv-SE" smtClean="0"/>
              <a:t>2020-04-02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78BD8184-4126-445F-B3E6-C75B9C08F052}" type="datetime1">
              <a:rPr lang="sv-SE" smtClean="0"/>
              <a:t>2020-04-02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D1DE4-BC8F-4879-A000-C2ED30F72D40}" type="datetime1">
              <a:rPr lang="sv-SE" smtClean="0"/>
              <a:t>2020-04-02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3046EE-798C-4243-9815-EB693A38ABE6}"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717FA6-87D3-4138-B05C-267E5CFC0EEB}"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A8838FCB-1EF1-42BA-A110-0C4F1ECAF153}"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23326B76-172E-4B4F-85BD-EEC12A96BC6C}"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BC1E589B-E61E-4111-B6D5-90611486D930}"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F5ABEAFC-F4E1-419E-B291-575D1EFA2B71}"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DF3AAE61-5088-4715-8498-C9630F2ECC4E}"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8CB9903-B552-4DBA-A3D4-82DFE49CDE00}"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41053601-CE10-4A4E-8269-1CFB5913D6DB}"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1EB2A837-377C-4EFC-82E2-4C0C7711B220}"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51645-5DB6-42F5-ADDA-369F7AFAFE88}"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lgn="just">
              <a:buAutoNum type="arabicPeriod"/>
            </a:pPr>
            <a:r>
              <a:rPr lang="en-GB" sz="2600" dirty="0"/>
              <a:t>Based on the description given in ‘Simplicity Overview - Reference’ (slide 24), draw the RES for Simplicity. This can be done as a group work and this will be the </a:t>
            </a:r>
            <a:r>
              <a:rPr lang="en-GB" sz="2600" b="1" dirty="0"/>
              <a:t>Reference</a:t>
            </a:r>
            <a:r>
              <a:rPr lang="en-GB" sz="2600" dirty="0"/>
              <a:t> case for the coming individual task. </a:t>
            </a:r>
          </a:p>
          <a:p>
            <a:pPr marL="514350" indent="-514350" algn="just">
              <a:buAutoNum type="arabicPeriod"/>
            </a:pPr>
            <a:r>
              <a:rPr lang="en-GB" sz="2600" dirty="0"/>
              <a:t>Additionally, </a:t>
            </a:r>
            <a:r>
              <a:rPr lang="en-GB" sz="2600" dirty="0" smtClean="0"/>
              <a:t>select </a:t>
            </a:r>
            <a:r>
              <a:rPr lang="en-GB" sz="2600" dirty="0"/>
              <a:t>one </a:t>
            </a:r>
            <a:r>
              <a:rPr lang="en-GB" sz="2600" dirty="0" smtClean="0"/>
              <a:t>scenario from the following slides </a:t>
            </a:r>
            <a:r>
              <a:rPr lang="en-GB" sz="2600" dirty="0"/>
              <a:t>(A, B, C or D) and </a:t>
            </a:r>
            <a:r>
              <a:rPr lang="en-GB" sz="2600" dirty="0" smtClean="0"/>
              <a:t>try </a:t>
            </a:r>
            <a:r>
              <a:rPr lang="en-GB" sz="2600" dirty="0"/>
              <a:t>to sketch the new RES for this particular scenario. </a:t>
            </a:r>
          </a:p>
          <a:p>
            <a:pPr marL="514350" indent="-514350" algn="just">
              <a:buAutoNum type="arabicPeriod"/>
            </a:pPr>
            <a:r>
              <a:rPr lang="en-GB" sz="2600" dirty="0" smtClean="0"/>
              <a:t>The </a:t>
            </a:r>
            <a:r>
              <a:rPr lang="en-GB" sz="2600" dirty="0"/>
              <a:t>RES can be sketched using Power Point, Google Drawings or any other electronic tool (no hand sketch </a:t>
            </a:r>
            <a:r>
              <a:rPr lang="en-GB" sz="2600" dirty="0">
                <a:sym typeface="Wingdings" panose="05000000000000000000" pitchFamily="2" charset="2"/>
              </a:rPr>
              <a:t></a:t>
            </a:r>
            <a:r>
              <a:rPr lang="en-GB" sz="2600" dirty="0" smtClean="0">
                <a:sym typeface="Wingdings" panose="05000000000000000000" pitchFamily="2" charset="2"/>
              </a:rPr>
              <a:t>).</a:t>
            </a:r>
          </a:p>
          <a:p>
            <a:pPr marL="514350" indent="-514350" algn="just">
              <a:buAutoNum type="arabicPeriod"/>
            </a:pPr>
            <a:endParaRPr lang="en-GB" sz="2600" dirty="0">
              <a:sym typeface="Wingdings" panose="05000000000000000000" pitchFamily="2" charset="2"/>
            </a:endParaRPr>
          </a:p>
          <a:p>
            <a:pPr algn="just"/>
            <a:r>
              <a:rPr lang="en-GB" sz="2600" b="1" dirty="0" smtClean="0">
                <a:solidFill>
                  <a:srgbClr val="FF0000"/>
                </a:solidFill>
                <a:sym typeface="Wingdings" panose="05000000000000000000" pitchFamily="2" charset="2"/>
              </a:rPr>
              <a:t>The RES will be part of individual assignment PRO2.</a:t>
            </a:r>
            <a:endParaRPr lang="en-GB" sz="2600" b="1" dirty="0">
              <a:solidFill>
                <a:srgbClr val="FF0000"/>
              </a:solidFill>
            </a:endParaRPr>
          </a:p>
        </p:txBody>
      </p:sp>
      <p:sp>
        <p:nvSpPr>
          <p:cNvPr id="3" name="Slide Number Placeholder 2"/>
          <p:cNvSpPr>
            <a:spLocks noGrp="1"/>
          </p:cNvSpPr>
          <p:nvPr>
            <p:ph type="sldNum" sz="quarter" idx="12"/>
          </p:nvPr>
        </p:nvSpPr>
        <p:spPr/>
        <p:txBody>
          <a:bodyPr/>
          <a:lstStyle/>
          <a:p>
            <a:fld id="{F36C87F6-986D-49E6-AF40-1B3A1EE8064D}" type="slidenum">
              <a:rPr lang="en-GB" smtClean="0"/>
              <a:pPr/>
              <a:t>1</a:t>
            </a:fld>
            <a:endParaRPr lang="en-GB" dirty="0"/>
          </a:p>
        </p:txBody>
      </p:sp>
      <p:sp>
        <p:nvSpPr>
          <p:cNvPr id="5" name="Footer Placeholder 4">
            <a:extLst>
              <a:ext uri="{FF2B5EF4-FFF2-40B4-BE49-F238E27FC236}">
                <a16:creationId xmlns:a16="http://schemas.microsoft.com/office/drawing/2014/main" id="{AB938E45-8C91-4B13-BA92-D2CFCFCE800F}"/>
              </a:ext>
            </a:extLst>
          </p:cNvPr>
          <p:cNvSpPr>
            <a:spLocks noGrp="1"/>
          </p:cNvSpPr>
          <p:nvPr>
            <p:ph type="ftr" sz="quarter" idx="11"/>
          </p:nvPr>
        </p:nvSpPr>
        <p:spPr/>
        <p:txBody>
          <a:bodyPr/>
          <a:lstStyle/>
          <a:p>
            <a:endParaRPr lang="en-GB" dirty="0"/>
          </a:p>
        </p:txBody>
      </p:sp>
      <p:sp>
        <p:nvSpPr>
          <p:cNvPr id="7" name="Title 8"/>
          <p:cNvSpPr txBox="1">
            <a:spLocks/>
          </p:cNvSpPr>
          <p:nvPr/>
        </p:nvSpPr>
        <p:spPr>
          <a:xfrm>
            <a:off x="1995170" y="490238"/>
            <a:ext cx="7974519" cy="7983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a:lstStyle>
          <a:p>
            <a:r>
              <a:rPr lang="sv-SE" sz="3100" dirty="0" err="1" smtClean="0"/>
              <a:t>Individual</a:t>
            </a:r>
            <a:r>
              <a:rPr lang="sv-SE" sz="3100" dirty="0" smtClean="0"/>
              <a:t> </a:t>
            </a:r>
            <a:r>
              <a:rPr lang="en-GB" sz="3100" dirty="0"/>
              <a:t>exercise</a:t>
            </a:r>
            <a:r>
              <a:rPr lang="sv-SE" sz="3100" dirty="0"/>
              <a:t> 1 </a:t>
            </a:r>
            <a:r>
              <a:rPr lang="en-GB" sz="3100" dirty="0" smtClean="0"/>
              <a:t>: </a:t>
            </a:r>
            <a:r>
              <a:rPr lang="en-GB" sz="3100" dirty="0"/>
              <a:t>Sketching a Reference Energy System</a:t>
            </a:r>
          </a:p>
        </p:txBody>
      </p:sp>
    </p:spTree>
    <p:extLst>
      <p:ext uri="{BB962C8B-B14F-4D97-AF65-F5344CB8AC3E}">
        <p14:creationId xmlns:p14="http://schemas.microsoft.com/office/powerpoint/2010/main" val="47031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GB" dirty="0"/>
              <a:t>‘Simplicity’ is a fictional country with a total population of 10 million people. 40% of the population live in urban areas with 1.25 million households and 923 thousand households in the rural areas. The total population is expected to reach 15.9 million people by 2040 with an average annual growth rate of 1.8%. Currently, about 60% of the population is connected to the national grid and the government plans to electrify the rest 40% by 2030. </a:t>
            </a:r>
            <a:endParaRPr lang="sv-SE" dirty="0"/>
          </a:p>
          <a:p>
            <a:pPr algn="just"/>
            <a:r>
              <a:rPr lang="en-GB" dirty="0"/>
              <a:t> </a:t>
            </a:r>
            <a:endParaRPr lang="sv-SE" dirty="0"/>
          </a:p>
          <a:p>
            <a:pPr algn="just"/>
            <a:r>
              <a:rPr lang="en-GB" dirty="0"/>
              <a:t>Simplicity relies on three power plants to meet its electricity demand. They are, single cycle steam turbine that uses natural gas, a large hydro power plant with dam storage and finally a wind power plant. The natural gas required to run the power plant either comes from the domestic natural gas resources or imported from neighbouring countries. Additionally, the government is planning to install a new combined cycle power plant running on natural gas to meet the future electricity demand. </a:t>
            </a:r>
            <a:endParaRPr lang="sv-SE" dirty="0"/>
          </a:p>
          <a:p>
            <a:pPr algn="just"/>
            <a:endParaRPr lang="sv-SE" dirty="0"/>
          </a:p>
        </p:txBody>
      </p:sp>
      <p:sp>
        <p:nvSpPr>
          <p:cNvPr id="3" name="Slide Number Placeholder 2"/>
          <p:cNvSpPr>
            <a:spLocks noGrp="1"/>
          </p:cNvSpPr>
          <p:nvPr>
            <p:ph type="sldNum" sz="quarter" idx="12"/>
          </p:nvPr>
        </p:nvSpPr>
        <p:spPr/>
        <p:txBody>
          <a:bodyPr/>
          <a:lstStyle/>
          <a:p>
            <a:fld id="{F36C87F6-986D-49E6-AF40-1B3A1EE8064D}" type="slidenum">
              <a:rPr lang="en-GB" smtClean="0"/>
              <a:pPr/>
              <a:t>2</a:t>
            </a:fld>
            <a:endParaRPr lang="en-GB" dirty="0"/>
          </a:p>
        </p:txBody>
      </p:sp>
      <p:sp>
        <p:nvSpPr>
          <p:cNvPr id="4" name="Title 3"/>
          <p:cNvSpPr>
            <a:spLocks noGrp="1"/>
          </p:cNvSpPr>
          <p:nvPr>
            <p:ph type="title"/>
          </p:nvPr>
        </p:nvSpPr>
        <p:spPr/>
        <p:txBody>
          <a:bodyPr/>
          <a:lstStyle/>
          <a:p>
            <a:r>
              <a:rPr lang="en-GB" b="1" dirty="0"/>
              <a:t>Simplicity Overview – Reference</a:t>
            </a:r>
            <a:endParaRPr lang="sv-SE" dirty="0"/>
          </a:p>
        </p:txBody>
      </p:sp>
      <p:sp>
        <p:nvSpPr>
          <p:cNvPr id="5" name="Footer Placeholder 4">
            <a:extLst>
              <a:ext uri="{FF2B5EF4-FFF2-40B4-BE49-F238E27FC236}">
                <a16:creationId xmlns:a16="http://schemas.microsoft.com/office/drawing/2014/main" id="{F83A3D0A-DC06-4F1A-B904-39D9FC113A03}"/>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5384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32371"/>
            <a:ext cx="10515600" cy="4550734"/>
          </a:xfrm>
        </p:spPr>
        <p:txBody>
          <a:bodyPr>
            <a:noAutofit/>
          </a:bodyPr>
          <a:lstStyle/>
          <a:p>
            <a:pPr lvl="0" algn="just"/>
            <a:r>
              <a:rPr lang="en-GB" sz="2600" b="1" dirty="0"/>
              <a:t>Scenario A: Biomass technology</a:t>
            </a:r>
            <a:endParaRPr lang="sv-SE" sz="2600" dirty="0"/>
          </a:p>
          <a:p>
            <a:pPr algn="just"/>
            <a:r>
              <a:rPr lang="en-GB" sz="2600" dirty="0"/>
              <a:t>The massive biomass resources in the country to be utilized to meet electricity demand. Raw biomass being collected and a gasification technology is used to produce biogas, which is burned as an alternative fuel in the existing fossil power plant. Moreover, people in rural areas use some of the collected biomass for cooking and heating purposes. </a:t>
            </a:r>
          </a:p>
          <a:p>
            <a:pPr algn="just"/>
            <a:endParaRPr lang="sv-SE" sz="1400" dirty="0"/>
          </a:p>
          <a:p>
            <a:pPr lvl="0" algn="just"/>
            <a:r>
              <a:rPr lang="en-GB" sz="2600" b="1" dirty="0"/>
              <a:t>Scenario B: Oil refinery </a:t>
            </a:r>
            <a:endParaRPr lang="sv-SE" sz="2600" dirty="0"/>
          </a:p>
          <a:p>
            <a:pPr algn="just"/>
            <a:r>
              <a:rPr lang="en-GB" sz="2600" dirty="0"/>
              <a:t>The exploration efforts confirmed the feasibility of extracting crude oil from the recently discovered wells. The government is planning to build an oil refinery to transform crude oil into oil products (</a:t>
            </a:r>
            <a:r>
              <a:rPr lang="en-GB" sz="2600" dirty="0" err="1"/>
              <a:t>i.e</a:t>
            </a:r>
            <a:r>
              <a:rPr lang="en-GB" sz="2600" dirty="0"/>
              <a:t> gasoline, kerosene, heavy fuel oil and light fuel oil). Light Fuel Oil (LFO) will be used to fuel a new steam turbine while the gasoline will be used to meet the domestic transport demand.  </a:t>
            </a:r>
            <a:endParaRPr lang="sv-SE" sz="2600" dirty="0"/>
          </a:p>
          <a:p>
            <a:endParaRPr lang="sv-SE" sz="2600" dirty="0"/>
          </a:p>
        </p:txBody>
      </p:sp>
      <p:sp>
        <p:nvSpPr>
          <p:cNvPr id="3" name="Slide Number Placeholder 2"/>
          <p:cNvSpPr>
            <a:spLocks noGrp="1"/>
          </p:cNvSpPr>
          <p:nvPr>
            <p:ph type="sldNum" sz="quarter" idx="12"/>
          </p:nvPr>
        </p:nvSpPr>
        <p:spPr/>
        <p:txBody>
          <a:bodyPr/>
          <a:lstStyle/>
          <a:p>
            <a:fld id="{F36C87F6-986D-49E6-AF40-1B3A1EE8064D}" type="slidenum">
              <a:rPr lang="en-GB" smtClean="0"/>
              <a:pPr/>
              <a:t>3</a:t>
            </a:fld>
            <a:endParaRPr lang="en-GB" dirty="0"/>
          </a:p>
        </p:txBody>
      </p:sp>
      <p:sp>
        <p:nvSpPr>
          <p:cNvPr id="4" name="Title 3"/>
          <p:cNvSpPr>
            <a:spLocks noGrp="1"/>
          </p:cNvSpPr>
          <p:nvPr>
            <p:ph type="title"/>
          </p:nvPr>
        </p:nvSpPr>
        <p:spPr/>
        <p:txBody>
          <a:bodyPr/>
          <a:lstStyle/>
          <a:p>
            <a:r>
              <a:rPr lang="en-GB" b="1" dirty="0"/>
              <a:t>Simplicity Overview – Future scenarios</a:t>
            </a:r>
            <a:endParaRPr lang="sv-SE" dirty="0"/>
          </a:p>
        </p:txBody>
      </p:sp>
      <p:sp>
        <p:nvSpPr>
          <p:cNvPr id="5" name="Footer Placeholder 4">
            <a:extLst>
              <a:ext uri="{FF2B5EF4-FFF2-40B4-BE49-F238E27FC236}">
                <a16:creationId xmlns:a16="http://schemas.microsoft.com/office/drawing/2014/main" id="{C15FC7D1-8DD7-40C7-8C74-BD2E77A06362}"/>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0732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GB" sz="2600" b="1" dirty="0"/>
              <a:t>Scenario C: Transport sector</a:t>
            </a:r>
            <a:endParaRPr lang="sv-SE" sz="2600" b="1" dirty="0"/>
          </a:p>
          <a:p>
            <a:pPr algn="just"/>
            <a:r>
              <a:rPr lang="en-GB" sz="2600" dirty="0"/>
              <a:t>There are currently two types of vehicles in Simplicity, public transport buses and private cars. The public transport fleet is fuelled mainly by diesel while private cars are mainly gasoline driven. Both fuels are being imported. </a:t>
            </a:r>
          </a:p>
          <a:p>
            <a:pPr algn="just"/>
            <a:endParaRPr lang="sv-SE" sz="2600" dirty="0"/>
          </a:p>
          <a:p>
            <a:pPr lvl="0" algn="just"/>
            <a:r>
              <a:rPr lang="en-GB" sz="2600" b="1" dirty="0"/>
              <a:t>Scenario D: Desalination project</a:t>
            </a:r>
            <a:endParaRPr lang="sv-SE" sz="2600" b="1" dirty="0"/>
          </a:p>
          <a:p>
            <a:pPr algn="just"/>
            <a:r>
              <a:rPr lang="en-GB" sz="2600" dirty="0"/>
              <a:t>Due to climate change and the increasing water demand, the government is considering the development of a desalination plant to supply the </a:t>
            </a:r>
            <a:r>
              <a:rPr lang="en-GB" sz="2600" dirty="0" smtClean="0"/>
              <a:t>growing water </a:t>
            </a:r>
            <a:r>
              <a:rPr lang="en-GB" sz="2600" dirty="0"/>
              <a:t>demand. The plan is to build a reverse osmosis plant, which requires electricity to purify saline seawater and produce pure potable water. </a:t>
            </a:r>
            <a:endParaRPr lang="sv-SE" sz="2600" dirty="0"/>
          </a:p>
        </p:txBody>
      </p:sp>
      <p:sp>
        <p:nvSpPr>
          <p:cNvPr id="3" name="Slide Number Placeholder 2"/>
          <p:cNvSpPr>
            <a:spLocks noGrp="1"/>
          </p:cNvSpPr>
          <p:nvPr>
            <p:ph type="sldNum" sz="quarter" idx="12"/>
          </p:nvPr>
        </p:nvSpPr>
        <p:spPr/>
        <p:txBody>
          <a:bodyPr/>
          <a:lstStyle/>
          <a:p>
            <a:fld id="{F36C87F6-986D-49E6-AF40-1B3A1EE8064D}" type="slidenum">
              <a:rPr lang="en-GB" smtClean="0"/>
              <a:pPr/>
              <a:t>4</a:t>
            </a:fld>
            <a:endParaRPr lang="en-GB" dirty="0"/>
          </a:p>
        </p:txBody>
      </p:sp>
      <p:sp>
        <p:nvSpPr>
          <p:cNvPr id="4" name="Title 3"/>
          <p:cNvSpPr>
            <a:spLocks noGrp="1"/>
          </p:cNvSpPr>
          <p:nvPr>
            <p:ph type="title"/>
          </p:nvPr>
        </p:nvSpPr>
        <p:spPr/>
        <p:txBody>
          <a:bodyPr/>
          <a:lstStyle/>
          <a:p>
            <a:r>
              <a:rPr lang="en-GB" b="1" dirty="0"/>
              <a:t>Simplicity Overview – Future scenarios</a:t>
            </a:r>
            <a:endParaRPr lang="sv-SE" dirty="0"/>
          </a:p>
        </p:txBody>
      </p:sp>
      <p:sp>
        <p:nvSpPr>
          <p:cNvPr id="5" name="Footer Placeholder 4">
            <a:extLst>
              <a:ext uri="{FF2B5EF4-FFF2-40B4-BE49-F238E27FC236}">
                <a16:creationId xmlns:a16="http://schemas.microsoft.com/office/drawing/2014/main" id="{0B420D32-C16F-4BAC-AFD6-383FFD6E24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3098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OSeMOSYS_dESA_OpTIMUS</Template>
  <TotalTime>7356</TotalTime>
  <Words>552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Calibri</vt:lpstr>
      <vt:lpstr>Calibri Light</vt:lpstr>
      <vt:lpstr>Wingdings</vt:lpstr>
      <vt:lpstr>OSeMOSYS_dESA_OpTIMUS</vt:lpstr>
      <vt:lpstr>Custom Design</vt:lpstr>
      <vt:lpstr>PowerPoint Presentation</vt:lpstr>
      <vt:lpstr>Simplicity Overview – Reference</vt:lpstr>
      <vt:lpstr>Simplicity Overview – Future scenarios</vt:lpstr>
      <vt:lpstr>Simplicity Overview – Future scenarios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196</cp:revision>
  <dcterms:created xsi:type="dcterms:W3CDTF">2015-09-18T21:05:15Z</dcterms:created>
  <dcterms:modified xsi:type="dcterms:W3CDTF">2020-04-02T16:09:01Z</dcterms:modified>
</cp:coreProperties>
</file>