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15"/>
  </p:notesMasterIdLst>
  <p:sldIdLst>
    <p:sldId id="622" r:id="rId12"/>
    <p:sldId id="632" r:id="rId13"/>
    <p:sldId id="6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90300" autoAdjust="0"/>
  </p:normalViewPr>
  <p:slideViewPr>
    <p:cSldViewPr snapToGrid="0">
      <p:cViewPr varScale="1">
        <p:scale>
          <a:sx n="106" d="100"/>
          <a:sy n="106" d="100"/>
        </p:scale>
        <p:origin x="3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1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1B068-BE6A-4C82-9505-14C84DEFD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3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FF0E255-637E-449B-9D5B-4548DD239884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483B75C-0F37-4D3E-B6D0-AAB415A8558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72DE635-98D5-46BF-9774-BA36CEC4CEA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9999E27-869D-4A98-9093-5F78CC01F505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2145FEB-EE79-41D5-A7C0-DF2233C8BA1A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35D0360-9B17-47D0-A800-FBE7EAF88DA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5019CE7-2A79-4A67-A8FD-3EF189A2EEF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00721-8B88-48B7-91A6-80677E511102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ED3D-3BFC-4E56-8D94-5E7394D42825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13E0-74F3-4FC7-AB44-6B310A3AA29E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015F9BA-865F-48D8-9028-94D0CCAB2851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271A-0477-47E7-976D-F86B280745BB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0373-A4C8-47E8-B288-C58CCD4FF666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FE02-19A1-4E47-A1BE-76EADD34C32B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DA07-F506-4824-84A2-6AA1A141E819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BE9-E140-4212-AE8F-850B3E91F572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9675-BD3B-41A7-9918-9FCA4671CDC9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9198-06BB-4CF8-B337-DCDF9B05109F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448F-614A-4306-8E6A-0EF5A1C4057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CBBF-F032-455A-A225-4D5964F134F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EB90566-15B7-4F42-89BB-1FDEDE02E93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3A4C24A-290D-435F-8469-34944F9BBB1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3B75953-7207-4AAD-84D9-DA0A9B7F985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67D9A36-9DF4-43B0-AB71-160C56FDA2E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6A66335-653C-4EE0-A4D5-3D7C86E5BCE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2BCF23F-E2BF-440D-9D01-91BAB7D9C4D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11CF-ED73-41BE-BD35-81E8D2EECFA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mosys.org/temb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mosys.org/samb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semosys.org/osembe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continental applications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4A734D-AE7A-40F9-8ACB-47041ADA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22" y="1655626"/>
            <a:ext cx="6141834" cy="4067382"/>
          </a:xfrm>
        </p:spPr>
        <p:txBody>
          <a:bodyPr>
            <a:noAutofit/>
          </a:bodyPr>
          <a:lstStyle/>
          <a:p>
            <a:r>
              <a:rPr lang="en-US" b="1" dirty="0">
                <a:hlinkClick r:id="rId3"/>
              </a:rPr>
              <a:t>TEMBA</a:t>
            </a:r>
            <a:r>
              <a:rPr lang="en-US" b="1" dirty="0"/>
              <a:t> – The Electricity Model Base for Africa</a:t>
            </a:r>
          </a:p>
          <a:p>
            <a:r>
              <a:rPr lang="en-US" sz="2400" dirty="0" smtClean="0"/>
              <a:t>(</a:t>
            </a:r>
            <a:r>
              <a:rPr lang="en-US" sz="2400" dirty="0"/>
              <a:t>partners: </a:t>
            </a:r>
            <a:r>
              <a:rPr lang="en-US" sz="2400" dirty="0" smtClean="0"/>
              <a:t>World Bank, JRC, UN</a:t>
            </a:r>
            <a:r>
              <a:rPr lang="en-US" sz="2400" dirty="0"/>
              <a:t>, SIDA, ABB, </a:t>
            </a:r>
            <a:r>
              <a:rPr lang="en-US" sz="2400" dirty="0" err="1"/>
              <a:t>Vetenskaprådet</a:t>
            </a:r>
            <a:r>
              <a:rPr lang="en-US" sz="2400" dirty="0"/>
              <a:t>)</a:t>
            </a:r>
          </a:p>
          <a:p>
            <a:endParaRPr lang="en-US" sz="2400" b="1" dirty="0"/>
          </a:p>
          <a:p>
            <a:r>
              <a:rPr lang="en-US" sz="2400" b="1" dirty="0"/>
              <a:t>Scope: </a:t>
            </a:r>
            <a:r>
              <a:rPr lang="en-US" sz="2400" dirty="0"/>
              <a:t>Assess resilience of African electricity infrastructure to climate change and role of interconnections</a:t>
            </a:r>
          </a:p>
          <a:p>
            <a:r>
              <a:rPr lang="en-US" sz="2400" b="1" dirty="0"/>
              <a:t>Modules: </a:t>
            </a:r>
            <a:r>
              <a:rPr lang="en-US" sz="2400" dirty="0"/>
              <a:t>Electricity, </a:t>
            </a:r>
            <a:r>
              <a:rPr lang="en-US" sz="2400" dirty="0" smtClean="0"/>
              <a:t>Gas, 1000</a:t>
            </a:r>
            <a:r>
              <a:rPr lang="en-US" sz="2400" dirty="0"/>
              <a:t>+ technologies and fuels</a:t>
            </a:r>
          </a:p>
          <a:p>
            <a:r>
              <a:rPr lang="en-US" sz="2400" b="1" dirty="0"/>
              <a:t>Spatial scale: </a:t>
            </a:r>
            <a:r>
              <a:rPr lang="en-US" sz="2400" dirty="0"/>
              <a:t>Africa – one node per country</a:t>
            </a:r>
          </a:p>
          <a:p>
            <a:r>
              <a:rPr lang="en-US" sz="2400" b="1" dirty="0"/>
              <a:t>Temporal scale: </a:t>
            </a:r>
            <a:r>
              <a:rPr lang="en-US" sz="2400" dirty="0"/>
              <a:t>Year divided in </a:t>
            </a:r>
            <a:r>
              <a:rPr lang="en-US" sz="2400" dirty="0" smtClean="0"/>
              <a:t>8 </a:t>
            </a:r>
            <a:r>
              <a:rPr lang="en-US" sz="2400" dirty="0"/>
              <a:t>time slices – </a:t>
            </a:r>
            <a:r>
              <a:rPr lang="en-US" sz="2400" dirty="0" smtClean="0"/>
              <a:t>4 </a:t>
            </a:r>
            <a:r>
              <a:rPr lang="en-US" sz="2400" dirty="0"/>
              <a:t>seasons, 1 typical day, 2 daily time brackets (Night and Day)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1245C79C-F315-44CA-A95F-6BE4AC291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54" y="1566011"/>
            <a:ext cx="4676743" cy="4800968"/>
          </a:xfrm>
          <a:prstGeom prst="rect">
            <a:avLst/>
          </a:prstGeom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B936C0-D48C-4163-8BF0-DCF656FDB1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85" y="3688141"/>
            <a:ext cx="2408738" cy="3207695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3B372DA-AAEF-4063-9C59-63DC3518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59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continental applications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4A734D-AE7A-40F9-8ACB-47041ADA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22" y="1830284"/>
            <a:ext cx="5618211" cy="4067382"/>
          </a:xfrm>
        </p:spPr>
        <p:txBody>
          <a:bodyPr>
            <a:noAutofit/>
          </a:bodyPr>
          <a:lstStyle/>
          <a:p>
            <a:r>
              <a:rPr lang="en-US" b="1" dirty="0">
                <a:hlinkClick r:id="rId3"/>
              </a:rPr>
              <a:t>SAMBA</a:t>
            </a:r>
            <a:r>
              <a:rPr lang="en-US" b="1" dirty="0"/>
              <a:t> – South America Model Base</a:t>
            </a:r>
          </a:p>
          <a:p>
            <a:r>
              <a:rPr lang="en-US" sz="2400" dirty="0"/>
              <a:t>(partners: World Bank)</a:t>
            </a:r>
          </a:p>
          <a:p>
            <a:endParaRPr lang="en-US" sz="2400" b="1" dirty="0"/>
          </a:p>
          <a:p>
            <a:r>
              <a:rPr lang="en-US" sz="2400" b="1" dirty="0"/>
              <a:t>Scope: </a:t>
            </a:r>
            <a:r>
              <a:rPr lang="en-US" sz="2400" dirty="0"/>
              <a:t>South America Model Base, electricity supply infrastructure modelling to study cooperation dynamics between countries</a:t>
            </a:r>
            <a:endParaRPr lang="en-US" sz="2400" b="1" dirty="0"/>
          </a:p>
          <a:p>
            <a:r>
              <a:rPr lang="en-US" sz="2400" b="1" dirty="0"/>
              <a:t>Modules: </a:t>
            </a:r>
            <a:r>
              <a:rPr lang="en-US" sz="2400" dirty="0"/>
              <a:t>Electricity, 16 technologies per country</a:t>
            </a:r>
          </a:p>
          <a:p>
            <a:r>
              <a:rPr lang="en-US" sz="2400" b="1" dirty="0"/>
              <a:t>Spatial scale: </a:t>
            </a:r>
            <a:r>
              <a:rPr lang="en-US" sz="2400" dirty="0"/>
              <a:t>11 countries, one node per country</a:t>
            </a:r>
          </a:p>
          <a:p>
            <a:r>
              <a:rPr lang="en-US" sz="2400" b="1" dirty="0"/>
              <a:t>Temporal scale: </a:t>
            </a:r>
            <a:r>
              <a:rPr lang="en-US" sz="2400" dirty="0"/>
              <a:t>Year divided in 48 time slices – 12 seasons (one per month), 1 typical day, 4 daily time brackets of 6 hours each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B511C3-DC73-4592-9784-F4B9AA9F4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140" y="2331868"/>
            <a:ext cx="2813606" cy="3835016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D34F35E-F4AE-4A13-A619-DB3D6907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404" y="1547735"/>
            <a:ext cx="3033234" cy="4066256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5FD8936-F9C5-4CE6-A99D-1CA9AEB4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2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</a:t>
            </a:fld>
            <a:endParaRPr lang="en-US" dirty="0"/>
          </a:p>
        </p:txBody>
      </p:sp>
      <p:pic>
        <p:nvPicPr>
          <p:cNvPr id="13" name="Picture 12" descr="A picture containing outdoor, man&#10;&#10;Description automatically generated">
            <a:extLst>
              <a:ext uri="{FF2B5EF4-FFF2-40B4-BE49-F238E27FC236}">
                <a16:creationId xmlns:a16="http://schemas.microsoft.com/office/drawing/2014/main" id="{0A8E711A-0DF8-42F2-9A4C-E12732C18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57" y="3028359"/>
            <a:ext cx="4437321" cy="3327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continental applications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4A734D-AE7A-40F9-8ACB-47041ADA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22" y="1830284"/>
            <a:ext cx="5618211" cy="4067382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(funded by the EC)</a:t>
            </a:r>
          </a:p>
          <a:p>
            <a:endParaRPr lang="en-US" sz="2400" b="1" dirty="0"/>
          </a:p>
          <a:p>
            <a:r>
              <a:rPr lang="en-US" sz="2400" b="1" dirty="0"/>
              <a:t>Scope: </a:t>
            </a:r>
            <a:r>
              <a:rPr lang="en-US" sz="2400" dirty="0"/>
              <a:t>Open Source energy Model Base for the EU – EU28+2 electricity system model to represent key dynamics of the transition to a low-carbon system</a:t>
            </a:r>
          </a:p>
          <a:p>
            <a:r>
              <a:rPr lang="en-US" sz="2400" b="1" dirty="0"/>
              <a:t>Modules: </a:t>
            </a:r>
            <a:r>
              <a:rPr lang="en-US" sz="2400" dirty="0"/>
              <a:t>Electricity, 1000+ technologies and fuels</a:t>
            </a:r>
          </a:p>
          <a:p>
            <a:r>
              <a:rPr lang="en-US" sz="2400" b="1" dirty="0"/>
              <a:t>Spatial scale: </a:t>
            </a:r>
            <a:r>
              <a:rPr lang="en-US" sz="2400" dirty="0"/>
              <a:t>EU28+2 – one node per country</a:t>
            </a:r>
          </a:p>
          <a:p>
            <a:r>
              <a:rPr lang="en-US" sz="2400" b="1" dirty="0"/>
              <a:t>Temporal scale: </a:t>
            </a:r>
            <a:r>
              <a:rPr lang="en-US" sz="2400" dirty="0"/>
              <a:t>Year divided in 15 time slices – 5 seasons, 1 typical day, 3 daily time brackets (Night, Day and Peak)</a:t>
            </a:r>
          </a:p>
        </p:txBody>
      </p:sp>
      <p:pic>
        <p:nvPicPr>
          <p:cNvPr id="11" name="Picture 10" descr="A close up of a wire fence&#10;&#10;Description automatically generated">
            <a:extLst>
              <a:ext uri="{FF2B5EF4-FFF2-40B4-BE49-F238E27FC236}">
                <a16:creationId xmlns:a16="http://schemas.microsoft.com/office/drawing/2014/main" id="{CE8187FB-63E4-489C-AD57-0BD341D7E9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379" y="2826832"/>
            <a:ext cx="3616513" cy="113670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3CE98F3-5809-487B-A0A5-C693C3D23198}"/>
              </a:ext>
            </a:extLst>
          </p:cNvPr>
          <p:cNvSpPr txBox="1">
            <a:spLocks/>
          </p:cNvSpPr>
          <p:nvPr/>
        </p:nvSpPr>
        <p:spPr>
          <a:xfrm>
            <a:off x="6215278" y="2646633"/>
            <a:ext cx="4790643" cy="4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Source: Wikipedia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54DB56C9-505B-46DC-8888-FAE831D577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153" y="2266221"/>
            <a:ext cx="3600205" cy="9965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84D7CA-F751-4F96-8999-B0CB7D0DBFC1}"/>
              </a:ext>
            </a:extLst>
          </p:cNvPr>
          <p:cNvSpPr/>
          <p:nvPr/>
        </p:nvSpPr>
        <p:spPr>
          <a:xfrm>
            <a:off x="835754" y="1649528"/>
            <a:ext cx="7932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hlinkClick r:id="rId6"/>
              </a:rPr>
              <a:t>OSeMBE</a:t>
            </a:r>
            <a:r>
              <a:rPr lang="en-US" sz="2800" b="1" dirty="0"/>
              <a:t> – Open Source energy Model Base for Europe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10B6E-07E5-4F82-92B0-9E569285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0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6607</TotalTime>
  <Words>272</Words>
  <Application>Microsoft Office PowerPoint</Application>
  <PresentationFormat>Widescreen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OSeMOSYS_dESA_OpTIMUS</vt:lpstr>
      <vt:lpstr>Custom Design</vt:lpstr>
      <vt:lpstr>Three continental applications</vt:lpstr>
      <vt:lpstr>Three continental applications</vt:lpstr>
      <vt:lpstr>Three continental applications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226</cp:revision>
  <dcterms:created xsi:type="dcterms:W3CDTF">2015-09-18T21:05:15Z</dcterms:created>
  <dcterms:modified xsi:type="dcterms:W3CDTF">2020-04-02T16:43:55Z</dcterms:modified>
</cp:coreProperties>
</file>