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1" r:id="rId2"/>
    <p:sldId id="351" r:id="rId3"/>
    <p:sldId id="352" r:id="rId4"/>
    <p:sldId id="353" r:id="rId5"/>
    <p:sldId id="426" r:id="rId6"/>
    <p:sldId id="42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er Broad" initials="OB" lastIdx="1" clrIdx="0">
    <p:extLst>
      <p:ext uri="{19B8F6BF-5375-455C-9EA6-DF929625EA0E}">
        <p15:presenceInfo xmlns:p15="http://schemas.microsoft.com/office/powerpoint/2012/main" userId="S-1-5-21-4270984560-2697355171-1338322823-62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1954A6"/>
    <a:srgbClr val="FFFFFF"/>
    <a:srgbClr val="DEE4EE"/>
    <a:srgbClr val="3B6ABF"/>
    <a:srgbClr val="B0B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84249" autoAdjust="0"/>
  </p:normalViewPr>
  <p:slideViewPr>
    <p:cSldViewPr snapToGrid="0">
      <p:cViewPr varScale="1">
        <p:scale>
          <a:sx n="94" d="100"/>
          <a:sy n="94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A1728-CCC6-4FFD-AB4E-CF9E18E50C8E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E99D3-575E-4B33-AEE3-580024E0F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5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64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74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subtitle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3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999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1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03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5" name="Grupp 28"/>
          <p:cNvGrpSpPr/>
          <p:nvPr userDrawn="1"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 userDrawn="1"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 userDrawn="1"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 userDrawn="1"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 userDrawn="1"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 userDrawn="1"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 userDrawn="1"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 userDrawn="1"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8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Subtitle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7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2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1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Subtitle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6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2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63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v@kth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optimus.communit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ecd-nea.org/ndd/pubs/2015/7057-proj-costs-electricity-2015.pdf" TargetMode="External"/><Relationship Id="rId2" Type="http://schemas.openxmlformats.org/officeDocument/2006/relationships/hyperlink" Target="https://setis.ec.europa.eu/sites/default/files/reports/ETRI-201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a-etsap.org/index.php/energy-technology-d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emosys.org/understanding-the-energy-system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Introduction to renewable energy trends</a:t>
            </a:r>
            <a:endParaRPr lang="sv-SE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7" name="Subtitle 3"/>
          <p:cNvSpPr>
            <a:spLocks noGrp="1"/>
          </p:cNvSpPr>
          <p:nvPr/>
        </p:nvSpPr>
        <p:spPr>
          <a:xfrm>
            <a:off x="1690167" y="3821690"/>
            <a:ext cx="9144000" cy="188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Georgios </a:t>
            </a:r>
            <a:r>
              <a:rPr lang="en-GB" dirty="0" err="1" smtClean="0"/>
              <a:t>Avgerinopoulos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gav@kth.se</a:t>
            </a:r>
            <a:r>
              <a:rPr lang="en-GB" dirty="0" smtClean="0"/>
              <a:t>  </a:t>
            </a:r>
          </a:p>
        </p:txBody>
      </p:sp>
      <p:sp>
        <p:nvSpPr>
          <p:cNvPr id="11" name="Subtitle 3"/>
          <p:cNvSpPr txBox="1">
            <a:spLocks/>
          </p:cNvSpPr>
          <p:nvPr/>
        </p:nvSpPr>
        <p:spPr>
          <a:xfrm>
            <a:off x="838200" y="5696322"/>
            <a:ext cx="9144000" cy="41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spc="0" dirty="0" smtClean="0"/>
              <a:t>Introductory lecture – Energy commodities and technologies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fontAlgn="ctr"/>
            <a:r>
              <a:rPr lang="en-US" sz="1000" dirty="0"/>
              <a:t>This work by </a:t>
            </a:r>
            <a:r>
              <a:rPr lang="en-US" sz="1000" dirty="0" err="1">
                <a:hlinkClick r:id="rId4"/>
              </a:rPr>
              <a:t>OpTIMUS.community</a:t>
            </a:r>
            <a:r>
              <a:rPr lang="en-US" sz="1000" dirty="0"/>
              <a:t> is licensed </a:t>
            </a:r>
            <a:r>
              <a:rPr lang="en-US" sz="1000" dirty="0" smtClean="0"/>
              <a:t>under the </a:t>
            </a:r>
            <a:r>
              <a:rPr lang="en-US" sz="1000" dirty="0"/>
              <a:t>Creative Commons Attribution 4.0 International License. To view a copy of this license, visit </a:t>
            </a:r>
            <a:r>
              <a:rPr lang="en-US" sz="1000" dirty="0">
                <a:hlinkClick r:id="rId5"/>
              </a:rPr>
              <a:t>http://creativecommons.org/licenses/by/4.0</a:t>
            </a:r>
            <a:r>
              <a:rPr lang="en-US" sz="1000" dirty="0" smtClean="0">
                <a:hlinkClick r:id="rId5"/>
              </a:rPr>
              <a:t>/</a:t>
            </a:r>
            <a:r>
              <a:rPr lang="en-US" sz="1000" dirty="0" smtClean="0"/>
              <a:t>.</a:t>
            </a:r>
            <a:endParaRPr lang="sv-SE" sz="1000" b="1" spc="-15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8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1" y="1459127"/>
            <a:ext cx="8580328" cy="489120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Renewable </a:t>
            </a:r>
            <a:r>
              <a:rPr lang="en-CA" b="1" dirty="0" smtClean="0"/>
              <a:t>energy </a:t>
            </a:r>
            <a:r>
              <a:rPr lang="en-CA" b="1" dirty="0"/>
              <a:t>in </a:t>
            </a:r>
            <a:r>
              <a:rPr lang="en-CA" b="1" dirty="0" smtClean="0"/>
              <a:t>figures</a:t>
            </a:r>
            <a:endParaRPr lang="en-CA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1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5" y="1737360"/>
            <a:ext cx="10576885" cy="394534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Renewable energy in figures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31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54" y="1459127"/>
            <a:ext cx="10064466" cy="487120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Renewable energy targets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67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IEA, World Energy Outlook 2016;</a:t>
            </a:r>
          </a:p>
          <a:p>
            <a:r>
              <a:rPr lang="sv-SE" dirty="0" err="1"/>
              <a:t>European</a:t>
            </a:r>
            <a:r>
              <a:rPr lang="sv-SE" dirty="0"/>
              <a:t> Commission, Joint Research Centre, Energy </a:t>
            </a:r>
            <a:r>
              <a:rPr lang="sv-SE" dirty="0" err="1"/>
              <a:t>Technology</a:t>
            </a:r>
            <a:r>
              <a:rPr lang="sv-SE" dirty="0"/>
              <a:t> </a:t>
            </a:r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Indicators</a:t>
            </a:r>
            <a:r>
              <a:rPr lang="sv-SE" dirty="0"/>
              <a:t> (ETRI) 2014. </a:t>
            </a:r>
            <a:r>
              <a:rPr lang="sv-SE" dirty="0" err="1"/>
              <a:t>Available</a:t>
            </a:r>
            <a:r>
              <a:rPr lang="sv-SE" dirty="0"/>
              <a:t> at: </a:t>
            </a:r>
            <a:r>
              <a:rPr lang="sv-SE" dirty="0">
                <a:hlinkClick r:id="rId2"/>
              </a:rPr>
              <a:t>https://setis.ec.europa.eu/sites/default/files/reports/ETRI-2014.pdf</a:t>
            </a:r>
            <a:r>
              <a:rPr lang="sv-SE" dirty="0"/>
              <a:t>; </a:t>
            </a:r>
          </a:p>
          <a:p>
            <a:r>
              <a:rPr lang="sv-SE" dirty="0"/>
              <a:t>IEA, NEA, </a:t>
            </a:r>
            <a:r>
              <a:rPr lang="sv-SE" dirty="0" err="1"/>
              <a:t>Projected</a:t>
            </a:r>
            <a:r>
              <a:rPr lang="sv-SE" dirty="0"/>
              <a:t> </a:t>
            </a:r>
            <a:r>
              <a:rPr lang="sv-SE" dirty="0" err="1"/>
              <a:t>Costs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Generating </a:t>
            </a:r>
            <a:r>
              <a:rPr lang="sv-SE" dirty="0" err="1"/>
              <a:t>Electricity</a:t>
            </a:r>
            <a:r>
              <a:rPr lang="sv-SE" dirty="0"/>
              <a:t> 2015. </a:t>
            </a:r>
            <a:r>
              <a:rPr lang="sv-SE" dirty="0" err="1"/>
              <a:t>Available</a:t>
            </a:r>
            <a:r>
              <a:rPr lang="sv-SE" dirty="0"/>
              <a:t> at: </a:t>
            </a:r>
            <a:r>
              <a:rPr lang="sv-SE" dirty="0">
                <a:hlinkClick r:id="rId3"/>
              </a:rPr>
              <a:t>https://www.oecd-nea.org/ndd/pubs/2015/7057-proj-costs-electricity-2015.pdf</a:t>
            </a:r>
            <a:r>
              <a:rPr lang="sv-SE" dirty="0"/>
              <a:t>; </a:t>
            </a:r>
          </a:p>
          <a:p>
            <a:r>
              <a:rPr lang="sv-SE" dirty="0"/>
              <a:t>IEA-ETSAP, Energy </a:t>
            </a:r>
            <a:r>
              <a:rPr lang="sv-SE" dirty="0" err="1"/>
              <a:t>Technology</a:t>
            </a:r>
            <a:r>
              <a:rPr lang="sv-SE" dirty="0"/>
              <a:t> Data Source. </a:t>
            </a:r>
            <a:r>
              <a:rPr lang="sv-SE" dirty="0" err="1"/>
              <a:t>Available</a:t>
            </a:r>
            <a:r>
              <a:rPr lang="sv-SE" dirty="0"/>
              <a:t> at: </a:t>
            </a:r>
            <a:r>
              <a:rPr lang="sv-SE" dirty="0">
                <a:hlinkClick r:id="rId4"/>
              </a:rPr>
              <a:t>https://iea-etsap.org/index.php/energy-technology-data</a:t>
            </a:r>
            <a:r>
              <a:rPr lang="sv-SE" dirty="0"/>
              <a:t>;</a:t>
            </a:r>
            <a:endParaRPr lang="en-US" dirty="0"/>
          </a:p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References and reading material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265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87015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Reviser</a:t>
                      </a:r>
                      <a:r>
                        <a:rPr lang="en-US" baseline="0" dirty="0" smtClean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2017-09-26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Georgios</a:t>
                      </a:r>
                      <a:r>
                        <a:rPr lang="en-US" baseline="0" dirty="0" smtClean="0"/>
                        <a:t> Avgerinopoulos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 Howells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Georgios</a:t>
                      </a:r>
                      <a:r>
                        <a:rPr lang="en-US" baseline="0" dirty="0" smtClean="0"/>
                        <a:t> Avgerinopoulos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Changelog and attribution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 smtClean="0"/>
              <a:t>To </a:t>
            </a:r>
            <a:r>
              <a:rPr lang="sv-SE" i="1" dirty="0" err="1" smtClean="0"/>
              <a:t>correctly</a:t>
            </a:r>
            <a:r>
              <a:rPr lang="sv-SE" i="1" dirty="0" smtClean="0"/>
              <a:t> </a:t>
            </a:r>
            <a:r>
              <a:rPr lang="sv-SE" i="1" dirty="0" err="1" smtClean="0"/>
              <a:t>reference</a:t>
            </a:r>
            <a:r>
              <a:rPr lang="sv-SE" i="1" dirty="0" smtClean="0"/>
              <a:t> </a:t>
            </a:r>
            <a:r>
              <a:rPr lang="sv-SE" i="1" dirty="0" err="1" smtClean="0"/>
              <a:t>this</a:t>
            </a:r>
            <a:r>
              <a:rPr lang="sv-SE" i="1" dirty="0" smtClean="0"/>
              <a:t> </a:t>
            </a:r>
            <a:r>
              <a:rPr lang="sv-SE" i="1" dirty="0" err="1" smtClean="0"/>
              <a:t>work</a:t>
            </a:r>
            <a:r>
              <a:rPr lang="sv-SE" i="1" dirty="0" smtClean="0"/>
              <a:t>, </a:t>
            </a:r>
            <a:r>
              <a:rPr lang="sv-SE" i="1" dirty="0" err="1" smtClean="0"/>
              <a:t>please</a:t>
            </a:r>
            <a:r>
              <a:rPr lang="sv-SE" i="1" dirty="0" smtClean="0"/>
              <a:t> </a:t>
            </a:r>
            <a:r>
              <a:rPr lang="sv-SE" i="1" dirty="0" err="1" smtClean="0"/>
              <a:t>use</a:t>
            </a:r>
            <a:r>
              <a:rPr lang="sv-SE" i="1" dirty="0" smtClean="0"/>
              <a:t> the </a:t>
            </a:r>
            <a:r>
              <a:rPr lang="sv-SE" i="1" dirty="0" err="1" smtClean="0"/>
              <a:t>following</a:t>
            </a:r>
            <a:r>
              <a:rPr lang="sv-SE" i="1" dirty="0" smtClean="0"/>
              <a:t>:</a:t>
            </a:r>
          </a:p>
          <a:p>
            <a:pPr indent="0"/>
            <a:r>
              <a:rPr lang="sv-SE" dirty="0" smtClean="0"/>
              <a:t>Avgerinopoulos, </a:t>
            </a:r>
            <a:r>
              <a:rPr lang="sv-SE" dirty="0"/>
              <a:t>G</a:t>
            </a:r>
            <a:r>
              <a:rPr lang="sv-SE" dirty="0" smtClean="0"/>
              <a:t>., 2017. </a:t>
            </a:r>
            <a:r>
              <a:rPr lang="sv-SE" dirty="0" err="1" smtClean="0"/>
              <a:t>Introduction</a:t>
            </a:r>
            <a:r>
              <a:rPr lang="sv-SE" dirty="0" smtClean="0"/>
              <a:t> to </a:t>
            </a:r>
            <a:r>
              <a:rPr lang="sv-SE" dirty="0" err="1"/>
              <a:t>r</a:t>
            </a:r>
            <a:r>
              <a:rPr lang="sv-SE" dirty="0" err="1" smtClean="0"/>
              <a:t>enewable</a:t>
            </a:r>
            <a:r>
              <a:rPr lang="sv-SE" dirty="0" smtClean="0"/>
              <a:t> </a:t>
            </a:r>
            <a:r>
              <a:rPr lang="sv-SE" dirty="0" err="1" smtClean="0"/>
              <a:t>energy</a:t>
            </a:r>
            <a:r>
              <a:rPr lang="sv-SE" dirty="0" smtClean="0"/>
              <a:t> trends, </a:t>
            </a:r>
            <a:r>
              <a:rPr lang="sv-SE" dirty="0" err="1" smtClean="0"/>
              <a:t>OpTIMUS.community</a:t>
            </a:r>
            <a:r>
              <a:rPr lang="sv-SE" dirty="0" smtClean="0"/>
              <a:t>. </a:t>
            </a:r>
            <a:r>
              <a:rPr lang="sv-SE" dirty="0" err="1" smtClean="0"/>
              <a:t>Available</a:t>
            </a:r>
            <a:r>
              <a:rPr lang="sv-SE" dirty="0"/>
              <a:t> at: </a:t>
            </a:r>
            <a:r>
              <a:rPr lang="sv-SE" dirty="0">
                <a:hlinkClick r:id="rId3"/>
              </a:rPr>
              <a:t>http://</a:t>
            </a:r>
            <a:r>
              <a:rPr lang="sv-SE" dirty="0" smtClean="0">
                <a:hlinkClick r:id="rId3"/>
              </a:rPr>
              <a:t>www.osemosys.org/understanding-the-energy-system.html</a:t>
            </a:r>
            <a:r>
              <a:rPr lang="sv-SE" dirty="0" smtClean="0"/>
              <a:t>. [Access date]</a:t>
            </a:r>
          </a:p>
        </p:txBody>
      </p:sp>
    </p:spTree>
    <p:extLst>
      <p:ext uri="{BB962C8B-B14F-4D97-AF65-F5344CB8AC3E}">
        <p14:creationId xmlns:p14="http://schemas.microsoft.com/office/powerpoint/2010/main" val="367952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9369</TotalTime>
  <Words>189</Words>
  <Application>Microsoft Office PowerPoint</Application>
  <PresentationFormat>Widescreen</PresentationFormat>
  <Paragraphs>44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renewable energy trends</vt:lpstr>
      <vt:lpstr>Renewable energy in figures</vt:lpstr>
      <vt:lpstr>Renewable energy in figures</vt:lpstr>
      <vt:lpstr>Renewable energy targets</vt:lpstr>
      <vt:lpstr>References and reading material</vt:lpstr>
      <vt:lpstr>Changelog and attribution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Agnese Beltramo</cp:lastModifiedBy>
  <cp:revision>479</cp:revision>
  <dcterms:created xsi:type="dcterms:W3CDTF">2015-09-10T21:41:21Z</dcterms:created>
  <dcterms:modified xsi:type="dcterms:W3CDTF">2017-10-18T11:59:29Z</dcterms:modified>
</cp:coreProperties>
</file>