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0"/>
    <p:sldMasterId id="2147483699" r:id="rId11"/>
  </p:sldMasterIdLst>
  <p:notesMasterIdLst>
    <p:notesMasterId r:id="rId32"/>
  </p:notesMasterIdLst>
  <p:sldIdLst>
    <p:sldId id="619" r:id="rId12"/>
    <p:sldId id="599" r:id="rId13"/>
    <p:sldId id="610" r:id="rId14"/>
    <p:sldId id="600" r:id="rId15"/>
    <p:sldId id="611" r:id="rId16"/>
    <p:sldId id="602" r:id="rId17"/>
    <p:sldId id="612" r:id="rId18"/>
    <p:sldId id="604" r:id="rId19"/>
    <p:sldId id="613" r:id="rId20"/>
    <p:sldId id="605" r:id="rId21"/>
    <p:sldId id="614" r:id="rId22"/>
    <p:sldId id="601" r:id="rId23"/>
    <p:sldId id="615" r:id="rId24"/>
    <p:sldId id="606" r:id="rId25"/>
    <p:sldId id="616" r:id="rId26"/>
    <p:sldId id="609" r:id="rId27"/>
    <p:sldId id="617" r:id="rId28"/>
    <p:sldId id="607" r:id="rId29"/>
    <p:sldId id="618" r:id="rId30"/>
    <p:sldId id="60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5" autoAdjust="0"/>
    <p:restoredTop sz="90319" autoAdjust="0"/>
  </p:normalViewPr>
  <p:slideViewPr>
    <p:cSldViewPr snapToGrid="0">
      <p:cViewPr varScale="1">
        <p:scale>
          <a:sx n="106" d="100"/>
          <a:sy n="106" d="100"/>
        </p:scale>
        <p:origin x="4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slide" Target="slides/slide1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1.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02/04/2020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a:t>
            </a:fld>
            <a:endParaRPr lang="en-GB"/>
          </a:p>
        </p:txBody>
      </p:sp>
    </p:spTree>
    <p:extLst>
      <p:ext uri="{BB962C8B-B14F-4D97-AF65-F5344CB8AC3E}">
        <p14:creationId xmlns:p14="http://schemas.microsoft.com/office/powerpoint/2010/main" val="1847244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11</a:t>
            </a:fld>
            <a:endParaRPr lang="en-GB"/>
          </a:p>
        </p:txBody>
      </p:sp>
    </p:spTree>
    <p:extLst>
      <p:ext uri="{BB962C8B-B14F-4D97-AF65-F5344CB8AC3E}">
        <p14:creationId xmlns:p14="http://schemas.microsoft.com/office/powerpoint/2010/main" val="273135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12</a:t>
            </a:fld>
            <a:endParaRPr lang="en-GB"/>
          </a:p>
        </p:txBody>
      </p:sp>
    </p:spTree>
    <p:extLst>
      <p:ext uri="{BB962C8B-B14F-4D97-AF65-F5344CB8AC3E}">
        <p14:creationId xmlns:p14="http://schemas.microsoft.com/office/powerpoint/2010/main" val="353523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13</a:t>
            </a:fld>
            <a:endParaRPr lang="en-GB"/>
          </a:p>
        </p:txBody>
      </p:sp>
    </p:spTree>
    <p:extLst>
      <p:ext uri="{BB962C8B-B14F-4D97-AF65-F5344CB8AC3E}">
        <p14:creationId xmlns:p14="http://schemas.microsoft.com/office/powerpoint/2010/main" val="1225822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14</a:t>
            </a:fld>
            <a:endParaRPr lang="en-GB"/>
          </a:p>
        </p:txBody>
      </p:sp>
    </p:spTree>
    <p:extLst>
      <p:ext uri="{BB962C8B-B14F-4D97-AF65-F5344CB8AC3E}">
        <p14:creationId xmlns:p14="http://schemas.microsoft.com/office/powerpoint/2010/main" val="1667955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15</a:t>
            </a:fld>
            <a:endParaRPr lang="en-GB"/>
          </a:p>
        </p:txBody>
      </p:sp>
    </p:spTree>
    <p:extLst>
      <p:ext uri="{BB962C8B-B14F-4D97-AF65-F5344CB8AC3E}">
        <p14:creationId xmlns:p14="http://schemas.microsoft.com/office/powerpoint/2010/main" val="2997231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16</a:t>
            </a:fld>
            <a:endParaRPr lang="en-GB"/>
          </a:p>
        </p:txBody>
      </p:sp>
    </p:spTree>
    <p:extLst>
      <p:ext uri="{BB962C8B-B14F-4D97-AF65-F5344CB8AC3E}">
        <p14:creationId xmlns:p14="http://schemas.microsoft.com/office/powerpoint/2010/main" val="1315748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17</a:t>
            </a:fld>
            <a:endParaRPr lang="en-GB"/>
          </a:p>
        </p:txBody>
      </p:sp>
    </p:spTree>
    <p:extLst>
      <p:ext uri="{BB962C8B-B14F-4D97-AF65-F5344CB8AC3E}">
        <p14:creationId xmlns:p14="http://schemas.microsoft.com/office/powerpoint/2010/main" val="91500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18</a:t>
            </a:fld>
            <a:endParaRPr lang="en-GB"/>
          </a:p>
        </p:txBody>
      </p:sp>
    </p:spTree>
    <p:extLst>
      <p:ext uri="{BB962C8B-B14F-4D97-AF65-F5344CB8AC3E}">
        <p14:creationId xmlns:p14="http://schemas.microsoft.com/office/powerpoint/2010/main" val="3524585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19</a:t>
            </a:fld>
            <a:endParaRPr lang="en-GB"/>
          </a:p>
        </p:txBody>
      </p:sp>
    </p:spTree>
    <p:extLst>
      <p:ext uri="{BB962C8B-B14F-4D97-AF65-F5344CB8AC3E}">
        <p14:creationId xmlns:p14="http://schemas.microsoft.com/office/powerpoint/2010/main" val="3817284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20</a:t>
            </a:fld>
            <a:endParaRPr lang="en-GB"/>
          </a:p>
        </p:txBody>
      </p:sp>
    </p:spTree>
    <p:extLst>
      <p:ext uri="{BB962C8B-B14F-4D97-AF65-F5344CB8AC3E}">
        <p14:creationId xmlns:p14="http://schemas.microsoft.com/office/powerpoint/2010/main" val="188708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3</a:t>
            </a:fld>
            <a:endParaRPr lang="en-GB"/>
          </a:p>
        </p:txBody>
      </p:sp>
    </p:spTree>
    <p:extLst>
      <p:ext uri="{BB962C8B-B14F-4D97-AF65-F5344CB8AC3E}">
        <p14:creationId xmlns:p14="http://schemas.microsoft.com/office/powerpoint/2010/main" val="157238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4</a:t>
            </a:fld>
            <a:endParaRPr lang="en-GB"/>
          </a:p>
        </p:txBody>
      </p:sp>
    </p:spTree>
    <p:extLst>
      <p:ext uri="{BB962C8B-B14F-4D97-AF65-F5344CB8AC3E}">
        <p14:creationId xmlns:p14="http://schemas.microsoft.com/office/powerpoint/2010/main" val="185169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5</a:t>
            </a:fld>
            <a:endParaRPr lang="en-GB"/>
          </a:p>
        </p:txBody>
      </p:sp>
    </p:spTree>
    <p:extLst>
      <p:ext uri="{BB962C8B-B14F-4D97-AF65-F5344CB8AC3E}">
        <p14:creationId xmlns:p14="http://schemas.microsoft.com/office/powerpoint/2010/main" val="5310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6</a:t>
            </a:fld>
            <a:endParaRPr lang="en-GB"/>
          </a:p>
        </p:txBody>
      </p:sp>
    </p:spTree>
    <p:extLst>
      <p:ext uri="{BB962C8B-B14F-4D97-AF65-F5344CB8AC3E}">
        <p14:creationId xmlns:p14="http://schemas.microsoft.com/office/powerpoint/2010/main" val="1323241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7</a:t>
            </a:fld>
            <a:endParaRPr lang="en-GB"/>
          </a:p>
        </p:txBody>
      </p:sp>
    </p:spTree>
    <p:extLst>
      <p:ext uri="{BB962C8B-B14F-4D97-AF65-F5344CB8AC3E}">
        <p14:creationId xmlns:p14="http://schemas.microsoft.com/office/powerpoint/2010/main" val="3419437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8</a:t>
            </a:fld>
            <a:endParaRPr lang="en-GB"/>
          </a:p>
        </p:txBody>
      </p:sp>
    </p:spTree>
    <p:extLst>
      <p:ext uri="{BB962C8B-B14F-4D97-AF65-F5344CB8AC3E}">
        <p14:creationId xmlns:p14="http://schemas.microsoft.com/office/powerpoint/2010/main" val="188406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9</a:t>
            </a:fld>
            <a:endParaRPr lang="en-GB"/>
          </a:p>
        </p:txBody>
      </p:sp>
    </p:spTree>
    <p:extLst>
      <p:ext uri="{BB962C8B-B14F-4D97-AF65-F5344CB8AC3E}">
        <p14:creationId xmlns:p14="http://schemas.microsoft.com/office/powerpoint/2010/main" val="407693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4ADF510-92B0-49DE-9C99-E21626351E91}" type="slidenum">
              <a:rPr lang="en-GB" smtClean="0"/>
              <a:t>10</a:t>
            </a:fld>
            <a:endParaRPr lang="en-GB"/>
          </a:p>
        </p:txBody>
      </p:sp>
    </p:spTree>
    <p:extLst>
      <p:ext uri="{BB962C8B-B14F-4D97-AF65-F5344CB8AC3E}">
        <p14:creationId xmlns:p14="http://schemas.microsoft.com/office/powerpoint/2010/main" val="221078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DBDE27C-C82E-4347-9363-36EBEC2F1DD8}" type="datetime1">
              <a:rPr lang="sv-SE" smtClean="0"/>
              <a:t>2020-04-02</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3C1CCA23-76F1-400B-B09F-836335A59334}"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37D3810-7EF0-4B79-B654-F5576AA2177C}"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3E11430-B518-4D91-92B1-585BEDBC9AE5}"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58EFD72-1AB0-43A3-87AB-1DB1CF1634AC}"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C3CD2F4-551D-4827-99CE-2AF3EC2BE091}"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29B633A-CDEA-4844-929A-693912F476EB}"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216A73DD-0B02-4775-A044-DEC7061C504E}" type="datetime1">
              <a:rPr lang="sv-SE" smtClean="0"/>
              <a:t>2020-04-02</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r>
              <a:rPr lang="sv-SE"/>
              <a:t>MJ2380-2381 2019</a:t>
            </a:r>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AA85575C-D7F9-420E-B000-04E7679DC59D}"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CF2BE2F0-BB81-4EEB-9D4D-4B49C580F289}"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8944CB48-5AC8-4D30-8C7E-37123E551F5A}" type="datetime1">
              <a:rPr lang="sv-SE" smtClean="0"/>
              <a:t>2020-04-02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44EEDB-B9A0-4609-AC89-49EEE00CFAD8}"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9E400433-88D9-47CF-8B5B-A868C3B6C735}"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03B887D3-80DB-4814-B107-858A6BB8A6CC}" type="datetime1">
              <a:rPr lang="sv-SE" smtClean="0"/>
              <a:t>2020-04-02</a:t>
            </a:fld>
            <a:endParaRPr lang="sv-SE"/>
          </a:p>
        </p:txBody>
      </p:sp>
      <p:sp>
        <p:nvSpPr>
          <p:cNvPr id="8" name="Footer Placeholder 7"/>
          <p:cNvSpPr>
            <a:spLocks noGrp="1"/>
          </p:cNvSpPr>
          <p:nvPr>
            <p:ph type="ftr" sz="quarter" idx="11"/>
          </p:nvPr>
        </p:nvSpPr>
        <p:spPr/>
        <p:txBody>
          <a:bodyPr/>
          <a:lstStyle/>
          <a:p>
            <a:r>
              <a:rPr lang="sv-SE"/>
              <a:t>MJ2380-2381 2019</a:t>
            </a:r>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6DDA637-0C12-4C0A-8917-0B4C400AE9D5}" type="datetime1">
              <a:rPr lang="sv-SE" smtClean="0"/>
              <a:t>2020-04-02</a:t>
            </a:fld>
            <a:endParaRPr lang="sv-SE"/>
          </a:p>
        </p:txBody>
      </p:sp>
      <p:sp>
        <p:nvSpPr>
          <p:cNvPr id="4" name="Footer Placeholder 3"/>
          <p:cNvSpPr>
            <a:spLocks noGrp="1"/>
          </p:cNvSpPr>
          <p:nvPr>
            <p:ph type="ftr" sz="quarter" idx="11"/>
          </p:nvPr>
        </p:nvSpPr>
        <p:spPr/>
        <p:txBody>
          <a:bodyPr/>
          <a:lstStyle/>
          <a:p>
            <a:r>
              <a:rPr lang="sv-SE"/>
              <a:t>MJ2380-2381 2019</a:t>
            </a:r>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DA462-E9A0-44B4-A8F2-20BC6C915BBB}" type="datetime1">
              <a:rPr lang="sv-SE" smtClean="0"/>
              <a:t>2020-04-02</a:t>
            </a:fld>
            <a:endParaRPr lang="sv-SE"/>
          </a:p>
        </p:txBody>
      </p:sp>
      <p:sp>
        <p:nvSpPr>
          <p:cNvPr id="3" name="Footer Placeholder 2"/>
          <p:cNvSpPr>
            <a:spLocks noGrp="1"/>
          </p:cNvSpPr>
          <p:nvPr>
            <p:ph type="ftr" sz="quarter" idx="11"/>
          </p:nvPr>
        </p:nvSpPr>
        <p:spPr/>
        <p:txBody>
          <a:bodyPr/>
          <a:lstStyle/>
          <a:p>
            <a:r>
              <a:rPr lang="sv-SE"/>
              <a:t>MJ2380-2381 2019</a:t>
            </a:r>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13BE05-04ED-4D8A-8816-77D17A9AC5D1}"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CCE387-23C4-440A-8287-F63585DD74A2}"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1127112B-D6B9-4B2F-8821-4E982B6DE32F}"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84F7399-6BAB-446D-9CBE-70B3C0E8721F}"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1393CB7-A9EF-445A-A23A-96F88D857650}"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6C55E07F-78FA-4AB8-B177-940C6619473E}"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34B1308-E21E-4268-86C2-705AE3A9E2B9}"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C4341D6B-8DCB-43F1-A600-F49CE68D7E2B}"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9E5125A-6420-4E7B-AFF1-369165288BDB}" type="datetime1">
              <a:rPr lang="sv-SE" smtClean="0">
                <a:solidFill>
                  <a:prstClr val="black"/>
                </a:solidFill>
              </a:rPr>
              <a:t>2020-04-02</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B1DF686-176F-40F1-A871-452CCF3CDA99}" type="datetime1">
              <a:rPr lang="sv-SE" smtClean="0">
                <a:solidFill>
                  <a:prstClr val="black"/>
                </a:solidFill>
              </a:rPr>
              <a:t>2020-04-02</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63"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5A2E7-63AD-41B8-A18B-10EBCC08C029}" type="datetime1">
              <a:rPr lang="sv-SE" smtClean="0"/>
              <a:t>2020-04-02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MJ2380-2381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A4DE5B-D266-47DA-B86B-5B95BCF9A6FB}" type="slidenum">
              <a:rPr lang="en-US" smtClean="0"/>
              <a:t>1</a:t>
            </a:fld>
            <a:endParaRPr lang="en-US" dirty="0"/>
          </a:p>
        </p:txBody>
      </p:sp>
      <p:sp>
        <p:nvSpPr>
          <p:cNvPr id="2" name="Title 1"/>
          <p:cNvSpPr>
            <a:spLocks noGrp="1"/>
          </p:cNvSpPr>
          <p:nvPr>
            <p:ph type="title"/>
          </p:nvPr>
        </p:nvSpPr>
        <p:spPr/>
        <p:txBody>
          <a:bodyPr/>
          <a:lstStyle/>
          <a:p>
            <a:r>
              <a:rPr lang="en-US" dirty="0"/>
              <a:t>Scenario types and techniques</a:t>
            </a:r>
          </a:p>
        </p:txBody>
      </p:sp>
      <p:sp>
        <p:nvSpPr>
          <p:cNvPr id="5" name="Content Placeholder 2">
            <a:extLst>
              <a:ext uri="{FF2B5EF4-FFF2-40B4-BE49-F238E27FC236}">
                <a16:creationId xmlns:a16="http://schemas.microsoft.com/office/drawing/2014/main" id="{C1A3E59A-D99A-40D5-A894-ED91BF3FEB35}"/>
              </a:ext>
            </a:extLst>
          </p:cNvPr>
          <p:cNvSpPr>
            <a:spLocks noGrp="1"/>
          </p:cNvSpPr>
          <p:nvPr>
            <p:ph idx="1"/>
          </p:nvPr>
        </p:nvSpPr>
        <p:spPr>
          <a:xfrm>
            <a:off x="838199" y="1825625"/>
            <a:ext cx="10515601" cy="4351338"/>
          </a:xfrm>
        </p:spPr>
        <p:txBody>
          <a:bodyPr>
            <a:normAutofit/>
          </a:bodyPr>
          <a:lstStyle/>
          <a:p>
            <a:pPr marL="0" indent="0">
              <a:buNone/>
            </a:pPr>
            <a:endParaRPr lang="sv-SE" i="1" dirty="0"/>
          </a:p>
          <a:p>
            <a:pPr marL="0" indent="0">
              <a:buNone/>
            </a:pPr>
            <a:endParaRPr lang="sv-SE" i="1" dirty="0"/>
          </a:p>
          <a:p>
            <a:pPr marL="0" indent="0">
              <a:buNone/>
            </a:pPr>
            <a:endParaRPr lang="sv-SE" i="1" dirty="0"/>
          </a:p>
          <a:p>
            <a:pPr marL="0" indent="0">
              <a:buNone/>
            </a:pPr>
            <a:r>
              <a:rPr lang="sv-SE" i="1" dirty="0"/>
              <a:t>Let us try and sort the scenarios of Lab 5 in these 3 categories...</a:t>
            </a:r>
          </a:p>
          <a:p>
            <a:pPr marL="0" indent="0">
              <a:buNone/>
            </a:pPr>
            <a:endParaRPr lang="en-US" dirty="0"/>
          </a:p>
        </p:txBody>
      </p:sp>
    </p:spTree>
    <p:extLst>
      <p:ext uri="{BB962C8B-B14F-4D97-AF65-F5344CB8AC3E}">
        <p14:creationId xmlns:p14="http://schemas.microsoft.com/office/powerpoint/2010/main" val="14197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10</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1569660"/>
          </a:xfrm>
          <a:prstGeom prst="rect">
            <a:avLst/>
          </a:prstGeom>
          <a:noFill/>
        </p:spPr>
        <p:txBody>
          <a:bodyPr wrap="square" rtlCol="0">
            <a:spAutoFit/>
          </a:bodyPr>
          <a:lstStyle/>
          <a:p>
            <a:r>
              <a:rPr lang="sv-SE" sz="2400" dirty="0"/>
              <a:t>The Government of Simplicity decides to support the generation by solar power plants by imposing a </a:t>
            </a:r>
            <a:r>
              <a:rPr lang="sv-SE" sz="2400" b="1" dirty="0"/>
              <a:t>target of generation by PV power plants </a:t>
            </a:r>
            <a:r>
              <a:rPr lang="sv-SE" sz="2400" dirty="0"/>
              <a:t>(either with or without storage). The target increases from 5% of the final electricity supply for new connections in 2020 to 70% in 2040.</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5: solar generation target </a:t>
            </a:r>
            <a:endParaRPr lang="en-GB" dirty="0"/>
          </a:p>
        </p:txBody>
      </p:sp>
    </p:spTree>
    <p:extLst>
      <p:ext uri="{BB962C8B-B14F-4D97-AF65-F5344CB8AC3E}">
        <p14:creationId xmlns:p14="http://schemas.microsoft.com/office/powerpoint/2010/main" val="372081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11</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2308324"/>
          </a:xfrm>
          <a:prstGeom prst="rect">
            <a:avLst/>
          </a:prstGeom>
          <a:noFill/>
        </p:spPr>
        <p:txBody>
          <a:bodyPr wrap="square" rtlCol="0">
            <a:spAutoFit/>
          </a:bodyPr>
          <a:lstStyle/>
          <a:p>
            <a:r>
              <a:rPr lang="sv-SE" sz="2400" dirty="0"/>
              <a:t>The Government of Simplicity decides to support the generation by solar power plants by imposing a </a:t>
            </a:r>
            <a:r>
              <a:rPr lang="sv-SE" sz="2400" b="1" dirty="0"/>
              <a:t>target of generation by PV power plants </a:t>
            </a:r>
            <a:r>
              <a:rPr lang="sv-SE" sz="2400" dirty="0"/>
              <a:t>(either with or without storage). The target increases from 5% of the final electricity supply for new connections in 2020 to 70% in 2040.</a:t>
            </a:r>
          </a:p>
          <a:p>
            <a:endParaRPr lang="sv-SE" sz="2400" dirty="0"/>
          </a:p>
          <a:p>
            <a:r>
              <a:rPr lang="sv-SE" sz="2400" b="1" dirty="0">
                <a:solidFill>
                  <a:srgbClr val="FF0000"/>
                </a:solidFill>
              </a:rPr>
              <a:t>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5: solar generation target </a:t>
            </a:r>
            <a:endParaRPr lang="en-GB" dirty="0"/>
          </a:p>
        </p:txBody>
      </p:sp>
    </p:spTree>
    <p:extLst>
      <p:ext uri="{BB962C8B-B14F-4D97-AF65-F5344CB8AC3E}">
        <p14:creationId xmlns:p14="http://schemas.microsoft.com/office/powerpoint/2010/main" val="363679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12</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3416320"/>
          </a:xfrm>
          <a:prstGeom prst="rect">
            <a:avLst/>
          </a:prstGeom>
          <a:noFill/>
        </p:spPr>
        <p:txBody>
          <a:bodyPr wrap="square" rtlCol="0">
            <a:spAutoFit/>
          </a:bodyPr>
          <a:lstStyle/>
          <a:p>
            <a:r>
              <a:rPr lang="sv-SE" sz="2400" dirty="0"/>
              <a:t>By taking a close look at long-term historical data series of water flow in rivers across seasons, researchers find out that the flow is being significantly affected by climatic change. The Government acts right away by imposing that hydropower generation be reduced consequently </a:t>
            </a:r>
            <a:r>
              <a:rPr lang="sv-SE" sz="2400" b="1" dirty="0"/>
              <a:t>from 2020 on</a:t>
            </a:r>
            <a:r>
              <a:rPr lang="sv-SE" sz="2400" dirty="0"/>
              <a:t>, in order not to further affect the water ecosystem and not to reduce the availability of water for agricultural uses.</a:t>
            </a:r>
          </a:p>
          <a:p>
            <a:r>
              <a:rPr lang="sv-SE" sz="2400" dirty="0"/>
              <a:t>In summer, the maximum </a:t>
            </a:r>
            <a:r>
              <a:rPr lang="sv-SE" sz="2400" b="1" dirty="0"/>
              <a:t>capacity factors of run of river power plants </a:t>
            </a:r>
            <a:r>
              <a:rPr lang="sv-SE" sz="2400" dirty="0"/>
              <a:t>are reduced to 20%; in winter, to 30%; in the intermediate season, to 25%. The </a:t>
            </a:r>
            <a:r>
              <a:rPr lang="sv-SE" sz="2400" b="1" dirty="0"/>
              <a:t>capacity of the River </a:t>
            </a:r>
            <a:r>
              <a:rPr lang="sv-SE" sz="2400" dirty="0"/>
              <a:t>feeding the dam hydro power plants, instead, reduces to 30% in summer, 35% in the intermediate season and 40% in winter.</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6: Climate change </a:t>
            </a:r>
            <a:endParaRPr lang="en-GB" dirty="0"/>
          </a:p>
        </p:txBody>
      </p:sp>
    </p:spTree>
    <p:extLst>
      <p:ext uri="{BB962C8B-B14F-4D97-AF65-F5344CB8AC3E}">
        <p14:creationId xmlns:p14="http://schemas.microsoft.com/office/powerpoint/2010/main" val="300652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13</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4154984"/>
          </a:xfrm>
          <a:prstGeom prst="rect">
            <a:avLst/>
          </a:prstGeom>
          <a:noFill/>
        </p:spPr>
        <p:txBody>
          <a:bodyPr wrap="square" rtlCol="0">
            <a:spAutoFit/>
          </a:bodyPr>
          <a:lstStyle/>
          <a:p>
            <a:r>
              <a:rPr lang="sv-SE" sz="2400" dirty="0"/>
              <a:t>By taking a close look at long-term historical data series of water flow in rivers across seasons, researchers find out that the water flow is being significantly affected by climatic change. The Government acts right away by imposing that hydropower generation be reduced consequently </a:t>
            </a:r>
            <a:r>
              <a:rPr lang="sv-SE" sz="2400" b="1" dirty="0"/>
              <a:t>from 2020 on</a:t>
            </a:r>
            <a:r>
              <a:rPr lang="sv-SE" sz="2400" dirty="0"/>
              <a:t>, in order not to further affect the water ecosystem and not to reduce the availability of water for agricultural uses.</a:t>
            </a:r>
          </a:p>
          <a:p>
            <a:r>
              <a:rPr lang="sv-SE" sz="2400" dirty="0"/>
              <a:t>In summer, the maximum </a:t>
            </a:r>
            <a:r>
              <a:rPr lang="sv-SE" sz="2400" b="1" dirty="0"/>
              <a:t>capacity factors of run of river power plants </a:t>
            </a:r>
            <a:r>
              <a:rPr lang="sv-SE" sz="2400" dirty="0"/>
              <a:t>are reduced to 20%; in winter, to 30%; in the intermediate season, to 25%. The </a:t>
            </a:r>
            <a:r>
              <a:rPr lang="sv-SE" sz="2400" b="1" dirty="0"/>
              <a:t>capacity of the River </a:t>
            </a:r>
            <a:r>
              <a:rPr lang="sv-SE" sz="2400" dirty="0"/>
              <a:t>feeding the dam hydro power plants, instead, reduces to 30% in summer, 35% in the intermediate season and 40% in winter.</a:t>
            </a:r>
          </a:p>
          <a:p>
            <a:endParaRPr lang="sv-SE" sz="2400" dirty="0"/>
          </a:p>
          <a:p>
            <a:r>
              <a:rPr lang="sv-SE" sz="2400" b="1" dirty="0">
                <a:solidFill>
                  <a:srgbClr val="FF0000"/>
                </a:solidFill>
              </a:rPr>
              <a:t>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6: Climate change </a:t>
            </a:r>
            <a:endParaRPr lang="en-GB" dirty="0"/>
          </a:p>
        </p:txBody>
      </p:sp>
    </p:spTree>
    <p:extLst>
      <p:ext uri="{BB962C8B-B14F-4D97-AF65-F5344CB8AC3E}">
        <p14:creationId xmlns:p14="http://schemas.microsoft.com/office/powerpoint/2010/main" val="110373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14</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2308324"/>
          </a:xfrm>
          <a:prstGeom prst="rect">
            <a:avLst/>
          </a:prstGeom>
          <a:noFill/>
        </p:spPr>
        <p:txBody>
          <a:bodyPr wrap="square" rtlCol="0">
            <a:spAutoFit/>
          </a:bodyPr>
          <a:lstStyle/>
          <a:p>
            <a:r>
              <a:rPr lang="sv-SE" sz="2400" dirty="0"/>
              <a:t>The plan presented in </a:t>
            </a:r>
            <a:r>
              <a:rPr lang="sv-SE" sz="2400" b="1" dirty="0"/>
              <a:t>Scenario 6 </a:t>
            </a:r>
            <a:r>
              <a:rPr lang="sv-SE" sz="2400" dirty="0"/>
              <a:t>does not work as expected. Investors are not able to invest quickly enough to replace the missing hydro generation. </a:t>
            </a:r>
            <a:r>
              <a:rPr lang="sv-SE" sz="2400" b="1" dirty="0"/>
              <a:t>While the capacity factors reduce exactly like in the previous case, the total capacity of all power plant types does not change as compared to what OBTAINED from Scenario 1 (hint: constrain all capacities of power plants for all years to values of capacity obtained as results in Scenario 1). </a:t>
            </a:r>
          </a:p>
          <a:p>
            <a:r>
              <a:rPr lang="sv-SE" sz="2400" dirty="0"/>
              <a:t>Investigate whether it is still possible to meet the electricity demand in these conditions.</a:t>
            </a:r>
          </a:p>
        </p:txBody>
      </p:sp>
      <p:sp>
        <p:nvSpPr>
          <p:cNvPr id="8" name="Title 8"/>
          <p:cNvSpPr txBox="1">
            <a:spLocks/>
          </p:cNvSpPr>
          <p:nvPr/>
        </p:nvSpPr>
        <p:spPr>
          <a:xfrm>
            <a:off x="1995170" y="490238"/>
            <a:ext cx="7970633"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7: Climate change with no adaptation </a:t>
            </a:r>
            <a:endParaRPr lang="en-GB" dirty="0"/>
          </a:p>
        </p:txBody>
      </p:sp>
    </p:spTree>
    <p:extLst>
      <p:ext uri="{BB962C8B-B14F-4D97-AF65-F5344CB8AC3E}">
        <p14:creationId xmlns:p14="http://schemas.microsoft.com/office/powerpoint/2010/main" val="15550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15</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3046988"/>
          </a:xfrm>
          <a:prstGeom prst="rect">
            <a:avLst/>
          </a:prstGeom>
          <a:noFill/>
        </p:spPr>
        <p:txBody>
          <a:bodyPr wrap="square" rtlCol="0">
            <a:spAutoFit/>
          </a:bodyPr>
          <a:lstStyle/>
          <a:p>
            <a:r>
              <a:rPr lang="sv-SE" sz="2400" dirty="0"/>
              <a:t>The plan presented in </a:t>
            </a:r>
            <a:r>
              <a:rPr lang="sv-SE" sz="2400" b="1" dirty="0"/>
              <a:t>Scenario 6 </a:t>
            </a:r>
            <a:r>
              <a:rPr lang="sv-SE" sz="2400" dirty="0"/>
              <a:t>does not work as expected. Investors are not able to invest quickly enough to replace the missing hydro generation. </a:t>
            </a:r>
            <a:r>
              <a:rPr lang="sv-SE" sz="2400" b="1" dirty="0"/>
              <a:t>While the capacity factors reduce exactly like in the previous case, the total capacity of all power plant types does not change as compared to what OBTAINED from Scenario 1 (hint: constrain all capacities of power plants for all years to values of capacity obtained as results in Scenario 1). </a:t>
            </a:r>
          </a:p>
          <a:p>
            <a:r>
              <a:rPr lang="sv-SE" sz="2400" dirty="0"/>
              <a:t>Investigate whether it is still possible to meet the electricity demand in these conditions.</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7970633"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7: Climate change with no adaptation </a:t>
            </a:r>
            <a:endParaRPr lang="en-GB" dirty="0"/>
          </a:p>
        </p:txBody>
      </p:sp>
    </p:spTree>
    <p:extLst>
      <p:ext uri="{BB962C8B-B14F-4D97-AF65-F5344CB8AC3E}">
        <p14:creationId xmlns:p14="http://schemas.microsoft.com/office/powerpoint/2010/main" val="343540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16</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8" name="Title 8"/>
          <p:cNvSpPr txBox="1">
            <a:spLocks/>
          </p:cNvSpPr>
          <p:nvPr/>
        </p:nvSpPr>
        <p:spPr>
          <a:xfrm>
            <a:off x="1995170" y="336128"/>
            <a:ext cx="7970633" cy="1133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8: Climate change with no adaptation – import potential</a:t>
            </a:r>
            <a:endParaRPr lang="en-GB" dirty="0"/>
          </a:p>
        </p:txBody>
      </p:sp>
      <p:sp>
        <p:nvSpPr>
          <p:cNvPr id="9" name="TextBox 8">
            <a:extLst>
              <a:ext uri="{FF2B5EF4-FFF2-40B4-BE49-F238E27FC236}">
                <a16:creationId xmlns:a16="http://schemas.microsoft.com/office/drawing/2014/main" id="{C7BEAAFB-81CB-47D8-A5B9-A63C56DD9BB3}"/>
              </a:ext>
            </a:extLst>
          </p:cNvPr>
          <p:cNvSpPr txBox="1"/>
          <p:nvPr/>
        </p:nvSpPr>
        <p:spPr>
          <a:xfrm>
            <a:off x="515155" y="1624195"/>
            <a:ext cx="11557240" cy="1569660"/>
          </a:xfrm>
          <a:prstGeom prst="rect">
            <a:avLst/>
          </a:prstGeom>
          <a:noFill/>
        </p:spPr>
        <p:txBody>
          <a:bodyPr wrap="square" rtlCol="0">
            <a:spAutoFit/>
          </a:bodyPr>
          <a:lstStyle/>
          <a:p>
            <a:r>
              <a:rPr lang="sv-SE" sz="2400" dirty="0"/>
              <a:t>A contingency plan to build a line for electricity import from a neighbouring country (operational from 2028) may reduce the stress caused in the previous scenario. The cost of imported electricity is expected to be constant and equal to 0.1 $/kWh. The investment costs are considered sunk costs in this situation and can be disregarded.</a:t>
            </a:r>
          </a:p>
        </p:txBody>
      </p:sp>
    </p:spTree>
    <p:extLst>
      <p:ext uri="{BB962C8B-B14F-4D97-AF65-F5344CB8AC3E}">
        <p14:creationId xmlns:p14="http://schemas.microsoft.com/office/powerpoint/2010/main" val="10536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17</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8" name="Title 8"/>
          <p:cNvSpPr txBox="1">
            <a:spLocks/>
          </p:cNvSpPr>
          <p:nvPr/>
        </p:nvSpPr>
        <p:spPr>
          <a:xfrm>
            <a:off x="1995170" y="336128"/>
            <a:ext cx="7970633" cy="1133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8: Climate change with no adaptation – import potential</a:t>
            </a:r>
            <a:endParaRPr lang="en-GB" dirty="0"/>
          </a:p>
        </p:txBody>
      </p:sp>
      <p:sp>
        <p:nvSpPr>
          <p:cNvPr id="9" name="TextBox 8">
            <a:extLst>
              <a:ext uri="{FF2B5EF4-FFF2-40B4-BE49-F238E27FC236}">
                <a16:creationId xmlns:a16="http://schemas.microsoft.com/office/drawing/2014/main" id="{C7BEAAFB-81CB-47D8-A5B9-A63C56DD9BB3}"/>
              </a:ext>
            </a:extLst>
          </p:cNvPr>
          <p:cNvSpPr txBox="1"/>
          <p:nvPr/>
        </p:nvSpPr>
        <p:spPr>
          <a:xfrm>
            <a:off x="515155" y="1624195"/>
            <a:ext cx="11557240" cy="2308324"/>
          </a:xfrm>
          <a:prstGeom prst="rect">
            <a:avLst/>
          </a:prstGeom>
          <a:noFill/>
        </p:spPr>
        <p:txBody>
          <a:bodyPr wrap="square" rtlCol="0">
            <a:spAutoFit/>
          </a:bodyPr>
          <a:lstStyle/>
          <a:p>
            <a:r>
              <a:rPr lang="sv-SE" sz="2400" dirty="0"/>
              <a:t>A contingency plan to build a line for electricity import from a neighbouring country (operational from 2028) may reduce the stress caused in the previous scenario. The cost of imported electricity is expected to be constant and equal to 0.1 $/kWh. The investment costs are considered sunk costs in this situation and can be disregarded.</a:t>
            </a:r>
          </a:p>
          <a:p>
            <a:endParaRPr lang="sv-SE" sz="2400" dirty="0"/>
          </a:p>
          <a:p>
            <a:r>
              <a:rPr lang="sv-SE" sz="2400" b="1" dirty="0">
                <a:solidFill>
                  <a:srgbClr val="FF0000"/>
                </a:solidFill>
              </a:rPr>
              <a:t>Explorative</a:t>
            </a:r>
          </a:p>
        </p:txBody>
      </p:sp>
    </p:spTree>
    <p:extLst>
      <p:ext uri="{BB962C8B-B14F-4D97-AF65-F5344CB8AC3E}">
        <p14:creationId xmlns:p14="http://schemas.microsoft.com/office/powerpoint/2010/main" val="8092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18</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496870"/>
            <a:ext cx="11557240" cy="4154984"/>
          </a:xfrm>
          <a:prstGeom prst="rect">
            <a:avLst/>
          </a:prstGeom>
          <a:noFill/>
        </p:spPr>
        <p:txBody>
          <a:bodyPr wrap="square" rtlCol="0">
            <a:spAutoFit/>
          </a:bodyPr>
          <a:lstStyle/>
          <a:p>
            <a:r>
              <a:rPr lang="sv-SE" sz="2400" dirty="0"/>
              <a:t>Until 2025, in Simplicity all transportation feeds on fossil fuels. From 2025, however, the population starts becoming aware of the huge environmental impacts on fossil-fuel-fired transportation. This, combined with a strong decrease in the prices of electric vehicles, due to economies of scale in other countries, and with infrastructure investments by the Government, causes </a:t>
            </a:r>
            <a:r>
              <a:rPr lang="sv-SE" sz="2400" b="1" dirty="0"/>
              <a:t>a new demand for electricity for EVs</a:t>
            </a:r>
            <a:r>
              <a:rPr lang="sv-SE" sz="2400" dirty="0"/>
              <a:t> to arise gradually. </a:t>
            </a:r>
            <a:r>
              <a:rPr lang="sv-SE" sz="2400" b="1" dirty="0"/>
              <a:t>Such demand is null in 2025 and becomes comparable to the sum of all other electricity demands in 2040</a:t>
            </a:r>
            <a:r>
              <a:rPr lang="sv-SE" sz="2400" dirty="0"/>
              <a:t>. </a:t>
            </a:r>
          </a:p>
          <a:p>
            <a:r>
              <a:rPr lang="sv-SE" sz="2400" dirty="0"/>
              <a:t>This demand has a different profile from the one for electricity for other uses: the profile of the demand is flat across seasons, but 75% of it happens during the night (as the vehicles are connected to the network and recharged during the night).</a:t>
            </a:r>
          </a:p>
          <a:p>
            <a:r>
              <a:rPr lang="sv-SE" sz="2400" dirty="0"/>
              <a:t>The vechicles will feed on the grid for existing users, but it is expected that more investments in power generation will be needed to meet this demand.</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9: Electrification of transport </a:t>
            </a:r>
            <a:endParaRPr lang="en-GB" dirty="0"/>
          </a:p>
        </p:txBody>
      </p:sp>
    </p:spTree>
    <p:extLst>
      <p:ext uri="{BB962C8B-B14F-4D97-AF65-F5344CB8AC3E}">
        <p14:creationId xmlns:p14="http://schemas.microsoft.com/office/powerpoint/2010/main" val="318323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19</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496870"/>
            <a:ext cx="11557240" cy="4893647"/>
          </a:xfrm>
          <a:prstGeom prst="rect">
            <a:avLst/>
          </a:prstGeom>
          <a:noFill/>
        </p:spPr>
        <p:txBody>
          <a:bodyPr wrap="square" rtlCol="0">
            <a:spAutoFit/>
          </a:bodyPr>
          <a:lstStyle/>
          <a:p>
            <a:r>
              <a:rPr lang="sv-SE" sz="2400" dirty="0"/>
              <a:t>Until 2025, in Simplicity all transportation feeds on fossil fuels. From 2025, however, the population starts becoming aware of the huge environmental impacts on fossil-fuel-fired transportation. This, combined with a strong decrease in the prices of electric vehicles, due to economies of scale in other countries, and with infrastructure investments by the Government, causes </a:t>
            </a:r>
            <a:r>
              <a:rPr lang="sv-SE" sz="2400" b="1" dirty="0"/>
              <a:t>a new demand for electricity for EVs</a:t>
            </a:r>
            <a:r>
              <a:rPr lang="sv-SE" sz="2400" dirty="0"/>
              <a:t> to arise gradually. </a:t>
            </a:r>
            <a:r>
              <a:rPr lang="sv-SE" sz="2400" b="1" dirty="0"/>
              <a:t>Such demand is null in 2025 and becomes comparable to the sum of all other electricity demands in 2040</a:t>
            </a:r>
            <a:r>
              <a:rPr lang="sv-SE" sz="2400" dirty="0"/>
              <a:t>. </a:t>
            </a:r>
          </a:p>
          <a:p>
            <a:r>
              <a:rPr lang="sv-SE" sz="2400" dirty="0"/>
              <a:t>This demand has a different profile from the one for electricity for other uses: the profile of the demand is flat across seasons, but 75% of it happens during the night (as the vehicles are connected to the network and recharged during the night).</a:t>
            </a:r>
          </a:p>
          <a:p>
            <a:r>
              <a:rPr lang="sv-SE" sz="2400" dirty="0"/>
              <a:t>The vechicles will feed on the grid for existing users, but it is expected that more investments in power generation will be needed to meet this demand.</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9: Electrification of transport </a:t>
            </a:r>
            <a:endParaRPr lang="en-GB" dirty="0"/>
          </a:p>
        </p:txBody>
      </p:sp>
    </p:spTree>
    <p:extLst>
      <p:ext uri="{BB962C8B-B14F-4D97-AF65-F5344CB8AC3E}">
        <p14:creationId xmlns:p14="http://schemas.microsoft.com/office/powerpoint/2010/main" val="92712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3046988"/>
          </a:xfrm>
          <a:prstGeom prst="rect">
            <a:avLst/>
          </a:prstGeom>
          <a:noFill/>
        </p:spPr>
        <p:txBody>
          <a:bodyPr wrap="square" rtlCol="0">
            <a:spAutoFit/>
          </a:bodyPr>
          <a:lstStyle/>
          <a:p>
            <a:r>
              <a:rPr lang="sv-SE" sz="2400" dirty="0"/>
              <a:t>In the base case (which we will call Business As Usual – BAU – scenario), the availability of wind was considered constant throughout the seasons and across day and night.</a:t>
            </a:r>
          </a:p>
          <a:p>
            <a:r>
              <a:rPr lang="sv-SE" sz="2400" dirty="0"/>
              <a:t>By better observation of historical data for the location of wind farms in Simplicity, researchers have noticed that there actually is a difference of wind availability across seasons and between day and night. </a:t>
            </a:r>
            <a:r>
              <a:rPr lang="sv-SE" sz="2400" b="1" dirty="0"/>
              <a:t>This reflects in different capacity factors for wind technologies</a:t>
            </a:r>
            <a:r>
              <a:rPr lang="sv-SE" sz="2400" dirty="0"/>
              <a:t>. In summer time, capacity factors are as low as 12% during the night and 5% during the day. In the intermediate season, they are 10% and 20% in the night and day, respectively. In winter time, they become as high as 30% during the night and 15% during the day.</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1: reduced wind availability </a:t>
            </a:r>
            <a:endParaRPr lang="en-GB" dirty="0"/>
          </a:p>
        </p:txBody>
      </p:sp>
    </p:spTree>
    <p:extLst>
      <p:ext uri="{BB962C8B-B14F-4D97-AF65-F5344CB8AC3E}">
        <p14:creationId xmlns:p14="http://schemas.microsoft.com/office/powerpoint/2010/main" val="383040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20</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1938992"/>
          </a:xfrm>
          <a:prstGeom prst="rect">
            <a:avLst/>
          </a:prstGeom>
          <a:noFill/>
        </p:spPr>
        <p:txBody>
          <a:bodyPr wrap="square" rtlCol="0">
            <a:spAutoFit/>
          </a:bodyPr>
          <a:lstStyle/>
          <a:p>
            <a:r>
              <a:rPr lang="sv-SE" sz="2400" dirty="0"/>
              <a:t>Think of a movie where something happens which causes huge, disruptive changes in energy supply and/or demand, create a short story for it (like the ones of all previous slides) and model it.</a:t>
            </a:r>
          </a:p>
          <a:p>
            <a:endParaRPr lang="sv-SE" sz="2400" dirty="0"/>
          </a:p>
          <a:p>
            <a:r>
              <a:rPr lang="sv-SE" sz="2400" b="1" dirty="0">
                <a:solidFill>
                  <a:srgbClr val="FF0000"/>
                </a:solidFill>
              </a:rPr>
              <a:t>Think about whether your movie scenario is predictive, explorative or 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10: Movie scenario </a:t>
            </a:r>
            <a:endParaRPr lang="en-GB" dirty="0"/>
          </a:p>
        </p:txBody>
      </p:sp>
    </p:spTree>
    <p:extLst>
      <p:ext uri="{BB962C8B-B14F-4D97-AF65-F5344CB8AC3E}">
        <p14:creationId xmlns:p14="http://schemas.microsoft.com/office/powerpoint/2010/main" val="355525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3</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3785652"/>
          </a:xfrm>
          <a:prstGeom prst="rect">
            <a:avLst/>
          </a:prstGeom>
          <a:noFill/>
        </p:spPr>
        <p:txBody>
          <a:bodyPr wrap="square" rtlCol="0">
            <a:spAutoFit/>
          </a:bodyPr>
          <a:lstStyle/>
          <a:p>
            <a:r>
              <a:rPr lang="sv-SE" sz="2400" dirty="0"/>
              <a:t>In the base case (which we will call Business As Usual – BAU – scenario), the availability of wind was considered constant throughout the seasons and across day and night.</a:t>
            </a:r>
          </a:p>
          <a:p>
            <a:r>
              <a:rPr lang="sv-SE" sz="2400" dirty="0"/>
              <a:t>By better observation of historical data for the location of wind farms in Simplicity, researchers have noticed that there actually is a difference of wind availability across seasons and between day and night. </a:t>
            </a:r>
            <a:r>
              <a:rPr lang="sv-SE" sz="2400" b="1" dirty="0"/>
              <a:t>This reflects in different capacity factors for wind technologies</a:t>
            </a:r>
            <a:r>
              <a:rPr lang="sv-SE" sz="2400" dirty="0"/>
              <a:t>. In summer time, capacity factors are as low as 12% during the night and 5% during the day. In the intermediate season, they are 10% and 20% in the night and day, respectively. In winter time, they become as high as 30% during the night and 15% during the day.</a:t>
            </a:r>
          </a:p>
          <a:p>
            <a:endParaRPr lang="sv-SE" sz="2400" dirty="0"/>
          </a:p>
          <a:p>
            <a:r>
              <a:rPr lang="sv-SE" sz="2400" b="1" dirty="0">
                <a:solidFill>
                  <a:srgbClr val="FF0000"/>
                </a:solidFill>
              </a:rPr>
              <a:t>Predictive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1: reduced wind availability </a:t>
            </a:r>
            <a:endParaRPr lang="en-GB" dirty="0"/>
          </a:p>
        </p:txBody>
      </p:sp>
    </p:spTree>
    <p:extLst>
      <p:ext uri="{BB962C8B-B14F-4D97-AF65-F5344CB8AC3E}">
        <p14:creationId xmlns:p14="http://schemas.microsoft.com/office/powerpoint/2010/main" val="239820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4</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2677656"/>
          </a:xfrm>
          <a:prstGeom prst="rect">
            <a:avLst/>
          </a:prstGeom>
          <a:noFill/>
        </p:spPr>
        <p:txBody>
          <a:bodyPr wrap="square" rtlCol="0">
            <a:spAutoFit/>
          </a:bodyPr>
          <a:lstStyle/>
          <a:p>
            <a:r>
              <a:rPr lang="sv-SE" sz="2400" dirty="0"/>
              <a:t>Huge investments in the production of solar PV technologies in China and India and new trade agreements with Simplicity result in an abrupt decrease of the technology supply price from 2023 on. The </a:t>
            </a:r>
            <a:r>
              <a:rPr lang="sv-SE" sz="2400" b="1" dirty="0"/>
              <a:t>capital cost </a:t>
            </a:r>
            <a:r>
              <a:rPr lang="sv-SE" sz="2400" dirty="0"/>
              <a:t>of solar PV panels without storage becomes 1100 $/kW in 2023 and then linearly decreases down to 800 $/kW in 2040. The capital cost of PV panels including storage becomes 1800 $/kW in 2023 and decreases to 1200 $/kW in 2040.</a:t>
            </a:r>
          </a:p>
          <a:p>
            <a:r>
              <a:rPr lang="sv-SE" sz="2400" dirty="0"/>
              <a:t>Additionally, technological advancements make so that the </a:t>
            </a:r>
            <a:r>
              <a:rPr lang="sv-SE" sz="2400" b="1" dirty="0"/>
              <a:t>capacity factors </a:t>
            </a:r>
            <a:r>
              <a:rPr lang="sv-SE" sz="2400" dirty="0"/>
              <a:t>of solar PV in day time increase significantly, to 40% regardless the season.</a:t>
            </a:r>
          </a:p>
        </p:txBody>
      </p:sp>
      <p:sp>
        <p:nvSpPr>
          <p:cNvPr id="8" name="Title 8"/>
          <p:cNvSpPr txBox="1">
            <a:spLocks/>
          </p:cNvSpPr>
          <p:nvPr/>
        </p:nvSpPr>
        <p:spPr>
          <a:xfrm>
            <a:off x="1995170" y="490238"/>
            <a:ext cx="8087109"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2: breakthrough in solar technologies </a:t>
            </a:r>
            <a:endParaRPr lang="en-GB" dirty="0"/>
          </a:p>
        </p:txBody>
      </p:sp>
    </p:spTree>
    <p:extLst>
      <p:ext uri="{BB962C8B-B14F-4D97-AF65-F5344CB8AC3E}">
        <p14:creationId xmlns:p14="http://schemas.microsoft.com/office/powerpoint/2010/main" val="187838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5</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3416320"/>
          </a:xfrm>
          <a:prstGeom prst="rect">
            <a:avLst/>
          </a:prstGeom>
          <a:noFill/>
        </p:spPr>
        <p:txBody>
          <a:bodyPr wrap="square" rtlCol="0">
            <a:spAutoFit/>
          </a:bodyPr>
          <a:lstStyle/>
          <a:p>
            <a:r>
              <a:rPr lang="sv-SE" sz="2400" dirty="0"/>
              <a:t>Huge investments in the production of solar PV technologies in China and India and new trade agreements with Simplicity result in an abrupt decrease of the technology supply price from 2023 on. The </a:t>
            </a:r>
            <a:r>
              <a:rPr lang="sv-SE" sz="2400" b="1" dirty="0"/>
              <a:t>capital cost </a:t>
            </a:r>
            <a:r>
              <a:rPr lang="sv-SE" sz="2400" dirty="0"/>
              <a:t>of solar PV panels without storage becomes 1100 $/kW in 2023 and then linearly decreases down to 800 $/kW in 2040. The capital cost of PV panels including storage becomes 1800 $/kW in 2023 and decreases to 1200 $/kW in 2040.</a:t>
            </a:r>
          </a:p>
          <a:p>
            <a:r>
              <a:rPr lang="sv-SE" sz="2400" dirty="0"/>
              <a:t>Additionally, technological advancements make so that the </a:t>
            </a:r>
            <a:r>
              <a:rPr lang="sv-SE" sz="2400" b="1" dirty="0"/>
              <a:t>capacity factors </a:t>
            </a:r>
            <a:r>
              <a:rPr lang="sv-SE" sz="2400" dirty="0"/>
              <a:t>of solar PV in day time increase significantly, to 40% regardless the season.</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8087109"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2: breakthrough in solar technologies </a:t>
            </a:r>
            <a:endParaRPr lang="en-GB" dirty="0"/>
          </a:p>
        </p:txBody>
      </p:sp>
    </p:spTree>
    <p:extLst>
      <p:ext uri="{BB962C8B-B14F-4D97-AF65-F5344CB8AC3E}">
        <p14:creationId xmlns:p14="http://schemas.microsoft.com/office/powerpoint/2010/main" val="253135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6</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1569660"/>
          </a:xfrm>
          <a:prstGeom prst="rect">
            <a:avLst/>
          </a:prstGeom>
          <a:noFill/>
        </p:spPr>
        <p:txBody>
          <a:bodyPr wrap="square" rtlCol="0">
            <a:spAutoFit/>
          </a:bodyPr>
          <a:lstStyle/>
          <a:p>
            <a:r>
              <a:rPr lang="sv-SE" sz="2400" dirty="0"/>
              <a:t>The Government of Simplicity decides to pursue sustainability goals for the energy sector primarily through demand-side measures. A target of 5% annual energy savings in final uses for users already connected to the network is imposed from 2022 to 2025. After that, it is increased to 7.5% up to 2030. It becomes 10% thereafter.</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3: Energy Efficiency targets</a:t>
            </a:r>
            <a:endParaRPr lang="en-GB" dirty="0"/>
          </a:p>
        </p:txBody>
      </p:sp>
    </p:spTree>
    <p:extLst>
      <p:ext uri="{BB962C8B-B14F-4D97-AF65-F5344CB8AC3E}">
        <p14:creationId xmlns:p14="http://schemas.microsoft.com/office/powerpoint/2010/main" val="39251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7</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2308324"/>
          </a:xfrm>
          <a:prstGeom prst="rect">
            <a:avLst/>
          </a:prstGeom>
          <a:noFill/>
        </p:spPr>
        <p:txBody>
          <a:bodyPr wrap="square" rtlCol="0">
            <a:spAutoFit/>
          </a:bodyPr>
          <a:lstStyle/>
          <a:p>
            <a:r>
              <a:rPr lang="sv-SE" sz="2400" dirty="0"/>
              <a:t>The Government of Simplicity decides to pursue sustainability goals for the energy sector primarily through demand-side measures. A target of 5% annual energy savings in final uses for users already connected to the network is imposed from 2022 to 2025. After that, it is increased to 7.5% up to 2030. It becomes 10% thereafter.</a:t>
            </a:r>
          </a:p>
          <a:p>
            <a:endParaRPr lang="sv-SE" sz="2400" dirty="0"/>
          </a:p>
          <a:p>
            <a:r>
              <a:rPr lang="sv-SE" sz="2400" b="1" dirty="0">
                <a:solidFill>
                  <a:srgbClr val="FF0000"/>
                </a:solidFill>
              </a:rPr>
              <a:t>Normative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3: Energy Efficiency targets</a:t>
            </a:r>
            <a:endParaRPr lang="en-GB" dirty="0"/>
          </a:p>
        </p:txBody>
      </p:sp>
    </p:spTree>
    <p:extLst>
      <p:ext uri="{BB962C8B-B14F-4D97-AF65-F5344CB8AC3E}">
        <p14:creationId xmlns:p14="http://schemas.microsoft.com/office/powerpoint/2010/main" val="343512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8</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2677656"/>
          </a:xfrm>
          <a:prstGeom prst="rect">
            <a:avLst/>
          </a:prstGeom>
          <a:noFill/>
        </p:spPr>
        <p:txBody>
          <a:bodyPr wrap="square" rtlCol="0">
            <a:spAutoFit/>
          </a:bodyPr>
          <a:lstStyle/>
          <a:p>
            <a:r>
              <a:rPr lang="sv-SE" sz="2400" dirty="0"/>
              <a:t>Simplicity has large biomass resources, coming primarily from forestry residues. The state-owned utility decides to evaluate the possibility of using biomass to meet part of the heating and electricity demand in the residential sector, through Combined Heat &amp; Power (CHP) plants, starting 2023. The CHP plants shall be connected to the Transmission Grid.</a:t>
            </a:r>
          </a:p>
          <a:p>
            <a:r>
              <a:rPr lang="sv-SE" sz="2400" dirty="0"/>
              <a:t>The </a:t>
            </a:r>
            <a:r>
              <a:rPr lang="sv-SE" sz="2400" b="1" dirty="0"/>
              <a:t>biomass would have a cost of 1.5 $/GJ</a:t>
            </a:r>
            <a:r>
              <a:rPr lang="sv-SE" sz="2400" dirty="0"/>
              <a:t>.</a:t>
            </a:r>
          </a:p>
          <a:p>
            <a:r>
              <a:rPr lang="sv-SE" sz="2400" dirty="0"/>
              <a:t>The new CHP plants would have to meet an </a:t>
            </a:r>
            <a:r>
              <a:rPr lang="sv-SE" sz="2400" b="1" dirty="0"/>
              <a:t>annual heat demand growing linearly from 0.4 PJ in 2023 to 1 PJ in 2040</a:t>
            </a:r>
            <a:r>
              <a:rPr lang="sv-SE" sz="2400" dirty="0"/>
              <a:t>. The demand has a flat profile across seasons and day parts.</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4: heat and electricity from biomass </a:t>
            </a:r>
            <a:endParaRPr lang="en-GB" dirty="0"/>
          </a:p>
        </p:txBody>
      </p:sp>
    </p:spTree>
    <p:extLst>
      <p:ext uri="{BB962C8B-B14F-4D97-AF65-F5344CB8AC3E}">
        <p14:creationId xmlns:p14="http://schemas.microsoft.com/office/powerpoint/2010/main" val="336630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24090" y="6299017"/>
            <a:ext cx="5440074" cy="365125"/>
          </a:xfrm>
        </p:spPr>
        <p:txBody>
          <a:bodyPr/>
          <a:lstStyle/>
          <a:p>
            <a:endParaRPr lang="en-GB" dirty="0">
              <a:solidFill>
                <a:schemeClr val="tx1"/>
              </a:solidFill>
            </a:endParaRPr>
          </a:p>
        </p:txBody>
      </p:sp>
      <p:sp>
        <p:nvSpPr>
          <p:cNvPr id="6" name="Slide Number Placeholder 5"/>
          <p:cNvSpPr>
            <a:spLocks noGrp="1"/>
          </p:cNvSpPr>
          <p:nvPr>
            <p:ph type="sldNum" sz="quarter" idx="12"/>
          </p:nvPr>
        </p:nvSpPr>
        <p:spPr/>
        <p:txBody>
          <a:bodyPr/>
          <a:lstStyle/>
          <a:p>
            <a:fld id="{CE69EEE3-3703-4990-B76E-929A729607EB}" type="slidenum">
              <a:rPr lang="en-GB" smtClean="0">
                <a:solidFill>
                  <a:schemeClr val="tx1"/>
                </a:solidFill>
              </a:rPr>
              <a:t>9</a:t>
            </a:fld>
            <a:endParaRPr lang="en-GB">
              <a:solidFill>
                <a:schemeClr val="tx1"/>
              </a:solidFill>
            </a:endParaRPr>
          </a:p>
        </p:txBody>
      </p:sp>
      <p:sp>
        <p:nvSpPr>
          <p:cNvPr id="7" name="Date Placeholder 6"/>
          <p:cNvSpPr>
            <a:spLocks noGrp="1"/>
          </p:cNvSpPr>
          <p:nvPr>
            <p:ph type="dt" sz="half" idx="4294967295"/>
          </p:nvPr>
        </p:nvSpPr>
        <p:spPr>
          <a:xfrm>
            <a:off x="7339079" y="6356348"/>
            <a:ext cx="2743200" cy="365125"/>
          </a:xfrm>
          <a:prstGeom prst="rect">
            <a:avLst/>
          </a:prstGeom>
        </p:spPr>
        <p:txBody>
          <a:bodyPr/>
          <a:lstStyle/>
          <a:p>
            <a:fld id="{17F7F34D-D05D-4432-81D8-B342E0E31E9E}" type="datetime1">
              <a:rPr lang="sv-SE" smtClean="0">
                <a:solidFill>
                  <a:schemeClr val="tx1"/>
                </a:solidFill>
              </a:rPr>
              <a:t>2020-04-02</a:t>
            </a:fld>
            <a:endParaRPr lang="en-GB" dirty="0">
              <a:solidFill>
                <a:schemeClr val="tx1"/>
              </a:solidFill>
            </a:endParaRPr>
          </a:p>
        </p:txBody>
      </p:sp>
      <p:sp>
        <p:nvSpPr>
          <p:cNvPr id="3" name="TextBox 2"/>
          <p:cNvSpPr txBox="1"/>
          <p:nvPr/>
        </p:nvSpPr>
        <p:spPr>
          <a:xfrm>
            <a:off x="515155" y="1624195"/>
            <a:ext cx="11557240" cy="3416320"/>
          </a:xfrm>
          <a:prstGeom prst="rect">
            <a:avLst/>
          </a:prstGeom>
          <a:noFill/>
        </p:spPr>
        <p:txBody>
          <a:bodyPr wrap="square" rtlCol="0">
            <a:spAutoFit/>
          </a:bodyPr>
          <a:lstStyle/>
          <a:p>
            <a:r>
              <a:rPr lang="sv-SE" sz="2400" dirty="0"/>
              <a:t>Simplicity has large biomass resources, coming primarily from forestry residues. The state-owned utility decides to evaluate the possibility of using biomass to meet part of the heating and electricity demand in the residential sector, through Combined Heat &amp; Power (CHP) plants, starting 2023. The CHP plants shall be connected to the Transmission Grid.</a:t>
            </a:r>
          </a:p>
          <a:p>
            <a:r>
              <a:rPr lang="sv-SE" sz="2400" dirty="0"/>
              <a:t>The </a:t>
            </a:r>
            <a:r>
              <a:rPr lang="sv-SE" sz="2400" b="1" dirty="0"/>
              <a:t>biomass would have a cost of 1.5 $/GJ</a:t>
            </a:r>
            <a:r>
              <a:rPr lang="sv-SE" sz="2400" dirty="0"/>
              <a:t>.</a:t>
            </a:r>
          </a:p>
          <a:p>
            <a:r>
              <a:rPr lang="sv-SE" sz="2400" dirty="0"/>
              <a:t>The new CHP plants would have to meet an </a:t>
            </a:r>
            <a:r>
              <a:rPr lang="sv-SE" sz="2400" b="1" dirty="0"/>
              <a:t>annual heat demand growing linearly from 0.4 PJ in 2023 to 1 PJ in 2040</a:t>
            </a:r>
            <a:r>
              <a:rPr lang="sv-SE" sz="2400" dirty="0"/>
              <a:t>. The demand has a flat profile across seasons and day parts.</a:t>
            </a:r>
          </a:p>
          <a:p>
            <a:endParaRPr lang="sv-SE" sz="2400" dirty="0"/>
          </a:p>
          <a:p>
            <a:r>
              <a:rPr lang="sv-SE" sz="2400" b="1" dirty="0">
                <a:solidFill>
                  <a:srgbClr val="FF0000"/>
                </a:solidFill>
              </a:rPr>
              <a:t>Explorative</a:t>
            </a:r>
          </a:p>
        </p:txBody>
      </p:sp>
      <p:sp>
        <p:nvSpPr>
          <p:cNvPr id="8" name="Title 8"/>
          <p:cNvSpPr txBox="1">
            <a:spLocks/>
          </p:cNvSpPr>
          <p:nvPr/>
        </p:nvSpPr>
        <p:spPr>
          <a:xfrm>
            <a:off x="1995170" y="490238"/>
            <a:ext cx="7588667" cy="79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dirty="0"/>
              <a:t>Scenario 4: heat and electricity from biomass </a:t>
            </a:r>
            <a:endParaRPr lang="en-GB" dirty="0"/>
          </a:p>
        </p:txBody>
      </p:sp>
    </p:spTree>
    <p:extLst>
      <p:ext uri="{BB962C8B-B14F-4D97-AF65-F5344CB8AC3E}">
        <p14:creationId xmlns:p14="http://schemas.microsoft.com/office/powerpoint/2010/main" val="41645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63006fdc-ec28-45de-86bf-e6eec10d2712" Revision="1" Stencil="System.MyShapes" StencilVersion="1.0"/>
</Control>
</file>

<file path=customXml/item2.xml><?xml version="1.0" encoding="utf-8"?>
<Control xmlns="http://schemas.microsoft.com/VisualStudio/2011/storyboarding/control">
  <Id Name="63006fdc-ec28-45de-86bf-e6eec10d2712" Revision="1" Stencil="System.MyShapes" StencilVersion="1.0"/>
</Control>
</file>

<file path=customXml/item3.xml><?xml version="1.0" encoding="utf-8"?>
<Control xmlns="http://schemas.microsoft.com/VisualStudio/2011/storyboarding/control">
  <Id Name="63006fdc-ec28-45de-86bf-e6eec10d2712" Revision="1" Stencil="System.MyShapes" StencilVersion="1.0"/>
</Control>
</file>

<file path=customXml/item4.xml><?xml version="1.0" encoding="utf-8"?>
<Control xmlns="http://schemas.microsoft.com/VisualStudio/2011/storyboarding/control">
  <Id Name="63006fdc-ec28-45de-86bf-e6eec10d2712" Revision="1" Stencil="System.MyShapes" StencilVersion="1.0"/>
</Control>
</file>

<file path=customXml/item5.xml><?xml version="1.0" encoding="utf-8"?>
<Control xmlns="http://schemas.microsoft.com/VisualStudio/2011/storyboarding/control">
  <Id Name="63006fdc-ec28-45de-86bf-e6eec10d2712" Revision="1" Stencil="System.MyShapes" StencilVersion="1.0"/>
</Control>
</file>

<file path=customXml/item6.xml><?xml version="1.0" encoding="utf-8"?>
<Control xmlns="http://schemas.microsoft.com/VisualStudio/2011/storyboarding/control">
  <Id Name="63006fdc-ec28-45de-86bf-e6eec10d2712" Revision="1" Stencil="System.MyShapes" StencilVersion="1.0"/>
</Control>
</file>

<file path=customXml/item7.xml><?xml version="1.0" encoding="utf-8"?>
<Control xmlns="http://schemas.microsoft.com/VisualStudio/2011/storyboarding/control">
  <Id Name="63006fdc-ec28-45de-86bf-e6eec10d2712" Revision="1" Stencil="System.MyShapes" StencilVersion="1.0"/>
</Control>
</file>

<file path=customXml/item8.xml><?xml version="1.0" encoding="utf-8"?>
<Control xmlns="http://schemas.microsoft.com/VisualStudio/2011/storyboarding/control">
  <Id Name="63006fdc-ec28-45de-86bf-e6eec10d2712" Revision="1" Stencil="System.MyShapes" StencilVersion="1.0"/>
</Control>
</file>

<file path=customXml/item9.xml><?xml version="1.0" encoding="utf-8"?>
<Control xmlns="http://schemas.microsoft.com/VisualStudio/2011/storyboarding/control">
  <Id Name="63006fdc-ec28-45de-86bf-e6eec10d2712" Revision="1" Stencil="System.MyShapes" StencilVersion="1.0"/>
</Control>
</file>

<file path=customXml/itemProps1.xml><?xml version="1.0" encoding="utf-8"?>
<ds:datastoreItem xmlns:ds="http://schemas.openxmlformats.org/officeDocument/2006/customXml" ds:itemID="{25A3FA23-A2B3-408D-BAC0-3974AD01A403}">
  <ds:schemaRefs>
    <ds:schemaRef ds:uri="http://schemas.microsoft.com/VisualStudio/2011/storyboarding/control"/>
  </ds:schemaRefs>
</ds:datastoreItem>
</file>

<file path=customXml/itemProps2.xml><?xml version="1.0" encoding="utf-8"?>
<ds:datastoreItem xmlns:ds="http://schemas.openxmlformats.org/officeDocument/2006/customXml" ds:itemID="{0103A532-5B2C-4425-9F2A-7F4721A16C4C}">
  <ds:schemaRefs>
    <ds:schemaRef ds:uri="http://schemas.microsoft.com/VisualStudio/2011/storyboarding/control"/>
  </ds:schemaRefs>
</ds:datastoreItem>
</file>

<file path=customXml/itemProps3.xml><?xml version="1.0" encoding="utf-8"?>
<ds:datastoreItem xmlns:ds="http://schemas.openxmlformats.org/officeDocument/2006/customXml" ds:itemID="{834A27C6-F506-436C-BE80-EBD990020008}">
  <ds:schemaRefs>
    <ds:schemaRef ds:uri="http://schemas.microsoft.com/VisualStudio/2011/storyboarding/control"/>
  </ds:schemaRefs>
</ds:datastoreItem>
</file>

<file path=customXml/itemProps4.xml><?xml version="1.0" encoding="utf-8"?>
<ds:datastoreItem xmlns:ds="http://schemas.openxmlformats.org/officeDocument/2006/customXml" ds:itemID="{E01F304E-8A23-4F3A-A522-8F0F304C2F57}">
  <ds:schemaRefs>
    <ds:schemaRef ds:uri="http://schemas.microsoft.com/VisualStudio/2011/storyboarding/control"/>
  </ds:schemaRefs>
</ds:datastoreItem>
</file>

<file path=customXml/itemProps5.xml><?xml version="1.0" encoding="utf-8"?>
<ds:datastoreItem xmlns:ds="http://schemas.openxmlformats.org/officeDocument/2006/customXml" ds:itemID="{C4C77668-3C09-4800-9078-32A63FDB8878}">
  <ds:schemaRefs>
    <ds:schemaRef ds:uri="http://schemas.microsoft.com/VisualStudio/2011/storyboarding/control"/>
  </ds:schemaRefs>
</ds:datastoreItem>
</file>

<file path=customXml/itemProps6.xml><?xml version="1.0" encoding="utf-8"?>
<ds:datastoreItem xmlns:ds="http://schemas.openxmlformats.org/officeDocument/2006/customXml" ds:itemID="{2611C6C5-73A8-4088-8E8F-45AC80A93639}">
  <ds:schemaRefs>
    <ds:schemaRef ds:uri="http://schemas.microsoft.com/VisualStudio/2011/storyboarding/control"/>
  </ds:schemaRefs>
</ds:datastoreItem>
</file>

<file path=customXml/itemProps7.xml><?xml version="1.0" encoding="utf-8"?>
<ds:datastoreItem xmlns:ds="http://schemas.openxmlformats.org/officeDocument/2006/customXml" ds:itemID="{25B0A9D5-AA86-40E5-8BB9-BF6B6793A753}">
  <ds:schemaRefs>
    <ds:schemaRef ds:uri="http://schemas.microsoft.com/VisualStudio/2011/storyboarding/control"/>
  </ds:schemaRefs>
</ds:datastoreItem>
</file>

<file path=customXml/itemProps8.xml><?xml version="1.0" encoding="utf-8"?>
<ds:datastoreItem xmlns:ds="http://schemas.openxmlformats.org/officeDocument/2006/customXml" ds:itemID="{1CFCFB3A-1124-4BB9-AF75-CF97631426FE}">
  <ds:schemaRefs>
    <ds:schemaRef ds:uri="http://schemas.microsoft.com/VisualStudio/2011/storyboarding/control"/>
  </ds:schemaRefs>
</ds:datastoreItem>
</file>

<file path=customXml/itemProps9.xml><?xml version="1.0" encoding="utf-8"?>
<ds:datastoreItem xmlns:ds="http://schemas.openxmlformats.org/officeDocument/2006/customXml" ds:itemID="{C617D7A1-438A-4842-B3E3-9908A6EB6D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OSeMOSYS_dESA_OpTIMUS</Template>
  <TotalTime>11122</TotalTime>
  <Words>2143</Words>
  <Application>Microsoft Office PowerPoint</Application>
  <PresentationFormat>Widescreen</PresentationFormat>
  <Paragraphs>137</Paragraphs>
  <Slides>20</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Calibri Light</vt:lpstr>
      <vt:lpstr>OSeMOSYS_dESA_OpTIMUS</vt:lpstr>
      <vt:lpstr>Custom Design</vt:lpstr>
      <vt:lpstr>Scenario types and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Francesco Gardumi</cp:lastModifiedBy>
  <cp:revision>222</cp:revision>
  <dcterms:created xsi:type="dcterms:W3CDTF">2015-09-18T21:05:15Z</dcterms:created>
  <dcterms:modified xsi:type="dcterms:W3CDTF">2020-04-02T16:50:00Z</dcterms:modified>
</cp:coreProperties>
</file>