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0"/>
    <p:sldMasterId id="2147483699" r:id="rId11"/>
  </p:sldMasterIdLst>
  <p:notesMasterIdLst>
    <p:notesMasterId r:id="rId23"/>
  </p:notesMasterIdLst>
  <p:sldIdLst>
    <p:sldId id="482" r:id="rId12"/>
    <p:sldId id="620" r:id="rId13"/>
    <p:sldId id="627" r:id="rId14"/>
    <p:sldId id="628" r:id="rId15"/>
    <p:sldId id="621" r:id="rId16"/>
    <p:sldId id="622" r:id="rId17"/>
    <p:sldId id="624" r:id="rId18"/>
    <p:sldId id="626" r:id="rId19"/>
    <p:sldId id="625" r:id="rId20"/>
    <p:sldId id="629" r:id="rId21"/>
    <p:sldId id="6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autoAdjust="0"/>
    <p:restoredTop sz="90319" autoAdjust="0"/>
  </p:normalViewPr>
  <p:slideViewPr>
    <p:cSldViewPr snapToGrid="0">
      <p:cViewPr varScale="1">
        <p:scale>
          <a:sx n="106" d="100"/>
          <a:sy n="106" d="100"/>
        </p:scale>
        <p:origin x="4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1.xml"/><Relationship Id="rId19"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1</a:t>
            </a:fld>
            <a:endParaRPr lang="en-US"/>
          </a:p>
        </p:txBody>
      </p:sp>
    </p:spTree>
    <p:extLst>
      <p:ext uri="{BB962C8B-B14F-4D97-AF65-F5344CB8AC3E}">
        <p14:creationId xmlns:p14="http://schemas.microsoft.com/office/powerpoint/2010/main" val="131608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10</a:t>
            </a:fld>
            <a:endParaRPr lang="en-US"/>
          </a:p>
        </p:txBody>
      </p:sp>
    </p:spTree>
    <p:extLst>
      <p:ext uri="{BB962C8B-B14F-4D97-AF65-F5344CB8AC3E}">
        <p14:creationId xmlns:p14="http://schemas.microsoft.com/office/powerpoint/2010/main" val="77604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2</a:t>
            </a:fld>
            <a:endParaRPr lang="en-US"/>
          </a:p>
        </p:txBody>
      </p:sp>
    </p:spTree>
    <p:extLst>
      <p:ext uri="{BB962C8B-B14F-4D97-AF65-F5344CB8AC3E}">
        <p14:creationId xmlns:p14="http://schemas.microsoft.com/office/powerpoint/2010/main" val="119592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3</a:t>
            </a:fld>
            <a:endParaRPr lang="en-US"/>
          </a:p>
        </p:txBody>
      </p:sp>
    </p:spTree>
    <p:extLst>
      <p:ext uri="{BB962C8B-B14F-4D97-AF65-F5344CB8AC3E}">
        <p14:creationId xmlns:p14="http://schemas.microsoft.com/office/powerpoint/2010/main" val="34692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a:t>
            </a:fld>
            <a:endParaRPr lang="en-US"/>
          </a:p>
        </p:txBody>
      </p:sp>
    </p:spTree>
    <p:extLst>
      <p:ext uri="{BB962C8B-B14F-4D97-AF65-F5344CB8AC3E}">
        <p14:creationId xmlns:p14="http://schemas.microsoft.com/office/powerpoint/2010/main" val="279824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a:t>
            </a:fld>
            <a:endParaRPr lang="en-US"/>
          </a:p>
        </p:txBody>
      </p:sp>
    </p:spTree>
    <p:extLst>
      <p:ext uri="{BB962C8B-B14F-4D97-AF65-F5344CB8AC3E}">
        <p14:creationId xmlns:p14="http://schemas.microsoft.com/office/powerpoint/2010/main" val="336195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6</a:t>
            </a:fld>
            <a:endParaRPr lang="en-US"/>
          </a:p>
        </p:txBody>
      </p:sp>
    </p:spTree>
    <p:extLst>
      <p:ext uri="{BB962C8B-B14F-4D97-AF65-F5344CB8AC3E}">
        <p14:creationId xmlns:p14="http://schemas.microsoft.com/office/powerpoint/2010/main" val="65647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7</a:t>
            </a:fld>
            <a:endParaRPr lang="en-US"/>
          </a:p>
        </p:txBody>
      </p:sp>
    </p:spTree>
    <p:extLst>
      <p:ext uri="{BB962C8B-B14F-4D97-AF65-F5344CB8AC3E}">
        <p14:creationId xmlns:p14="http://schemas.microsoft.com/office/powerpoint/2010/main" val="66827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8</a:t>
            </a:fld>
            <a:endParaRPr lang="en-US"/>
          </a:p>
        </p:txBody>
      </p:sp>
    </p:spTree>
    <p:extLst>
      <p:ext uri="{BB962C8B-B14F-4D97-AF65-F5344CB8AC3E}">
        <p14:creationId xmlns:p14="http://schemas.microsoft.com/office/powerpoint/2010/main" val="200158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9</a:t>
            </a:fld>
            <a:endParaRPr lang="en-US"/>
          </a:p>
        </p:txBody>
      </p:sp>
    </p:spTree>
    <p:extLst>
      <p:ext uri="{BB962C8B-B14F-4D97-AF65-F5344CB8AC3E}">
        <p14:creationId xmlns:p14="http://schemas.microsoft.com/office/powerpoint/2010/main" val="4263100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DBDE27C-C82E-4347-9363-36EBEC2F1DD8}"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3C1CCA23-76F1-400B-B09F-836335A59334}"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37D3810-7EF0-4B79-B654-F5576AA2177C}"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3E11430-B518-4D91-92B1-585BEDBC9AE5}"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58EFD72-1AB0-43A3-87AB-1DB1CF1634AC}"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C3CD2F4-551D-4827-99CE-2AF3EC2BE091}"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29B633A-CDEA-4844-929A-693912F476EB}"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216A73DD-0B02-4775-A044-DEC7061C504E}"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r>
              <a:rPr lang="sv-SE"/>
              <a:t>MJ2380-2381 2019</a:t>
            </a:r>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AA85575C-D7F9-420E-B000-04E7679DC59D}"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CF2BE2F0-BB81-4EEB-9D4D-4B49C580F289}"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8944CB48-5AC8-4D30-8C7E-37123E551F5A}"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44EEDB-B9A0-4609-AC89-49EEE00CFAD8}"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E400433-88D9-47CF-8B5B-A868C3B6C735}"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03B887D3-80DB-4814-B107-858A6BB8A6CC}" type="datetime1">
              <a:rPr lang="sv-SE" smtClean="0"/>
              <a:t>2020-04-02</a:t>
            </a:fld>
            <a:endParaRPr lang="sv-SE"/>
          </a:p>
        </p:txBody>
      </p:sp>
      <p:sp>
        <p:nvSpPr>
          <p:cNvPr id="8" name="Footer Placeholder 7"/>
          <p:cNvSpPr>
            <a:spLocks noGrp="1"/>
          </p:cNvSpPr>
          <p:nvPr>
            <p:ph type="ftr" sz="quarter" idx="11"/>
          </p:nvPr>
        </p:nvSpPr>
        <p:spPr/>
        <p:txBody>
          <a:bodyPr/>
          <a:lstStyle/>
          <a:p>
            <a:r>
              <a:rPr lang="sv-SE"/>
              <a:t>MJ2380-2381 2019</a:t>
            </a:r>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DDA637-0C12-4C0A-8917-0B4C400AE9D5}" type="datetime1">
              <a:rPr lang="sv-SE" smtClean="0"/>
              <a:t>2020-04-02</a:t>
            </a:fld>
            <a:endParaRPr lang="sv-SE"/>
          </a:p>
        </p:txBody>
      </p:sp>
      <p:sp>
        <p:nvSpPr>
          <p:cNvPr id="4" name="Footer Placeholder 3"/>
          <p:cNvSpPr>
            <a:spLocks noGrp="1"/>
          </p:cNvSpPr>
          <p:nvPr>
            <p:ph type="ftr" sz="quarter" idx="11"/>
          </p:nvPr>
        </p:nvSpPr>
        <p:spPr/>
        <p:txBody>
          <a:bodyPr/>
          <a:lstStyle/>
          <a:p>
            <a:r>
              <a:rPr lang="sv-SE"/>
              <a:t>MJ2380-2381 2019</a:t>
            </a:r>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DA462-E9A0-44B4-A8F2-20BC6C915BBB}" type="datetime1">
              <a:rPr lang="sv-SE" smtClean="0"/>
              <a:t>2020-04-02</a:t>
            </a:fld>
            <a:endParaRPr lang="sv-SE"/>
          </a:p>
        </p:txBody>
      </p:sp>
      <p:sp>
        <p:nvSpPr>
          <p:cNvPr id="3" name="Footer Placeholder 2"/>
          <p:cNvSpPr>
            <a:spLocks noGrp="1"/>
          </p:cNvSpPr>
          <p:nvPr>
            <p:ph type="ftr" sz="quarter" idx="11"/>
          </p:nvPr>
        </p:nvSpPr>
        <p:spPr/>
        <p:txBody>
          <a:bodyPr/>
          <a:lstStyle/>
          <a:p>
            <a:r>
              <a:rPr lang="sv-SE"/>
              <a:t>MJ2380-2381 2019</a:t>
            </a:r>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3BE05-04ED-4D8A-8816-77D17A9AC5D1}"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CE387-23C4-440A-8287-F63585DD74A2}"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1127112B-D6B9-4B2F-8821-4E982B6DE32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84F7399-6BAB-446D-9CBE-70B3C0E8721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1393CB7-A9EF-445A-A23A-96F88D857650}"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6C55E07F-78FA-4AB8-B177-940C6619473E}"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34B1308-E21E-4268-86C2-705AE3A9E2B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4341D6B-8DCB-43F1-A600-F49CE68D7E2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9E5125A-6420-4E7B-AFF1-369165288BDB}"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B1DF686-176F-40F1-A871-452CCF3CDA99}"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A2E7-63AD-41B8-A18B-10EBCC08C029}"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MJ2380-2381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004016250500086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1016/j.techfore.2005.06.00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scenario</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1</a:t>
            </a:fld>
            <a:endParaRPr lang="en-GB" dirty="0"/>
          </a:p>
        </p:txBody>
      </p:sp>
      <p:pic>
        <p:nvPicPr>
          <p:cNvPr id="9" name="Picture 8">
            <a:extLst>
              <a:ext uri="{FF2B5EF4-FFF2-40B4-BE49-F238E27FC236}">
                <a16:creationId xmlns:a16="http://schemas.microsoft.com/office/drawing/2014/main" id="{04B76B77-5987-497B-A4A6-F8BBF4DB3D0D}"/>
              </a:ext>
            </a:extLst>
          </p:cNvPr>
          <p:cNvPicPr>
            <a:picLocks noChangeAspect="1"/>
          </p:cNvPicPr>
          <p:nvPr/>
        </p:nvPicPr>
        <p:blipFill>
          <a:blip r:embed="rId3"/>
          <a:stretch>
            <a:fillRect/>
          </a:stretch>
        </p:blipFill>
        <p:spPr>
          <a:xfrm>
            <a:off x="3213186" y="1467772"/>
            <a:ext cx="5166478" cy="4699109"/>
          </a:xfrm>
          <a:prstGeom prst="rect">
            <a:avLst/>
          </a:prstGeom>
        </p:spPr>
      </p:pic>
    </p:spTree>
    <p:extLst>
      <p:ext uri="{BB962C8B-B14F-4D97-AF65-F5344CB8AC3E}">
        <p14:creationId xmlns:p14="http://schemas.microsoft.com/office/powerpoint/2010/main" val="225993154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endParaRPr lang="en-US" dirty="0"/>
          </a:p>
          <a:p>
            <a:endParaRPr lang="en-US" dirty="0"/>
          </a:p>
          <a:p>
            <a:r>
              <a:rPr lang="en-US" dirty="0"/>
              <a:t>As </a:t>
            </a:r>
            <a:r>
              <a:rPr lang="en-US" dirty="0" err="1"/>
              <a:t>modellers</a:t>
            </a:r>
            <a:r>
              <a:rPr lang="en-US" dirty="0"/>
              <a:t>, when creating a scenario always remember:</a:t>
            </a:r>
          </a:p>
          <a:p>
            <a:pPr marL="457200" indent="-457200">
              <a:buFont typeface="Arial" panose="020B0604020202020204" pitchFamily="34" charset="0"/>
              <a:buChar char="•"/>
            </a:pPr>
            <a:r>
              <a:rPr lang="en-US" b="1" dirty="0"/>
              <a:t>Start with a question</a:t>
            </a:r>
            <a:r>
              <a:rPr lang="en-US" dirty="0"/>
              <a:t>;</a:t>
            </a:r>
          </a:p>
          <a:p>
            <a:pPr marL="457200" indent="-457200">
              <a:buFont typeface="Arial" panose="020B0604020202020204" pitchFamily="34" charset="0"/>
              <a:buChar char="•"/>
            </a:pPr>
            <a:r>
              <a:rPr lang="en-US" b="1" dirty="0"/>
              <a:t>Include in your model the level of detail required to answer that question</a:t>
            </a:r>
            <a:r>
              <a:rPr lang="en-US" dirty="0"/>
              <a:t>. Do not waste time in useless details and do not be too superficial.</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10</a:t>
            </a:fld>
            <a:endParaRPr lang="en-GB" dirty="0"/>
          </a:p>
        </p:txBody>
      </p:sp>
    </p:spTree>
    <p:extLst>
      <p:ext uri="{BB962C8B-B14F-4D97-AF65-F5344CB8AC3E}">
        <p14:creationId xmlns:p14="http://schemas.microsoft.com/office/powerpoint/2010/main" val="160085774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74E4E-B99B-8647-9228-ED3A549D9A16}"/>
              </a:ext>
            </a:extLst>
          </p:cNvPr>
          <p:cNvSpPr>
            <a:spLocks noGrp="1"/>
          </p:cNvSpPr>
          <p:nvPr>
            <p:ph idx="1"/>
          </p:nvPr>
        </p:nvSpPr>
        <p:spPr>
          <a:xfrm>
            <a:off x="838200" y="1616149"/>
            <a:ext cx="10515600" cy="4550734"/>
          </a:xfrm>
        </p:spPr>
        <p:txBody>
          <a:bodyPr/>
          <a:lstStyle/>
          <a:p>
            <a:r>
              <a:rPr lang="en-GB" dirty="0"/>
              <a:t>“</a:t>
            </a:r>
            <a:r>
              <a:rPr lang="en-GB" i="1" dirty="0"/>
              <a:t>…I am familiar with the line that these are not forecasts but scenarios, intended only to show what happens under certain input assumptions. I reject it…if it looks like a forecast, swims like a forecast and quacks like a forecast, it is a forecast. It will be used to inform actual investment and policy decisions. And if that is not the intention, why publish it at all? Meanwhile, if your assumptions consistently produce bad results, make some new ones. Garbage out? Stop putting garbage in</a:t>
            </a:r>
            <a:r>
              <a:rPr lang="en-GB" dirty="0"/>
              <a:t>!”</a:t>
            </a:r>
          </a:p>
          <a:p>
            <a:r>
              <a:rPr lang="en-GB" sz="1600" dirty="0"/>
              <a:t>Michael </a:t>
            </a:r>
            <a:r>
              <a:rPr lang="en-GB" sz="1600" dirty="0" err="1"/>
              <a:t>Liebreich</a:t>
            </a:r>
            <a:r>
              <a:rPr lang="en-GB" sz="1600" dirty="0"/>
              <a:t/>
            </a:r>
            <a:br>
              <a:rPr lang="en-GB" sz="1600" dirty="0"/>
            </a:br>
            <a:r>
              <a:rPr lang="en-GB" sz="1600" dirty="0"/>
              <a:t>https://</a:t>
            </a:r>
            <a:r>
              <a:rPr lang="en-GB" sz="1600" dirty="0" err="1"/>
              <a:t>about.bnef.com</a:t>
            </a:r>
            <a:r>
              <a:rPr lang="en-GB" sz="1600" dirty="0"/>
              <a:t>/blog/energy-transportation-stick-orthodoxy/</a:t>
            </a:r>
            <a:endParaRPr lang="en-GB" dirty="0"/>
          </a:p>
        </p:txBody>
      </p:sp>
      <p:sp>
        <p:nvSpPr>
          <p:cNvPr id="3" name="Footer Placeholder 2">
            <a:extLst>
              <a:ext uri="{FF2B5EF4-FFF2-40B4-BE49-F238E27FC236}">
                <a16:creationId xmlns:a16="http://schemas.microsoft.com/office/drawing/2014/main" id="{AC8DF60C-B850-9749-9FDC-EDFCCFF2A247}"/>
              </a:ext>
            </a:extLst>
          </p:cNvPr>
          <p:cNvSpPr>
            <a:spLocks noGrp="1"/>
          </p:cNvSpPr>
          <p:nvPr>
            <p:ph type="ftr" sz="quarter" idx="11"/>
          </p:nvPr>
        </p:nvSpPr>
        <p:spPr/>
        <p:txBody>
          <a:bodyPr/>
          <a:lstStyle/>
          <a:p>
            <a:r>
              <a:rPr lang="en-GB"/>
              <a:t>MJ2380-2381 2019</a:t>
            </a:r>
            <a:endParaRPr lang="en-GB" dirty="0"/>
          </a:p>
        </p:txBody>
      </p:sp>
      <p:sp>
        <p:nvSpPr>
          <p:cNvPr id="4" name="Slide Number Placeholder 3">
            <a:extLst>
              <a:ext uri="{FF2B5EF4-FFF2-40B4-BE49-F238E27FC236}">
                <a16:creationId xmlns:a16="http://schemas.microsoft.com/office/drawing/2014/main" id="{61D57CCA-24DA-BC47-87BC-0D6B21989E29}"/>
              </a:ext>
            </a:extLst>
          </p:cNvPr>
          <p:cNvSpPr>
            <a:spLocks noGrp="1"/>
          </p:cNvSpPr>
          <p:nvPr>
            <p:ph type="sldNum" sz="quarter" idx="12"/>
          </p:nvPr>
        </p:nvSpPr>
        <p:spPr/>
        <p:txBody>
          <a:bodyPr/>
          <a:lstStyle/>
          <a:p>
            <a:fld id="{F36C87F6-986D-49E6-AF40-1B3A1EE8064D}" type="slidenum">
              <a:rPr lang="en-GB" smtClean="0"/>
              <a:pPr/>
              <a:t>11</a:t>
            </a:fld>
            <a:endParaRPr lang="en-GB" dirty="0"/>
          </a:p>
        </p:txBody>
      </p:sp>
      <p:sp>
        <p:nvSpPr>
          <p:cNvPr id="5" name="Title 4">
            <a:extLst>
              <a:ext uri="{FF2B5EF4-FFF2-40B4-BE49-F238E27FC236}">
                <a16:creationId xmlns:a16="http://schemas.microsoft.com/office/drawing/2014/main" id="{A44F4B4A-2D05-BE4A-8439-47466A5CA2BF}"/>
              </a:ext>
            </a:extLst>
          </p:cNvPr>
          <p:cNvSpPr>
            <a:spLocks noGrp="1"/>
          </p:cNvSpPr>
          <p:nvPr>
            <p:ph type="title"/>
          </p:nvPr>
        </p:nvSpPr>
        <p:spPr/>
        <p:txBody>
          <a:bodyPr/>
          <a:lstStyle/>
          <a:p>
            <a:r>
              <a:rPr lang="en-GB" dirty="0"/>
              <a:t>The trouble with scenarios - interpretation</a:t>
            </a:r>
          </a:p>
        </p:txBody>
      </p:sp>
      <p:pic>
        <p:nvPicPr>
          <p:cNvPr id="7" name="Picture 6">
            <a:extLst>
              <a:ext uri="{FF2B5EF4-FFF2-40B4-BE49-F238E27FC236}">
                <a16:creationId xmlns:a16="http://schemas.microsoft.com/office/drawing/2014/main" id="{1A375C35-7529-3044-9EC0-DB32E675A002}"/>
              </a:ext>
            </a:extLst>
          </p:cNvPr>
          <p:cNvPicPr>
            <a:picLocks noChangeAspect="1"/>
          </p:cNvPicPr>
          <p:nvPr/>
        </p:nvPicPr>
        <p:blipFill rotWithShape="1">
          <a:blip r:embed="rId2">
            <a:extLst>
              <a:ext uri="{28A0092B-C50C-407E-A947-70E740481C1C}">
                <a14:useLocalDpi xmlns:a14="http://schemas.microsoft.com/office/drawing/2010/main" val="0"/>
              </a:ext>
            </a:extLst>
          </a:blip>
          <a:srcRect b="70508"/>
          <a:stretch/>
        </p:blipFill>
        <p:spPr>
          <a:xfrm>
            <a:off x="5664200" y="4102099"/>
            <a:ext cx="6134100" cy="2413060"/>
          </a:xfrm>
          <a:prstGeom prst="rect">
            <a:avLst/>
          </a:prstGeom>
        </p:spPr>
      </p:pic>
    </p:spTree>
    <p:extLst>
      <p:ext uri="{BB962C8B-B14F-4D97-AF65-F5344CB8AC3E}">
        <p14:creationId xmlns:p14="http://schemas.microsoft.com/office/powerpoint/2010/main" val="31707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lstStyle/>
          <a:p>
            <a:r>
              <a:rPr lang="en-US" dirty="0"/>
              <a:t>Usually done in workshops with experts and stakeholders.</a:t>
            </a:r>
          </a:p>
          <a:p>
            <a:endParaRPr lang="en-US" dirty="0"/>
          </a:p>
          <a:p>
            <a:r>
              <a:rPr lang="en-US" b="1" dirty="0"/>
              <a:t>Focal issue(s): </a:t>
            </a:r>
            <a:r>
              <a:rPr lang="en-US" dirty="0"/>
              <a:t>key question(s) we want to answer.</a:t>
            </a:r>
          </a:p>
          <a:p>
            <a:endParaRPr lang="en-US" b="1" dirty="0"/>
          </a:p>
          <a:p>
            <a:r>
              <a:rPr lang="en-US" b="1" dirty="0"/>
              <a:t>Drivers:</a:t>
            </a:r>
            <a:r>
              <a:rPr lang="en-US" dirty="0"/>
              <a:t> Social, Economic, Environmental, Political and Technological forces that will determine how the future plays out.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2</a:t>
            </a:fld>
            <a:endParaRPr lang="en-GB" dirty="0"/>
          </a:p>
        </p:txBody>
      </p:sp>
    </p:spTree>
    <p:extLst>
      <p:ext uri="{BB962C8B-B14F-4D97-AF65-F5344CB8AC3E}">
        <p14:creationId xmlns:p14="http://schemas.microsoft.com/office/powerpoint/2010/main" val="189691622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normAutofit/>
          </a:bodyPr>
          <a:lstStyle/>
          <a:p>
            <a:r>
              <a:rPr lang="en-US" b="1" dirty="0"/>
              <a:t>Example from the H2020 REEEM Project – Reference Scenario</a:t>
            </a:r>
          </a:p>
          <a:p>
            <a:endParaRPr lang="en-US" b="1" dirty="0">
              <a:solidFill>
                <a:srgbClr val="FF0000"/>
              </a:solidFill>
            </a:endParaRPr>
          </a:p>
          <a:p>
            <a:r>
              <a:rPr lang="en-US" b="1" dirty="0">
                <a:solidFill>
                  <a:srgbClr val="FF0000"/>
                </a:solidFill>
              </a:rPr>
              <a:t>Focal issue(s):</a:t>
            </a:r>
            <a:r>
              <a:rPr lang="en-US" b="1" dirty="0"/>
              <a:t> </a:t>
            </a:r>
            <a:r>
              <a:rPr lang="en-US" dirty="0"/>
              <a:t>key question(s) we want to answer.</a:t>
            </a:r>
          </a:p>
          <a:p>
            <a:r>
              <a:rPr lang="en-US" i="1" dirty="0"/>
              <a:t>What are the role and the [social, environmental, economic] impacts of technology in the transition pathways to a low-carbon and competitive EU energy system by 2050?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3</a:t>
            </a:fld>
            <a:endParaRPr lang="en-GB" dirty="0"/>
          </a:p>
        </p:txBody>
      </p:sp>
    </p:spTree>
    <p:extLst>
      <p:ext uri="{BB962C8B-B14F-4D97-AF65-F5344CB8AC3E}">
        <p14:creationId xmlns:p14="http://schemas.microsoft.com/office/powerpoint/2010/main" val="2785637365"/>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normAutofit/>
          </a:bodyPr>
          <a:lstStyle/>
          <a:p>
            <a:r>
              <a:rPr lang="en-US" b="1" dirty="0"/>
              <a:t>Example from the H2020 REEEM Project – Reference Scenario</a:t>
            </a:r>
          </a:p>
          <a:p>
            <a:endParaRPr lang="en-US" b="1" dirty="0">
              <a:solidFill>
                <a:srgbClr val="FF0000"/>
              </a:solidFill>
            </a:endParaRPr>
          </a:p>
          <a:p>
            <a:r>
              <a:rPr lang="en-US" b="1" dirty="0">
                <a:solidFill>
                  <a:srgbClr val="FF0000"/>
                </a:solidFill>
              </a:rPr>
              <a:t>Drivers:</a:t>
            </a:r>
            <a:r>
              <a:rPr lang="en-US" dirty="0">
                <a:solidFill>
                  <a:srgbClr val="FF0000"/>
                </a:solidFill>
              </a:rPr>
              <a:t> </a:t>
            </a:r>
            <a:r>
              <a:rPr lang="en-US" dirty="0"/>
              <a:t>Social, Economic, Environmental, Political and Technological forces that will determine how the future plays out.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a:t>
            </a:fld>
            <a:endParaRPr lang="en-GB" dirty="0"/>
          </a:p>
        </p:txBody>
      </p:sp>
      <p:pic>
        <p:nvPicPr>
          <p:cNvPr id="8" name="Picture 7">
            <a:extLst>
              <a:ext uri="{FF2B5EF4-FFF2-40B4-BE49-F238E27FC236}">
                <a16:creationId xmlns:a16="http://schemas.microsoft.com/office/drawing/2014/main" id="{702F0ECE-AB9C-4070-BA4E-779FD875ECF4}"/>
              </a:ext>
            </a:extLst>
          </p:cNvPr>
          <p:cNvPicPr>
            <a:picLocks noChangeAspect="1"/>
          </p:cNvPicPr>
          <p:nvPr/>
        </p:nvPicPr>
        <p:blipFill>
          <a:blip r:embed="rId3"/>
          <a:stretch>
            <a:fillRect/>
          </a:stretch>
        </p:blipFill>
        <p:spPr>
          <a:xfrm>
            <a:off x="1712313" y="3866207"/>
            <a:ext cx="8767373" cy="2395410"/>
          </a:xfrm>
          <a:prstGeom prst="rect">
            <a:avLst/>
          </a:prstGeom>
        </p:spPr>
      </p:pic>
    </p:spTree>
    <p:extLst>
      <p:ext uri="{BB962C8B-B14F-4D97-AF65-F5344CB8AC3E}">
        <p14:creationId xmlns:p14="http://schemas.microsoft.com/office/powerpoint/2010/main" val="364193549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Write scenario plot</a:t>
            </a:r>
          </a:p>
        </p:txBody>
      </p:sp>
      <p:sp>
        <p:nvSpPr>
          <p:cNvPr id="3" name="Content Placeholder 2"/>
          <p:cNvSpPr>
            <a:spLocks noGrp="1"/>
          </p:cNvSpPr>
          <p:nvPr>
            <p:ph idx="1"/>
          </p:nvPr>
        </p:nvSpPr>
        <p:spPr/>
        <p:txBody>
          <a:bodyPr>
            <a:normAutofit lnSpcReduction="10000"/>
          </a:bodyPr>
          <a:lstStyle/>
          <a:p>
            <a:r>
              <a:rPr lang="en-US" dirty="0"/>
              <a:t>One paragraph </a:t>
            </a:r>
            <a:r>
              <a:rPr lang="en-US" b="1" dirty="0"/>
              <a:t>story</a:t>
            </a:r>
            <a:r>
              <a:rPr lang="en-US" dirty="0"/>
              <a:t> (also called narrative) of how the key drivers defined above may interact in this scenario and </a:t>
            </a:r>
            <a:r>
              <a:rPr lang="en-US" b="1" dirty="0"/>
              <a:t>how the future may play out</a:t>
            </a:r>
            <a:r>
              <a:rPr lang="en-US" dirty="0"/>
              <a:t>.</a:t>
            </a:r>
          </a:p>
          <a:p>
            <a:r>
              <a:rPr lang="en-US" dirty="0"/>
              <a:t>It may integrate a qualitative picture with key numbers, to facilitate the </a:t>
            </a:r>
            <a:r>
              <a:rPr lang="en-US" dirty="0" err="1"/>
              <a:t>modellers</a:t>
            </a:r>
            <a:r>
              <a:rPr lang="en-US" dirty="0"/>
              <a:t>.</a:t>
            </a:r>
          </a:p>
          <a:p>
            <a:endParaRPr lang="en-US" dirty="0"/>
          </a:p>
          <a:p>
            <a:r>
              <a:rPr lang="en-US" b="1" dirty="0"/>
              <a:t>E.g. Lab 5, Scenario 6 – Climate Change</a:t>
            </a:r>
          </a:p>
          <a:p>
            <a:r>
              <a:rPr lang="sv-SE" i="1" dirty="0"/>
              <a:t>By taking a close look at long-term historical data series of water flow in rivers across seasons, researchers find out that the water flow is being significantly affected by climatic change. The Government acts right away by imposing that hydropower generation be reduced consequently </a:t>
            </a:r>
            <a:r>
              <a:rPr lang="sv-SE" b="1" i="1" dirty="0"/>
              <a:t>from 2020 on</a:t>
            </a:r>
            <a:r>
              <a:rPr lang="sv-SE" i="1" dirty="0"/>
              <a:t>, in order not to further affect the water ecosystem and not to reduce the availability of water for agricultural uses.</a:t>
            </a:r>
          </a:p>
          <a:p>
            <a:endParaRPr lang="en-US" dirty="0"/>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a:t>
            </a:fld>
            <a:endParaRPr lang="en-GB" dirty="0"/>
          </a:p>
        </p:txBody>
      </p:sp>
    </p:spTree>
    <p:extLst>
      <p:ext uri="{BB962C8B-B14F-4D97-AF65-F5344CB8AC3E}">
        <p14:creationId xmlns:p14="http://schemas.microsoft.com/office/powerpoint/2010/main" val="382556416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Collect and integrate numerical inputs</a:t>
            </a:r>
          </a:p>
        </p:txBody>
      </p:sp>
      <p:sp>
        <p:nvSpPr>
          <p:cNvPr id="3" name="Content Placeholder 2"/>
          <p:cNvSpPr>
            <a:spLocks noGrp="1"/>
          </p:cNvSpPr>
          <p:nvPr>
            <p:ph idx="1"/>
          </p:nvPr>
        </p:nvSpPr>
        <p:spPr>
          <a:xfrm>
            <a:off x="838200" y="1616149"/>
            <a:ext cx="10623698" cy="4550734"/>
          </a:xfrm>
        </p:spPr>
        <p:txBody>
          <a:bodyPr>
            <a:normAutofit lnSpcReduction="10000"/>
          </a:bodyPr>
          <a:lstStyle/>
          <a:p>
            <a:r>
              <a:rPr lang="en-US" dirty="0"/>
              <a:t>The plot written in Step 2 is here turned into numbers, which are fed as inputs to models.</a:t>
            </a:r>
          </a:p>
          <a:p>
            <a:endParaRPr lang="en-US" dirty="0"/>
          </a:p>
          <a:p>
            <a:r>
              <a:rPr lang="en-US" b="1" dirty="0">
                <a:solidFill>
                  <a:srgbClr val="FF0000"/>
                </a:solidFill>
              </a:rPr>
              <a:t>NB!</a:t>
            </a:r>
          </a:p>
          <a:p>
            <a:pPr marL="457200" indent="-457200">
              <a:buFont typeface="Arial" panose="020B0604020202020204" pitchFamily="34" charset="0"/>
              <a:buChar char="•"/>
            </a:pPr>
            <a:r>
              <a:rPr lang="en-US" dirty="0"/>
              <a:t>A plot is generic and can lead to </a:t>
            </a:r>
            <a:r>
              <a:rPr lang="en-US" b="1" dirty="0"/>
              <a:t>many different sets of input assumptions</a:t>
            </a:r>
            <a:r>
              <a:rPr lang="en-US" dirty="0"/>
              <a:t>;</a:t>
            </a:r>
          </a:p>
          <a:p>
            <a:pPr marL="457200" indent="-457200">
              <a:buFont typeface="Arial" panose="020B0604020202020204" pitchFamily="34" charset="0"/>
              <a:buChar char="•"/>
            </a:pPr>
            <a:r>
              <a:rPr lang="en-US" dirty="0"/>
              <a:t>This becomes even more complicated when </a:t>
            </a:r>
            <a:r>
              <a:rPr lang="en-US" b="1" dirty="0"/>
              <a:t>many models </a:t>
            </a:r>
            <a:r>
              <a:rPr lang="en-US" dirty="0"/>
              <a:t>are involved in the analysis;</a:t>
            </a:r>
          </a:p>
          <a:p>
            <a:pPr marL="457200" indent="-457200">
              <a:buFont typeface="Arial" panose="020B0604020202020204" pitchFamily="34" charset="0"/>
              <a:buChar char="•"/>
            </a:pPr>
            <a:r>
              <a:rPr lang="en-US" dirty="0"/>
              <a:t>The assumptions must be </a:t>
            </a:r>
            <a:r>
              <a:rPr lang="en-US" b="1" dirty="0"/>
              <a:t>consistent </a:t>
            </a:r>
            <a:r>
              <a:rPr lang="en-US" dirty="0"/>
              <a:t>between themselves and with the plot. Tools exist to make sure assumptions are consistent, e.g. </a:t>
            </a:r>
            <a:r>
              <a:rPr lang="en-US" dirty="0">
                <a:hlinkClick r:id="rId3"/>
              </a:rPr>
              <a:t>cross-impacts balances</a:t>
            </a:r>
            <a:endParaRPr lang="en-US" dirty="0"/>
          </a:p>
          <a:p>
            <a:r>
              <a:rPr lang="en-GB" sz="1700" dirty="0"/>
              <a:t>Weimer-Jehle, W. (2006). Cross-impact balances: A system-theoretical approach to cross-impact analysis. </a:t>
            </a:r>
            <a:r>
              <a:rPr lang="en-GB" sz="1700" i="1" dirty="0"/>
              <a:t>Technological Forecasting and Social Change</a:t>
            </a:r>
            <a:r>
              <a:rPr lang="en-GB" sz="1700" dirty="0"/>
              <a:t>, </a:t>
            </a:r>
            <a:r>
              <a:rPr lang="en-GB" sz="1700" i="1" dirty="0"/>
              <a:t>73</a:t>
            </a:r>
            <a:r>
              <a:rPr lang="en-GB" sz="1700" dirty="0"/>
              <a:t>(4), 334–361. </a:t>
            </a:r>
            <a:r>
              <a:rPr lang="en-GB" sz="1700" dirty="0">
                <a:hlinkClick r:id="rId4"/>
              </a:rPr>
              <a:t>https://doi.org/10.1016/j.techfore.2005.06.005</a:t>
            </a:r>
            <a:r>
              <a:rPr lang="en-US" sz="1700" dirty="0"/>
              <a: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6</a:t>
            </a:fld>
            <a:endParaRPr lang="en-GB" dirty="0"/>
          </a:p>
        </p:txBody>
      </p:sp>
    </p:spTree>
    <p:extLst>
      <p:ext uri="{BB962C8B-B14F-4D97-AF65-F5344CB8AC3E}">
        <p14:creationId xmlns:p14="http://schemas.microsoft.com/office/powerpoint/2010/main" val="1024636281"/>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Collect key results and check consistency</a:t>
            </a:r>
          </a:p>
        </p:txBody>
      </p:sp>
      <p:sp>
        <p:nvSpPr>
          <p:cNvPr id="3" name="Content Placeholder 2"/>
          <p:cNvSpPr>
            <a:spLocks noGrp="1"/>
          </p:cNvSpPr>
          <p:nvPr>
            <p:ph idx="1"/>
          </p:nvPr>
        </p:nvSpPr>
        <p:spPr/>
        <p:txBody>
          <a:bodyPr/>
          <a:lstStyle/>
          <a:p>
            <a:r>
              <a:rPr lang="en-US" dirty="0"/>
              <a:t>Key results can be collected into </a:t>
            </a:r>
            <a:r>
              <a:rPr lang="en-US" b="1" dirty="0"/>
              <a:t>Key Performance Indicators (KPIs)</a:t>
            </a:r>
            <a:r>
              <a:rPr lang="en-US" dirty="0"/>
              <a:t>: they give a quick picture of how the future may look like in each scenario. </a:t>
            </a:r>
          </a:p>
          <a:p>
            <a:r>
              <a:rPr lang="en-US" dirty="0"/>
              <a:t>E.g.:</a:t>
            </a:r>
          </a:p>
          <a:p>
            <a:pPr marL="457200" indent="-457200">
              <a:buFont typeface="Arial" panose="020B0604020202020204" pitchFamily="34" charset="0"/>
              <a:buChar char="•"/>
            </a:pPr>
            <a:r>
              <a:rPr lang="en-US" dirty="0"/>
              <a:t>Rate of consumers preference for technology x (Society)</a:t>
            </a:r>
          </a:p>
          <a:p>
            <a:pPr marL="457200" indent="-457200">
              <a:buFont typeface="Arial" panose="020B0604020202020204" pitchFamily="34" charset="0"/>
              <a:buChar char="•"/>
            </a:pPr>
            <a:r>
              <a:rPr lang="en-US" dirty="0"/>
              <a:t>Temperature and rainfall changes (Environment)</a:t>
            </a:r>
          </a:p>
          <a:p>
            <a:pPr marL="457200" indent="-457200">
              <a:buFont typeface="Arial" panose="020B0604020202020204" pitchFamily="34" charset="0"/>
              <a:buChar char="•"/>
            </a:pPr>
            <a:r>
              <a:rPr lang="en-US" dirty="0"/>
              <a:t>GDP and competitivity indexes (Economy)</a:t>
            </a:r>
          </a:p>
          <a:p>
            <a:pPr marL="457200" indent="-457200">
              <a:buFont typeface="Arial" panose="020B0604020202020204" pitchFamily="34" charset="0"/>
              <a:buChar char="•"/>
            </a:pPr>
            <a:r>
              <a:rPr lang="en-US" dirty="0"/>
              <a:t>Rate of public investments in new infrastructure (Policy)</a:t>
            </a:r>
          </a:p>
          <a:p>
            <a:pPr marL="457200" indent="-457200">
              <a:buFont typeface="Arial" panose="020B0604020202020204" pitchFamily="34" charset="0"/>
              <a:buChar char="•"/>
            </a:pPr>
            <a:r>
              <a:rPr lang="en-US" dirty="0"/>
              <a:t>Technology Readiness Level of technology x (Technology)</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7</a:t>
            </a:fld>
            <a:endParaRPr lang="en-GB" dirty="0"/>
          </a:p>
        </p:txBody>
      </p:sp>
    </p:spTree>
    <p:extLst>
      <p:ext uri="{BB962C8B-B14F-4D97-AF65-F5344CB8AC3E}">
        <p14:creationId xmlns:p14="http://schemas.microsoft.com/office/powerpoint/2010/main" val="329860474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Collect key results and check consistency</a:t>
            </a:r>
          </a:p>
        </p:txBody>
      </p:sp>
      <p:sp>
        <p:nvSpPr>
          <p:cNvPr id="3" name="Content Placeholder 2"/>
          <p:cNvSpPr>
            <a:spLocks noGrp="1"/>
          </p:cNvSpPr>
          <p:nvPr>
            <p:ph idx="1"/>
          </p:nvPr>
        </p:nvSpPr>
        <p:spPr/>
        <p:txBody>
          <a:bodyPr/>
          <a:lstStyle/>
          <a:p>
            <a:r>
              <a:rPr lang="en-US" dirty="0"/>
              <a:t>The results should be in line with the general story told by the scenario plot.</a:t>
            </a:r>
          </a:p>
          <a:p>
            <a:r>
              <a:rPr lang="en-US" dirty="0"/>
              <a:t>If not, go back to Step 1 and iterate the process.</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8</a:t>
            </a:fld>
            <a:endParaRPr lang="en-GB" dirty="0"/>
          </a:p>
        </p:txBody>
      </p:sp>
      <p:pic>
        <p:nvPicPr>
          <p:cNvPr id="4" name="Picture 3">
            <a:extLst>
              <a:ext uri="{FF2B5EF4-FFF2-40B4-BE49-F238E27FC236}">
                <a16:creationId xmlns:a16="http://schemas.microsoft.com/office/drawing/2014/main" id="{302766C6-8146-45CE-B644-0CF2DA951859}"/>
              </a:ext>
            </a:extLst>
          </p:cNvPr>
          <p:cNvPicPr>
            <a:picLocks noChangeAspect="1"/>
          </p:cNvPicPr>
          <p:nvPr/>
        </p:nvPicPr>
        <p:blipFill>
          <a:blip r:embed="rId3"/>
          <a:stretch>
            <a:fillRect/>
          </a:stretch>
        </p:blipFill>
        <p:spPr>
          <a:xfrm>
            <a:off x="3946830" y="2656704"/>
            <a:ext cx="4067609" cy="3699646"/>
          </a:xfrm>
          <a:prstGeom prst="rect">
            <a:avLst/>
          </a:prstGeom>
        </p:spPr>
      </p:pic>
    </p:spTree>
    <p:extLst>
      <p:ext uri="{BB962C8B-B14F-4D97-AF65-F5344CB8AC3E}">
        <p14:creationId xmlns:p14="http://schemas.microsoft.com/office/powerpoint/2010/main" val="188050156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Disseminate and integrate into strategies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Disseminate through papers, reports, workshops, public events, media;</a:t>
            </a:r>
          </a:p>
          <a:p>
            <a:pPr marL="457200" indent="-457200">
              <a:buFont typeface="Arial" panose="020B0604020202020204" pitchFamily="34" charset="0"/>
              <a:buChar char="•"/>
            </a:pPr>
            <a:r>
              <a:rPr lang="en-US" dirty="0"/>
              <a:t>Disseminate in different ways for different audiences (researchers, civil society, investors, policy makers, …);</a:t>
            </a:r>
          </a:p>
          <a:p>
            <a:pPr marL="457200" indent="-457200">
              <a:buFont typeface="Arial" panose="020B0604020202020204" pitchFamily="34" charset="0"/>
              <a:buChar char="•"/>
            </a:pPr>
            <a:r>
              <a:rPr lang="en-US" dirty="0"/>
              <a:t>Document the whole process and be as open and transparent as possible.</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9</a:t>
            </a:fld>
            <a:endParaRPr lang="en-GB" dirty="0"/>
          </a:p>
        </p:txBody>
      </p:sp>
      <p:pic>
        <p:nvPicPr>
          <p:cNvPr id="7" name="Picture 6">
            <a:extLst>
              <a:ext uri="{FF2B5EF4-FFF2-40B4-BE49-F238E27FC236}">
                <a16:creationId xmlns:a16="http://schemas.microsoft.com/office/drawing/2014/main" id="{5B02AEF1-479C-4B39-9AFB-7CE07D30A7BE}"/>
              </a:ext>
            </a:extLst>
          </p:cNvPr>
          <p:cNvPicPr>
            <a:picLocks noChangeAspect="1"/>
          </p:cNvPicPr>
          <p:nvPr/>
        </p:nvPicPr>
        <p:blipFill>
          <a:blip r:embed="rId3"/>
          <a:stretch>
            <a:fillRect/>
          </a:stretch>
        </p:blipFill>
        <p:spPr>
          <a:xfrm>
            <a:off x="724947" y="3603324"/>
            <a:ext cx="5464752" cy="2720123"/>
          </a:xfrm>
          <a:prstGeom prst="rect">
            <a:avLst/>
          </a:prstGeom>
        </p:spPr>
      </p:pic>
      <p:pic>
        <p:nvPicPr>
          <p:cNvPr id="8" name="Picture 7">
            <a:extLst>
              <a:ext uri="{FF2B5EF4-FFF2-40B4-BE49-F238E27FC236}">
                <a16:creationId xmlns:a16="http://schemas.microsoft.com/office/drawing/2014/main" id="{370B2B49-684D-4386-8448-DEBB35322AAB}"/>
              </a:ext>
            </a:extLst>
          </p:cNvPr>
          <p:cNvPicPr>
            <a:picLocks noChangeAspect="1"/>
          </p:cNvPicPr>
          <p:nvPr/>
        </p:nvPicPr>
        <p:blipFill>
          <a:blip r:embed="rId4"/>
          <a:stretch>
            <a:fillRect/>
          </a:stretch>
        </p:blipFill>
        <p:spPr>
          <a:xfrm>
            <a:off x="5192857" y="3655827"/>
            <a:ext cx="1806286" cy="2605790"/>
          </a:xfrm>
          <a:prstGeom prst="rect">
            <a:avLst/>
          </a:prstGeom>
        </p:spPr>
      </p:pic>
      <p:pic>
        <p:nvPicPr>
          <p:cNvPr id="9" name="Picture 8">
            <a:extLst>
              <a:ext uri="{FF2B5EF4-FFF2-40B4-BE49-F238E27FC236}">
                <a16:creationId xmlns:a16="http://schemas.microsoft.com/office/drawing/2014/main" id="{700F95A2-9A48-49F6-B874-A8D4C92DC7EA}"/>
              </a:ext>
            </a:extLst>
          </p:cNvPr>
          <p:cNvPicPr>
            <a:picLocks noChangeAspect="1"/>
          </p:cNvPicPr>
          <p:nvPr/>
        </p:nvPicPr>
        <p:blipFill>
          <a:blip r:embed="rId5"/>
          <a:stretch>
            <a:fillRect/>
          </a:stretch>
        </p:blipFill>
        <p:spPr>
          <a:xfrm>
            <a:off x="7112396" y="3655827"/>
            <a:ext cx="1800225" cy="2605790"/>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FD09FF24-5C37-4E73-9FA6-D788F02DA7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2621" y="3655828"/>
            <a:ext cx="1890058" cy="2694900"/>
          </a:xfrm>
          <a:prstGeom prst="rect">
            <a:avLst/>
          </a:prstGeom>
        </p:spPr>
      </p:pic>
    </p:spTree>
    <p:extLst>
      <p:ext uri="{BB962C8B-B14F-4D97-AF65-F5344CB8AC3E}">
        <p14:creationId xmlns:p14="http://schemas.microsoft.com/office/powerpoint/2010/main" val="4149441738"/>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3006fdc-ec28-45de-86bf-e6eec10d2712" Revision="1" Stencil="System.MyShapes" StencilVersion="1.0"/>
</Control>
</file>

<file path=customXml/item2.xml><?xml version="1.0" encoding="utf-8"?>
<Control xmlns="http://schemas.microsoft.com/VisualStudio/2011/storyboarding/control">
  <Id Name="63006fdc-ec28-45de-86bf-e6eec10d2712" Revision="1" Stencil="System.MyShapes" StencilVersion="1.0"/>
</Control>
</file>

<file path=customXml/item3.xml><?xml version="1.0" encoding="utf-8"?>
<Control xmlns="http://schemas.microsoft.com/VisualStudio/2011/storyboarding/control">
  <Id Name="63006fdc-ec28-45de-86bf-e6eec10d2712" Revision="1" Stencil="System.MyShapes" StencilVersion="1.0"/>
</Control>
</file>

<file path=customXml/item4.xml><?xml version="1.0" encoding="utf-8"?>
<Control xmlns="http://schemas.microsoft.com/VisualStudio/2011/storyboarding/control">
  <Id Name="63006fdc-ec28-45de-86bf-e6eec10d2712" Revision="1" Stencil="System.MyShapes" StencilVersion="1.0"/>
</Control>
</file>

<file path=customXml/item5.xml><?xml version="1.0" encoding="utf-8"?>
<Control xmlns="http://schemas.microsoft.com/VisualStudio/2011/storyboarding/control">
  <Id Name="63006fdc-ec28-45de-86bf-e6eec10d2712" Revision="1" Stencil="System.MyShapes" StencilVersion="1.0"/>
</Control>
</file>

<file path=customXml/item6.xml><?xml version="1.0" encoding="utf-8"?>
<Control xmlns="http://schemas.microsoft.com/VisualStudio/2011/storyboarding/control">
  <Id Name="63006fdc-ec28-45de-86bf-e6eec10d2712" Revision="1" Stencil="System.MyShapes" StencilVersion="1.0"/>
</Control>
</file>

<file path=customXml/item7.xml><?xml version="1.0" encoding="utf-8"?>
<Control xmlns="http://schemas.microsoft.com/VisualStudio/2011/storyboarding/control">
  <Id Name="63006fdc-ec28-45de-86bf-e6eec10d2712" Revision="1" Stencil="System.MyShapes" StencilVersion="1.0"/>
</Control>
</file>

<file path=customXml/item8.xml><?xml version="1.0" encoding="utf-8"?>
<Control xmlns="http://schemas.microsoft.com/VisualStudio/2011/storyboarding/control">
  <Id Name="63006fdc-ec28-45de-86bf-e6eec10d2712" Revision="1" Stencil="System.MyShapes" StencilVersion="1.0"/>
</Control>
</file>

<file path=customXml/item9.xml><?xml version="1.0" encoding="utf-8"?>
<Control xmlns="http://schemas.microsoft.com/VisualStudio/2011/storyboarding/control">
  <Id Name="63006fdc-ec28-45de-86bf-e6eec10d2712" Revision="1" Stencil="System.MyShapes" StencilVersion="1.0"/>
</Control>
</file>

<file path=customXml/itemProps1.xml><?xml version="1.0" encoding="utf-8"?>
<ds:datastoreItem xmlns:ds="http://schemas.openxmlformats.org/officeDocument/2006/customXml" ds:itemID="{25A3FA23-A2B3-408D-BAC0-3974AD01A403}">
  <ds:schemaRefs>
    <ds:schemaRef ds:uri="http://schemas.microsoft.com/VisualStudio/2011/storyboarding/control"/>
  </ds:schemaRefs>
</ds:datastoreItem>
</file>

<file path=customXml/itemProps2.xml><?xml version="1.0" encoding="utf-8"?>
<ds:datastoreItem xmlns:ds="http://schemas.openxmlformats.org/officeDocument/2006/customXml" ds:itemID="{0103A532-5B2C-4425-9F2A-7F4721A16C4C}">
  <ds:schemaRefs>
    <ds:schemaRef ds:uri="http://schemas.microsoft.com/VisualStudio/2011/storyboarding/control"/>
  </ds:schemaRefs>
</ds:datastoreItem>
</file>

<file path=customXml/itemProps3.xml><?xml version="1.0" encoding="utf-8"?>
<ds:datastoreItem xmlns:ds="http://schemas.openxmlformats.org/officeDocument/2006/customXml" ds:itemID="{834A27C6-F506-436C-BE80-EBD990020008}">
  <ds:schemaRefs>
    <ds:schemaRef ds:uri="http://schemas.microsoft.com/VisualStudio/2011/storyboarding/control"/>
  </ds:schemaRefs>
</ds:datastoreItem>
</file>

<file path=customXml/itemProps4.xml><?xml version="1.0" encoding="utf-8"?>
<ds:datastoreItem xmlns:ds="http://schemas.openxmlformats.org/officeDocument/2006/customXml" ds:itemID="{E01F304E-8A23-4F3A-A522-8F0F304C2F57}">
  <ds:schemaRefs>
    <ds:schemaRef ds:uri="http://schemas.microsoft.com/VisualStudio/2011/storyboarding/control"/>
  </ds:schemaRefs>
</ds:datastoreItem>
</file>

<file path=customXml/itemProps5.xml><?xml version="1.0" encoding="utf-8"?>
<ds:datastoreItem xmlns:ds="http://schemas.openxmlformats.org/officeDocument/2006/customXml" ds:itemID="{C4C77668-3C09-4800-9078-32A63FDB8878}">
  <ds:schemaRefs>
    <ds:schemaRef ds:uri="http://schemas.microsoft.com/VisualStudio/2011/storyboarding/control"/>
  </ds:schemaRefs>
</ds:datastoreItem>
</file>

<file path=customXml/itemProps6.xml><?xml version="1.0" encoding="utf-8"?>
<ds:datastoreItem xmlns:ds="http://schemas.openxmlformats.org/officeDocument/2006/customXml" ds:itemID="{2611C6C5-73A8-4088-8E8F-45AC80A93639}">
  <ds:schemaRefs>
    <ds:schemaRef ds:uri="http://schemas.microsoft.com/VisualStudio/2011/storyboarding/control"/>
  </ds:schemaRefs>
</ds:datastoreItem>
</file>

<file path=customXml/itemProps7.xml><?xml version="1.0" encoding="utf-8"?>
<ds:datastoreItem xmlns:ds="http://schemas.openxmlformats.org/officeDocument/2006/customXml" ds:itemID="{25B0A9D5-AA86-40E5-8BB9-BF6B6793A753}">
  <ds:schemaRefs>
    <ds:schemaRef ds:uri="http://schemas.microsoft.com/VisualStudio/2011/storyboarding/control"/>
  </ds:schemaRefs>
</ds:datastoreItem>
</file>

<file path=customXml/itemProps8.xml><?xml version="1.0" encoding="utf-8"?>
<ds:datastoreItem xmlns:ds="http://schemas.openxmlformats.org/officeDocument/2006/customXml" ds:itemID="{1CFCFB3A-1124-4BB9-AF75-CF97631426FE}">
  <ds:schemaRefs>
    <ds:schemaRef ds:uri="http://schemas.microsoft.com/VisualStudio/2011/storyboarding/control"/>
  </ds:schemaRefs>
</ds:datastoreItem>
</file>

<file path=customXml/itemProps9.xml><?xml version="1.0" encoding="utf-8"?>
<ds:datastoreItem xmlns:ds="http://schemas.openxmlformats.org/officeDocument/2006/customXml" ds:itemID="{C617D7A1-438A-4842-B3E3-9908A6EB6D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OSeMOSYS_dESA_OpTIMUS</Template>
  <TotalTime>11122</TotalTime>
  <Words>765</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OSeMOSYS_dESA_OpTIMUS</vt:lpstr>
      <vt:lpstr>Custom Design</vt:lpstr>
      <vt:lpstr>Creating a scenario</vt:lpstr>
      <vt:lpstr>1. Define focal issue and identify key drivers </vt:lpstr>
      <vt:lpstr>1. Define focal issue and identify key drivers </vt:lpstr>
      <vt:lpstr>1. Define focal issue and identify key drivers </vt:lpstr>
      <vt:lpstr>2. Write scenario plot</vt:lpstr>
      <vt:lpstr>3. Collect and integrate numerical inputs</vt:lpstr>
      <vt:lpstr>4. Collect key results and check consistency</vt:lpstr>
      <vt:lpstr>4. Collect key results and check consistency</vt:lpstr>
      <vt:lpstr>5. Disseminate and integrate into strategies</vt:lpstr>
      <vt:lpstr>Final recommendation</vt:lpstr>
      <vt:lpstr>The trouble with scenarios - interpretation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222</cp:revision>
  <dcterms:created xsi:type="dcterms:W3CDTF">2015-09-18T21:05:15Z</dcterms:created>
  <dcterms:modified xsi:type="dcterms:W3CDTF">2020-04-02T16:50:43Z</dcterms:modified>
</cp:coreProperties>
</file>