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0"/>
    <p:sldMasterId id="2147483699" r:id="rId11"/>
  </p:sldMasterIdLst>
  <p:notesMasterIdLst>
    <p:notesMasterId r:id="rId13"/>
  </p:notesMasterIdLst>
  <p:sldIdLst>
    <p:sldId id="3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05" autoAdjust="0"/>
    <p:restoredTop sz="90319" autoAdjust="0"/>
  </p:normalViewPr>
  <p:slideViewPr>
    <p:cSldViewPr snapToGrid="0">
      <p:cViewPr varScale="1">
        <p:scale>
          <a:sx n="106" d="100"/>
          <a:sy n="106" d="100"/>
        </p:scale>
        <p:origin x="4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45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DBDE27C-C82E-4347-9363-36EBEC2F1DD8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/>
              <a:t>MJ2380-2381 2019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C1CCA23-76F1-400B-B09F-836335A59334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37D3810-7EF0-4B79-B654-F5576AA2177C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3E11430-B518-4D91-92B1-585BEDBC9AE5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58EFD72-1AB0-43A3-87AB-1DB1CF1634AC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C3CD2F4-551D-4827-99CE-2AF3EC2BE091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29B633A-CDEA-4844-929A-693912F476E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A73DD-0B02-4775-A044-DEC7061C504E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MJ2380-2381 2019</a:t>
            </a:r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575C-D7F9-420E-B000-04E7679DC59D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E2F0-BB81-4EEB-9D4D-4B49C580F289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944CB48-5AC8-4D30-8C7E-37123E551F5A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/>
              <a:t>MJ2380-2381 2019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EEDB-B9A0-4609-AC89-49EEE00CFAD8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0433-88D9-47CF-8B5B-A868C3B6C735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87D3-80DB-4814-B107-858A6BB8A6CC}" type="datetime1">
              <a:rPr lang="sv-SE" smtClean="0"/>
              <a:t>2020-04-02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A637-0C12-4C0A-8917-0B4C400AE9D5}" type="datetime1">
              <a:rPr lang="sv-SE" smtClean="0"/>
              <a:t>2020-04-02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A462-E9A0-44B4-A8F2-20BC6C915BBB}" type="datetime1">
              <a:rPr lang="sv-SE" smtClean="0"/>
              <a:t>2020-04-02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BE05-04ED-4D8A-8816-77D17A9AC5D1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E387-23C4-440A-8287-F63585DD74A2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112B-D6B9-4B2F-8821-4E982B6DE32F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7399-6BAB-446D-9CBE-70B3C0E8721F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1393CB7-A9EF-445A-A23A-96F88D85765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C55E07F-78FA-4AB8-B177-940C6619473E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34B1308-E21E-4268-86C2-705AE3A9E2B9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4341D6B-8DCB-43F1-A600-F49CE68D7E2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9E5125A-6420-4E7B-AFF1-369165288BD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B1DF686-176F-40F1-A871-452CCF3CDA99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5A2E7-63AD-41B8-A18B-10EBCC08C029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enpol.2012.04.028" TargetMode="External"/><Relationship Id="rId3" Type="http://schemas.openxmlformats.org/officeDocument/2006/relationships/hyperlink" Target="http://siteresources.worldbank.org/INTCDD/Resources/SAtools.pdf#page=68" TargetMode="External"/><Relationship Id="rId7" Type="http://schemas.openxmlformats.org/officeDocument/2006/relationships/hyperlink" Target="https://doi.org/10.1016/S0040-1625(99)00097-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220040372_When_and_How_to_Use_Scenario_Planning_A_Heuristic_Approach_with_Illustration" TargetMode="External"/><Relationship Id="rId5" Type="http://schemas.openxmlformats.org/officeDocument/2006/relationships/hyperlink" Target="http://www.reeem.org/wp-content/uploads/2017/09/REEEM-D1.1.pdf" TargetMode="External"/><Relationship Id="rId4" Type="http://schemas.openxmlformats.org/officeDocument/2006/relationships/hyperlink" Target="https://www.sciencedirect.com/science/article/pii/S00163287050021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lvl="1" indent="-285750">
              <a:spcAft>
                <a:spcPct val="50000"/>
              </a:spcAft>
            </a:pPr>
            <a:r>
              <a:rPr lang="sv-SE" dirty="0"/>
              <a:t>J.N. Maack, Scenario Analysis: A Tool for Task Managers, 2001, World Bank: </a:t>
            </a:r>
            <a:r>
              <a:rPr lang="sv-SE" dirty="0">
                <a:hlinkClick r:id="rId3"/>
              </a:rPr>
              <a:t>http://siteresources.worldbank.org/INTCDD/Resources/SAtools.pdf#page=68</a:t>
            </a:r>
            <a:r>
              <a:rPr lang="sv-SE" dirty="0"/>
              <a:t> </a:t>
            </a:r>
          </a:p>
          <a:p>
            <a:pPr marL="285750" lvl="1" indent="-285750">
              <a:spcAft>
                <a:spcPct val="50000"/>
              </a:spcAft>
            </a:pPr>
            <a:r>
              <a:rPr lang="sv-SE" dirty="0"/>
              <a:t>L. Börjeson et al., Scenario types and techniques: Towards a user’s guide, 2006, Futures: </a:t>
            </a:r>
            <a:r>
              <a:rPr lang="sv-SE" dirty="0">
                <a:hlinkClick r:id="rId4"/>
              </a:rPr>
              <a:t>https://www.sciencedirect.com/science/article/pii/S0016328705002132</a:t>
            </a:r>
            <a:r>
              <a:rPr lang="sv-SE" dirty="0"/>
              <a:t> </a:t>
            </a:r>
          </a:p>
          <a:p>
            <a:pPr marL="285750" lvl="1" indent="-285750">
              <a:spcAft>
                <a:spcPct val="50000"/>
              </a:spcAft>
            </a:pPr>
            <a:r>
              <a:rPr lang="sv-SE" dirty="0"/>
              <a:t>H2020 REEEM Project, Report on pathway definition: </a:t>
            </a:r>
            <a:r>
              <a:rPr lang="sv-SE" dirty="0">
                <a:hlinkClick r:id="rId5"/>
              </a:rPr>
              <a:t>http://www.reeem.org/wp-content/uploads/2017/09/REEEM-D1.1.pdf</a:t>
            </a:r>
            <a:r>
              <a:rPr lang="sv-SE" dirty="0"/>
              <a:t> </a:t>
            </a:r>
          </a:p>
          <a:p>
            <a:pPr marL="285750" lvl="1" indent="-285750">
              <a:spcAft>
                <a:spcPct val="50000"/>
              </a:spcAft>
            </a:pPr>
            <a:r>
              <a:rPr lang="sv-SE" dirty="0"/>
              <a:t>P.J.H Schoemaker, When and How to Use Scenario Planning: A Heuristic Approach with Illustration, 1991, Journal of Forecasting: </a:t>
            </a:r>
            <a:r>
              <a:rPr lang="sv-SE" dirty="0">
                <a:hlinkClick r:id="rId6"/>
              </a:rPr>
              <a:t>https://www.researchgate.net/publication/220040372_When_and_How_to_Use_Scenario_Planning_A_Heuristic_Approach_with_Illustration</a:t>
            </a:r>
            <a:r>
              <a:rPr lang="sv-SE" dirty="0"/>
              <a:t> </a:t>
            </a:r>
          </a:p>
          <a:p>
            <a:pPr marL="285750" lvl="1" indent="-285750">
              <a:spcAft>
                <a:spcPct val="50000"/>
              </a:spcAft>
            </a:pPr>
            <a:r>
              <a:rPr lang="en-GB" dirty="0" err="1"/>
              <a:t>Smil</a:t>
            </a:r>
            <a:r>
              <a:rPr lang="en-GB" dirty="0"/>
              <a:t>, V. (2000). Perils of Long-Range Energy Forecasting Reflections on Looking Far Ahead. </a:t>
            </a:r>
            <a:r>
              <a:rPr lang="en-GB" i="1" dirty="0"/>
              <a:t>Technological Forecasting and Social Change</a:t>
            </a:r>
            <a:r>
              <a:rPr lang="en-GB" dirty="0"/>
              <a:t>, </a:t>
            </a:r>
            <a:r>
              <a:rPr lang="en-GB" i="1" dirty="0"/>
              <a:t>65</a:t>
            </a:r>
            <a:r>
              <a:rPr lang="en-GB" dirty="0"/>
              <a:t>(3), 251–264. </a:t>
            </a:r>
            <a:r>
              <a:rPr lang="en-GB" dirty="0">
                <a:hlinkClick r:id="rId7"/>
              </a:rPr>
              <a:t>https://doi.org/10.1016/S0040-1625(99)00097-9</a:t>
            </a:r>
            <a:r>
              <a:rPr lang="en-GB" dirty="0"/>
              <a:t> </a:t>
            </a:r>
          </a:p>
          <a:p>
            <a:pPr marL="285750" lvl="1" indent="-285750">
              <a:spcAft>
                <a:spcPct val="50000"/>
              </a:spcAft>
            </a:pPr>
            <a:r>
              <a:rPr lang="en-GB" dirty="0"/>
              <a:t>Hughes, N., Strachan, N., &amp; Gross, R. (2012). The structure of uncertainty in future low carbon pathways. </a:t>
            </a:r>
            <a:r>
              <a:rPr lang="en-GB" i="1" dirty="0"/>
              <a:t>Energy Policy</a:t>
            </a:r>
            <a:r>
              <a:rPr lang="en-GB" dirty="0"/>
              <a:t>, 1–10. </a:t>
            </a:r>
            <a:r>
              <a:rPr lang="en-GB" dirty="0">
                <a:hlinkClick r:id="rId8"/>
              </a:rPr>
              <a:t>https://doi.org/10.1016/j.enpol.2012.04.028</a:t>
            </a:r>
            <a:r>
              <a:rPr lang="en-GB" dirty="0"/>
              <a:t> </a:t>
            </a:r>
            <a:endParaRPr lang="sv-SE" dirty="0"/>
          </a:p>
          <a:p>
            <a:pPr marL="285750" lvl="1" indent="-285750">
              <a:spcAft>
                <a:spcPct val="50000"/>
              </a:spcAft>
            </a:pP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Reading material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MJ2380-2381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11122</TotalTime>
  <Words>153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OSeMOSYS_dESA_OpTIMUS</vt:lpstr>
      <vt:lpstr>Custom Design</vt:lpstr>
      <vt:lpstr>Reading material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222</cp:revision>
  <dcterms:created xsi:type="dcterms:W3CDTF">2015-09-18T21:05:15Z</dcterms:created>
  <dcterms:modified xsi:type="dcterms:W3CDTF">2020-04-02T16:52:08Z</dcterms:modified>
</cp:coreProperties>
</file>