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0"/>
    <p:sldMasterId id="2147483699" r:id="rId11"/>
  </p:sldMasterIdLst>
  <p:notesMasterIdLst>
    <p:notesMasterId r:id="rId19"/>
  </p:notesMasterIdLst>
  <p:sldIdLst>
    <p:sldId id="276" r:id="rId12"/>
    <p:sldId id="633" r:id="rId13"/>
    <p:sldId id="495" r:id="rId14"/>
    <p:sldId id="623" r:id="rId15"/>
    <p:sldId id="281"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5" autoAdjust="0"/>
    <p:restoredTop sz="90319" autoAdjust="0"/>
  </p:normalViewPr>
  <p:slideViewPr>
    <p:cSldViewPr snapToGrid="0">
      <p:cViewPr varScale="1">
        <p:scale>
          <a:sx n="106" d="100"/>
          <a:sy n="106" d="100"/>
        </p:scale>
        <p:origin x="4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1.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91B068-BE6A-4C82-9505-14C84DEFDB7E}" type="slidenum">
              <a:rPr lang="en-US" smtClean="0"/>
              <a:t>1</a:t>
            </a:fld>
            <a:endParaRPr lang="en-US"/>
          </a:p>
        </p:txBody>
      </p:sp>
    </p:spTree>
    <p:extLst>
      <p:ext uri="{BB962C8B-B14F-4D97-AF65-F5344CB8AC3E}">
        <p14:creationId xmlns:p14="http://schemas.microsoft.com/office/powerpoint/2010/main" val="199689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Technological optimism;</a:t>
            </a:r>
          </a:p>
        </p:txBody>
      </p:sp>
      <p:sp>
        <p:nvSpPr>
          <p:cNvPr id="4" name="Slide Number Placeholder 3"/>
          <p:cNvSpPr>
            <a:spLocks noGrp="1"/>
          </p:cNvSpPr>
          <p:nvPr>
            <p:ph type="sldNum" sz="quarter" idx="10"/>
          </p:nvPr>
        </p:nvSpPr>
        <p:spPr/>
        <p:txBody>
          <a:bodyPr/>
          <a:lstStyle/>
          <a:p>
            <a:fld id="{AE91B068-BE6A-4C82-9505-14C84DEFDB7E}" type="slidenum">
              <a:rPr lang="en-US" smtClean="0"/>
              <a:t>2</a:t>
            </a:fld>
            <a:endParaRPr lang="en-US"/>
          </a:p>
        </p:txBody>
      </p:sp>
    </p:spTree>
    <p:extLst>
      <p:ext uri="{BB962C8B-B14F-4D97-AF65-F5344CB8AC3E}">
        <p14:creationId xmlns:p14="http://schemas.microsoft.com/office/powerpoint/2010/main" val="140020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91B068-BE6A-4C82-9505-14C84DEFDB7E}" type="slidenum">
              <a:rPr lang="en-US" smtClean="0"/>
              <a:t>3</a:t>
            </a:fld>
            <a:endParaRPr lang="en-US"/>
          </a:p>
        </p:txBody>
      </p:sp>
    </p:spTree>
    <p:extLst>
      <p:ext uri="{BB962C8B-B14F-4D97-AF65-F5344CB8AC3E}">
        <p14:creationId xmlns:p14="http://schemas.microsoft.com/office/powerpoint/2010/main" val="142068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Formalized use of scenarios in the modern era arose primarily as part of military strategy exercises that aimed at being prepared for different alternatives. The emergence of simulation models and the subsequent evolution of “systems analysis”, eventually led to the adoption of scenario techniques, many of which originate from work carried out by The Rand Corporation in the USA for defense oriented studies. The importance of scenario analysis increases when uncertainty and consequence increases. Just as the use of energy system models rose following the oil embargo in 1973, the practice of scenario planning rapidly grew during the same period </a:t>
            </a:r>
          </a:p>
        </p:txBody>
      </p:sp>
      <p:sp>
        <p:nvSpPr>
          <p:cNvPr id="4" name="Slide Number Placeholder 3"/>
          <p:cNvSpPr>
            <a:spLocks noGrp="1"/>
          </p:cNvSpPr>
          <p:nvPr>
            <p:ph type="sldNum" sz="quarter" idx="10"/>
          </p:nvPr>
        </p:nvSpPr>
        <p:spPr/>
        <p:txBody>
          <a:bodyPr/>
          <a:lstStyle/>
          <a:p>
            <a:fld id="{AE91B068-BE6A-4C82-9505-14C84DEFDB7E}" type="slidenum">
              <a:rPr lang="en-US" smtClean="0"/>
              <a:t>4</a:t>
            </a:fld>
            <a:endParaRPr lang="en-US"/>
          </a:p>
        </p:txBody>
      </p:sp>
    </p:spTree>
    <p:extLst>
      <p:ext uri="{BB962C8B-B14F-4D97-AF65-F5344CB8AC3E}">
        <p14:creationId xmlns:p14="http://schemas.microsoft.com/office/powerpoint/2010/main" val="230481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The assessment of a set of scenarios that are able to encompass the major uncertainties becomes imperative in energy systems analysis. An iterative approach can be adopted, in which the technical, behavioral and financial feasibility of the model outputs can be assessed sequentially in a range of scenarios. If carried out properly, scenario analysis can help in comprehending how the key decision variables interrelate and affect the system in question. At the same time, based on the outputs, the modeler can formulate insights and better understand the implications of specific policy or investment decisions. In this way, robust or poor decisions can be identified, for instance if they appear recurrently in all scenarios or in just one extreme scenario respectively.</a:t>
            </a:r>
          </a:p>
        </p:txBody>
      </p:sp>
      <p:sp>
        <p:nvSpPr>
          <p:cNvPr id="4" name="Slide Number Placeholder 3"/>
          <p:cNvSpPr>
            <a:spLocks noGrp="1"/>
          </p:cNvSpPr>
          <p:nvPr>
            <p:ph type="sldNum" sz="quarter" idx="10"/>
          </p:nvPr>
        </p:nvSpPr>
        <p:spPr/>
        <p:txBody>
          <a:bodyPr/>
          <a:lstStyle/>
          <a:p>
            <a:fld id="{AE91B068-BE6A-4C82-9505-14C84DEFDB7E}" type="slidenum">
              <a:rPr lang="en-US" smtClean="0"/>
              <a:t>5</a:t>
            </a:fld>
            <a:endParaRPr lang="en-US"/>
          </a:p>
        </p:txBody>
      </p:sp>
    </p:spTree>
    <p:extLst>
      <p:ext uri="{BB962C8B-B14F-4D97-AF65-F5344CB8AC3E}">
        <p14:creationId xmlns:p14="http://schemas.microsoft.com/office/powerpoint/2010/main" val="133731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Oil prices vary widely by scenario, reflecting the different ways in which resources, costs and policies could affect the supply-demand balance</a:t>
            </a:r>
          </a:p>
        </p:txBody>
      </p:sp>
      <p:sp>
        <p:nvSpPr>
          <p:cNvPr id="4" name="Slide Number Placeholder 3"/>
          <p:cNvSpPr>
            <a:spLocks noGrp="1"/>
          </p:cNvSpPr>
          <p:nvPr>
            <p:ph type="sldNum" sz="quarter" idx="10"/>
          </p:nvPr>
        </p:nvSpPr>
        <p:spPr/>
        <p:txBody>
          <a:bodyPr/>
          <a:lstStyle/>
          <a:p>
            <a:fld id="{AE91B068-BE6A-4C82-9505-14C84DEFDB7E}" type="slidenum">
              <a:rPr lang="en-US" smtClean="0"/>
              <a:t>6</a:t>
            </a:fld>
            <a:endParaRPr lang="en-US"/>
          </a:p>
        </p:txBody>
      </p:sp>
    </p:spTree>
    <p:extLst>
      <p:ext uri="{BB962C8B-B14F-4D97-AF65-F5344CB8AC3E}">
        <p14:creationId xmlns:p14="http://schemas.microsoft.com/office/powerpoint/2010/main" val="220955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Costs correspond</a:t>
            </a:r>
            <a:r>
              <a:rPr lang="en-US" baseline="0" dirty="0"/>
              <a:t> to New Policies Scenario. </a:t>
            </a:r>
            <a:r>
              <a:rPr lang="en-US" dirty="0"/>
              <a:t>Reductions in costs of key technologies continue to give strong impetus to the energy transition</a:t>
            </a:r>
          </a:p>
        </p:txBody>
      </p:sp>
      <p:sp>
        <p:nvSpPr>
          <p:cNvPr id="4" name="Slide Number Placeholder 3"/>
          <p:cNvSpPr>
            <a:spLocks noGrp="1"/>
          </p:cNvSpPr>
          <p:nvPr>
            <p:ph type="sldNum" sz="quarter" idx="10"/>
          </p:nvPr>
        </p:nvSpPr>
        <p:spPr/>
        <p:txBody>
          <a:bodyPr/>
          <a:lstStyle/>
          <a:p>
            <a:fld id="{AE91B068-BE6A-4C82-9505-14C84DEFDB7E}" type="slidenum">
              <a:rPr lang="en-US" smtClean="0"/>
              <a:t>7</a:t>
            </a:fld>
            <a:endParaRPr lang="en-US"/>
          </a:p>
        </p:txBody>
      </p:sp>
    </p:spTree>
    <p:extLst>
      <p:ext uri="{BB962C8B-B14F-4D97-AF65-F5344CB8AC3E}">
        <p14:creationId xmlns:p14="http://schemas.microsoft.com/office/powerpoint/2010/main" val="3587148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DBDE27C-C82E-4347-9363-36EBEC2F1DD8}"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3C1CCA23-76F1-400B-B09F-836335A59334}"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37D3810-7EF0-4B79-B654-F5576AA2177C}"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3E11430-B518-4D91-92B1-585BEDBC9AE5}"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58EFD72-1AB0-43A3-87AB-1DB1CF1634AC}"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C3CD2F4-551D-4827-99CE-2AF3EC2BE091}"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29B633A-CDEA-4844-929A-693912F476EB}"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216A73DD-0B02-4775-A044-DEC7061C504E}"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r>
              <a:rPr lang="sv-SE"/>
              <a:t>MJ2380-2381 2019</a:t>
            </a:r>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AA85575C-D7F9-420E-B000-04E7679DC59D}"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CF2BE2F0-BB81-4EEB-9D4D-4B49C580F289}"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8944CB48-5AC8-4D30-8C7E-37123E551F5A}"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a:t>MJ2380-2381 2019</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44EEDB-B9A0-4609-AC89-49EEE00CFAD8}"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E400433-88D9-47CF-8B5B-A868C3B6C735}"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03B887D3-80DB-4814-B107-858A6BB8A6CC}" type="datetime1">
              <a:rPr lang="sv-SE" smtClean="0"/>
              <a:t>2020-04-02</a:t>
            </a:fld>
            <a:endParaRPr lang="sv-SE"/>
          </a:p>
        </p:txBody>
      </p:sp>
      <p:sp>
        <p:nvSpPr>
          <p:cNvPr id="8" name="Footer Placeholder 7"/>
          <p:cNvSpPr>
            <a:spLocks noGrp="1"/>
          </p:cNvSpPr>
          <p:nvPr>
            <p:ph type="ftr" sz="quarter" idx="11"/>
          </p:nvPr>
        </p:nvSpPr>
        <p:spPr/>
        <p:txBody>
          <a:bodyPr/>
          <a:lstStyle/>
          <a:p>
            <a:r>
              <a:rPr lang="sv-SE"/>
              <a:t>MJ2380-2381 2019</a:t>
            </a:r>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DDA637-0C12-4C0A-8917-0B4C400AE9D5}" type="datetime1">
              <a:rPr lang="sv-SE" smtClean="0"/>
              <a:t>2020-04-02</a:t>
            </a:fld>
            <a:endParaRPr lang="sv-SE"/>
          </a:p>
        </p:txBody>
      </p:sp>
      <p:sp>
        <p:nvSpPr>
          <p:cNvPr id="4" name="Footer Placeholder 3"/>
          <p:cNvSpPr>
            <a:spLocks noGrp="1"/>
          </p:cNvSpPr>
          <p:nvPr>
            <p:ph type="ftr" sz="quarter" idx="11"/>
          </p:nvPr>
        </p:nvSpPr>
        <p:spPr/>
        <p:txBody>
          <a:bodyPr/>
          <a:lstStyle/>
          <a:p>
            <a:r>
              <a:rPr lang="sv-SE"/>
              <a:t>MJ2380-2381 2019</a:t>
            </a:r>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DA462-E9A0-44B4-A8F2-20BC6C915BBB}" type="datetime1">
              <a:rPr lang="sv-SE" smtClean="0"/>
              <a:t>2020-04-02</a:t>
            </a:fld>
            <a:endParaRPr lang="sv-SE"/>
          </a:p>
        </p:txBody>
      </p:sp>
      <p:sp>
        <p:nvSpPr>
          <p:cNvPr id="3" name="Footer Placeholder 2"/>
          <p:cNvSpPr>
            <a:spLocks noGrp="1"/>
          </p:cNvSpPr>
          <p:nvPr>
            <p:ph type="ftr" sz="quarter" idx="11"/>
          </p:nvPr>
        </p:nvSpPr>
        <p:spPr/>
        <p:txBody>
          <a:bodyPr/>
          <a:lstStyle/>
          <a:p>
            <a:r>
              <a:rPr lang="sv-SE"/>
              <a:t>MJ2380-2381 2019</a:t>
            </a:r>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13BE05-04ED-4D8A-8816-77D17A9AC5D1}"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CE387-23C4-440A-8287-F63585DD74A2}" type="datetime1">
              <a:rPr lang="sv-SE" smtClean="0"/>
              <a:t>2020-04-02</a:t>
            </a:fld>
            <a:endParaRPr lang="sv-SE"/>
          </a:p>
        </p:txBody>
      </p:sp>
      <p:sp>
        <p:nvSpPr>
          <p:cNvPr id="6" name="Footer Placeholder 5"/>
          <p:cNvSpPr>
            <a:spLocks noGrp="1"/>
          </p:cNvSpPr>
          <p:nvPr>
            <p:ph type="ftr" sz="quarter" idx="11"/>
          </p:nvPr>
        </p:nvSpPr>
        <p:spPr/>
        <p:txBody>
          <a:bodyPr/>
          <a:lstStyle/>
          <a:p>
            <a:r>
              <a:rPr lang="sv-SE"/>
              <a:t>MJ2380-2381 2019</a:t>
            </a:r>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1127112B-D6B9-4B2F-8821-4E982B6DE32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84F7399-6BAB-446D-9CBE-70B3C0E8721F}" type="datetime1">
              <a:rPr lang="sv-SE" smtClean="0"/>
              <a:t>2020-04-02</a:t>
            </a:fld>
            <a:endParaRPr lang="sv-SE"/>
          </a:p>
        </p:txBody>
      </p:sp>
      <p:sp>
        <p:nvSpPr>
          <p:cNvPr id="5" name="Footer Placeholder 4"/>
          <p:cNvSpPr>
            <a:spLocks noGrp="1"/>
          </p:cNvSpPr>
          <p:nvPr>
            <p:ph type="ftr" sz="quarter" idx="11"/>
          </p:nvPr>
        </p:nvSpPr>
        <p:spPr/>
        <p:txBody>
          <a:bodyPr/>
          <a:lstStyle/>
          <a:p>
            <a:r>
              <a:rPr lang="sv-SE"/>
              <a:t>MJ2380-2381 2019</a:t>
            </a:r>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41393CB7-A9EF-445A-A23A-96F88D857650}"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6C55E07F-78FA-4AB8-B177-940C6619473E}"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34B1308-E21E-4268-86C2-705AE3A9E2B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4341D6B-8DCB-43F1-A600-F49CE68D7E2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9E5125A-6420-4E7B-AFF1-369165288BDB}"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6B1DF686-176F-40F1-A871-452CCF3CDA99}"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a:solidFill>
                  <a:prstClr val="black"/>
                </a:solidFill>
              </a:rPr>
              <a:t>MJ2380-2381 2019</a:t>
            </a:r>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5A2E7-63AD-41B8-A18B-10EBCC08C029}"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MJ2380-2381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eresources.worldbank.org/INTCDD/Resources/SAtools.pdf#page=6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01632870500213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b="1" dirty="0"/>
              <a:t>We do not know the future, but we can try and prepare for it.</a:t>
            </a:r>
          </a:p>
          <a:p>
            <a:pPr algn="ctr"/>
            <a:endParaRPr lang="en-US" dirty="0"/>
          </a:p>
          <a:p>
            <a:r>
              <a:rPr lang="en-US" dirty="0"/>
              <a:t>Through scenarios we can:</a:t>
            </a:r>
          </a:p>
          <a:p>
            <a:pPr marL="457200" indent="-457200">
              <a:buFont typeface="Arial" panose="020B0604020202020204" pitchFamily="34" charset="0"/>
              <a:buChar char="•"/>
            </a:pPr>
            <a:r>
              <a:rPr lang="en-US" dirty="0"/>
              <a:t>Increase our understanding about the future;</a:t>
            </a:r>
          </a:p>
          <a:p>
            <a:pPr marL="457200" indent="-457200">
              <a:buFont typeface="Arial" panose="020B0604020202020204" pitchFamily="34" charset="0"/>
              <a:buChar char="•"/>
            </a:pPr>
            <a:r>
              <a:rPr lang="en-US" dirty="0"/>
              <a:t>Scan potential changes in the environment;</a:t>
            </a:r>
          </a:p>
          <a:p>
            <a:pPr marL="457200" indent="-457200">
              <a:buFont typeface="Arial" panose="020B0604020202020204" pitchFamily="34" charset="0"/>
              <a:buChar char="•"/>
            </a:pPr>
            <a:r>
              <a:rPr lang="en-US" dirty="0"/>
              <a:t>Build consensus for change;</a:t>
            </a:r>
          </a:p>
          <a:p>
            <a:pPr marL="457200" indent="-457200">
              <a:buFont typeface="Arial" panose="020B0604020202020204" pitchFamily="34" charset="0"/>
              <a:buChar char="•"/>
            </a:pPr>
            <a:r>
              <a:rPr lang="en-US" dirty="0"/>
              <a:t>Manage risks.</a:t>
            </a:r>
          </a:p>
          <a:p>
            <a:endParaRPr lang="en-US" dirty="0"/>
          </a:p>
          <a:p>
            <a:r>
              <a:rPr lang="en-US" sz="2600" i="1" dirty="0" err="1">
                <a:hlinkClick r:id="rId3"/>
              </a:rPr>
              <a:t>Maack</a:t>
            </a:r>
            <a:r>
              <a:rPr lang="en-US" sz="2600" i="1" dirty="0">
                <a:hlinkClick r:id="rId3"/>
              </a:rPr>
              <a:t> J.N., Scenario Analysis: a Tool for Task Managers, 2001, World Bank</a:t>
            </a:r>
            <a:endParaRPr lang="en-US" sz="2600" i="1" dirty="0"/>
          </a:p>
        </p:txBody>
      </p:sp>
      <p:sp>
        <p:nvSpPr>
          <p:cNvPr id="6" name="Slide Number Placeholder 5"/>
          <p:cNvSpPr>
            <a:spLocks noGrp="1"/>
          </p:cNvSpPr>
          <p:nvPr>
            <p:ph type="sldNum" sz="quarter" idx="12"/>
          </p:nvPr>
        </p:nvSpPr>
        <p:spPr/>
        <p:txBody>
          <a:bodyPr/>
          <a:lstStyle/>
          <a:p>
            <a:fld id="{92A4DE5B-D266-47DA-B86B-5B95BCF9A6FB}" type="slidenum">
              <a:rPr lang="en-US" smtClean="0"/>
              <a:t>1</a:t>
            </a:fld>
            <a:endParaRPr lang="en-US" dirty="0"/>
          </a:p>
        </p:txBody>
      </p:sp>
    </p:spTree>
    <p:extLst>
      <p:ext uri="{BB962C8B-B14F-4D97-AF65-F5344CB8AC3E}">
        <p14:creationId xmlns:p14="http://schemas.microsoft.com/office/powerpoint/2010/main" val="379472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b="1" dirty="0"/>
              <a:t>We do not know the future, but we can try and prepare for it.</a:t>
            </a:r>
            <a:endParaRPr lang="en-US" dirty="0"/>
          </a:p>
          <a:p>
            <a:r>
              <a:rPr lang="en-US" dirty="0"/>
              <a:t>Through scenarios </a:t>
            </a:r>
            <a:r>
              <a:rPr lang="en-US" b="1" dirty="0">
                <a:solidFill>
                  <a:srgbClr val="FF0000"/>
                </a:solidFill>
              </a:rPr>
              <a:t>we cannot predict the future</a:t>
            </a:r>
            <a:r>
              <a:rPr lang="en-US" dirty="0"/>
              <a:t>!</a:t>
            </a:r>
          </a:p>
          <a:p>
            <a:endParaRPr lang="en-US" dirty="0"/>
          </a:p>
          <a:p>
            <a:r>
              <a:rPr lang="en-US" dirty="0"/>
              <a:t>﻿</a:t>
            </a:r>
          </a:p>
        </p:txBody>
      </p:sp>
      <p:sp>
        <p:nvSpPr>
          <p:cNvPr id="6" name="Slide Number Placeholder 5"/>
          <p:cNvSpPr>
            <a:spLocks noGrp="1"/>
          </p:cNvSpPr>
          <p:nvPr>
            <p:ph type="sldNum" sz="quarter" idx="12"/>
          </p:nvPr>
        </p:nvSpPr>
        <p:spPr/>
        <p:txBody>
          <a:bodyPr/>
          <a:lstStyle/>
          <a:p>
            <a:fld id="{92A4DE5B-D266-47DA-B86B-5B95BCF9A6FB}" type="slidenum">
              <a:rPr lang="en-US" smtClean="0"/>
              <a:t>2</a:t>
            </a:fld>
            <a:endParaRPr lang="en-US" dirty="0"/>
          </a:p>
        </p:txBody>
      </p:sp>
      <p:sp>
        <p:nvSpPr>
          <p:cNvPr id="2" name="Rectangle 1">
            <a:extLst>
              <a:ext uri="{FF2B5EF4-FFF2-40B4-BE49-F238E27FC236}">
                <a16:creationId xmlns:a16="http://schemas.microsoft.com/office/drawing/2014/main" id="{CF89A975-8D04-6445-8316-9F9DD47B1589}"/>
              </a:ext>
            </a:extLst>
          </p:cNvPr>
          <p:cNvSpPr/>
          <p:nvPr/>
        </p:nvSpPr>
        <p:spPr>
          <a:xfrm>
            <a:off x="931102" y="5061287"/>
            <a:ext cx="6096000" cy="1200329"/>
          </a:xfrm>
          <a:prstGeom prst="rect">
            <a:avLst/>
          </a:prstGeom>
        </p:spPr>
        <p:txBody>
          <a:bodyPr>
            <a:spAutoFit/>
          </a:bodyPr>
          <a:lstStyle/>
          <a:p>
            <a:r>
              <a:rPr lang="en-GB" dirty="0" err="1"/>
              <a:t>Smil</a:t>
            </a:r>
            <a:r>
              <a:rPr lang="en-GB" dirty="0"/>
              <a:t>, V. (2000). Perils of Long-Range Energy Forecasting Reflections on Looking Far Ahead. </a:t>
            </a:r>
            <a:r>
              <a:rPr lang="en-GB" i="1" dirty="0"/>
              <a:t>Technological Forecasting and Social Change</a:t>
            </a:r>
            <a:r>
              <a:rPr lang="en-GB" dirty="0"/>
              <a:t>, </a:t>
            </a:r>
            <a:r>
              <a:rPr lang="en-GB" i="1" dirty="0"/>
              <a:t>65</a:t>
            </a:r>
            <a:r>
              <a:rPr lang="en-GB" dirty="0"/>
              <a:t>(3), 251–264. https://</a:t>
            </a:r>
            <a:r>
              <a:rPr lang="en-GB" dirty="0" err="1"/>
              <a:t>doi.org</a:t>
            </a:r>
            <a:r>
              <a:rPr lang="en-GB" dirty="0"/>
              <a:t>/10.1016/S0040-1625(99)00097-9</a:t>
            </a:r>
            <a:endParaRPr lang="en-GB" dirty="0">
              <a:effectLst/>
            </a:endParaRPr>
          </a:p>
        </p:txBody>
      </p:sp>
      <p:sp>
        <p:nvSpPr>
          <p:cNvPr id="4" name="TextBox 3">
            <a:extLst>
              <a:ext uri="{FF2B5EF4-FFF2-40B4-BE49-F238E27FC236}">
                <a16:creationId xmlns:a16="http://schemas.microsoft.com/office/drawing/2014/main" id="{3900F4AA-06EA-7247-8608-1775E3FC8F3A}"/>
              </a:ext>
            </a:extLst>
          </p:cNvPr>
          <p:cNvSpPr txBox="1"/>
          <p:nvPr/>
        </p:nvSpPr>
        <p:spPr>
          <a:xfrm>
            <a:off x="1058449" y="2915845"/>
            <a:ext cx="6096001" cy="1490597"/>
          </a:xfrm>
          <a:prstGeom prst="rect">
            <a:avLst/>
          </a:prstGeom>
        </p:spPr>
        <p:txBody>
          <a:bodyPr vert="horz" wrap="square" lIns="91440" tIns="0" rIns="91440" bIns="0" rtlCol="0" anchor="t">
            <a:normAutofit/>
          </a:bodyPr>
          <a:lstStyle/>
          <a:p>
            <a:pPr marL="457200" indent="0"/>
            <a:r>
              <a:rPr lang="en-GB" sz="2400" b="1" spc="-150" dirty="0">
                <a:solidFill>
                  <a:schemeClr val="bg2">
                    <a:lumMod val="50000"/>
                  </a:schemeClr>
                </a:solidFill>
              </a:rPr>
              <a:t>Edison: “﻿I can therefore see no justification for the introduction of [AC current] which has no element of permanency and every element of danger to life and property”</a:t>
            </a:r>
            <a:endParaRPr lang="en-GB" sz="2400" b="1" spc="-150" dirty="0">
              <a:solidFill>
                <a:schemeClr val="bg2">
                  <a:lumMod val="50000"/>
                </a:schemeClr>
              </a:solidFill>
              <a:latin typeface="+mn-lt"/>
            </a:endParaRPr>
          </a:p>
        </p:txBody>
      </p:sp>
      <p:pic>
        <p:nvPicPr>
          <p:cNvPr id="7" name="Picture 6">
            <a:extLst>
              <a:ext uri="{FF2B5EF4-FFF2-40B4-BE49-F238E27FC236}">
                <a16:creationId xmlns:a16="http://schemas.microsoft.com/office/drawing/2014/main" id="{D2F825D9-0577-AF4B-8E65-A5792EAABA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444" y="2009031"/>
            <a:ext cx="3660454" cy="4252586"/>
          </a:xfrm>
          <a:prstGeom prst="rect">
            <a:avLst/>
          </a:prstGeom>
        </p:spPr>
      </p:pic>
    </p:spTree>
    <p:extLst>
      <p:ext uri="{BB962C8B-B14F-4D97-AF65-F5344CB8AC3E}">
        <p14:creationId xmlns:p14="http://schemas.microsoft.com/office/powerpoint/2010/main" val="86150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r>
              <a:rPr lang="en-US" dirty="0"/>
              <a:t>Scenarios can represent both ‘</a:t>
            </a:r>
            <a:r>
              <a:rPr lang="en-US" i="1" dirty="0"/>
              <a:t>descriptions of possible future states and descriptions of developments</a:t>
            </a:r>
            <a:r>
              <a:rPr lang="en-US" dirty="0"/>
              <a:t>’.</a:t>
            </a:r>
          </a:p>
          <a:p>
            <a:r>
              <a:rPr lang="en-US" sz="2400" dirty="0" err="1">
                <a:hlinkClick r:id="rId3"/>
              </a:rPr>
              <a:t>Börjeson</a:t>
            </a:r>
            <a:r>
              <a:rPr lang="en-US" sz="2400" dirty="0">
                <a:hlinkClick r:id="rId3"/>
              </a:rPr>
              <a:t> L. et al., Scenario types and techniques: Towards a user’s guide, Futures, 2006</a:t>
            </a:r>
            <a:endParaRPr lang="en-US" sz="2400" dirty="0"/>
          </a:p>
          <a:p>
            <a:endParaRPr lang="en-US" sz="2400" dirty="0"/>
          </a:p>
          <a:p>
            <a:pPr marL="457200" indent="-457200">
              <a:buFont typeface="Arial" panose="020B0604020202020204" pitchFamily="34" charset="0"/>
              <a:buChar char="•"/>
            </a:pPr>
            <a:r>
              <a:rPr lang="en-US" dirty="0"/>
              <a:t>They are more than model outputs or inputs. They narrate a </a:t>
            </a:r>
            <a:r>
              <a:rPr lang="en-US" b="1" dirty="0"/>
              <a:t>whole story</a:t>
            </a:r>
            <a:r>
              <a:rPr lang="en-US" dirty="0"/>
              <a:t>, with words and numbers;</a:t>
            </a:r>
          </a:p>
          <a:p>
            <a:pPr marL="457200" indent="-457200">
              <a:buFont typeface="Arial" panose="020B0604020202020204" pitchFamily="34" charset="0"/>
              <a:buChar char="•"/>
            </a:pPr>
            <a:r>
              <a:rPr lang="en-US" dirty="0"/>
              <a:t>They can encompass uncertain elements which are “actor contingent” (e.g. investments) and “non-actor contingent” (e.g. oil prices) </a:t>
            </a:r>
          </a:p>
          <a:p>
            <a:pPr marL="457200" indent="-457200">
              <a:buFont typeface="Arial" panose="020B0604020202020204" pitchFamily="34" charset="0"/>
              <a:buChar char="•"/>
            </a:pPr>
            <a:endParaRPr lang="en-GB" dirty="0"/>
          </a:p>
          <a:p>
            <a:r>
              <a:rPr lang="en-GB" sz="2200" dirty="0"/>
              <a:t>Hughes, N., Strachan, N., &amp; Gross, R. (2012). The structure of uncertainty in future low carbon pathways. </a:t>
            </a:r>
            <a:r>
              <a:rPr lang="en-GB" sz="2200" i="1" dirty="0"/>
              <a:t>Energy Policy</a:t>
            </a:r>
            <a:r>
              <a:rPr lang="en-GB" sz="2200" dirty="0"/>
              <a:t>, 1–10. https://</a:t>
            </a:r>
            <a:r>
              <a:rPr lang="en-GB" sz="2200" dirty="0" err="1"/>
              <a:t>doi.org</a:t>
            </a:r>
            <a:r>
              <a:rPr lang="en-GB" sz="2200" dirty="0"/>
              <a:t>/10.1016/j.enpol.2012.04.028</a:t>
            </a:r>
            <a:endParaRPr lang="en-GB" dirty="0"/>
          </a:p>
          <a:p>
            <a:pPr marL="457200" indent="-457200">
              <a:buFont typeface="Arial" panose="020B0604020202020204" pitchFamily="34" charset="0"/>
              <a:buChar char="•"/>
            </a:pPr>
            <a:endParaRPr lang="en-US" dirty="0"/>
          </a:p>
        </p:txBody>
      </p:sp>
      <p:sp>
        <p:nvSpPr>
          <p:cNvPr id="6" name="Slide Number Placeholder 5"/>
          <p:cNvSpPr>
            <a:spLocks noGrp="1"/>
          </p:cNvSpPr>
          <p:nvPr>
            <p:ph type="sldNum" sz="quarter" idx="12"/>
          </p:nvPr>
        </p:nvSpPr>
        <p:spPr/>
        <p:txBody>
          <a:bodyPr/>
          <a:lstStyle/>
          <a:p>
            <a:fld id="{92A4DE5B-D266-47DA-B86B-5B95BCF9A6FB}" type="slidenum">
              <a:rPr lang="en-US" smtClean="0"/>
              <a:t>3</a:t>
            </a:fld>
            <a:endParaRPr lang="en-US" dirty="0"/>
          </a:p>
        </p:txBody>
      </p:sp>
      <p:sp>
        <p:nvSpPr>
          <p:cNvPr id="2" name="Title 1"/>
          <p:cNvSpPr>
            <a:spLocks noGrp="1"/>
          </p:cNvSpPr>
          <p:nvPr>
            <p:ph type="title"/>
          </p:nvPr>
        </p:nvSpPr>
        <p:spPr/>
        <p:txBody>
          <a:bodyPr/>
          <a:lstStyle/>
          <a:p>
            <a:r>
              <a:rPr lang="en-US" dirty="0"/>
              <a:t>Introduction to scenarios: definition</a:t>
            </a:r>
          </a:p>
        </p:txBody>
      </p:sp>
    </p:spTree>
    <p:extLst>
      <p:ext uri="{BB962C8B-B14F-4D97-AF65-F5344CB8AC3E}">
        <p14:creationId xmlns:p14="http://schemas.microsoft.com/office/powerpoint/2010/main" val="324557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6149"/>
            <a:ext cx="6689942" cy="3870251"/>
          </a:xfrm>
        </p:spPr>
        <p:txBody>
          <a:bodyPr>
            <a:normAutofit/>
          </a:bodyPr>
          <a:lstStyle/>
          <a:p>
            <a:pPr marL="457200" indent="-457200">
              <a:buFont typeface="Arial" panose="020B0604020202020204" pitchFamily="34" charset="0"/>
              <a:buChar char="•"/>
            </a:pPr>
            <a:r>
              <a:rPr lang="en-US" dirty="0"/>
              <a:t>Use of scenarios in the modern era arose primarily as part of military strategy exercises. </a:t>
            </a:r>
          </a:p>
          <a:p>
            <a:pPr marL="457200" indent="-457200">
              <a:buFont typeface="Arial" panose="020B0604020202020204" pitchFamily="34" charset="0"/>
              <a:buChar char="•"/>
            </a:pPr>
            <a:r>
              <a:rPr lang="en-US" dirty="0"/>
              <a:t>Emergence of simulation models and subsequent evolution of “systems analysis” led to the adoption of scenario techniques - The Rand Corporation, USA. </a:t>
            </a:r>
          </a:p>
          <a:p>
            <a:pPr marL="457200" indent="-457200">
              <a:buFont typeface="Arial" panose="020B0604020202020204" pitchFamily="34" charset="0"/>
              <a:buChar char="•"/>
            </a:pPr>
            <a:r>
              <a:rPr lang="en-US" dirty="0"/>
              <a:t>The use of energy system models rose following the oil embargo in 1973; the practice of scenario planning rapidly grew during the same period.</a:t>
            </a:r>
          </a:p>
        </p:txBody>
      </p:sp>
      <p:sp>
        <p:nvSpPr>
          <p:cNvPr id="6" name="Slide Number Placeholder 5"/>
          <p:cNvSpPr>
            <a:spLocks noGrp="1"/>
          </p:cNvSpPr>
          <p:nvPr>
            <p:ph type="sldNum" sz="quarter" idx="12"/>
          </p:nvPr>
        </p:nvSpPr>
        <p:spPr/>
        <p:txBody>
          <a:bodyPr/>
          <a:lstStyle/>
          <a:p>
            <a:fld id="{92A4DE5B-D266-47DA-B86B-5B95BCF9A6FB}" type="slidenum">
              <a:rPr lang="en-US" smtClean="0"/>
              <a:t>4</a:t>
            </a:fld>
            <a:endParaRPr lang="en-US" dirty="0"/>
          </a:p>
        </p:txBody>
      </p:sp>
      <p:sp>
        <p:nvSpPr>
          <p:cNvPr id="2" name="Title 1"/>
          <p:cNvSpPr>
            <a:spLocks noGrp="1"/>
          </p:cNvSpPr>
          <p:nvPr>
            <p:ph type="title"/>
          </p:nvPr>
        </p:nvSpPr>
        <p:spPr/>
        <p:txBody>
          <a:bodyPr/>
          <a:lstStyle/>
          <a:p>
            <a:r>
              <a:rPr lang="en-US" dirty="0"/>
              <a:t>Use of scenarios</a:t>
            </a:r>
          </a:p>
        </p:txBody>
      </p:sp>
      <p:pic>
        <p:nvPicPr>
          <p:cNvPr id="7" name="Picture 6">
            <a:extLst>
              <a:ext uri="{FF2B5EF4-FFF2-40B4-BE49-F238E27FC236}">
                <a16:creationId xmlns:a16="http://schemas.microsoft.com/office/drawing/2014/main" id="{9222A964-E667-BE40-8F67-C00B1FAFC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0" y="3629417"/>
            <a:ext cx="3860800" cy="2489200"/>
          </a:xfrm>
          <a:prstGeom prst="rect">
            <a:avLst/>
          </a:prstGeom>
        </p:spPr>
      </p:pic>
      <p:sp>
        <p:nvSpPr>
          <p:cNvPr id="8" name="TextBox 7">
            <a:extLst>
              <a:ext uri="{FF2B5EF4-FFF2-40B4-BE49-F238E27FC236}">
                <a16:creationId xmlns:a16="http://schemas.microsoft.com/office/drawing/2014/main" id="{B753982E-197E-6747-8C79-BC36E9BE87C7}"/>
              </a:ext>
            </a:extLst>
          </p:cNvPr>
          <p:cNvSpPr txBox="1"/>
          <p:nvPr/>
        </p:nvSpPr>
        <p:spPr>
          <a:xfrm>
            <a:off x="7528142" y="6166883"/>
            <a:ext cx="3825658" cy="133709"/>
          </a:xfrm>
          <a:prstGeom prst="rect">
            <a:avLst/>
          </a:prstGeom>
        </p:spPr>
        <p:txBody>
          <a:bodyPr vert="horz" wrap="square" lIns="91440" tIns="0" rIns="91440" bIns="0" rtlCol="0" anchor="t">
            <a:normAutofit fontScale="25000" lnSpcReduction="20000"/>
          </a:bodyPr>
          <a:lstStyle/>
          <a:p>
            <a:pPr marL="457200" algn="ctr"/>
            <a:r>
              <a:rPr lang="en-GB" sz="3200" dirty="0"/>
              <a:t>Kahn, H. (1960). </a:t>
            </a:r>
            <a:r>
              <a:rPr lang="en-GB" sz="3200" i="1" dirty="0"/>
              <a:t>On Thermonuclear War</a:t>
            </a:r>
            <a:r>
              <a:rPr lang="en-GB" sz="3200" dirty="0"/>
              <a:t> (2nd ed.). New Jersey: Princeton.</a:t>
            </a:r>
          </a:p>
          <a:p>
            <a:pPr marL="457200" indent="0"/>
            <a:endParaRPr lang="en-GB" sz="3000" b="1" spc="-150" dirty="0">
              <a:solidFill>
                <a:schemeClr val="bg2">
                  <a:lumMod val="50000"/>
                </a:schemeClr>
              </a:solidFill>
              <a:latin typeface="+mn-lt"/>
            </a:endParaRPr>
          </a:p>
        </p:txBody>
      </p:sp>
      <p:pic>
        <p:nvPicPr>
          <p:cNvPr id="10" name="Picture 9">
            <a:extLst>
              <a:ext uri="{FF2B5EF4-FFF2-40B4-BE49-F238E27FC236}">
                <a16:creationId xmlns:a16="http://schemas.microsoft.com/office/drawing/2014/main" id="{9A5C7D12-0BBB-6A4A-B5B0-B831D9562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6629" y="332983"/>
            <a:ext cx="3860800" cy="2895600"/>
          </a:xfrm>
          <a:prstGeom prst="rect">
            <a:avLst/>
          </a:prstGeom>
          <a:ln>
            <a:solidFill>
              <a:schemeClr val="accent1"/>
            </a:solidFill>
          </a:ln>
        </p:spPr>
      </p:pic>
      <p:sp>
        <p:nvSpPr>
          <p:cNvPr id="11" name="TextBox 10">
            <a:extLst>
              <a:ext uri="{FF2B5EF4-FFF2-40B4-BE49-F238E27FC236}">
                <a16:creationId xmlns:a16="http://schemas.microsoft.com/office/drawing/2014/main" id="{F8B8EDB2-3D3D-0E4B-9D57-5EAE779FDB57}"/>
              </a:ext>
            </a:extLst>
          </p:cNvPr>
          <p:cNvSpPr txBox="1"/>
          <p:nvPr/>
        </p:nvSpPr>
        <p:spPr>
          <a:xfrm>
            <a:off x="7084195" y="3301465"/>
            <a:ext cx="4437246" cy="272194"/>
          </a:xfrm>
          <a:prstGeom prst="rect">
            <a:avLst/>
          </a:prstGeom>
        </p:spPr>
        <p:txBody>
          <a:bodyPr vert="horz" wrap="square" lIns="91440" tIns="0" rIns="91440" bIns="0" rtlCol="0" anchor="t">
            <a:normAutofit fontScale="25000" lnSpcReduction="20000"/>
          </a:bodyPr>
          <a:lstStyle/>
          <a:p>
            <a:pPr marL="457200"/>
            <a:r>
              <a:rPr lang="en-GB" sz="3000" dirty="0">
                <a:solidFill>
                  <a:schemeClr val="bg2">
                    <a:lumMod val="50000"/>
                  </a:schemeClr>
                </a:solidFill>
                <a:latin typeface="Arial" panose="020B0604020202020204" pitchFamily="34" charset="0"/>
                <a:cs typeface="Arial" panose="020B0604020202020204" pitchFamily="34" charset="0"/>
              </a:rPr>
              <a:t>By Directed by Stanley Kubrick, distributed by Columbia Pictures - </a:t>
            </a:r>
            <a:r>
              <a:rPr lang="en-GB" sz="3000" dirty="0" err="1">
                <a:solidFill>
                  <a:schemeClr val="bg2">
                    <a:lumMod val="50000"/>
                  </a:schemeClr>
                </a:solidFill>
                <a:latin typeface="Arial" panose="020B0604020202020204" pitchFamily="34" charset="0"/>
                <a:cs typeface="Arial" panose="020B0604020202020204" pitchFamily="34" charset="0"/>
              </a:rPr>
              <a:t>Dr.</a:t>
            </a:r>
            <a:r>
              <a:rPr lang="en-GB" sz="3000" dirty="0">
                <a:solidFill>
                  <a:schemeClr val="bg2">
                    <a:lumMod val="50000"/>
                  </a:schemeClr>
                </a:solidFill>
                <a:latin typeface="Arial" panose="020B0604020202020204" pitchFamily="34" charset="0"/>
                <a:cs typeface="Arial" panose="020B0604020202020204" pitchFamily="34" charset="0"/>
              </a:rPr>
              <a:t> Strangelove trailer from 40th Anniversary Special Edition DVD, 2004, Public Domain, https://</a:t>
            </a:r>
            <a:r>
              <a:rPr lang="en-GB" sz="3000" dirty="0" err="1">
                <a:solidFill>
                  <a:schemeClr val="bg2">
                    <a:lumMod val="50000"/>
                  </a:schemeClr>
                </a:solidFill>
                <a:latin typeface="Arial" panose="020B0604020202020204" pitchFamily="34" charset="0"/>
                <a:cs typeface="Arial" panose="020B0604020202020204" pitchFamily="34" charset="0"/>
              </a:rPr>
              <a:t>commons.wikimedia.org</a:t>
            </a:r>
            <a:r>
              <a:rPr lang="en-GB" sz="3000" dirty="0">
                <a:solidFill>
                  <a:schemeClr val="bg2">
                    <a:lumMod val="50000"/>
                  </a:schemeClr>
                </a:solidFill>
                <a:latin typeface="Arial" panose="020B0604020202020204" pitchFamily="34" charset="0"/>
                <a:cs typeface="Arial" panose="020B0604020202020204" pitchFamily="34" charset="0"/>
              </a:rPr>
              <a:t>/w/</a:t>
            </a:r>
            <a:r>
              <a:rPr lang="en-GB" sz="3000" dirty="0" err="1">
                <a:solidFill>
                  <a:schemeClr val="bg2">
                    <a:lumMod val="50000"/>
                  </a:schemeClr>
                </a:solidFill>
                <a:latin typeface="Arial" panose="020B0604020202020204" pitchFamily="34" charset="0"/>
                <a:cs typeface="Arial" panose="020B0604020202020204" pitchFamily="34" charset="0"/>
              </a:rPr>
              <a:t>index.php?curid</a:t>
            </a:r>
            <a:r>
              <a:rPr lang="en-GB" sz="3000" dirty="0">
                <a:solidFill>
                  <a:schemeClr val="bg2">
                    <a:lumMod val="50000"/>
                  </a:schemeClr>
                </a:solidFill>
                <a:latin typeface="Arial" panose="020B0604020202020204" pitchFamily="34" charset="0"/>
                <a:cs typeface="Arial" panose="020B0604020202020204" pitchFamily="34" charset="0"/>
              </a:rPr>
              <a:t>=11862639</a:t>
            </a:r>
          </a:p>
        </p:txBody>
      </p:sp>
      <p:sp>
        <p:nvSpPr>
          <p:cNvPr id="13" name="TextBox 12">
            <a:extLst>
              <a:ext uri="{FF2B5EF4-FFF2-40B4-BE49-F238E27FC236}">
                <a16:creationId xmlns:a16="http://schemas.microsoft.com/office/drawing/2014/main" id="{2C1AB7F7-4BF7-ED45-AC2D-93A73384FBF7}"/>
              </a:ext>
            </a:extLst>
          </p:cNvPr>
          <p:cNvSpPr txBox="1"/>
          <p:nvPr/>
        </p:nvSpPr>
        <p:spPr>
          <a:xfrm>
            <a:off x="776614" y="5486400"/>
            <a:ext cx="7158624" cy="814192"/>
          </a:xfrm>
          <a:prstGeom prst="rect">
            <a:avLst/>
          </a:prstGeom>
        </p:spPr>
        <p:txBody>
          <a:bodyPr vert="horz" wrap="square" lIns="91440" tIns="0" rIns="91440" bIns="0" rtlCol="0" anchor="t">
            <a:normAutofit fontScale="92500" lnSpcReduction="10000"/>
          </a:bodyPr>
          <a:lstStyle/>
          <a:p>
            <a:pPr marL="457200" indent="0" algn="ctr"/>
            <a:r>
              <a:rPr lang="en-GB" sz="3000" b="1" spc="-150" dirty="0">
                <a:solidFill>
                  <a:srgbClr val="FF0000"/>
                </a:solidFill>
                <a:latin typeface="+mn-lt"/>
              </a:rPr>
              <a:t>Question! </a:t>
            </a:r>
            <a:br>
              <a:rPr lang="en-GB" sz="3000" b="1" spc="-150" dirty="0">
                <a:solidFill>
                  <a:srgbClr val="FF0000"/>
                </a:solidFill>
                <a:latin typeface="+mn-lt"/>
              </a:rPr>
            </a:br>
            <a:r>
              <a:rPr lang="en-GB" sz="3000" b="1" spc="-150" dirty="0">
                <a:solidFill>
                  <a:srgbClr val="FF0000"/>
                </a:solidFill>
                <a:latin typeface="+mn-lt"/>
              </a:rPr>
              <a:t>Why do you think scenario planning evolved then?</a:t>
            </a:r>
          </a:p>
        </p:txBody>
      </p:sp>
    </p:spTree>
    <p:extLst>
      <p:ext uri="{BB962C8B-B14F-4D97-AF65-F5344CB8AC3E}">
        <p14:creationId xmlns:p14="http://schemas.microsoft.com/office/powerpoint/2010/main" val="362770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8" y="1825624"/>
            <a:ext cx="10793821" cy="4530725"/>
          </a:xfrm>
        </p:spPr>
        <p:txBody>
          <a:bodyPr>
            <a:normAutofit/>
          </a:bodyPr>
          <a:lstStyle/>
          <a:p>
            <a:pPr marL="0" indent="0">
              <a:buNone/>
            </a:pPr>
            <a:r>
              <a:rPr lang="en-US" dirty="0"/>
              <a:t>Scenario assessments encompass major uncertainties:</a:t>
            </a:r>
          </a:p>
          <a:p>
            <a:pPr marL="0" indent="0">
              <a:buNone/>
            </a:pPr>
            <a:endParaRPr lang="en-US" dirty="0"/>
          </a:p>
          <a:p>
            <a:pPr marL="457200" indent="-457200">
              <a:buFont typeface="Arial" panose="020B0604020202020204" pitchFamily="34" charset="0"/>
              <a:buChar char="•"/>
            </a:pPr>
            <a:r>
              <a:rPr lang="en-US" dirty="0"/>
              <a:t>Iterative approach - technical, behavioral and financial feasibility can be assessed. </a:t>
            </a:r>
          </a:p>
          <a:p>
            <a:pPr marL="457200" indent="-457200">
              <a:buFont typeface="Arial" panose="020B0604020202020204" pitchFamily="34" charset="0"/>
              <a:buChar char="•"/>
            </a:pPr>
            <a:r>
              <a:rPr lang="en-US" dirty="0"/>
              <a:t>Scenario analysis can help in comprehending interrelation of key decision variables. </a:t>
            </a:r>
          </a:p>
          <a:p>
            <a:pPr marL="457200" indent="-457200">
              <a:buFont typeface="Arial" panose="020B0604020202020204" pitchFamily="34" charset="0"/>
              <a:buChar char="•"/>
            </a:pPr>
            <a:r>
              <a:rPr lang="en-US" dirty="0"/>
              <a:t>Formulation of insights to better understand implications of specific policy or investment decisions. </a:t>
            </a:r>
          </a:p>
          <a:p>
            <a:pPr marL="457200" indent="-457200">
              <a:buFont typeface="Arial" panose="020B0604020202020204" pitchFamily="34" charset="0"/>
              <a:buChar char="•"/>
            </a:pPr>
            <a:r>
              <a:rPr lang="en-US" dirty="0"/>
              <a:t>Robust or poor decisions can be identified.</a:t>
            </a:r>
          </a:p>
        </p:txBody>
      </p:sp>
      <p:sp>
        <p:nvSpPr>
          <p:cNvPr id="6" name="Slide Number Placeholder 5"/>
          <p:cNvSpPr>
            <a:spLocks noGrp="1"/>
          </p:cNvSpPr>
          <p:nvPr>
            <p:ph type="sldNum" sz="quarter" idx="12"/>
          </p:nvPr>
        </p:nvSpPr>
        <p:spPr/>
        <p:txBody>
          <a:bodyPr/>
          <a:lstStyle/>
          <a:p>
            <a:fld id="{92A4DE5B-D266-47DA-B86B-5B95BCF9A6FB}" type="slidenum">
              <a:rPr lang="en-US" smtClean="0"/>
              <a:t>5</a:t>
            </a:fld>
            <a:endParaRPr lang="en-US" dirty="0"/>
          </a:p>
        </p:txBody>
      </p:sp>
      <p:sp>
        <p:nvSpPr>
          <p:cNvPr id="2" name="Title 1"/>
          <p:cNvSpPr>
            <a:spLocks noGrp="1"/>
          </p:cNvSpPr>
          <p:nvPr>
            <p:ph type="title"/>
          </p:nvPr>
        </p:nvSpPr>
        <p:spPr/>
        <p:txBody>
          <a:bodyPr/>
          <a:lstStyle/>
          <a:p>
            <a:r>
              <a:rPr lang="en-US" dirty="0"/>
              <a:t>Use of scenarios – managing uncertainty</a:t>
            </a:r>
          </a:p>
        </p:txBody>
      </p:sp>
    </p:spTree>
    <p:extLst>
      <p:ext uri="{BB962C8B-B14F-4D97-AF65-F5344CB8AC3E}">
        <p14:creationId xmlns:p14="http://schemas.microsoft.com/office/powerpoint/2010/main" val="141773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A4DE5B-D266-47DA-B86B-5B95BCF9A6FB}" type="slidenum">
              <a:rPr lang="en-US" smtClean="0"/>
              <a:t>6</a:t>
            </a:fld>
            <a:endParaRPr lang="en-US" dirty="0"/>
          </a:p>
        </p:txBody>
      </p:sp>
      <p:pic>
        <p:nvPicPr>
          <p:cNvPr id="8" name="Picture 7"/>
          <p:cNvPicPr>
            <a:picLocks noChangeAspect="1"/>
          </p:cNvPicPr>
          <p:nvPr/>
        </p:nvPicPr>
        <p:blipFill>
          <a:blip r:embed="rId3"/>
          <a:stretch>
            <a:fillRect/>
          </a:stretch>
        </p:blipFill>
        <p:spPr>
          <a:xfrm>
            <a:off x="891458" y="1612213"/>
            <a:ext cx="10201275" cy="4591050"/>
          </a:xfrm>
          <a:prstGeom prst="rect">
            <a:avLst/>
          </a:prstGeom>
        </p:spPr>
      </p:pic>
      <p:sp>
        <p:nvSpPr>
          <p:cNvPr id="10" name="TextBox 9"/>
          <p:cNvSpPr txBox="1"/>
          <p:nvPr/>
        </p:nvSpPr>
        <p:spPr>
          <a:xfrm>
            <a:off x="9662174" y="5495377"/>
            <a:ext cx="1691626" cy="707886"/>
          </a:xfrm>
          <a:prstGeom prst="rect">
            <a:avLst/>
          </a:prstGeom>
          <a:noFill/>
        </p:spPr>
        <p:txBody>
          <a:bodyPr wrap="square" rtlCol="0">
            <a:spAutoFit/>
          </a:bodyPr>
          <a:lstStyle/>
          <a:p>
            <a:r>
              <a:rPr lang="sv-SE" sz="2000" dirty="0"/>
              <a:t>Source: IEA WEO 2017</a:t>
            </a:r>
          </a:p>
        </p:txBody>
      </p:sp>
      <p:sp>
        <p:nvSpPr>
          <p:cNvPr id="3" name="Title 2"/>
          <p:cNvSpPr>
            <a:spLocks noGrp="1"/>
          </p:cNvSpPr>
          <p:nvPr>
            <p:ph type="title"/>
          </p:nvPr>
        </p:nvSpPr>
        <p:spPr/>
        <p:txBody>
          <a:bodyPr>
            <a:normAutofit/>
          </a:bodyPr>
          <a:lstStyle/>
          <a:p>
            <a:r>
              <a:rPr lang="en-US" dirty="0"/>
              <a:t>Uncertainty about external phenomena </a:t>
            </a:r>
            <a:br>
              <a:rPr lang="en-US" dirty="0"/>
            </a:br>
            <a:r>
              <a:rPr lang="en-US" dirty="0"/>
              <a:t>(Oil price)</a:t>
            </a:r>
            <a:endParaRPr lang="fr-FR" dirty="0"/>
          </a:p>
        </p:txBody>
      </p:sp>
    </p:spTree>
    <p:extLst>
      <p:ext uri="{BB962C8B-B14F-4D97-AF65-F5344CB8AC3E}">
        <p14:creationId xmlns:p14="http://schemas.microsoft.com/office/powerpoint/2010/main" val="2379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10796" y="1811804"/>
            <a:ext cx="10096500" cy="4171950"/>
          </a:xfrm>
          <a:prstGeom prst="rect">
            <a:avLst/>
          </a:prstGeom>
        </p:spPr>
      </p:pic>
      <p:sp>
        <p:nvSpPr>
          <p:cNvPr id="2" name="Title 1"/>
          <p:cNvSpPr>
            <a:spLocks noGrp="1"/>
          </p:cNvSpPr>
          <p:nvPr>
            <p:ph type="title"/>
          </p:nvPr>
        </p:nvSpPr>
        <p:spPr>
          <a:xfrm>
            <a:off x="1986519" y="290694"/>
            <a:ext cx="6923567" cy="1325563"/>
          </a:xfrm>
        </p:spPr>
        <p:txBody>
          <a:bodyPr/>
          <a:lstStyle/>
          <a:p>
            <a:r>
              <a:rPr lang="en-US" dirty="0"/>
              <a:t>Uncertainty about external phenomena (solar photovoltaics and batteries)</a:t>
            </a:r>
          </a:p>
        </p:txBody>
      </p:sp>
      <p:sp>
        <p:nvSpPr>
          <p:cNvPr id="4" name="Date Placeholder 3"/>
          <p:cNvSpPr>
            <a:spLocks noGrp="1"/>
          </p:cNvSpPr>
          <p:nvPr>
            <p:ph type="dt" sz="half" idx="10"/>
          </p:nvPr>
        </p:nvSpPr>
        <p:spPr/>
        <p:txBody>
          <a:bodyPr/>
          <a:lstStyle/>
          <a:p>
            <a:fld id="{397E2A04-9C11-4CEE-A825-5F8180ED7E40}" type="datetime1">
              <a:rPr lang="en-US" smtClean="0"/>
              <a:t>4/2/2020</a:t>
            </a:fld>
            <a:endParaRPr lang="en-US"/>
          </a:p>
        </p:txBody>
      </p:sp>
      <p:sp>
        <p:nvSpPr>
          <p:cNvPr id="6" name="Slide Number Placeholder 5"/>
          <p:cNvSpPr>
            <a:spLocks noGrp="1"/>
          </p:cNvSpPr>
          <p:nvPr>
            <p:ph type="sldNum" sz="quarter" idx="12"/>
          </p:nvPr>
        </p:nvSpPr>
        <p:spPr/>
        <p:txBody>
          <a:bodyPr/>
          <a:lstStyle/>
          <a:p>
            <a:fld id="{92A4DE5B-D266-47DA-B86B-5B95BCF9A6FB}" type="slidenum">
              <a:rPr lang="en-US" smtClean="0"/>
              <a:t>7</a:t>
            </a:fld>
            <a:endParaRPr lang="en-US" dirty="0"/>
          </a:p>
        </p:txBody>
      </p:sp>
      <p:sp>
        <p:nvSpPr>
          <p:cNvPr id="10" name="TextBox 9"/>
          <p:cNvSpPr txBox="1"/>
          <p:nvPr/>
        </p:nvSpPr>
        <p:spPr>
          <a:xfrm>
            <a:off x="9029700" y="5956240"/>
            <a:ext cx="2955471" cy="400110"/>
          </a:xfrm>
          <a:prstGeom prst="rect">
            <a:avLst/>
          </a:prstGeom>
          <a:noFill/>
        </p:spPr>
        <p:txBody>
          <a:bodyPr wrap="square" rtlCol="0">
            <a:spAutoFit/>
          </a:bodyPr>
          <a:lstStyle/>
          <a:p>
            <a:r>
              <a:rPr lang="sv-SE" sz="2000" dirty="0"/>
              <a:t>Source: IEA WEO 2017</a:t>
            </a:r>
          </a:p>
        </p:txBody>
      </p:sp>
    </p:spTree>
    <p:extLst>
      <p:ext uri="{BB962C8B-B14F-4D97-AF65-F5344CB8AC3E}">
        <p14:creationId xmlns:p14="http://schemas.microsoft.com/office/powerpoint/2010/main" val="263714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3006fdc-ec28-45de-86bf-e6eec10d2712" Revision="1" Stencil="System.MyShapes" StencilVersion="1.0"/>
</Control>
</file>

<file path=customXml/item2.xml><?xml version="1.0" encoding="utf-8"?>
<Control xmlns="http://schemas.microsoft.com/VisualStudio/2011/storyboarding/control">
  <Id Name="63006fdc-ec28-45de-86bf-e6eec10d2712" Revision="1" Stencil="System.MyShapes" StencilVersion="1.0"/>
</Control>
</file>

<file path=customXml/item3.xml><?xml version="1.0" encoding="utf-8"?>
<Control xmlns="http://schemas.microsoft.com/VisualStudio/2011/storyboarding/control">
  <Id Name="63006fdc-ec28-45de-86bf-e6eec10d2712" Revision="1" Stencil="System.MyShapes" StencilVersion="1.0"/>
</Control>
</file>

<file path=customXml/item4.xml><?xml version="1.0" encoding="utf-8"?>
<Control xmlns="http://schemas.microsoft.com/VisualStudio/2011/storyboarding/control">
  <Id Name="63006fdc-ec28-45de-86bf-e6eec10d2712" Revision="1" Stencil="System.MyShapes" StencilVersion="1.0"/>
</Control>
</file>

<file path=customXml/item5.xml><?xml version="1.0" encoding="utf-8"?>
<Control xmlns="http://schemas.microsoft.com/VisualStudio/2011/storyboarding/control">
  <Id Name="63006fdc-ec28-45de-86bf-e6eec10d2712" Revision="1" Stencil="System.MyShapes" StencilVersion="1.0"/>
</Control>
</file>

<file path=customXml/item6.xml><?xml version="1.0" encoding="utf-8"?>
<Control xmlns="http://schemas.microsoft.com/VisualStudio/2011/storyboarding/control">
  <Id Name="63006fdc-ec28-45de-86bf-e6eec10d2712" Revision="1" Stencil="System.MyShapes" StencilVersion="1.0"/>
</Control>
</file>

<file path=customXml/item7.xml><?xml version="1.0" encoding="utf-8"?>
<Control xmlns="http://schemas.microsoft.com/VisualStudio/2011/storyboarding/control">
  <Id Name="63006fdc-ec28-45de-86bf-e6eec10d2712" Revision="1" Stencil="System.MyShapes" StencilVersion="1.0"/>
</Control>
</file>

<file path=customXml/item8.xml><?xml version="1.0" encoding="utf-8"?>
<Control xmlns="http://schemas.microsoft.com/VisualStudio/2011/storyboarding/control">
  <Id Name="63006fdc-ec28-45de-86bf-e6eec10d2712" Revision="1" Stencil="System.MyShapes" StencilVersion="1.0"/>
</Control>
</file>

<file path=customXml/item9.xml><?xml version="1.0" encoding="utf-8"?>
<Control xmlns="http://schemas.microsoft.com/VisualStudio/2011/storyboarding/control">
  <Id Name="63006fdc-ec28-45de-86bf-e6eec10d2712" Revision="1" Stencil="System.MyShapes" StencilVersion="1.0"/>
</Control>
</file>

<file path=customXml/itemProps1.xml><?xml version="1.0" encoding="utf-8"?>
<ds:datastoreItem xmlns:ds="http://schemas.openxmlformats.org/officeDocument/2006/customXml" ds:itemID="{25A3FA23-A2B3-408D-BAC0-3974AD01A403}">
  <ds:schemaRefs>
    <ds:schemaRef ds:uri="http://schemas.microsoft.com/VisualStudio/2011/storyboarding/control"/>
  </ds:schemaRefs>
</ds:datastoreItem>
</file>

<file path=customXml/itemProps2.xml><?xml version="1.0" encoding="utf-8"?>
<ds:datastoreItem xmlns:ds="http://schemas.openxmlformats.org/officeDocument/2006/customXml" ds:itemID="{0103A532-5B2C-4425-9F2A-7F4721A16C4C}">
  <ds:schemaRefs>
    <ds:schemaRef ds:uri="http://schemas.microsoft.com/VisualStudio/2011/storyboarding/control"/>
  </ds:schemaRefs>
</ds:datastoreItem>
</file>

<file path=customXml/itemProps3.xml><?xml version="1.0" encoding="utf-8"?>
<ds:datastoreItem xmlns:ds="http://schemas.openxmlformats.org/officeDocument/2006/customXml" ds:itemID="{834A27C6-F506-436C-BE80-EBD990020008}">
  <ds:schemaRefs>
    <ds:schemaRef ds:uri="http://schemas.microsoft.com/VisualStudio/2011/storyboarding/control"/>
  </ds:schemaRefs>
</ds:datastoreItem>
</file>

<file path=customXml/itemProps4.xml><?xml version="1.0" encoding="utf-8"?>
<ds:datastoreItem xmlns:ds="http://schemas.openxmlformats.org/officeDocument/2006/customXml" ds:itemID="{E01F304E-8A23-4F3A-A522-8F0F304C2F57}">
  <ds:schemaRefs>
    <ds:schemaRef ds:uri="http://schemas.microsoft.com/VisualStudio/2011/storyboarding/control"/>
  </ds:schemaRefs>
</ds:datastoreItem>
</file>

<file path=customXml/itemProps5.xml><?xml version="1.0" encoding="utf-8"?>
<ds:datastoreItem xmlns:ds="http://schemas.openxmlformats.org/officeDocument/2006/customXml" ds:itemID="{C4C77668-3C09-4800-9078-32A63FDB8878}">
  <ds:schemaRefs>
    <ds:schemaRef ds:uri="http://schemas.microsoft.com/VisualStudio/2011/storyboarding/control"/>
  </ds:schemaRefs>
</ds:datastoreItem>
</file>

<file path=customXml/itemProps6.xml><?xml version="1.0" encoding="utf-8"?>
<ds:datastoreItem xmlns:ds="http://schemas.openxmlformats.org/officeDocument/2006/customXml" ds:itemID="{2611C6C5-73A8-4088-8E8F-45AC80A93639}">
  <ds:schemaRefs>
    <ds:schemaRef ds:uri="http://schemas.microsoft.com/VisualStudio/2011/storyboarding/control"/>
  </ds:schemaRefs>
</ds:datastoreItem>
</file>

<file path=customXml/itemProps7.xml><?xml version="1.0" encoding="utf-8"?>
<ds:datastoreItem xmlns:ds="http://schemas.openxmlformats.org/officeDocument/2006/customXml" ds:itemID="{25B0A9D5-AA86-40E5-8BB9-BF6B6793A753}">
  <ds:schemaRefs>
    <ds:schemaRef ds:uri="http://schemas.microsoft.com/VisualStudio/2011/storyboarding/control"/>
  </ds:schemaRefs>
</ds:datastoreItem>
</file>

<file path=customXml/itemProps8.xml><?xml version="1.0" encoding="utf-8"?>
<ds:datastoreItem xmlns:ds="http://schemas.openxmlformats.org/officeDocument/2006/customXml" ds:itemID="{1CFCFB3A-1124-4BB9-AF75-CF97631426FE}">
  <ds:schemaRefs>
    <ds:schemaRef ds:uri="http://schemas.microsoft.com/VisualStudio/2011/storyboarding/control"/>
  </ds:schemaRefs>
</ds:datastoreItem>
</file>

<file path=customXml/itemProps9.xml><?xml version="1.0" encoding="utf-8"?>
<ds:datastoreItem xmlns:ds="http://schemas.openxmlformats.org/officeDocument/2006/customXml" ds:itemID="{C617D7A1-438A-4842-B3E3-9908A6EB6D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OSeMOSYS_dESA_OpTIMUS</Template>
  <TotalTime>11122</TotalTime>
  <Words>791</Words>
  <Application>Microsoft Office PowerPoint</Application>
  <PresentationFormat>Widescreen</PresentationFormat>
  <Paragraphs>62</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OSeMOSYS_dESA_OpTIMUS</vt:lpstr>
      <vt:lpstr>Custom Design</vt:lpstr>
      <vt:lpstr>PowerPoint Presentation</vt:lpstr>
      <vt:lpstr>PowerPoint Presentation</vt:lpstr>
      <vt:lpstr>Introduction to scenarios: definition</vt:lpstr>
      <vt:lpstr>Use of scenarios</vt:lpstr>
      <vt:lpstr>Use of scenarios – managing uncertainty</vt:lpstr>
      <vt:lpstr>Uncertainty about external phenomena  (Oil price)</vt:lpstr>
      <vt:lpstr>Uncertainty about external phenomena (solar photovoltaics and batteries)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222</cp:revision>
  <dcterms:created xsi:type="dcterms:W3CDTF">2015-09-18T21:05:15Z</dcterms:created>
  <dcterms:modified xsi:type="dcterms:W3CDTF">2020-04-02T16:47:41Z</dcterms:modified>
</cp:coreProperties>
</file>