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 id="2147483699" r:id="rId2"/>
  </p:sldMasterIdLst>
  <p:notesMasterIdLst>
    <p:notesMasterId r:id="rId12"/>
  </p:notesMasterIdLst>
  <p:sldIdLst>
    <p:sldId id="442" r:id="rId3"/>
    <p:sldId id="532" r:id="rId4"/>
    <p:sldId id="568" r:id="rId5"/>
    <p:sldId id="549" r:id="rId6"/>
    <p:sldId id="569" r:id="rId7"/>
    <p:sldId id="570" r:id="rId8"/>
    <p:sldId id="571" r:id="rId9"/>
    <p:sldId id="572" r:id="rId10"/>
    <p:sldId id="6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a Peña Balderrama" initials="GPB" lastIdx="2" clrIdx="0">
    <p:extLst>
      <p:ext uri="{19B8F6BF-5375-455C-9EA6-DF929625EA0E}">
        <p15:presenceInfo xmlns:p15="http://schemas.microsoft.com/office/powerpoint/2012/main" userId="d4cb51f7aa79fe2b" providerId="Windows Live"/>
      </p:ext>
    </p:extLst>
  </p:cmAuthor>
  <p:cmAuthor id="2" name="Francesco Gardumi" initials="FG" lastIdx="19" clrIdx="1">
    <p:extLst>
      <p:ext uri="{19B8F6BF-5375-455C-9EA6-DF929625EA0E}">
        <p15:presenceInfo xmlns:p15="http://schemas.microsoft.com/office/powerpoint/2012/main" userId="S-1-5-21-4270984560-2697355171-1338322823-6359" providerId="AD"/>
      </p:ext>
    </p:extLst>
  </p:cmAuthor>
  <p:cmAuthor id="3" name="Youssef Almulla" initials="YA" lastIdx="5" clrIdx="2">
    <p:extLst>
      <p:ext uri="{19B8F6BF-5375-455C-9EA6-DF929625EA0E}">
        <p15:presenceInfo xmlns:p15="http://schemas.microsoft.com/office/powerpoint/2012/main" userId="50222d39666882b0" providerId="Windows Live"/>
      </p:ext>
    </p:extLst>
  </p:cmAuthor>
  <p:cmAuthor id="4" name="Agnese Beltramo" initials="AB" lastIdx="9" clrIdx="3">
    <p:extLst>
      <p:ext uri="{19B8F6BF-5375-455C-9EA6-DF929625EA0E}">
        <p15:presenceInfo xmlns:p15="http://schemas.microsoft.com/office/powerpoint/2012/main" userId="S-1-5-21-4270984560-2697355171-1338322823-6860" providerId="AD"/>
      </p:ext>
    </p:extLst>
  </p:cmAuthor>
  <p:cmAuthor id="5" name="Taliotis Constantinos" initials="TC" lastIdx="2" clrIdx="4">
    <p:extLst>
      <p:ext uri="{19B8F6BF-5375-455C-9EA6-DF929625EA0E}">
        <p15:presenceInfo xmlns:p15="http://schemas.microsoft.com/office/powerpoint/2012/main" userId="Taliotis Constantin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58" autoAdjust="0"/>
    <p:restoredTop sz="81941" autoAdjust="0"/>
  </p:normalViewPr>
  <p:slideViewPr>
    <p:cSldViewPr snapToGrid="0">
      <p:cViewPr varScale="1">
        <p:scale>
          <a:sx n="96" d="100"/>
          <a:sy n="96" d="100"/>
        </p:scale>
        <p:origin x="7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FC889-3B05-4F6A-9AB7-C2521E883D0A}" type="datetimeFigureOut">
              <a:rPr lang="en-GB" smtClean="0"/>
              <a:t>02/04/2020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BA41E-3344-47AD-8CBE-EB0FC2E51C22}" type="slidenum">
              <a:rPr lang="en-GB" smtClean="0"/>
              <a:t>‹#›</a:t>
            </a:fld>
            <a:endParaRPr lang="en-GB" dirty="0"/>
          </a:p>
        </p:txBody>
      </p:sp>
    </p:spTree>
    <p:extLst>
      <p:ext uri="{BB962C8B-B14F-4D97-AF65-F5344CB8AC3E}">
        <p14:creationId xmlns:p14="http://schemas.microsoft.com/office/powerpoint/2010/main" val="346824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1</a:t>
            </a:fld>
            <a:endParaRPr lang="en-GB"/>
          </a:p>
        </p:txBody>
      </p:sp>
    </p:spTree>
    <p:extLst>
      <p:ext uri="{BB962C8B-B14F-4D97-AF65-F5344CB8AC3E}">
        <p14:creationId xmlns:p14="http://schemas.microsoft.com/office/powerpoint/2010/main" val="2779814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2</a:t>
            </a:fld>
            <a:endParaRPr lang="en-GB"/>
          </a:p>
        </p:txBody>
      </p:sp>
    </p:spTree>
    <p:extLst>
      <p:ext uri="{BB962C8B-B14F-4D97-AF65-F5344CB8AC3E}">
        <p14:creationId xmlns:p14="http://schemas.microsoft.com/office/powerpoint/2010/main" val="154693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3</a:t>
            </a:fld>
            <a:endParaRPr lang="en-GB"/>
          </a:p>
        </p:txBody>
      </p:sp>
    </p:spTree>
    <p:extLst>
      <p:ext uri="{BB962C8B-B14F-4D97-AF65-F5344CB8AC3E}">
        <p14:creationId xmlns:p14="http://schemas.microsoft.com/office/powerpoint/2010/main" val="2985379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4</a:t>
            </a:fld>
            <a:endParaRPr lang="en-GB"/>
          </a:p>
        </p:txBody>
      </p:sp>
    </p:spTree>
    <p:extLst>
      <p:ext uri="{BB962C8B-B14F-4D97-AF65-F5344CB8AC3E}">
        <p14:creationId xmlns:p14="http://schemas.microsoft.com/office/powerpoint/2010/main" val="314757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5</a:t>
            </a:fld>
            <a:endParaRPr lang="en-GB"/>
          </a:p>
        </p:txBody>
      </p:sp>
    </p:spTree>
    <p:extLst>
      <p:ext uri="{BB962C8B-B14F-4D97-AF65-F5344CB8AC3E}">
        <p14:creationId xmlns:p14="http://schemas.microsoft.com/office/powerpoint/2010/main" val="3611722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6</a:t>
            </a:fld>
            <a:endParaRPr lang="en-GB"/>
          </a:p>
        </p:txBody>
      </p:sp>
    </p:spTree>
    <p:extLst>
      <p:ext uri="{BB962C8B-B14F-4D97-AF65-F5344CB8AC3E}">
        <p14:creationId xmlns:p14="http://schemas.microsoft.com/office/powerpoint/2010/main" val="797189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7</a:t>
            </a:fld>
            <a:endParaRPr lang="en-GB"/>
          </a:p>
        </p:txBody>
      </p:sp>
    </p:spTree>
    <p:extLst>
      <p:ext uri="{BB962C8B-B14F-4D97-AF65-F5344CB8AC3E}">
        <p14:creationId xmlns:p14="http://schemas.microsoft.com/office/powerpoint/2010/main" val="459918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8</a:t>
            </a:fld>
            <a:endParaRPr lang="en-GB"/>
          </a:p>
        </p:txBody>
      </p:sp>
    </p:spTree>
    <p:extLst>
      <p:ext uri="{BB962C8B-B14F-4D97-AF65-F5344CB8AC3E}">
        <p14:creationId xmlns:p14="http://schemas.microsoft.com/office/powerpoint/2010/main" val="14501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GNU MathProg is </a:t>
            </a:r>
            <a:r>
              <a:rPr lang="sv-SE" dirty="0" err="1"/>
              <a:t>one</a:t>
            </a:r>
            <a:r>
              <a:rPr lang="sv-SE" dirty="0"/>
              <a:t> </a:t>
            </a:r>
            <a:r>
              <a:rPr lang="sv-SE" dirty="0" err="1"/>
              <a:t>of</a:t>
            </a:r>
            <a:r>
              <a:rPr lang="sv-SE" dirty="0"/>
              <a:t> the </a:t>
            </a:r>
            <a:r>
              <a:rPr lang="sv-SE" dirty="0" err="1"/>
              <a:t>simplest</a:t>
            </a:r>
            <a:r>
              <a:rPr lang="sv-SE" dirty="0"/>
              <a:t> </a:t>
            </a:r>
            <a:r>
              <a:rPr lang="sv-SE" dirty="0" err="1"/>
              <a:t>modelling</a:t>
            </a:r>
            <a:r>
              <a:rPr lang="sv-SE" dirty="0"/>
              <a:t> </a:t>
            </a:r>
            <a:r>
              <a:rPr lang="sv-SE" dirty="0" err="1"/>
              <a:t>languages</a:t>
            </a:r>
            <a:r>
              <a:rPr lang="sv-SE" dirty="0"/>
              <a:t>. It is </a:t>
            </a:r>
            <a:r>
              <a:rPr lang="sv-SE" dirty="0" err="1"/>
              <a:t>open</a:t>
            </a:r>
            <a:r>
              <a:rPr lang="sv-SE" dirty="0"/>
              <a:t>-source</a:t>
            </a:r>
            <a:r>
              <a:rPr lang="sv-SE" baseline="0" dirty="0"/>
              <a:t> and </a:t>
            </a:r>
            <a:r>
              <a:rPr lang="sv-SE" baseline="0" dirty="0" err="1"/>
              <a:t>similar</a:t>
            </a:r>
            <a:r>
              <a:rPr lang="sv-SE" baseline="0" dirty="0"/>
              <a:t> to GAMS. </a:t>
            </a:r>
            <a:r>
              <a:rPr lang="sv-SE" baseline="0" dirty="0" err="1"/>
              <a:t>Equations</a:t>
            </a:r>
            <a:r>
              <a:rPr lang="sv-SE" baseline="0" dirty="0"/>
              <a:t> </a:t>
            </a:r>
            <a:r>
              <a:rPr lang="sv-SE" baseline="0" dirty="0" err="1"/>
              <a:t>written</a:t>
            </a:r>
            <a:r>
              <a:rPr lang="sv-SE" baseline="0" dirty="0"/>
              <a:t> in GNU MathProg </a:t>
            </a:r>
            <a:r>
              <a:rPr lang="sv-SE" baseline="0" dirty="0" err="1"/>
              <a:t>resemble</a:t>
            </a:r>
            <a:r>
              <a:rPr lang="sv-SE" baseline="0" dirty="0"/>
              <a:t> </a:t>
            </a:r>
            <a:r>
              <a:rPr lang="sv-SE" baseline="0" dirty="0" err="1"/>
              <a:t>equations</a:t>
            </a:r>
            <a:r>
              <a:rPr lang="sv-SE" baseline="0" dirty="0"/>
              <a:t> </a:t>
            </a:r>
            <a:r>
              <a:rPr lang="sv-SE" baseline="0" dirty="0" err="1"/>
              <a:t>written</a:t>
            </a:r>
            <a:r>
              <a:rPr lang="sv-SE" baseline="0" dirty="0"/>
              <a:t> in the </a:t>
            </a:r>
            <a:r>
              <a:rPr lang="sv-SE" baseline="0" dirty="0" err="1"/>
              <a:t>algebraic</a:t>
            </a:r>
            <a:r>
              <a:rPr lang="sv-SE" baseline="0" dirty="0"/>
              <a:t> form, </a:t>
            </a:r>
            <a:r>
              <a:rPr lang="sv-SE" baseline="0" dirty="0" err="1"/>
              <a:t>such</a:t>
            </a:r>
            <a:r>
              <a:rPr lang="sv-SE" baseline="0" dirty="0"/>
              <a:t> as </a:t>
            </a:r>
            <a:r>
              <a:rPr lang="sv-SE" baseline="0" dirty="0" err="1"/>
              <a:t>those</a:t>
            </a:r>
            <a:r>
              <a:rPr lang="sv-SE" baseline="0" dirty="0"/>
              <a:t> </a:t>
            </a:r>
            <a:r>
              <a:rPr lang="sv-SE" baseline="0" dirty="0" err="1"/>
              <a:t>one</a:t>
            </a:r>
            <a:r>
              <a:rPr lang="sv-SE" baseline="0" dirty="0"/>
              <a:t> </a:t>
            </a:r>
            <a:r>
              <a:rPr lang="sv-SE" baseline="0" dirty="0" err="1"/>
              <a:t>could</a:t>
            </a:r>
            <a:r>
              <a:rPr lang="sv-SE" baseline="0" dirty="0"/>
              <a:t> </a:t>
            </a:r>
            <a:r>
              <a:rPr lang="sv-SE" baseline="0" dirty="0" err="1"/>
              <a:t>write</a:t>
            </a:r>
            <a:r>
              <a:rPr lang="sv-SE" baseline="0" dirty="0"/>
              <a:t> </a:t>
            </a:r>
            <a:r>
              <a:rPr lang="sv-SE" baseline="0" dirty="0" err="1"/>
              <a:t>manually</a:t>
            </a:r>
            <a:r>
              <a:rPr lang="sv-SE" baseline="0" dirty="0"/>
              <a:t> on paper.</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9</a:t>
            </a:fld>
            <a:endParaRPr lang="en-GB"/>
          </a:p>
        </p:txBody>
      </p:sp>
    </p:spTree>
    <p:extLst>
      <p:ext uri="{BB962C8B-B14F-4D97-AF65-F5344CB8AC3E}">
        <p14:creationId xmlns:p14="http://schemas.microsoft.com/office/powerpoint/2010/main" val="2073493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www.optimus.community/"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n-US" noProof="0"/>
              <a:t>Click to edit Master title 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2F451B27-5426-42BD-B994-6810DA76F57D}" type="datetime1">
              <a:rPr lang="sv-SE" smtClean="0"/>
              <a:t>2020-04-02</a:t>
            </a:fld>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AB23EEE3-DD26-4109-9996-A0F31E800E69}" type="slidenum">
              <a:rPr lang="en-GB" smtClean="0"/>
              <a:pPr/>
              <a:t>‹#›</a:t>
            </a:fld>
            <a:endParaRPr lang="en-GB" dirty="0"/>
          </a:p>
        </p:txBody>
      </p:sp>
      <p:sp>
        <p:nvSpPr>
          <p:cNvPr id="7" name="TextBox 6"/>
          <p:cNvSpPr txBox="1"/>
          <p:nvPr/>
        </p:nvSpPr>
        <p:spPr>
          <a:xfrm>
            <a:off x="838199" y="6085489"/>
            <a:ext cx="10515601" cy="163293"/>
          </a:xfrm>
          <a:prstGeom prst="rect">
            <a:avLst/>
          </a:prstGeom>
        </p:spPr>
        <p:txBody>
          <a:bodyPr vert="horz" wrap="square" lIns="91440" tIns="0" rIns="91440" bIns="0" rtlCol="0" anchor="t">
            <a:noAutofit/>
          </a:bodyPr>
          <a:lstStyle/>
          <a:p>
            <a:pPr algn="l" fontAlgn="ctr"/>
            <a:r>
              <a:rPr lang="en-US" sz="1000" dirty="0"/>
              <a:t>This work by </a:t>
            </a:r>
            <a:r>
              <a:rPr lang="en-US" sz="1000" dirty="0" err="1">
                <a:hlinkClick r:id="rId2"/>
              </a:rPr>
              <a:t>OpTIMUS.community</a:t>
            </a:r>
            <a:r>
              <a:rPr lang="en-US" sz="1000" dirty="0"/>
              <a:t> is licensed under the Creative Commons Attribution 4.0 International License. To view a copy of this license, visit </a:t>
            </a:r>
            <a:r>
              <a:rPr lang="en-US" sz="1000" dirty="0">
                <a:hlinkClick r:id="rId3"/>
              </a:rPr>
              <a:t>http://creativecommons.org/licenses/by/4.0/</a:t>
            </a:r>
            <a:r>
              <a:rPr lang="en-US" sz="1000" dirty="0"/>
              <a:t>.</a:t>
            </a:r>
            <a:endParaRPr lang="sv-SE" sz="1000" b="1" spc="-150" dirty="0">
              <a:solidFill>
                <a:schemeClr val="bg2">
                  <a:lumMod val="50000"/>
                </a:schemeClr>
              </a:solidFill>
            </a:endParaRPr>
          </a:p>
        </p:txBody>
      </p:sp>
      <p:pic>
        <p:nvPicPr>
          <p:cNvPr id="8" name="Picture 7">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5886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0D9AA81F-ADF2-4F34-B6AA-3386586BDE74}"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00589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n-US" noProof="0"/>
              <a:t>Click to edit Master title 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2B1ACB5-CA7E-4207-B20C-86044F074A0B}"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357673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n-US" noProof="0"/>
              <a:t>Click to edit Master title 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F3C20B8F-2691-4A6F-BDD6-4B58046C8C29}"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90660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Vertical Text Placeholder 2"/>
          <p:cNvSpPr>
            <a:spLocks noGrp="1"/>
          </p:cNvSpPr>
          <p:nvPr>
            <p:ph type="body" orient="vert" idx="1"/>
          </p:nvPr>
        </p:nvSpPr>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ECD7BD94-BEBE-46A0-976E-947B9A8C91EB}"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240900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0"/>
              <a:t>Click to edit Master title 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EEA84DE1-491F-4FA9-855B-D3DE85E73C76}"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27635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F105777E-823F-4D19-844B-99694BCD1BFA}" type="datetime1">
              <a:rPr lang="sv-SE" smtClean="0">
                <a:solidFill>
                  <a:prstClr val="black"/>
                </a:solidFill>
              </a:rPr>
              <a:t>2020-04-02</a:t>
            </a:fld>
            <a:endParaRPr lang="en-GB" dirty="0">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grpSp>
        <p:nvGrpSpPr>
          <p:cNvPr id="5" name="Grupp 28"/>
          <p:cNvGrpSpPr/>
          <p:nvPr/>
        </p:nvGrpSpPr>
        <p:grpSpPr>
          <a:xfrm>
            <a:off x="839972" y="364809"/>
            <a:ext cx="10513828" cy="5859118"/>
            <a:chOff x="0" y="2049787"/>
            <a:chExt cx="9144000" cy="3091924"/>
          </a:xfrm>
        </p:grpSpPr>
        <p:sp>
          <p:nvSpPr>
            <p:cNvPr id="6" name="Rektangel 13"/>
            <p:cNvSpPr/>
            <p:nvPr/>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p:nvGrpSpPr>
          <p:grpSpPr>
            <a:xfrm>
              <a:off x="0" y="3282722"/>
              <a:ext cx="9144000" cy="1514670"/>
              <a:chOff x="900907" y="2781178"/>
              <a:chExt cx="9144000" cy="1514670"/>
            </a:xfrm>
          </p:grpSpPr>
          <p:sp>
            <p:nvSpPr>
              <p:cNvPr id="8" name="Rektangel 4"/>
              <p:cNvSpPr/>
              <p:nvPr/>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12523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55000">
              <a:schemeClr val="bg1"/>
            </a:gs>
            <a:gs pos="28000">
              <a:schemeClr val="bg1"/>
            </a:gs>
            <a:gs pos="10000">
              <a:schemeClr val="bg1"/>
            </a:gs>
            <a:gs pos="100000">
              <a:schemeClr val="bg1">
                <a:lumMod val="8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476385" y="685800"/>
            <a:ext cx="3887212" cy="4038600"/>
          </a:xfrm>
        </p:spPr>
        <p:txBody>
          <a:bodyPr anchor="b">
            <a:noAutofit/>
          </a:bodyPr>
          <a:lstStyle>
            <a:lvl1pPr algn="l">
              <a:defRPr sz="2701" b="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Text Placeholder 3"/>
          <p:cNvSpPr>
            <a:spLocks noGrp="1"/>
          </p:cNvSpPr>
          <p:nvPr>
            <p:ph type="body" sz="half" idx="2"/>
          </p:nvPr>
        </p:nvSpPr>
        <p:spPr>
          <a:xfrm>
            <a:off x="1476385" y="4876800"/>
            <a:ext cx="3887212" cy="1295400"/>
          </a:xfrm>
        </p:spPr>
        <p:txBody>
          <a:bodyPr>
            <a:normAutofit/>
          </a:bodyPr>
          <a:lstStyle>
            <a:lvl1pPr marL="0" indent="0">
              <a:spcBef>
                <a:spcPts val="0"/>
              </a:spcBef>
              <a:buNone/>
              <a:defRPr sz="13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94" y="360000"/>
            <a:ext cx="1080281" cy="1080000"/>
          </a:xfrm>
          <a:prstGeom prst="rect">
            <a:avLst/>
          </a:prstGeom>
        </p:spPr>
      </p:pic>
      <p:sp>
        <p:nvSpPr>
          <p:cNvPr id="18" name="Content Placeholder 2"/>
          <p:cNvSpPr>
            <a:spLocks noGrp="1"/>
          </p:cNvSpPr>
          <p:nvPr>
            <p:ph idx="1"/>
          </p:nvPr>
        </p:nvSpPr>
        <p:spPr>
          <a:xfrm>
            <a:off x="6384107" y="685800"/>
            <a:ext cx="5123504" cy="40386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19" name="Text Placeholder 3"/>
          <p:cNvSpPr>
            <a:spLocks noGrp="1"/>
          </p:cNvSpPr>
          <p:nvPr>
            <p:ph type="body" sz="half" idx="10" hasCustomPrompt="1"/>
          </p:nvPr>
        </p:nvSpPr>
        <p:spPr>
          <a:xfrm>
            <a:off x="7392481" y="4876800"/>
            <a:ext cx="4106675" cy="1295400"/>
          </a:xfrm>
        </p:spPr>
        <p:txBody>
          <a:bodyPr>
            <a:normAutofit/>
          </a:bodyPr>
          <a:lstStyle>
            <a:lvl1pPr marL="0" indent="0" algn="r">
              <a:spcBef>
                <a:spcPts val="0"/>
              </a:spcBef>
              <a:buNone/>
              <a:defRPr sz="1350" baseline="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s-BO" noProof="0" dirty="0" err="1"/>
              <a:t>Presentation</a:t>
            </a:r>
            <a:r>
              <a:rPr lang="es-BO" noProof="0" dirty="0"/>
              <a:t> </a:t>
            </a:r>
            <a:r>
              <a:rPr lang="es-BO" noProof="0" dirty="0" err="1"/>
              <a:t>by</a:t>
            </a:r>
            <a:r>
              <a:rPr lang="es-BO" noProof="0" dirty="0"/>
              <a:t>: </a:t>
            </a:r>
          </a:p>
        </p:txBody>
      </p:sp>
    </p:spTree>
    <p:extLst>
      <p:ext uri="{BB962C8B-B14F-4D97-AF65-F5344CB8AC3E}">
        <p14:creationId xmlns:p14="http://schemas.microsoft.com/office/powerpoint/2010/main" val="8341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ast rubrik">
    <p:spTree>
      <p:nvGrpSpPr>
        <p:cNvPr id="1" name=""/>
        <p:cNvGrpSpPr/>
        <p:nvPr/>
      </p:nvGrpSpPr>
      <p:grpSpPr>
        <a:xfrm>
          <a:off x="0" y="0"/>
          <a:ext cx="0" cy="0"/>
          <a:chOff x="0" y="0"/>
          <a:chExt cx="0" cy="0"/>
        </a:xfrm>
      </p:grpSpPr>
      <p:cxnSp>
        <p:nvCxnSpPr>
          <p:cNvPr id="3" name="Straight Connector 17"/>
          <p:cNvCxnSpPr/>
          <p:nvPr/>
        </p:nvCxnSpPr>
        <p:spPr bwMode="auto">
          <a:xfrm>
            <a:off x="391585" y="6432550"/>
            <a:ext cx="11451167" cy="0"/>
          </a:xfrm>
          <a:prstGeom prst="line">
            <a:avLst/>
          </a:prstGeom>
          <a:ln>
            <a:solidFill>
              <a:schemeClr val="accent2"/>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2" name="Rubrik 1"/>
          <p:cNvSpPr>
            <a:spLocks noGrp="1"/>
          </p:cNvSpPr>
          <p:nvPr>
            <p:ph type="title"/>
          </p:nvPr>
        </p:nvSpPr>
        <p:spPr/>
        <p:txBody>
          <a:bodyPr/>
          <a:lstStyle/>
          <a:p>
            <a:r>
              <a:rPr lang="en-US"/>
              <a:t>Click to edit Master title style</a:t>
            </a:r>
            <a:endParaRPr lang="sv-SE"/>
          </a:p>
        </p:txBody>
      </p:sp>
      <p:sp>
        <p:nvSpPr>
          <p:cNvPr id="4" name="Platshållare för datum 2"/>
          <p:cNvSpPr>
            <a:spLocks noGrp="1"/>
          </p:cNvSpPr>
          <p:nvPr>
            <p:ph type="dt" sz="half" idx="10"/>
          </p:nvPr>
        </p:nvSpPr>
        <p:spPr>
          <a:xfrm>
            <a:off x="8400989" y="6465600"/>
            <a:ext cx="1396623" cy="180974"/>
          </a:xfrm>
          <a:prstGeom prst="rect">
            <a:avLst/>
          </a:prstGeom>
        </p:spPr>
        <p:txBody>
          <a:bodyPr/>
          <a:lstStyle>
            <a:lvl1pPr>
              <a:defRPr/>
            </a:lvl1pPr>
          </a:lstStyle>
          <a:p>
            <a:pPr>
              <a:defRPr/>
            </a:pPr>
            <a:fld id="{F20132DD-2BAC-49CF-8232-0A73F67706E6}" type="datetime1">
              <a:rPr lang="sv-SE" smtClean="0"/>
              <a:t>2020-04-02</a:t>
            </a:fld>
            <a:endParaRPr lang="sv-SE"/>
          </a:p>
        </p:txBody>
      </p:sp>
      <p:sp>
        <p:nvSpPr>
          <p:cNvPr id="5" name="Platshållare för sidfot 3"/>
          <p:cNvSpPr>
            <a:spLocks noGrp="1"/>
          </p:cNvSpPr>
          <p:nvPr>
            <p:ph type="ftr" sz="quarter" idx="11"/>
          </p:nvPr>
        </p:nvSpPr>
        <p:spPr>
          <a:xfrm>
            <a:off x="1476385" y="6465600"/>
            <a:ext cx="6639905" cy="180974"/>
          </a:xfrm>
          <a:prstGeom prst="rect">
            <a:avLst/>
          </a:prstGeom>
        </p:spPr>
        <p:txBody>
          <a:bodyPr/>
          <a:lstStyle>
            <a:lvl1pPr>
              <a:defRPr/>
            </a:lvl1pPr>
          </a:lstStyle>
          <a:p>
            <a:pPr>
              <a:defRPr/>
            </a:pPr>
            <a:endParaRPr lang="sv-SE"/>
          </a:p>
        </p:txBody>
      </p:sp>
      <p:sp>
        <p:nvSpPr>
          <p:cNvPr id="6" name="Platshållare för bildnummer 4"/>
          <p:cNvSpPr>
            <a:spLocks noGrp="1"/>
          </p:cNvSpPr>
          <p:nvPr>
            <p:ph type="sldNum" sz="quarter" idx="12"/>
          </p:nvPr>
        </p:nvSpPr>
        <p:spPr>
          <a:xfrm>
            <a:off x="10089828" y="6465600"/>
            <a:ext cx="1143299" cy="180974"/>
          </a:xfrm>
          <a:prstGeom prst="rect">
            <a:avLst/>
          </a:prstGeom>
        </p:spPr>
        <p:txBody>
          <a:bodyPr/>
          <a:lstStyle>
            <a:lvl1pPr>
              <a:defRPr/>
            </a:lvl1pPr>
          </a:lstStyle>
          <a:p>
            <a:fld id="{C16044EF-8D69-42D7-ABA7-6C64081776C0}" type="slidenum">
              <a:rPr lang="sv-SE" altLang="en-US"/>
              <a:pPr/>
              <a:t>‹#›</a:t>
            </a:fld>
            <a:endParaRPr lang="sv-SE" altLang="en-US"/>
          </a:p>
        </p:txBody>
      </p:sp>
    </p:spTree>
    <p:extLst>
      <p:ext uri="{BB962C8B-B14F-4D97-AF65-F5344CB8AC3E}">
        <p14:creationId xmlns:p14="http://schemas.microsoft.com/office/powerpoint/2010/main" val="421973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6EA0D5A9-A094-46E2-8B86-E7170B87AEB0}"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166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9A1C6165-A21E-41D4-9431-E62A85AB85DE}"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71451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50F4DEE5-66F7-459C-B2B5-13B3367F6F85}" type="datetime1">
              <a:rPr lang="sv-SE" smtClean="0"/>
              <a:t>2020-04-02</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36C87F6-986D-49E6-AF40-1B3A1EE8064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411353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388AE2-1B4C-4421-A332-8C01B726C6B2}"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42113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D24F2C94-37F7-4C52-BBD5-3689474E89DC}"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7570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77B6764A-5135-46D7-9054-283ACD9FD29B}" type="datetime1">
              <a:rPr lang="sv-SE" smtClean="0"/>
              <a:t>2020-04-02</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149909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68953317-8681-4D7C-B082-A361B5A87D93}" type="datetime1">
              <a:rPr lang="sv-SE" smtClean="0"/>
              <a:t>2020-04-02</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84790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B3225-A7E7-4215-8362-1C5C9ED8E213}" type="datetime1">
              <a:rPr lang="sv-SE" smtClean="0"/>
              <a:t>2020-04-02</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926314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100241-7CB2-4EBA-9D0D-771F87212EC3}"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41788858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19C0BE-3D0B-4724-B927-BEE876018946}" type="datetime1">
              <a:rPr lang="sv-SE" smtClean="0"/>
              <a:t>2020-04-02</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125682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2E0DE756-EA26-4D2E-88A5-8E112A4346E1}"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539583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79F3DA97-80E7-489E-A5CF-5C044AE02030}" type="datetime1">
              <a:rPr lang="sv-SE" smtClean="0"/>
              <a:t>2020-04-02</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5663729-89A8-4F13-869B-AAE84EB86F19}" type="slidenum">
              <a:rPr lang="sv-SE" smtClean="0"/>
              <a:t>‹#›</a:t>
            </a:fld>
            <a:endParaRPr lang="sv-SE"/>
          </a:p>
        </p:txBody>
      </p:sp>
    </p:spTree>
    <p:extLst>
      <p:ext uri="{BB962C8B-B14F-4D97-AF65-F5344CB8AC3E}">
        <p14:creationId xmlns:p14="http://schemas.microsoft.com/office/powerpoint/2010/main" val="20142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ngelog and attribu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Changelog and attribution</a:t>
            </a:r>
            <a:endParaRPr lang="en-GB" dirty="0"/>
          </a:p>
        </p:txBody>
      </p:sp>
      <p:graphicFrame>
        <p:nvGraphicFramePr>
          <p:cNvPr id="3" name="Content Placeholder 8"/>
          <p:cNvGraphicFramePr>
            <a:graphicFrameLocks/>
          </p:cNvGraphicFramePr>
          <p:nvPr>
            <p:extLst>
              <p:ext uri="{D42A27DB-BD31-4B8C-83A1-F6EECF244321}">
                <p14:modId xmlns:p14="http://schemas.microsoft.com/office/powerpoint/2010/main" val="3872526266"/>
              </p:ext>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a:t>Date</a:t>
                      </a:r>
                      <a:endParaRPr lang="sv-SE" dirty="0"/>
                    </a:p>
                  </a:txBody>
                  <a:tcPr/>
                </a:tc>
                <a:tc>
                  <a:txBody>
                    <a:bodyPr/>
                    <a:lstStyle/>
                    <a:p>
                      <a:r>
                        <a:rPr lang="en-US" dirty="0"/>
                        <a:t>Author</a:t>
                      </a:r>
                      <a:endParaRPr lang="sv-SE" dirty="0"/>
                    </a:p>
                  </a:txBody>
                  <a:tcPr/>
                </a:tc>
                <a:tc>
                  <a:txBody>
                    <a:bodyPr/>
                    <a:lstStyle/>
                    <a:p>
                      <a:r>
                        <a:rPr lang="en-US" dirty="0"/>
                        <a:t>Reviewer</a:t>
                      </a:r>
                      <a:endParaRPr lang="sv-SE" dirty="0"/>
                    </a:p>
                  </a:txBody>
                  <a:tcPr/>
                </a:tc>
                <a:tc>
                  <a:txBody>
                    <a:bodyPr/>
                    <a:lstStyle/>
                    <a:p>
                      <a:r>
                        <a:rPr lang="en-US" dirty="0"/>
                        <a:t>Reviser</a:t>
                      </a:r>
                      <a:r>
                        <a:rPr lang="en-US" baseline="0" dirty="0"/>
                        <a:t> </a:t>
                      </a:r>
                      <a:endParaRPr lang="sv-SE" dirty="0"/>
                    </a:p>
                  </a:txBody>
                  <a:tcPr/>
                </a:tc>
                <a:extLst>
                  <a:ext uri="{0D108BD9-81ED-4DB2-BD59-A6C34878D82A}">
                    <a16:rowId xmlns:a16="http://schemas.microsoft.com/office/drawing/2014/main" val="174866012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4" name="TextBox 3"/>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a:t>To </a:t>
            </a:r>
            <a:r>
              <a:rPr lang="sv-SE" i="1" dirty="0" err="1"/>
              <a:t>correctly</a:t>
            </a:r>
            <a:r>
              <a:rPr lang="sv-SE" i="1" dirty="0"/>
              <a:t> </a:t>
            </a:r>
            <a:r>
              <a:rPr lang="sv-SE" i="1" dirty="0" err="1"/>
              <a:t>reference</a:t>
            </a:r>
            <a:r>
              <a:rPr lang="sv-SE" i="1" dirty="0"/>
              <a:t> </a:t>
            </a:r>
            <a:r>
              <a:rPr lang="sv-SE" i="1" dirty="0" err="1"/>
              <a:t>this</a:t>
            </a:r>
            <a:r>
              <a:rPr lang="sv-SE" i="1" dirty="0"/>
              <a:t> </a:t>
            </a:r>
            <a:r>
              <a:rPr lang="sv-SE" i="1" dirty="0" err="1"/>
              <a:t>work</a:t>
            </a:r>
            <a:r>
              <a:rPr lang="sv-SE" i="1" dirty="0"/>
              <a:t>, </a:t>
            </a:r>
            <a:r>
              <a:rPr lang="sv-SE" i="1" dirty="0" err="1"/>
              <a:t>please</a:t>
            </a:r>
            <a:r>
              <a:rPr lang="sv-SE" i="1" dirty="0"/>
              <a:t> </a:t>
            </a:r>
            <a:r>
              <a:rPr lang="sv-SE" i="1" dirty="0" err="1"/>
              <a:t>use</a:t>
            </a:r>
            <a:r>
              <a:rPr lang="sv-SE" i="1" dirty="0"/>
              <a:t> the </a:t>
            </a:r>
            <a:r>
              <a:rPr lang="sv-SE" i="1" dirty="0" err="1"/>
              <a:t>following</a:t>
            </a:r>
            <a:r>
              <a:rPr lang="sv-SE" i="1" dirty="0"/>
              <a:t>:</a:t>
            </a:r>
          </a:p>
        </p:txBody>
      </p:sp>
    </p:spTree>
    <p:extLst>
      <p:ext uri="{BB962C8B-B14F-4D97-AF65-F5344CB8AC3E}">
        <p14:creationId xmlns:p14="http://schemas.microsoft.com/office/powerpoint/2010/main" val="408674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D2A5E52A-0496-4F26-8F33-3635978AA174}"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9"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6903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n-US" noProof="0"/>
              <a:t>Click to edit Master title 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spc="0">
                <a:solidFill>
                  <a:schemeClr val="bg2">
                    <a:lumMod val="50000"/>
                  </a:schemeClr>
                </a:solidFill>
              </a:defRPr>
            </a:lvl1pPr>
          </a:lstStyle>
          <a:p>
            <a:fld id="{19026FC7-4867-477A-9064-C16CC51B538C}" type="datetime1">
              <a:rPr lang="sv-SE" smtClean="0">
                <a:solidFill>
                  <a:prstClr val="black"/>
                </a:solidFill>
              </a:rPr>
              <a:t>2020-04-02</a:t>
            </a:fld>
            <a:endParaRPr lang="en-GB" dirty="0">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z="1400" spc="0">
                <a:solidFill>
                  <a:schemeClr val="bg2">
                    <a:lumMod val="50000"/>
                  </a:schemeClr>
                </a:solidFill>
              </a:defRPr>
            </a:lvl1pPr>
          </a:lstStyle>
          <a:p>
            <a:endParaRPr lang="sv-SE" dirty="0">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z="1400" spc="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1993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2F3985AA-16F3-40FE-8649-4752CCC39821}"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0323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CA1C4F74-457D-4BA2-9B16-8D8626EA3708}" type="datetime1">
              <a:rPr lang="sv-SE" smtClean="0">
                <a:solidFill>
                  <a:prstClr val="black"/>
                </a:solidFill>
              </a:rPr>
              <a:t>2020-04-02</a:t>
            </a:fld>
            <a:endParaRPr lang="en-GB" dirty="0">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8" name="Title 1"/>
          <p:cNvSpPr>
            <a:spLocks noGrp="1"/>
          </p:cNvSpPr>
          <p:nvPr>
            <p:ph type="title"/>
          </p:nvPr>
        </p:nvSpPr>
        <p:spPr>
          <a:xfrm>
            <a:off x="1935480" y="382053"/>
            <a:ext cx="9418320" cy="669507"/>
          </a:xfrm>
        </p:spPr>
        <p:txBody>
          <a:bodyPr/>
          <a:lstStyle/>
          <a:p>
            <a:r>
              <a:rPr lang="en-US" noProof="0"/>
              <a:t>Click to edit Master title 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85229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839788" y="2609087"/>
            <a:ext cx="5157787"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72200" y="2609087"/>
            <a:ext cx="5183188" cy="358057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537834CF-E03D-483A-B78D-5D6B10E65EAC}" type="datetime1">
              <a:rPr lang="sv-SE" smtClean="0">
                <a:solidFill>
                  <a:prstClr val="black"/>
                </a:solidFill>
              </a:rPr>
              <a:t>2020-04-02</a:t>
            </a:fld>
            <a:endParaRPr lang="en-GB" dirty="0">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
        <p:nvSpPr>
          <p:cNvPr id="11" name="Title 1"/>
          <p:cNvSpPr>
            <a:spLocks noGrp="1"/>
          </p:cNvSpPr>
          <p:nvPr>
            <p:ph type="title"/>
          </p:nvPr>
        </p:nvSpPr>
        <p:spPr>
          <a:xfrm>
            <a:off x="1935480" y="354521"/>
            <a:ext cx="9418320" cy="1097280"/>
          </a:xfrm>
        </p:spPr>
        <p:txBody>
          <a:bodyPr/>
          <a:lstStyle/>
          <a:p>
            <a:r>
              <a:rPr lang="en-US" noProof="0"/>
              <a:t>Click to edit Master title style</a:t>
            </a:r>
            <a:endParaRPr lang="es-BO" noProof="0" dirty="0"/>
          </a:p>
        </p:txBody>
      </p:sp>
    </p:spTree>
    <p:extLst>
      <p:ext uri="{BB962C8B-B14F-4D97-AF65-F5344CB8AC3E}">
        <p14:creationId xmlns:p14="http://schemas.microsoft.com/office/powerpoint/2010/main" val="321214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fld id="{DA53B357-9E67-49A1-BB09-1EB6E47B8DAA}" type="datetime1">
              <a:rPr lang="sv-SE" smtClean="0">
                <a:solidFill>
                  <a:prstClr val="black"/>
                </a:solidFill>
              </a:rPr>
              <a:t>2020-04-02</a:t>
            </a:fld>
            <a:endParaRPr lang="en-GB" dirty="0">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endParaRPr lang="sv-SE" dirty="0">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F83796EF-F308-4D82-909E-949C5A4A03EB}" type="slidenum">
              <a:rPr lang="en-GB" smtClean="0">
                <a:solidFill>
                  <a:prstClr val="black"/>
                </a:solidFill>
              </a:rPr>
              <a:pPr/>
              <a:t>‹#›</a:t>
            </a:fld>
            <a:r>
              <a:rPr lang="en-GB">
                <a:solidFill>
                  <a:prstClr val="black"/>
                </a:solidFill>
              </a:rPr>
              <a:t> of </a:t>
            </a:r>
            <a:endParaRPr lang="en-GB" dirty="0">
              <a:solidFill>
                <a:prstClr val="black"/>
              </a:solidFill>
            </a:endParaRPr>
          </a:p>
        </p:txBody>
      </p:sp>
    </p:spTree>
    <p:extLst>
      <p:ext uri="{BB962C8B-B14F-4D97-AF65-F5344CB8AC3E}">
        <p14:creationId xmlns:p14="http://schemas.microsoft.com/office/powerpoint/2010/main" val="9639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n-US" noProof="0"/>
              <a:t>Click to edit Master title 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BO" noProof="0" dirty="0"/>
          </a:p>
        </p:txBody>
      </p:sp>
      <p:cxnSp>
        <p:nvCxnSpPr>
          <p:cNvPr id="5" name="Straight Connector 4"/>
          <p:cNvCxnSpPr/>
          <p:nvPr/>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89942" y="913448"/>
            <a:ext cx="1363858" cy="535268"/>
          </a:xfrm>
          <a:prstGeom prst="roundRect">
            <a:avLst>
              <a:gd name="adj" fmla="val 16667"/>
            </a:avLst>
          </a:prstGeom>
          <a:ln>
            <a:noFill/>
          </a:ln>
          <a:effectLst>
            <a:softEdge rad="12700"/>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2" descr="http://www.osemosys.org/uploads/1/8/5/0/18504136/logo_1.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82967" y="265989"/>
            <a:ext cx="1977808" cy="71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884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63" r:id="rId16"/>
    <p:sldLayoutId id="214748366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5BA7E-17B0-40CE-AB0E-472FF7B5C77A}" type="datetime1">
              <a:rPr lang="sv-SE" smtClean="0"/>
              <a:t>2020-04-02</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63729-89A8-4F13-869B-AAE84EB86F19}" type="slidenum">
              <a:rPr lang="sv-SE" smtClean="0"/>
              <a:t>‹#›</a:t>
            </a:fld>
            <a:endParaRPr lang="sv-SE"/>
          </a:p>
        </p:txBody>
      </p:sp>
    </p:spTree>
    <p:extLst>
      <p:ext uri="{BB962C8B-B14F-4D97-AF65-F5344CB8AC3E}">
        <p14:creationId xmlns:p14="http://schemas.microsoft.com/office/powerpoint/2010/main" val="17164001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Simplicity</a:t>
            </a:r>
            <a:endParaRPr lang="it-IT" dirty="0"/>
          </a:p>
        </p:txBody>
      </p:sp>
      <p:sp>
        <p:nvSpPr>
          <p:cNvPr id="3" name="Content Placeholder 2"/>
          <p:cNvSpPr>
            <a:spLocks noGrp="1"/>
          </p:cNvSpPr>
          <p:nvPr>
            <p:ph idx="1"/>
          </p:nvPr>
        </p:nvSpPr>
        <p:spPr/>
        <p:txBody>
          <a:bodyPr>
            <a:normAutofit fontScale="92500" lnSpcReduction="10000"/>
          </a:bodyPr>
          <a:lstStyle/>
          <a:p>
            <a:pPr algn="just"/>
            <a:r>
              <a:rPr lang="en-GB" dirty="0"/>
              <a:t>‘Simplicity’ is a fictional country with a total population of 10 million people. 40% of the population live in urban areas with 1.25 million households and 923 thousand households in the rural areas. The total population is expected to reach 15.9 million people by 2040 with an average annual growth rate of 1.8%. Currently, about 60% of the population is connected to the national grid and the government plans to electrify the rest 40% by 2030. </a:t>
            </a:r>
            <a:endParaRPr lang="sv-SE" dirty="0"/>
          </a:p>
          <a:p>
            <a:pPr algn="just"/>
            <a:r>
              <a:rPr lang="en-GB" dirty="0"/>
              <a:t> </a:t>
            </a:r>
            <a:endParaRPr lang="sv-SE" dirty="0"/>
          </a:p>
          <a:p>
            <a:pPr algn="just"/>
            <a:r>
              <a:rPr lang="en-GB" dirty="0"/>
              <a:t>Simplicity relies on three power plants to meet its electricity demand. They </a:t>
            </a:r>
            <a:r>
              <a:rPr lang="en-GB" dirty="0" smtClean="0"/>
              <a:t>are a combined </a:t>
            </a:r>
            <a:r>
              <a:rPr lang="en-GB" dirty="0"/>
              <a:t>cycle </a:t>
            </a:r>
            <a:r>
              <a:rPr lang="en-GB" dirty="0" smtClean="0"/>
              <a:t>gas turbine, </a:t>
            </a:r>
            <a:r>
              <a:rPr lang="en-GB" dirty="0"/>
              <a:t>a large hydro power plant with dam storage and finally a wind power plant. The natural gas required to run the power plant either comes from the domestic natural gas resources or imported from neighbouring countries. Additionally, the government is planning to install a new combined cycle power plant running on natural gas to meet the future electricity demand. </a:t>
            </a:r>
            <a:endParaRPr lang="sv-SE" dirty="0"/>
          </a:p>
        </p:txBody>
      </p:sp>
      <p:sp>
        <p:nvSpPr>
          <p:cNvPr id="4" name="Date Placeholder 3"/>
          <p:cNvSpPr>
            <a:spLocks noGrp="1"/>
          </p:cNvSpPr>
          <p:nvPr>
            <p:ph type="dt" sz="half" idx="10"/>
          </p:nvPr>
        </p:nvSpPr>
        <p:spPr/>
        <p:txBody>
          <a:bodyPr/>
          <a:lstStyle/>
          <a:p>
            <a:fld id="{2C28F76D-977F-49E5-8322-CFC353647F00}"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1</a:t>
            </a:fld>
            <a:endParaRPr lang="en-GB"/>
          </a:p>
        </p:txBody>
      </p:sp>
    </p:spTree>
    <p:extLst>
      <p:ext uri="{BB962C8B-B14F-4D97-AF65-F5344CB8AC3E}">
        <p14:creationId xmlns:p14="http://schemas.microsoft.com/office/powerpoint/2010/main" val="146781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RES of Simplicity</a:t>
            </a:r>
            <a:endParaRPr lang="it-IT" dirty="0"/>
          </a:p>
        </p:txBody>
      </p:sp>
      <p:sp>
        <p:nvSpPr>
          <p:cNvPr id="4" name="Date Placeholder 3"/>
          <p:cNvSpPr>
            <a:spLocks noGrp="1"/>
          </p:cNvSpPr>
          <p:nvPr>
            <p:ph type="dt" sz="half" idx="10"/>
          </p:nvPr>
        </p:nvSpPr>
        <p:spPr/>
        <p:txBody>
          <a:bodyPr/>
          <a:lstStyle/>
          <a:p>
            <a:fld id="{D3ED42B5-C078-4555-A7E4-87CCC41179CC}"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2</a:t>
            </a:fld>
            <a:endParaRPr lang="en-GB"/>
          </a:p>
        </p:txBody>
      </p:sp>
      <p:sp>
        <p:nvSpPr>
          <p:cNvPr id="9" name="TextBox 8">
            <a:extLst>
              <a:ext uri="{FF2B5EF4-FFF2-40B4-BE49-F238E27FC236}">
                <a16:creationId xmlns:a16="http://schemas.microsoft.com/office/drawing/2014/main" id="{C45A4AE5-3198-4CD0-921E-46243FD8FDB9}"/>
              </a:ext>
            </a:extLst>
          </p:cNvPr>
          <p:cNvSpPr txBox="1"/>
          <p:nvPr/>
        </p:nvSpPr>
        <p:spPr>
          <a:xfrm>
            <a:off x="1995559" y="1439487"/>
            <a:ext cx="1227551" cy="369332"/>
          </a:xfrm>
          <a:prstGeom prst="rect">
            <a:avLst/>
          </a:prstGeom>
          <a:noFill/>
        </p:spPr>
        <p:txBody>
          <a:bodyPr wrap="square" rtlCol="0">
            <a:spAutoFit/>
          </a:bodyPr>
          <a:lstStyle/>
          <a:p>
            <a:r>
              <a:rPr lang="sv-SE" b="1" dirty="0"/>
              <a:t>Resources</a:t>
            </a:r>
          </a:p>
        </p:txBody>
      </p:sp>
      <p:sp>
        <p:nvSpPr>
          <p:cNvPr id="10" name="TextBox 9">
            <a:extLst>
              <a:ext uri="{FF2B5EF4-FFF2-40B4-BE49-F238E27FC236}">
                <a16:creationId xmlns:a16="http://schemas.microsoft.com/office/drawing/2014/main" id="{FDD604EB-7EAD-454A-BEF7-AC2A32E6A657}"/>
              </a:ext>
            </a:extLst>
          </p:cNvPr>
          <p:cNvSpPr txBox="1"/>
          <p:nvPr/>
        </p:nvSpPr>
        <p:spPr>
          <a:xfrm>
            <a:off x="3435006" y="1444884"/>
            <a:ext cx="1227551" cy="369332"/>
          </a:xfrm>
          <a:prstGeom prst="rect">
            <a:avLst/>
          </a:prstGeom>
          <a:noFill/>
        </p:spPr>
        <p:txBody>
          <a:bodyPr wrap="square" rtlCol="0">
            <a:spAutoFit/>
          </a:bodyPr>
          <a:lstStyle/>
          <a:p>
            <a:r>
              <a:rPr lang="sv-SE" b="1" dirty="0" err="1"/>
              <a:t>Primary</a:t>
            </a:r>
            <a:endParaRPr lang="sv-SE" b="1" dirty="0"/>
          </a:p>
        </p:txBody>
      </p:sp>
      <p:sp>
        <p:nvSpPr>
          <p:cNvPr id="11" name="TextBox 10">
            <a:extLst>
              <a:ext uri="{FF2B5EF4-FFF2-40B4-BE49-F238E27FC236}">
                <a16:creationId xmlns:a16="http://schemas.microsoft.com/office/drawing/2014/main" id="{CBDB309C-F7FA-4D49-8AD4-2DABC68F99E6}"/>
              </a:ext>
            </a:extLst>
          </p:cNvPr>
          <p:cNvSpPr txBox="1"/>
          <p:nvPr/>
        </p:nvSpPr>
        <p:spPr>
          <a:xfrm>
            <a:off x="5391150" y="1446972"/>
            <a:ext cx="1227551" cy="369332"/>
          </a:xfrm>
          <a:prstGeom prst="rect">
            <a:avLst/>
          </a:prstGeom>
          <a:noFill/>
        </p:spPr>
        <p:txBody>
          <a:bodyPr wrap="square" rtlCol="0">
            <a:spAutoFit/>
          </a:bodyPr>
          <a:lstStyle/>
          <a:p>
            <a:r>
              <a:rPr lang="sv-SE" b="1" dirty="0" err="1"/>
              <a:t>Secondary</a:t>
            </a:r>
            <a:endParaRPr lang="sv-SE" b="1" dirty="0"/>
          </a:p>
        </p:txBody>
      </p:sp>
      <p:sp>
        <p:nvSpPr>
          <p:cNvPr id="12" name="TextBox 11">
            <a:extLst>
              <a:ext uri="{FF2B5EF4-FFF2-40B4-BE49-F238E27FC236}">
                <a16:creationId xmlns:a16="http://schemas.microsoft.com/office/drawing/2014/main" id="{BC37D8DE-0EC6-4582-8F00-149C35856F2D}"/>
              </a:ext>
            </a:extLst>
          </p:cNvPr>
          <p:cNvSpPr txBox="1"/>
          <p:nvPr/>
        </p:nvSpPr>
        <p:spPr>
          <a:xfrm>
            <a:off x="7798230" y="1449060"/>
            <a:ext cx="1227551" cy="369332"/>
          </a:xfrm>
          <a:prstGeom prst="rect">
            <a:avLst/>
          </a:prstGeom>
          <a:noFill/>
        </p:spPr>
        <p:txBody>
          <a:bodyPr wrap="square" rtlCol="0">
            <a:spAutoFit/>
          </a:bodyPr>
          <a:lstStyle/>
          <a:p>
            <a:r>
              <a:rPr lang="sv-SE" b="1" dirty="0"/>
              <a:t>Final</a:t>
            </a:r>
          </a:p>
        </p:txBody>
      </p:sp>
      <p:pic>
        <p:nvPicPr>
          <p:cNvPr id="13" name="Picture 12">
            <a:extLst>
              <a:ext uri="{FF2B5EF4-FFF2-40B4-BE49-F238E27FC236}">
                <a16:creationId xmlns:a16="http://schemas.microsoft.com/office/drawing/2014/main" id="{B39A24D1-A170-43C7-96B7-2E5D193AFFF9}"/>
              </a:ext>
            </a:extLst>
          </p:cNvPr>
          <p:cNvPicPr>
            <a:picLocks noChangeAspect="1"/>
          </p:cNvPicPr>
          <p:nvPr/>
        </p:nvPicPr>
        <p:blipFill>
          <a:blip r:embed="rId3"/>
          <a:stretch>
            <a:fillRect/>
          </a:stretch>
        </p:blipFill>
        <p:spPr>
          <a:xfrm>
            <a:off x="2611179" y="1749816"/>
            <a:ext cx="6035929" cy="4971659"/>
          </a:xfrm>
          <a:prstGeom prst="rect">
            <a:avLst/>
          </a:prstGeom>
        </p:spPr>
      </p:pic>
      <p:sp>
        <p:nvSpPr>
          <p:cNvPr id="14" name="Content Placeholder 2">
            <a:extLst>
              <a:ext uri="{FF2B5EF4-FFF2-40B4-BE49-F238E27FC236}">
                <a16:creationId xmlns:a16="http://schemas.microsoft.com/office/drawing/2014/main" id="{F103D2C2-84D2-46BA-8A07-36B79BF4FBDD}"/>
              </a:ext>
            </a:extLst>
          </p:cNvPr>
          <p:cNvSpPr>
            <a:spLocks noGrp="1"/>
          </p:cNvSpPr>
          <p:nvPr>
            <p:ph idx="1"/>
          </p:nvPr>
        </p:nvSpPr>
        <p:spPr>
          <a:xfrm>
            <a:off x="8705140" y="1749816"/>
            <a:ext cx="3253980" cy="4550734"/>
          </a:xfrm>
        </p:spPr>
        <p:txBody>
          <a:bodyPr>
            <a:normAutofit/>
          </a:bodyPr>
          <a:lstStyle/>
          <a:p>
            <a:pPr marL="0" indent="0">
              <a:buNone/>
            </a:pPr>
            <a:r>
              <a:rPr lang="en-US" b="1" dirty="0"/>
              <a:t>We will reproduce this structure in </a:t>
            </a:r>
            <a:r>
              <a:rPr lang="en-US" b="1" dirty="0" err="1"/>
              <a:t>MoManI</a:t>
            </a:r>
            <a:r>
              <a:rPr lang="en-US" b="1" dirty="0"/>
              <a:t> step by step.</a:t>
            </a:r>
          </a:p>
        </p:txBody>
      </p:sp>
    </p:spTree>
    <p:extLst>
      <p:ext uri="{BB962C8B-B14F-4D97-AF65-F5344CB8AC3E}">
        <p14:creationId xmlns:p14="http://schemas.microsoft.com/office/powerpoint/2010/main" val="295863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RES of Simplicity</a:t>
            </a:r>
            <a:endParaRPr lang="it-IT" dirty="0"/>
          </a:p>
        </p:txBody>
      </p:sp>
      <p:sp>
        <p:nvSpPr>
          <p:cNvPr id="4" name="Date Placeholder 3"/>
          <p:cNvSpPr>
            <a:spLocks noGrp="1"/>
          </p:cNvSpPr>
          <p:nvPr>
            <p:ph type="dt" sz="half" idx="10"/>
          </p:nvPr>
        </p:nvSpPr>
        <p:spPr/>
        <p:txBody>
          <a:bodyPr/>
          <a:lstStyle/>
          <a:p>
            <a:fld id="{90459B71-A670-4F18-91A0-BE2863A7F01D}"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3</a:t>
            </a:fld>
            <a:endParaRPr lang="en-GB"/>
          </a:p>
        </p:txBody>
      </p:sp>
      <p:sp>
        <p:nvSpPr>
          <p:cNvPr id="9" name="TextBox 8">
            <a:extLst>
              <a:ext uri="{FF2B5EF4-FFF2-40B4-BE49-F238E27FC236}">
                <a16:creationId xmlns:a16="http://schemas.microsoft.com/office/drawing/2014/main" id="{C45A4AE5-3198-4CD0-921E-46243FD8FDB9}"/>
              </a:ext>
            </a:extLst>
          </p:cNvPr>
          <p:cNvSpPr txBox="1"/>
          <p:nvPr/>
        </p:nvSpPr>
        <p:spPr>
          <a:xfrm>
            <a:off x="1995559" y="1439487"/>
            <a:ext cx="1227551" cy="369332"/>
          </a:xfrm>
          <a:prstGeom prst="rect">
            <a:avLst/>
          </a:prstGeom>
          <a:noFill/>
        </p:spPr>
        <p:txBody>
          <a:bodyPr wrap="square" rtlCol="0">
            <a:spAutoFit/>
          </a:bodyPr>
          <a:lstStyle/>
          <a:p>
            <a:r>
              <a:rPr lang="sv-SE" b="1" dirty="0"/>
              <a:t>Resources</a:t>
            </a:r>
          </a:p>
        </p:txBody>
      </p:sp>
      <p:sp>
        <p:nvSpPr>
          <p:cNvPr id="10" name="TextBox 9">
            <a:extLst>
              <a:ext uri="{FF2B5EF4-FFF2-40B4-BE49-F238E27FC236}">
                <a16:creationId xmlns:a16="http://schemas.microsoft.com/office/drawing/2014/main" id="{FDD604EB-7EAD-454A-BEF7-AC2A32E6A657}"/>
              </a:ext>
            </a:extLst>
          </p:cNvPr>
          <p:cNvSpPr txBox="1"/>
          <p:nvPr/>
        </p:nvSpPr>
        <p:spPr>
          <a:xfrm>
            <a:off x="3435006" y="1444884"/>
            <a:ext cx="1227551" cy="369332"/>
          </a:xfrm>
          <a:prstGeom prst="rect">
            <a:avLst/>
          </a:prstGeom>
          <a:noFill/>
        </p:spPr>
        <p:txBody>
          <a:bodyPr wrap="square" rtlCol="0">
            <a:spAutoFit/>
          </a:bodyPr>
          <a:lstStyle/>
          <a:p>
            <a:r>
              <a:rPr lang="sv-SE" b="1" dirty="0" err="1"/>
              <a:t>Primary</a:t>
            </a:r>
            <a:endParaRPr lang="sv-SE" b="1" dirty="0"/>
          </a:p>
        </p:txBody>
      </p:sp>
      <p:sp>
        <p:nvSpPr>
          <p:cNvPr id="11" name="TextBox 10">
            <a:extLst>
              <a:ext uri="{FF2B5EF4-FFF2-40B4-BE49-F238E27FC236}">
                <a16:creationId xmlns:a16="http://schemas.microsoft.com/office/drawing/2014/main" id="{CBDB309C-F7FA-4D49-8AD4-2DABC68F99E6}"/>
              </a:ext>
            </a:extLst>
          </p:cNvPr>
          <p:cNvSpPr txBox="1"/>
          <p:nvPr/>
        </p:nvSpPr>
        <p:spPr>
          <a:xfrm>
            <a:off x="5391150" y="1446972"/>
            <a:ext cx="1227551" cy="369332"/>
          </a:xfrm>
          <a:prstGeom prst="rect">
            <a:avLst/>
          </a:prstGeom>
          <a:noFill/>
        </p:spPr>
        <p:txBody>
          <a:bodyPr wrap="square" rtlCol="0">
            <a:spAutoFit/>
          </a:bodyPr>
          <a:lstStyle/>
          <a:p>
            <a:r>
              <a:rPr lang="sv-SE" b="1" dirty="0" err="1"/>
              <a:t>Secondary</a:t>
            </a:r>
            <a:endParaRPr lang="sv-SE" b="1" dirty="0"/>
          </a:p>
        </p:txBody>
      </p:sp>
      <p:sp>
        <p:nvSpPr>
          <p:cNvPr id="12" name="TextBox 11">
            <a:extLst>
              <a:ext uri="{FF2B5EF4-FFF2-40B4-BE49-F238E27FC236}">
                <a16:creationId xmlns:a16="http://schemas.microsoft.com/office/drawing/2014/main" id="{BC37D8DE-0EC6-4582-8F00-149C35856F2D}"/>
              </a:ext>
            </a:extLst>
          </p:cNvPr>
          <p:cNvSpPr txBox="1"/>
          <p:nvPr/>
        </p:nvSpPr>
        <p:spPr>
          <a:xfrm>
            <a:off x="7798230" y="1449060"/>
            <a:ext cx="1227551" cy="369332"/>
          </a:xfrm>
          <a:prstGeom prst="rect">
            <a:avLst/>
          </a:prstGeom>
          <a:noFill/>
        </p:spPr>
        <p:txBody>
          <a:bodyPr wrap="square" rtlCol="0">
            <a:spAutoFit/>
          </a:bodyPr>
          <a:lstStyle/>
          <a:p>
            <a:r>
              <a:rPr lang="sv-SE" b="1" dirty="0"/>
              <a:t>Final</a:t>
            </a:r>
          </a:p>
        </p:txBody>
      </p:sp>
      <p:pic>
        <p:nvPicPr>
          <p:cNvPr id="13" name="Picture 12">
            <a:extLst>
              <a:ext uri="{FF2B5EF4-FFF2-40B4-BE49-F238E27FC236}">
                <a16:creationId xmlns:a16="http://schemas.microsoft.com/office/drawing/2014/main" id="{B39A24D1-A170-43C7-96B7-2E5D193AFFF9}"/>
              </a:ext>
            </a:extLst>
          </p:cNvPr>
          <p:cNvPicPr>
            <a:picLocks noChangeAspect="1"/>
          </p:cNvPicPr>
          <p:nvPr/>
        </p:nvPicPr>
        <p:blipFill>
          <a:blip r:embed="rId3"/>
          <a:stretch>
            <a:fillRect/>
          </a:stretch>
        </p:blipFill>
        <p:spPr>
          <a:xfrm>
            <a:off x="2611179" y="1749816"/>
            <a:ext cx="6035929" cy="4971659"/>
          </a:xfrm>
          <a:prstGeom prst="rect">
            <a:avLst/>
          </a:prstGeom>
        </p:spPr>
      </p:pic>
      <p:sp>
        <p:nvSpPr>
          <p:cNvPr id="14" name="Content Placeholder 2">
            <a:extLst>
              <a:ext uri="{FF2B5EF4-FFF2-40B4-BE49-F238E27FC236}">
                <a16:creationId xmlns:a16="http://schemas.microsoft.com/office/drawing/2014/main" id="{F103D2C2-84D2-46BA-8A07-36B79BF4FBDD}"/>
              </a:ext>
            </a:extLst>
          </p:cNvPr>
          <p:cNvSpPr>
            <a:spLocks noGrp="1"/>
          </p:cNvSpPr>
          <p:nvPr>
            <p:ph idx="1"/>
          </p:nvPr>
        </p:nvSpPr>
        <p:spPr>
          <a:xfrm>
            <a:off x="8705140" y="1749816"/>
            <a:ext cx="3253980" cy="4550734"/>
          </a:xfrm>
        </p:spPr>
        <p:txBody>
          <a:bodyPr>
            <a:normAutofit/>
          </a:bodyPr>
          <a:lstStyle/>
          <a:p>
            <a:pPr marL="0" indent="0">
              <a:buNone/>
            </a:pPr>
            <a:r>
              <a:rPr lang="en-US" b="1" dirty="0"/>
              <a:t>We will reproduce this structure in </a:t>
            </a:r>
            <a:r>
              <a:rPr lang="en-US" b="1" dirty="0" err="1"/>
              <a:t>MoManI</a:t>
            </a:r>
            <a:r>
              <a:rPr lang="en-US" b="1" dirty="0"/>
              <a:t> step by step.</a:t>
            </a:r>
          </a:p>
          <a:p>
            <a:pPr marL="0" indent="0">
              <a:buNone/>
            </a:pPr>
            <a:endParaRPr lang="en-US" b="1" dirty="0"/>
          </a:p>
          <a:p>
            <a:pPr marL="0" indent="0">
              <a:buNone/>
            </a:pPr>
            <a:r>
              <a:rPr lang="en-US" b="1" dirty="0"/>
              <a:t>After initiating the model, we will define:</a:t>
            </a:r>
          </a:p>
          <a:p>
            <a:pPr marL="0" indent="0">
              <a:buNone/>
            </a:pPr>
            <a:r>
              <a:rPr lang="en-US" b="1" dirty="0"/>
              <a:t>1) Demands</a:t>
            </a:r>
          </a:p>
        </p:txBody>
      </p:sp>
      <p:sp>
        <p:nvSpPr>
          <p:cNvPr id="15" name="Rectangle 14">
            <a:extLst>
              <a:ext uri="{FF2B5EF4-FFF2-40B4-BE49-F238E27FC236}">
                <a16:creationId xmlns:a16="http://schemas.microsoft.com/office/drawing/2014/main" id="{7118D1AC-47F4-452D-9D8E-6D09B3475BFE}"/>
              </a:ext>
            </a:extLst>
          </p:cNvPr>
          <p:cNvSpPr/>
          <p:nvPr/>
        </p:nvSpPr>
        <p:spPr>
          <a:xfrm>
            <a:off x="7597657" y="1439487"/>
            <a:ext cx="954912" cy="53098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4807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RES of Simplicity</a:t>
            </a:r>
            <a:endParaRPr lang="it-IT" dirty="0"/>
          </a:p>
        </p:txBody>
      </p:sp>
      <p:sp>
        <p:nvSpPr>
          <p:cNvPr id="4" name="Date Placeholder 3"/>
          <p:cNvSpPr>
            <a:spLocks noGrp="1"/>
          </p:cNvSpPr>
          <p:nvPr>
            <p:ph type="dt" sz="half" idx="10"/>
          </p:nvPr>
        </p:nvSpPr>
        <p:spPr/>
        <p:txBody>
          <a:bodyPr/>
          <a:lstStyle/>
          <a:p>
            <a:fld id="{4C47C268-40EF-4CA2-8E48-BFA8C05E0653}"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4</a:t>
            </a:fld>
            <a:endParaRPr lang="en-GB"/>
          </a:p>
        </p:txBody>
      </p:sp>
      <p:sp>
        <p:nvSpPr>
          <p:cNvPr id="9" name="TextBox 8">
            <a:extLst>
              <a:ext uri="{FF2B5EF4-FFF2-40B4-BE49-F238E27FC236}">
                <a16:creationId xmlns:a16="http://schemas.microsoft.com/office/drawing/2014/main" id="{C45A4AE5-3198-4CD0-921E-46243FD8FDB9}"/>
              </a:ext>
            </a:extLst>
          </p:cNvPr>
          <p:cNvSpPr txBox="1"/>
          <p:nvPr/>
        </p:nvSpPr>
        <p:spPr>
          <a:xfrm>
            <a:off x="1995559" y="1439487"/>
            <a:ext cx="1227551" cy="369332"/>
          </a:xfrm>
          <a:prstGeom prst="rect">
            <a:avLst/>
          </a:prstGeom>
          <a:noFill/>
        </p:spPr>
        <p:txBody>
          <a:bodyPr wrap="square" rtlCol="0">
            <a:spAutoFit/>
          </a:bodyPr>
          <a:lstStyle/>
          <a:p>
            <a:r>
              <a:rPr lang="sv-SE" b="1" dirty="0"/>
              <a:t>Resources</a:t>
            </a:r>
          </a:p>
        </p:txBody>
      </p:sp>
      <p:sp>
        <p:nvSpPr>
          <p:cNvPr id="10" name="TextBox 9">
            <a:extLst>
              <a:ext uri="{FF2B5EF4-FFF2-40B4-BE49-F238E27FC236}">
                <a16:creationId xmlns:a16="http://schemas.microsoft.com/office/drawing/2014/main" id="{FDD604EB-7EAD-454A-BEF7-AC2A32E6A657}"/>
              </a:ext>
            </a:extLst>
          </p:cNvPr>
          <p:cNvSpPr txBox="1"/>
          <p:nvPr/>
        </p:nvSpPr>
        <p:spPr>
          <a:xfrm>
            <a:off x="3435006" y="1444884"/>
            <a:ext cx="1227551" cy="369332"/>
          </a:xfrm>
          <a:prstGeom prst="rect">
            <a:avLst/>
          </a:prstGeom>
          <a:noFill/>
        </p:spPr>
        <p:txBody>
          <a:bodyPr wrap="square" rtlCol="0">
            <a:spAutoFit/>
          </a:bodyPr>
          <a:lstStyle/>
          <a:p>
            <a:r>
              <a:rPr lang="sv-SE" b="1" dirty="0" err="1"/>
              <a:t>Primary</a:t>
            </a:r>
            <a:endParaRPr lang="sv-SE" b="1" dirty="0"/>
          </a:p>
        </p:txBody>
      </p:sp>
      <p:sp>
        <p:nvSpPr>
          <p:cNvPr id="11" name="TextBox 10">
            <a:extLst>
              <a:ext uri="{FF2B5EF4-FFF2-40B4-BE49-F238E27FC236}">
                <a16:creationId xmlns:a16="http://schemas.microsoft.com/office/drawing/2014/main" id="{CBDB309C-F7FA-4D49-8AD4-2DABC68F99E6}"/>
              </a:ext>
            </a:extLst>
          </p:cNvPr>
          <p:cNvSpPr txBox="1"/>
          <p:nvPr/>
        </p:nvSpPr>
        <p:spPr>
          <a:xfrm>
            <a:off x="5391150" y="1446972"/>
            <a:ext cx="1227551" cy="369332"/>
          </a:xfrm>
          <a:prstGeom prst="rect">
            <a:avLst/>
          </a:prstGeom>
          <a:noFill/>
        </p:spPr>
        <p:txBody>
          <a:bodyPr wrap="square" rtlCol="0">
            <a:spAutoFit/>
          </a:bodyPr>
          <a:lstStyle/>
          <a:p>
            <a:r>
              <a:rPr lang="sv-SE" b="1" dirty="0" err="1"/>
              <a:t>Secondary</a:t>
            </a:r>
            <a:endParaRPr lang="sv-SE" b="1" dirty="0"/>
          </a:p>
        </p:txBody>
      </p:sp>
      <p:sp>
        <p:nvSpPr>
          <p:cNvPr id="12" name="TextBox 11">
            <a:extLst>
              <a:ext uri="{FF2B5EF4-FFF2-40B4-BE49-F238E27FC236}">
                <a16:creationId xmlns:a16="http://schemas.microsoft.com/office/drawing/2014/main" id="{BC37D8DE-0EC6-4582-8F00-149C35856F2D}"/>
              </a:ext>
            </a:extLst>
          </p:cNvPr>
          <p:cNvSpPr txBox="1"/>
          <p:nvPr/>
        </p:nvSpPr>
        <p:spPr>
          <a:xfrm>
            <a:off x="7798230" y="1449060"/>
            <a:ext cx="1227551" cy="369332"/>
          </a:xfrm>
          <a:prstGeom prst="rect">
            <a:avLst/>
          </a:prstGeom>
          <a:noFill/>
        </p:spPr>
        <p:txBody>
          <a:bodyPr wrap="square" rtlCol="0">
            <a:spAutoFit/>
          </a:bodyPr>
          <a:lstStyle/>
          <a:p>
            <a:r>
              <a:rPr lang="sv-SE" b="1" dirty="0"/>
              <a:t>Final</a:t>
            </a:r>
          </a:p>
        </p:txBody>
      </p:sp>
      <p:pic>
        <p:nvPicPr>
          <p:cNvPr id="13" name="Picture 12">
            <a:extLst>
              <a:ext uri="{FF2B5EF4-FFF2-40B4-BE49-F238E27FC236}">
                <a16:creationId xmlns:a16="http://schemas.microsoft.com/office/drawing/2014/main" id="{B39A24D1-A170-43C7-96B7-2E5D193AFFF9}"/>
              </a:ext>
            </a:extLst>
          </p:cNvPr>
          <p:cNvPicPr>
            <a:picLocks noChangeAspect="1"/>
          </p:cNvPicPr>
          <p:nvPr/>
        </p:nvPicPr>
        <p:blipFill>
          <a:blip r:embed="rId3"/>
          <a:stretch>
            <a:fillRect/>
          </a:stretch>
        </p:blipFill>
        <p:spPr>
          <a:xfrm>
            <a:off x="2611179" y="1749816"/>
            <a:ext cx="6035929" cy="4971659"/>
          </a:xfrm>
          <a:prstGeom prst="rect">
            <a:avLst/>
          </a:prstGeom>
        </p:spPr>
      </p:pic>
      <p:sp>
        <p:nvSpPr>
          <p:cNvPr id="3" name="Rectangle 2">
            <a:extLst>
              <a:ext uri="{FF2B5EF4-FFF2-40B4-BE49-F238E27FC236}">
                <a16:creationId xmlns:a16="http://schemas.microsoft.com/office/drawing/2014/main" id="{F0BB8D0C-A4AC-4D4A-B00E-23FDF3CCFE82}"/>
              </a:ext>
            </a:extLst>
          </p:cNvPr>
          <p:cNvSpPr/>
          <p:nvPr/>
        </p:nvSpPr>
        <p:spPr>
          <a:xfrm>
            <a:off x="6298059" y="5609689"/>
            <a:ext cx="1227551" cy="114260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Content Placeholder 2">
            <a:extLst>
              <a:ext uri="{FF2B5EF4-FFF2-40B4-BE49-F238E27FC236}">
                <a16:creationId xmlns:a16="http://schemas.microsoft.com/office/drawing/2014/main" id="{C5FA8D6A-480E-4C1C-82CC-F4FE64223C98}"/>
              </a:ext>
            </a:extLst>
          </p:cNvPr>
          <p:cNvSpPr>
            <a:spLocks noGrp="1"/>
          </p:cNvSpPr>
          <p:nvPr>
            <p:ph idx="1"/>
          </p:nvPr>
        </p:nvSpPr>
        <p:spPr>
          <a:xfrm>
            <a:off x="97700" y="2084168"/>
            <a:ext cx="2275630" cy="4172794"/>
          </a:xfrm>
        </p:spPr>
        <p:txBody>
          <a:bodyPr>
            <a:normAutofit/>
          </a:bodyPr>
          <a:lstStyle/>
          <a:p>
            <a:pPr marL="0" indent="0">
              <a:buNone/>
            </a:pPr>
            <a:r>
              <a:rPr lang="en-US" sz="1800" b="1" dirty="0"/>
              <a:t>Backstop</a:t>
            </a:r>
            <a:r>
              <a:rPr lang="en-US" sz="1800" dirty="0"/>
              <a:t> is an additional fictitious technology, directly linked to a demand and supplying the required fuel at a very high cost, without any constraint. Since the model minimizes cost, normally it is not chosen. It is chosen only when we make a mistake somewhere else and it becomes the only way to satisfy the demand. It rings an alarm bell for us, indicating something is wrong. </a:t>
            </a:r>
            <a:r>
              <a:rPr lang="en-US" sz="1800" b="1" dirty="0"/>
              <a:t>Always have it in your models!</a:t>
            </a:r>
          </a:p>
        </p:txBody>
      </p:sp>
      <p:sp>
        <p:nvSpPr>
          <p:cNvPr id="15" name="Content Placeholder 2">
            <a:extLst>
              <a:ext uri="{FF2B5EF4-FFF2-40B4-BE49-F238E27FC236}">
                <a16:creationId xmlns:a16="http://schemas.microsoft.com/office/drawing/2014/main" id="{22D53F89-9DEA-46B7-9FDC-EADFF9607906}"/>
              </a:ext>
            </a:extLst>
          </p:cNvPr>
          <p:cNvSpPr txBox="1">
            <a:spLocks/>
          </p:cNvSpPr>
          <p:nvPr/>
        </p:nvSpPr>
        <p:spPr>
          <a:xfrm>
            <a:off x="8705140" y="1749816"/>
            <a:ext cx="3253980" cy="455073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We will reproduce this structure in </a:t>
            </a:r>
            <a:r>
              <a:rPr lang="en-US" b="1" dirty="0" err="1"/>
              <a:t>MoManI</a:t>
            </a:r>
            <a:r>
              <a:rPr lang="en-US" b="1" dirty="0"/>
              <a:t> step by step.</a:t>
            </a:r>
          </a:p>
          <a:p>
            <a:endParaRPr lang="en-US" b="1" dirty="0"/>
          </a:p>
          <a:p>
            <a:r>
              <a:rPr lang="en-US" b="1" dirty="0"/>
              <a:t>After initiating the model, we will define:</a:t>
            </a:r>
          </a:p>
          <a:p>
            <a:r>
              <a:rPr lang="en-US" b="1" dirty="0"/>
              <a:t>2) Backstop technologies</a:t>
            </a:r>
          </a:p>
        </p:txBody>
      </p:sp>
    </p:spTree>
    <p:extLst>
      <p:ext uri="{BB962C8B-B14F-4D97-AF65-F5344CB8AC3E}">
        <p14:creationId xmlns:p14="http://schemas.microsoft.com/office/powerpoint/2010/main" val="206717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RES of Simplicity</a:t>
            </a:r>
            <a:endParaRPr lang="it-IT" dirty="0"/>
          </a:p>
        </p:txBody>
      </p:sp>
      <p:sp>
        <p:nvSpPr>
          <p:cNvPr id="4" name="Date Placeholder 3"/>
          <p:cNvSpPr>
            <a:spLocks noGrp="1"/>
          </p:cNvSpPr>
          <p:nvPr>
            <p:ph type="dt" sz="half" idx="10"/>
          </p:nvPr>
        </p:nvSpPr>
        <p:spPr/>
        <p:txBody>
          <a:bodyPr/>
          <a:lstStyle/>
          <a:p>
            <a:fld id="{08EA5E81-2ED9-46DB-A288-F0306D4F6D36}"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5</a:t>
            </a:fld>
            <a:endParaRPr lang="en-GB"/>
          </a:p>
        </p:txBody>
      </p:sp>
      <p:sp>
        <p:nvSpPr>
          <p:cNvPr id="9" name="TextBox 8">
            <a:extLst>
              <a:ext uri="{FF2B5EF4-FFF2-40B4-BE49-F238E27FC236}">
                <a16:creationId xmlns:a16="http://schemas.microsoft.com/office/drawing/2014/main" id="{C45A4AE5-3198-4CD0-921E-46243FD8FDB9}"/>
              </a:ext>
            </a:extLst>
          </p:cNvPr>
          <p:cNvSpPr txBox="1"/>
          <p:nvPr/>
        </p:nvSpPr>
        <p:spPr>
          <a:xfrm>
            <a:off x="1995559" y="1439487"/>
            <a:ext cx="1227551" cy="369332"/>
          </a:xfrm>
          <a:prstGeom prst="rect">
            <a:avLst/>
          </a:prstGeom>
          <a:noFill/>
        </p:spPr>
        <p:txBody>
          <a:bodyPr wrap="square" rtlCol="0">
            <a:spAutoFit/>
          </a:bodyPr>
          <a:lstStyle/>
          <a:p>
            <a:r>
              <a:rPr lang="sv-SE" b="1" dirty="0"/>
              <a:t>Resources</a:t>
            </a:r>
          </a:p>
        </p:txBody>
      </p:sp>
      <p:sp>
        <p:nvSpPr>
          <p:cNvPr id="10" name="TextBox 9">
            <a:extLst>
              <a:ext uri="{FF2B5EF4-FFF2-40B4-BE49-F238E27FC236}">
                <a16:creationId xmlns:a16="http://schemas.microsoft.com/office/drawing/2014/main" id="{FDD604EB-7EAD-454A-BEF7-AC2A32E6A657}"/>
              </a:ext>
            </a:extLst>
          </p:cNvPr>
          <p:cNvSpPr txBox="1"/>
          <p:nvPr/>
        </p:nvSpPr>
        <p:spPr>
          <a:xfrm>
            <a:off x="3435006" y="1444884"/>
            <a:ext cx="1227551" cy="369332"/>
          </a:xfrm>
          <a:prstGeom prst="rect">
            <a:avLst/>
          </a:prstGeom>
          <a:noFill/>
        </p:spPr>
        <p:txBody>
          <a:bodyPr wrap="square" rtlCol="0">
            <a:spAutoFit/>
          </a:bodyPr>
          <a:lstStyle/>
          <a:p>
            <a:r>
              <a:rPr lang="sv-SE" b="1" dirty="0" err="1"/>
              <a:t>Primary</a:t>
            </a:r>
            <a:endParaRPr lang="sv-SE" b="1" dirty="0"/>
          </a:p>
        </p:txBody>
      </p:sp>
      <p:sp>
        <p:nvSpPr>
          <p:cNvPr id="11" name="TextBox 10">
            <a:extLst>
              <a:ext uri="{FF2B5EF4-FFF2-40B4-BE49-F238E27FC236}">
                <a16:creationId xmlns:a16="http://schemas.microsoft.com/office/drawing/2014/main" id="{CBDB309C-F7FA-4D49-8AD4-2DABC68F99E6}"/>
              </a:ext>
            </a:extLst>
          </p:cNvPr>
          <p:cNvSpPr txBox="1"/>
          <p:nvPr/>
        </p:nvSpPr>
        <p:spPr>
          <a:xfrm>
            <a:off x="5391150" y="1446972"/>
            <a:ext cx="1227551" cy="369332"/>
          </a:xfrm>
          <a:prstGeom prst="rect">
            <a:avLst/>
          </a:prstGeom>
          <a:noFill/>
        </p:spPr>
        <p:txBody>
          <a:bodyPr wrap="square" rtlCol="0">
            <a:spAutoFit/>
          </a:bodyPr>
          <a:lstStyle/>
          <a:p>
            <a:r>
              <a:rPr lang="sv-SE" b="1" dirty="0" err="1"/>
              <a:t>Secondary</a:t>
            </a:r>
            <a:endParaRPr lang="sv-SE" b="1" dirty="0"/>
          </a:p>
        </p:txBody>
      </p:sp>
      <p:sp>
        <p:nvSpPr>
          <p:cNvPr id="12" name="TextBox 11">
            <a:extLst>
              <a:ext uri="{FF2B5EF4-FFF2-40B4-BE49-F238E27FC236}">
                <a16:creationId xmlns:a16="http://schemas.microsoft.com/office/drawing/2014/main" id="{BC37D8DE-0EC6-4582-8F00-149C35856F2D}"/>
              </a:ext>
            </a:extLst>
          </p:cNvPr>
          <p:cNvSpPr txBox="1"/>
          <p:nvPr/>
        </p:nvSpPr>
        <p:spPr>
          <a:xfrm>
            <a:off x="7798230" y="1449060"/>
            <a:ext cx="1227551" cy="369332"/>
          </a:xfrm>
          <a:prstGeom prst="rect">
            <a:avLst/>
          </a:prstGeom>
          <a:noFill/>
        </p:spPr>
        <p:txBody>
          <a:bodyPr wrap="square" rtlCol="0">
            <a:spAutoFit/>
          </a:bodyPr>
          <a:lstStyle/>
          <a:p>
            <a:r>
              <a:rPr lang="sv-SE" b="1" dirty="0"/>
              <a:t>Final</a:t>
            </a:r>
          </a:p>
        </p:txBody>
      </p:sp>
      <p:pic>
        <p:nvPicPr>
          <p:cNvPr id="13" name="Picture 12">
            <a:extLst>
              <a:ext uri="{FF2B5EF4-FFF2-40B4-BE49-F238E27FC236}">
                <a16:creationId xmlns:a16="http://schemas.microsoft.com/office/drawing/2014/main" id="{B39A24D1-A170-43C7-96B7-2E5D193AFFF9}"/>
              </a:ext>
            </a:extLst>
          </p:cNvPr>
          <p:cNvPicPr>
            <a:picLocks noChangeAspect="1"/>
          </p:cNvPicPr>
          <p:nvPr/>
        </p:nvPicPr>
        <p:blipFill>
          <a:blip r:embed="rId3"/>
          <a:stretch>
            <a:fillRect/>
          </a:stretch>
        </p:blipFill>
        <p:spPr>
          <a:xfrm>
            <a:off x="2611179" y="1749816"/>
            <a:ext cx="6035929" cy="4971659"/>
          </a:xfrm>
          <a:prstGeom prst="rect">
            <a:avLst/>
          </a:prstGeom>
        </p:spPr>
      </p:pic>
      <p:sp>
        <p:nvSpPr>
          <p:cNvPr id="14" name="Content Placeholder 2">
            <a:extLst>
              <a:ext uri="{FF2B5EF4-FFF2-40B4-BE49-F238E27FC236}">
                <a16:creationId xmlns:a16="http://schemas.microsoft.com/office/drawing/2014/main" id="{F103D2C2-84D2-46BA-8A07-36B79BF4FBDD}"/>
              </a:ext>
            </a:extLst>
          </p:cNvPr>
          <p:cNvSpPr>
            <a:spLocks noGrp="1"/>
          </p:cNvSpPr>
          <p:nvPr>
            <p:ph idx="1"/>
          </p:nvPr>
        </p:nvSpPr>
        <p:spPr>
          <a:xfrm>
            <a:off x="8705140" y="1749816"/>
            <a:ext cx="3253980" cy="4550734"/>
          </a:xfrm>
        </p:spPr>
        <p:txBody>
          <a:bodyPr>
            <a:normAutofit/>
          </a:bodyPr>
          <a:lstStyle/>
          <a:p>
            <a:pPr marL="0" indent="0">
              <a:buNone/>
            </a:pPr>
            <a:r>
              <a:rPr lang="en-US" b="1" dirty="0"/>
              <a:t>We will reproduce this structure in </a:t>
            </a:r>
            <a:r>
              <a:rPr lang="en-US" b="1" dirty="0" err="1"/>
              <a:t>MoManI</a:t>
            </a:r>
            <a:r>
              <a:rPr lang="en-US" b="1" dirty="0"/>
              <a:t> step by step.</a:t>
            </a:r>
          </a:p>
          <a:p>
            <a:pPr marL="0" indent="0">
              <a:buNone/>
            </a:pPr>
            <a:endParaRPr lang="en-US" b="1" dirty="0"/>
          </a:p>
          <a:p>
            <a:pPr marL="0" indent="0">
              <a:buNone/>
            </a:pPr>
            <a:r>
              <a:rPr lang="en-US" b="1" dirty="0"/>
              <a:t>After initiating the model, we will define:</a:t>
            </a:r>
          </a:p>
          <a:p>
            <a:pPr marL="0" indent="0">
              <a:buNone/>
            </a:pPr>
            <a:r>
              <a:rPr lang="en-US" b="1" dirty="0"/>
              <a:t>3) Primary supply</a:t>
            </a:r>
          </a:p>
        </p:txBody>
      </p:sp>
      <p:sp>
        <p:nvSpPr>
          <p:cNvPr id="15" name="Rectangle 14">
            <a:extLst>
              <a:ext uri="{FF2B5EF4-FFF2-40B4-BE49-F238E27FC236}">
                <a16:creationId xmlns:a16="http://schemas.microsoft.com/office/drawing/2014/main" id="{7118D1AC-47F4-452D-9D8E-6D09B3475BFE}"/>
              </a:ext>
            </a:extLst>
          </p:cNvPr>
          <p:cNvSpPr/>
          <p:nvPr/>
        </p:nvSpPr>
        <p:spPr>
          <a:xfrm>
            <a:off x="2048497" y="1459127"/>
            <a:ext cx="2345274" cy="33080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89398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RES of Simplicity</a:t>
            </a:r>
            <a:endParaRPr lang="it-IT" dirty="0"/>
          </a:p>
        </p:txBody>
      </p:sp>
      <p:sp>
        <p:nvSpPr>
          <p:cNvPr id="4" name="Date Placeholder 3"/>
          <p:cNvSpPr>
            <a:spLocks noGrp="1"/>
          </p:cNvSpPr>
          <p:nvPr>
            <p:ph type="dt" sz="half" idx="10"/>
          </p:nvPr>
        </p:nvSpPr>
        <p:spPr/>
        <p:txBody>
          <a:bodyPr/>
          <a:lstStyle/>
          <a:p>
            <a:fld id="{CCE56AC2-6377-49BC-97F1-4F2CA12BA314}"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6</a:t>
            </a:fld>
            <a:endParaRPr lang="en-GB"/>
          </a:p>
        </p:txBody>
      </p:sp>
      <p:sp>
        <p:nvSpPr>
          <p:cNvPr id="9" name="TextBox 8">
            <a:extLst>
              <a:ext uri="{FF2B5EF4-FFF2-40B4-BE49-F238E27FC236}">
                <a16:creationId xmlns:a16="http://schemas.microsoft.com/office/drawing/2014/main" id="{C45A4AE5-3198-4CD0-921E-46243FD8FDB9}"/>
              </a:ext>
            </a:extLst>
          </p:cNvPr>
          <p:cNvSpPr txBox="1"/>
          <p:nvPr/>
        </p:nvSpPr>
        <p:spPr>
          <a:xfrm>
            <a:off x="1995559" y="1439487"/>
            <a:ext cx="1227551" cy="369332"/>
          </a:xfrm>
          <a:prstGeom prst="rect">
            <a:avLst/>
          </a:prstGeom>
          <a:noFill/>
        </p:spPr>
        <p:txBody>
          <a:bodyPr wrap="square" rtlCol="0">
            <a:spAutoFit/>
          </a:bodyPr>
          <a:lstStyle/>
          <a:p>
            <a:r>
              <a:rPr lang="sv-SE" b="1" dirty="0"/>
              <a:t>Resources</a:t>
            </a:r>
          </a:p>
        </p:txBody>
      </p:sp>
      <p:sp>
        <p:nvSpPr>
          <p:cNvPr id="10" name="TextBox 9">
            <a:extLst>
              <a:ext uri="{FF2B5EF4-FFF2-40B4-BE49-F238E27FC236}">
                <a16:creationId xmlns:a16="http://schemas.microsoft.com/office/drawing/2014/main" id="{FDD604EB-7EAD-454A-BEF7-AC2A32E6A657}"/>
              </a:ext>
            </a:extLst>
          </p:cNvPr>
          <p:cNvSpPr txBox="1"/>
          <p:nvPr/>
        </p:nvSpPr>
        <p:spPr>
          <a:xfrm>
            <a:off x="3435006" y="1444884"/>
            <a:ext cx="1227551" cy="369332"/>
          </a:xfrm>
          <a:prstGeom prst="rect">
            <a:avLst/>
          </a:prstGeom>
          <a:noFill/>
        </p:spPr>
        <p:txBody>
          <a:bodyPr wrap="square" rtlCol="0">
            <a:spAutoFit/>
          </a:bodyPr>
          <a:lstStyle/>
          <a:p>
            <a:r>
              <a:rPr lang="sv-SE" b="1" dirty="0" err="1"/>
              <a:t>Primary</a:t>
            </a:r>
            <a:endParaRPr lang="sv-SE" b="1" dirty="0"/>
          </a:p>
        </p:txBody>
      </p:sp>
      <p:sp>
        <p:nvSpPr>
          <p:cNvPr id="11" name="TextBox 10">
            <a:extLst>
              <a:ext uri="{FF2B5EF4-FFF2-40B4-BE49-F238E27FC236}">
                <a16:creationId xmlns:a16="http://schemas.microsoft.com/office/drawing/2014/main" id="{CBDB309C-F7FA-4D49-8AD4-2DABC68F99E6}"/>
              </a:ext>
            </a:extLst>
          </p:cNvPr>
          <p:cNvSpPr txBox="1"/>
          <p:nvPr/>
        </p:nvSpPr>
        <p:spPr>
          <a:xfrm>
            <a:off x="5391150" y="1446972"/>
            <a:ext cx="1227551" cy="369332"/>
          </a:xfrm>
          <a:prstGeom prst="rect">
            <a:avLst/>
          </a:prstGeom>
          <a:noFill/>
        </p:spPr>
        <p:txBody>
          <a:bodyPr wrap="square" rtlCol="0">
            <a:spAutoFit/>
          </a:bodyPr>
          <a:lstStyle/>
          <a:p>
            <a:r>
              <a:rPr lang="sv-SE" b="1" dirty="0" err="1"/>
              <a:t>Secondary</a:t>
            </a:r>
            <a:endParaRPr lang="sv-SE" b="1" dirty="0"/>
          </a:p>
        </p:txBody>
      </p:sp>
      <p:sp>
        <p:nvSpPr>
          <p:cNvPr id="12" name="TextBox 11">
            <a:extLst>
              <a:ext uri="{FF2B5EF4-FFF2-40B4-BE49-F238E27FC236}">
                <a16:creationId xmlns:a16="http://schemas.microsoft.com/office/drawing/2014/main" id="{BC37D8DE-0EC6-4582-8F00-149C35856F2D}"/>
              </a:ext>
            </a:extLst>
          </p:cNvPr>
          <p:cNvSpPr txBox="1"/>
          <p:nvPr/>
        </p:nvSpPr>
        <p:spPr>
          <a:xfrm>
            <a:off x="7798230" y="1449060"/>
            <a:ext cx="1227551" cy="369332"/>
          </a:xfrm>
          <a:prstGeom prst="rect">
            <a:avLst/>
          </a:prstGeom>
          <a:noFill/>
        </p:spPr>
        <p:txBody>
          <a:bodyPr wrap="square" rtlCol="0">
            <a:spAutoFit/>
          </a:bodyPr>
          <a:lstStyle/>
          <a:p>
            <a:r>
              <a:rPr lang="sv-SE" b="1" dirty="0"/>
              <a:t>Final</a:t>
            </a:r>
          </a:p>
        </p:txBody>
      </p:sp>
      <p:pic>
        <p:nvPicPr>
          <p:cNvPr id="13" name="Picture 12">
            <a:extLst>
              <a:ext uri="{FF2B5EF4-FFF2-40B4-BE49-F238E27FC236}">
                <a16:creationId xmlns:a16="http://schemas.microsoft.com/office/drawing/2014/main" id="{B39A24D1-A170-43C7-96B7-2E5D193AFFF9}"/>
              </a:ext>
            </a:extLst>
          </p:cNvPr>
          <p:cNvPicPr>
            <a:picLocks noChangeAspect="1"/>
          </p:cNvPicPr>
          <p:nvPr/>
        </p:nvPicPr>
        <p:blipFill>
          <a:blip r:embed="rId3"/>
          <a:stretch>
            <a:fillRect/>
          </a:stretch>
        </p:blipFill>
        <p:spPr>
          <a:xfrm>
            <a:off x="2611179" y="1749816"/>
            <a:ext cx="6035929" cy="4971659"/>
          </a:xfrm>
          <a:prstGeom prst="rect">
            <a:avLst/>
          </a:prstGeom>
        </p:spPr>
      </p:pic>
      <p:sp>
        <p:nvSpPr>
          <p:cNvPr id="14" name="Content Placeholder 2">
            <a:extLst>
              <a:ext uri="{FF2B5EF4-FFF2-40B4-BE49-F238E27FC236}">
                <a16:creationId xmlns:a16="http://schemas.microsoft.com/office/drawing/2014/main" id="{F103D2C2-84D2-46BA-8A07-36B79BF4FBDD}"/>
              </a:ext>
            </a:extLst>
          </p:cNvPr>
          <p:cNvSpPr>
            <a:spLocks noGrp="1"/>
          </p:cNvSpPr>
          <p:nvPr>
            <p:ph idx="1"/>
          </p:nvPr>
        </p:nvSpPr>
        <p:spPr>
          <a:xfrm>
            <a:off x="8705140" y="1749816"/>
            <a:ext cx="3253980" cy="4550734"/>
          </a:xfrm>
        </p:spPr>
        <p:txBody>
          <a:bodyPr>
            <a:normAutofit/>
          </a:bodyPr>
          <a:lstStyle/>
          <a:p>
            <a:pPr marL="0" indent="0">
              <a:buNone/>
            </a:pPr>
            <a:r>
              <a:rPr lang="en-US" b="1" dirty="0"/>
              <a:t>We will reproduce this structure in </a:t>
            </a:r>
            <a:r>
              <a:rPr lang="en-US" b="1" dirty="0" err="1"/>
              <a:t>MoManI</a:t>
            </a:r>
            <a:r>
              <a:rPr lang="en-US" b="1" dirty="0"/>
              <a:t> step by step.</a:t>
            </a:r>
          </a:p>
          <a:p>
            <a:pPr marL="0" indent="0">
              <a:buNone/>
            </a:pPr>
            <a:endParaRPr lang="en-US" b="1" dirty="0"/>
          </a:p>
          <a:p>
            <a:pPr marL="0" indent="0">
              <a:buNone/>
            </a:pPr>
            <a:r>
              <a:rPr lang="en-US" b="1" dirty="0"/>
              <a:t>After initiating the model, we will define:</a:t>
            </a:r>
          </a:p>
          <a:p>
            <a:pPr marL="0" indent="0">
              <a:buNone/>
            </a:pPr>
            <a:r>
              <a:rPr lang="en-US" b="1" dirty="0"/>
              <a:t>4) CCGT power plants and T&amp;D</a:t>
            </a:r>
          </a:p>
        </p:txBody>
      </p:sp>
      <p:sp>
        <p:nvSpPr>
          <p:cNvPr id="15" name="Rectangle 14">
            <a:extLst>
              <a:ext uri="{FF2B5EF4-FFF2-40B4-BE49-F238E27FC236}">
                <a16:creationId xmlns:a16="http://schemas.microsoft.com/office/drawing/2014/main" id="{7118D1AC-47F4-452D-9D8E-6D09B3475BFE}"/>
              </a:ext>
            </a:extLst>
          </p:cNvPr>
          <p:cNvSpPr/>
          <p:nvPr/>
        </p:nvSpPr>
        <p:spPr>
          <a:xfrm>
            <a:off x="4495888" y="4797966"/>
            <a:ext cx="1227551" cy="73980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15">
            <a:extLst>
              <a:ext uri="{FF2B5EF4-FFF2-40B4-BE49-F238E27FC236}">
                <a16:creationId xmlns:a16="http://schemas.microsoft.com/office/drawing/2014/main" id="{3145CD1E-BFBD-4961-A974-03AF6233559A}"/>
              </a:ext>
            </a:extLst>
          </p:cNvPr>
          <p:cNvSpPr/>
          <p:nvPr/>
        </p:nvSpPr>
        <p:spPr>
          <a:xfrm>
            <a:off x="6302427" y="2361279"/>
            <a:ext cx="1227551" cy="17381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2076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RES of Simplicity</a:t>
            </a:r>
            <a:endParaRPr lang="it-IT" dirty="0"/>
          </a:p>
        </p:txBody>
      </p:sp>
      <p:sp>
        <p:nvSpPr>
          <p:cNvPr id="4" name="Date Placeholder 3"/>
          <p:cNvSpPr>
            <a:spLocks noGrp="1"/>
          </p:cNvSpPr>
          <p:nvPr>
            <p:ph type="dt" sz="half" idx="10"/>
          </p:nvPr>
        </p:nvSpPr>
        <p:spPr/>
        <p:txBody>
          <a:bodyPr/>
          <a:lstStyle/>
          <a:p>
            <a:fld id="{E71DDC6D-9DB8-4273-B3FC-BA025F85F2DE}"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7</a:t>
            </a:fld>
            <a:endParaRPr lang="en-GB"/>
          </a:p>
        </p:txBody>
      </p:sp>
      <p:sp>
        <p:nvSpPr>
          <p:cNvPr id="9" name="TextBox 8">
            <a:extLst>
              <a:ext uri="{FF2B5EF4-FFF2-40B4-BE49-F238E27FC236}">
                <a16:creationId xmlns:a16="http://schemas.microsoft.com/office/drawing/2014/main" id="{C45A4AE5-3198-4CD0-921E-46243FD8FDB9}"/>
              </a:ext>
            </a:extLst>
          </p:cNvPr>
          <p:cNvSpPr txBox="1"/>
          <p:nvPr/>
        </p:nvSpPr>
        <p:spPr>
          <a:xfrm>
            <a:off x="1995559" y="1439487"/>
            <a:ext cx="1227551" cy="369332"/>
          </a:xfrm>
          <a:prstGeom prst="rect">
            <a:avLst/>
          </a:prstGeom>
          <a:noFill/>
        </p:spPr>
        <p:txBody>
          <a:bodyPr wrap="square" rtlCol="0">
            <a:spAutoFit/>
          </a:bodyPr>
          <a:lstStyle/>
          <a:p>
            <a:r>
              <a:rPr lang="sv-SE" b="1" dirty="0"/>
              <a:t>Resources</a:t>
            </a:r>
          </a:p>
        </p:txBody>
      </p:sp>
      <p:sp>
        <p:nvSpPr>
          <p:cNvPr id="10" name="TextBox 9">
            <a:extLst>
              <a:ext uri="{FF2B5EF4-FFF2-40B4-BE49-F238E27FC236}">
                <a16:creationId xmlns:a16="http://schemas.microsoft.com/office/drawing/2014/main" id="{FDD604EB-7EAD-454A-BEF7-AC2A32E6A657}"/>
              </a:ext>
            </a:extLst>
          </p:cNvPr>
          <p:cNvSpPr txBox="1"/>
          <p:nvPr/>
        </p:nvSpPr>
        <p:spPr>
          <a:xfrm>
            <a:off x="3435006" y="1444884"/>
            <a:ext cx="1227551" cy="369332"/>
          </a:xfrm>
          <a:prstGeom prst="rect">
            <a:avLst/>
          </a:prstGeom>
          <a:noFill/>
        </p:spPr>
        <p:txBody>
          <a:bodyPr wrap="square" rtlCol="0">
            <a:spAutoFit/>
          </a:bodyPr>
          <a:lstStyle/>
          <a:p>
            <a:r>
              <a:rPr lang="sv-SE" b="1" dirty="0" err="1"/>
              <a:t>Primary</a:t>
            </a:r>
            <a:endParaRPr lang="sv-SE" b="1" dirty="0"/>
          </a:p>
        </p:txBody>
      </p:sp>
      <p:sp>
        <p:nvSpPr>
          <p:cNvPr id="11" name="TextBox 10">
            <a:extLst>
              <a:ext uri="{FF2B5EF4-FFF2-40B4-BE49-F238E27FC236}">
                <a16:creationId xmlns:a16="http://schemas.microsoft.com/office/drawing/2014/main" id="{CBDB309C-F7FA-4D49-8AD4-2DABC68F99E6}"/>
              </a:ext>
            </a:extLst>
          </p:cNvPr>
          <p:cNvSpPr txBox="1"/>
          <p:nvPr/>
        </p:nvSpPr>
        <p:spPr>
          <a:xfrm>
            <a:off x="5391150" y="1446972"/>
            <a:ext cx="1227551" cy="369332"/>
          </a:xfrm>
          <a:prstGeom prst="rect">
            <a:avLst/>
          </a:prstGeom>
          <a:noFill/>
        </p:spPr>
        <p:txBody>
          <a:bodyPr wrap="square" rtlCol="0">
            <a:spAutoFit/>
          </a:bodyPr>
          <a:lstStyle/>
          <a:p>
            <a:r>
              <a:rPr lang="sv-SE" b="1" dirty="0" err="1"/>
              <a:t>Secondary</a:t>
            </a:r>
            <a:endParaRPr lang="sv-SE" b="1" dirty="0"/>
          </a:p>
        </p:txBody>
      </p:sp>
      <p:sp>
        <p:nvSpPr>
          <p:cNvPr id="12" name="TextBox 11">
            <a:extLst>
              <a:ext uri="{FF2B5EF4-FFF2-40B4-BE49-F238E27FC236}">
                <a16:creationId xmlns:a16="http://schemas.microsoft.com/office/drawing/2014/main" id="{BC37D8DE-0EC6-4582-8F00-149C35856F2D}"/>
              </a:ext>
            </a:extLst>
          </p:cNvPr>
          <p:cNvSpPr txBox="1"/>
          <p:nvPr/>
        </p:nvSpPr>
        <p:spPr>
          <a:xfrm>
            <a:off x="7798230" y="1449060"/>
            <a:ext cx="1227551" cy="369332"/>
          </a:xfrm>
          <a:prstGeom prst="rect">
            <a:avLst/>
          </a:prstGeom>
          <a:noFill/>
        </p:spPr>
        <p:txBody>
          <a:bodyPr wrap="square" rtlCol="0">
            <a:spAutoFit/>
          </a:bodyPr>
          <a:lstStyle/>
          <a:p>
            <a:r>
              <a:rPr lang="sv-SE" b="1" dirty="0"/>
              <a:t>Final</a:t>
            </a:r>
          </a:p>
        </p:txBody>
      </p:sp>
      <p:pic>
        <p:nvPicPr>
          <p:cNvPr id="13" name="Picture 12">
            <a:extLst>
              <a:ext uri="{FF2B5EF4-FFF2-40B4-BE49-F238E27FC236}">
                <a16:creationId xmlns:a16="http://schemas.microsoft.com/office/drawing/2014/main" id="{B39A24D1-A170-43C7-96B7-2E5D193AFFF9}"/>
              </a:ext>
            </a:extLst>
          </p:cNvPr>
          <p:cNvPicPr>
            <a:picLocks noChangeAspect="1"/>
          </p:cNvPicPr>
          <p:nvPr/>
        </p:nvPicPr>
        <p:blipFill>
          <a:blip r:embed="rId3"/>
          <a:stretch>
            <a:fillRect/>
          </a:stretch>
        </p:blipFill>
        <p:spPr>
          <a:xfrm>
            <a:off x="2611179" y="1749816"/>
            <a:ext cx="6035929" cy="4971659"/>
          </a:xfrm>
          <a:prstGeom prst="rect">
            <a:avLst/>
          </a:prstGeom>
        </p:spPr>
      </p:pic>
      <p:sp>
        <p:nvSpPr>
          <p:cNvPr id="14" name="Content Placeholder 2">
            <a:extLst>
              <a:ext uri="{FF2B5EF4-FFF2-40B4-BE49-F238E27FC236}">
                <a16:creationId xmlns:a16="http://schemas.microsoft.com/office/drawing/2014/main" id="{F103D2C2-84D2-46BA-8A07-36B79BF4FBDD}"/>
              </a:ext>
            </a:extLst>
          </p:cNvPr>
          <p:cNvSpPr>
            <a:spLocks noGrp="1"/>
          </p:cNvSpPr>
          <p:nvPr>
            <p:ph idx="1"/>
          </p:nvPr>
        </p:nvSpPr>
        <p:spPr>
          <a:xfrm>
            <a:off x="8705140" y="1749816"/>
            <a:ext cx="3253980" cy="4550734"/>
          </a:xfrm>
        </p:spPr>
        <p:txBody>
          <a:bodyPr>
            <a:normAutofit/>
          </a:bodyPr>
          <a:lstStyle/>
          <a:p>
            <a:pPr marL="0" indent="0">
              <a:buNone/>
            </a:pPr>
            <a:r>
              <a:rPr lang="en-US" b="1" dirty="0"/>
              <a:t>We will reproduce this structure in </a:t>
            </a:r>
            <a:r>
              <a:rPr lang="en-US" b="1" dirty="0" err="1"/>
              <a:t>MoManI</a:t>
            </a:r>
            <a:r>
              <a:rPr lang="en-US" b="1" dirty="0"/>
              <a:t> step by step.</a:t>
            </a:r>
          </a:p>
          <a:p>
            <a:pPr marL="0" indent="0">
              <a:buNone/>
            </a:pPr>
            <a:endParaRPr lang="en-US" b="1" dirty="0"/>
          </a:p>
          <a:p>
            <a:pPr marL="0" indent="0">
              <a:buNone/>
            </a:pPr>
            <a:r>
              <a:rPr lang="en-US" b="1" dirty="0"/>
              <a:t>After initiating the model, we will define:</a:t>
            </a:r>
          </a:p>
          <a:p>
            <a:pPr marL="0" indent="0">
              <a:buNone/>
            </a:pPr>
            <a:r>
              <a:rPr lang="en-US" b="1" dirty="0"/>
              <a:t>5) Hydro power plants</a:t>
            </a:r>
          </a:p>
        </p:txBody>
      </p:sp>
      <p:sp>
        <p:nvSpPr>
          <p:cNvPr id="15" name="Rectangle 14">
            <a:extLst>
              <a:ext uri="{FF2B5EF4-FFF2-40B4-BE49-F238E27FC236}">
                <a16:creationId xmlns:a16="http://schemas.microsoft.com/office/drawing/2014/main" id="{7118D1AC-47F4-452D-9D8E-6D09B3475BFE}"/>
              </a:ext>
            </a:extLst>
          </p:cNvPr>
          <p:cNvSpPr/>
          <p:nvPr/>
        </p:nvSpPr>
        <p:spPr>
          <a:xfrm>
            <a:off x="4495888" y="2342443"/>
            <a:ext cx="1227551" cy="150009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53037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RES of Simplicity</a:t>
            </a:r>
            <a:endParaRPr lang="it-IT" dirty="0"/>
          </a:p>
        </p:txBody>
      </p:sp>
      <p:sp>
        <p:nvSpPr>
          <p:cNvPr id="4" name="Date Placeholder 3"/>
          <p:cNvSpPr>
            <a:spLocks noGrp="1"/>
          </p:cNvSpPr>
          <p:nvPr>
            <p:ph type="dt" sz="half" idx="10"/>
          </p:nvPr>
        </p:nvSpPr>
        <p:spPr/>
        <p:txBody>
          <a:bodyPr/>
          <a:lstStyle/>
          <a:p>
            <a:fld id="{36AFB679-4984-4B42-859C-5F596B14AC38}"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8</a:t>
            </a:fld>
            <a:endParaRPr lang="en-GB"/>
          </a:p>
        </p:txBody>
      </p:sp>
      <p:sp>
        <p:nvSpPr>
          <p:cNvPr id="9" name="TextBox 8">
            <a:extLst>
              <a:ext uri="{FF2B5EF4-FFF2-40B4-BE49-F238E27FC236}">
                <a16:creationId xmlns:a16="http://schemas.microsoft.com/office/drawing/2014/main" id="{C45A4AE5-3198-4CD0-921E-46243FD8FDB9}"/>
              </a:ext>
            </a:extLst>
          </p:cNvPr>
          <p:cNvSpPr txBox="1"/>
          <p:nvPr/>
        </p:nvSpPr>
        <p:spPr>
          <a:xfrm>
            <a:off x="1995559" y="1439487"/>
            <a:ext cx="1227551" cy="369332"/>
          </a:xfrm>
          <a:prstGeom prst="rect">
            <a:avLst/>
          </a:prstGeom>
          <a:noFill/>
        </p:spPr>
        <p:txBody>
          <a:bodyPr wrap="square" rtlCol="0">
            <a:spAutoFit/>
          </a:bodyPr>
          <a:lstStyle/>
          <a:p>
            <a:r>
              <a:rPr lang="sv-SE" b="1" dirty="0"/>
              <a:t>Resources</a:t>
            </a:r>
          </a:p>
        </p:txBody>
      </p:sp>
      <p:sp>
        <p:nvSpPr>
          <p:cNvPr id="10" name="TextBox 9">
            <a:extLst>
              <a:ext uri="{FF2B5EF4-FFF2-40B4-BE49-F238E27FC236}">
                <a16:creationId xmlns:a16="http://schemas.microsoft.com/office/drawing/2014/main" id="{FDD604EB-7EAD-454A-BEF7-AC2A32E6A657}"/>
              </a:ext>
            </a:extLst>
          </p:cNvPr>
          <p:cNvSpPr txBox="1"/>
          <p:nvPr/>
        </p:nvSpPr>
        <p:spPr>
          <a:xfrm>
            <a:off x="3435006" y="1444884"/>
            <a:ext cx="1227551" cy="369332"/>
          </a:xfrm>
          <a:prstGeom prst="rect">
            <a:avLst/>
          </a:prstGeom>
          <a:noFill/>
        </p:spPr>
        <p:txBody>
          <a:bodyPr wrap="square" rtlCol="0">
            <a:spAutoFit/>
          </a:bodyPr>
          <a:lstStyle/>
          <a:p>
            <a:r>
              <a:rPr lang="sv-SE" b="1" dirty="0" err="1"/>
              <a:t>Primary</a:t>
            </a:r>
            <a:endParaRPr lang="sv-SE" b="1" dirty="0"/>
          </a:p>
        </p:txBody>
      </p:sp>
      <p:sp>
        <p:nvSpPr>
          <p:cNvPr id="11" name="TextBox 10">
            <a:extLst>
              <a:ext uri="{FF2B5EF4-FFF2-40B4-BE49-F238E27FC236}">
                <a16:creationId xmlns:a16="http://schemas.microsoft.com/office/drawing/2014/main" id="{CBDB309C-F7FA-4D49-8AD4-2DABC68F99E6}"/>
              </a:ext>
            </a:extLst>
          </p:cNvPr>
          <p:cNvSpPr txBox="1"/>
          <p:nvPr/>
        </p:nvSpPr>
        <p:spPr>
          <a:xfrm>
            <a:off x="5391150" y="1446972"/>
            <a:ext cx="1227551" cy="369332"/>
          </a:xfrm>
          <a:prstGeom prst="rect">
            <a:avLst/>
          </a:prstGeom>
          <a:noFill/>
        </p:spPr>
        <p:txBody>
          <a:bodyPr wrap="square" rtlCol="0">
            <a:spAutoFit/>
          </a:bodyPr>
          <a:lstStyle/>
          <a:p>
            <a:r>
              <a:rPr lang="sv-SE" b="1" dirty="0" err="1"/>
              <a:t>Secondary</a:t>
            </a:r>
            <a:endParaRPr lang="sv-SE" b="1" dirty="0"/>
          </a:p>
        </p:txBody>
      </p:sp>
      <p:sp>
        <p:nvSpPr>
          <p:cNvPr id="12" name="TextBox 11">
            <a:extLst>
              <a:ext uri="{FF2B5EF4-FFF2-40B4-BE49-F238E27FC236}">
                <a16:creationId xmlns:a16="http://schemas.microsoft.com/office/drawing/2014/main" id="{BC37D8DE-0EC6-4582-8F00-149C35856F2D}"/>
              </a:ext>
            </a:extLst>
          </p:cNvPr>
          <p:cNvSpPr txBox="1"/>
          <p:nvPr/>
        </p:nvSpPr>
        <p:spPr>
          <a:xfrm>
            <a:off x="7798230" y="1449060"/>
            <a:ext cx="1227551" cy="369332"/>
          </a:xfrm>
          <a:prstGeom prst="rect">
            <a:avLst/>
          </a:prstGeom>
          <a:noFill/>
        </p:spPr>
        <p:txBody>
          <a:bodyPr wrap="square" rtlCol="0">
            <a:spAutoFit/>
          </a:bodyPr>
          <a:lstStyle/>
          <a:p>
            <a:r>
              <a:rPr lang="sv-SE" b="1" dirty="0"/>
              <a:t>Final</a:t>
            </a:r>
          </a:p>
        </p:txBody>
      </p:sp>
      <p:pic>
        <p:nvPicPr>
          <p:cNvPr id="13" name="Picture 12">
            <a:extLst>
              <a:ext uri="{FF2B5EF4-FFF2-40B4-BE49-F238E27FC236}">
                <a16:creationId xmlns:a16="http://schemas.microsoft.com/office/drawing/2014/main" id="{B39A24D1-A170-43C7-96B7-2E5D193AFFF9}"/>
              </a:ext>
            </a:extLst>
          </p:cNvPr>
          <p:cNvPicPr>
            <a:picLocks noChangeAspect="1"/>
          </p:cNvPicPr>
          <p:nvPr/>
        </p:nvPicPr>
        <p:blipFill>
          <a:blip r:embed="rId3"/>
          <a:stretch>
            <a:fillRect/>
          </a:stretch>
        </p:blipFill>
        <p:spPr>
          <a:xfrm>
            <a:off x="2611179" y="1749816"/>
            <a:ext cx="6035929" cy="4971659"/>
          </a:xfrm>
          <a:prstGeom prst="rect">
            <a:avLst/>
          </a:prstGeom>
        </p:spPr>
      </p:pic>
      <p:sp>
        <p:nvSpPr>
          <p:cNvPr id="14" name="Content Placeholder 2">
            <a:extLst>
              <a:ext uri="{FF2B5EF4-FFF2-40B4-BE49-F238E27FC236}">
                <a16:creationId xmlns:a16="http://schemas.microsoft.com/office/drawing/2014/main" id="{F103D2C2-84D2-46BA-8A07-36B79BF4FBDD}"/>
              </a:ext>
            </a:extLst>
          </p:cNvPr>
          <p:cNvSpPr>
            <a:spLocks noGrp="1"/>
          </p:cNvSpPr>
          <p:nvPr>
            <p:ph idx="1"/>
          </p:nvPr>
        </p:nvSpPr>
        <p:spPr>
          <a:xfrm>
            <a:off x="8705140" y="1749816"/>
            <a:ext cx="3253980" cy="4550734"/>
          </a:xfrm>
        </p:spPr>
        <p:txBody>
          <a:bodyPr>
            <a:normAutofit/>
          </a:bodyPr>
          <a:lstStyle/>
          <a:p>
            <a:pPr marL="0" indent="0">
              <a:buNone/>
            </a:pPr>
            <a:r>
              <a:rPr lang="en-US" b="1" dirty="0"/>
              <a:t>We will reproduce this structure in </a:t>
            </a:r>
            <a:r>
              <a:rPr lang="en-US" b="1" dirty="0" err="1"/>
              <a:t>MoManI</a:t>
            </a:r>
            <a:r>
              <a:rPr lang="en-US" b="1" dirty="0"/>
              <a:t> step by step.</a:t>
            </a:r>
          </a:p>
          <a:p>
            <a:pPr marL="0" indent="0">
              <a:buNone/>
            </a:pPr>
            <a:endParaRPr lang="en-US" b="1" dirty="0"/>
          </a:p>
          <a:p>
            <a:pPr marL="0" indent="0">
              <a:buNone/>
            </a:pPr>
            <a:r>
              <a:rPr lang="en-US" b="1" dirty="0"/>
              <a:t>After initiating the model, we will define:</a:t>
            </a:r>
          </a:p>
          <a:p>
            <a:pPr marL="0" indent="0">
              <a:buNone/>
            </a:pPr>
            <a:r>
              <a:rPr lang="en-US" b="1" dirty="0"/>
              <a:t>6) Wind and solar power plants</a:t>
            </a:r>
          </a:p>
        </p:txBody>
      </p:sp>
      <p:sp>
        <p:nvSpPr>
          <p:cNvPr id="15" name="Rectangle 14">
            <a:extLst>
              <a:ext uri="{FF2B5EF4-FFF2-40B4-BE49-F238E27FC236}">
                <a16:creationId xmlns:a16="http://schemas.microsoft.com/office/drawing/2014/main" id="{7118D1AC-47F4-452D-9D8E-6D09B3475BFE}"/>
              </a:ext>
            </a:extLst>
          </p:cNvPr>
          <p:cNvSpPr/>
          <p:nvPr/>
        </p:nvSpPr>
        <p:spPr>
          <a:xfrm>
            <a:off x="4495889" y="3962306"/>
            <a:ext cx="1227551" cy="6610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15">
            <a:extLst>
              <a:ext uri="{FF2B5EF4-FFF2-40B4-BE49-F238E27FC236}">
                <a16:creationId xmlns:a16="http://schemas.microsoft.com/office/drawing/2014/main" id="{CE0FFC5A-1BBB-4738-9CC5-19357364A44E}"/>
              </a:ext>
            </a:extLst>
          </p:cNvPr>
          <p:cNvSpPr/>
          <p:nvPr/>
        </p:nvSpPr>
        <p:spPr>
          <a:xfrm>
            <a:off x="6305897" y="4013197"/>
            <a:ext cx="1227551" cy="15964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7483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RES of Simplicity</a:t>
            </a:r>
            <a:endParaRPr lang="it-IT" dirty="0"/>
          </a:p>
        </p:txBody>
      </p:sp>
      <p:sp>
        <p:nvSpPr>
          <p:cNvPr id="4" name="Date Placeholder 3"/>
          <p:cNvSpPr>
            <a:spLocks noGrp="1"/>
          </p:cNvSpPr>
          <p:nvPr>
            <p:ph type="dt" sz="half" idx="10"/>
          </p:nvPr>
        </p:nvSpPr>
        <p:spPr/>
        <p:txBody>
          <a:bodyPr/>
          <a:lstStyle/>
          <a:p>
            <a:fld id="{36AFB679-4984-4B42-859C-5F596B14AC38}" type="datetime1">
              <a:rPr lang="sv-SE" smtClean="0"/>
              <a:t>2020-04-02</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36C87F6-986D-49E6-AF40-1B3A1EE8064D}" type="slidenum">
              <a:rPr lang="en-GB" smtClean="0"/>
              <a:pPr/>
              <a:t>9</a:t>
            </a:fld>
            <a:endParaRPr lang="en-GB"/>
          </a:p>
        </p:txBody>
      </p:sp>
      <p:sp>
        <p:nvSpPr>
          <p:cNvPr id="9" name="TextBox 8">
            <a:extLst>
              <a:ext uri="{FF2B5EF4-FFF2-40B4-BE49-F238E27FC236}">
                <a16:creationId xmlns:a16="http://schemas.microsoft.com/office/drawing/2014/main" id="{C45A4AE5-3198-4CD0-921E-46243FD8FDB9}"/>
              </a:ext>
            </a:extLst>
          </p:cNvPr>
          <p:cNvSpPr txBox="1"/>
          <p:nvPr/>
        </p:nvSpPr>
        <p:spPr>
          <a:xfrm>
            <a:off x="1995559" y="1439487"/>
            <a:ext cx="1227551" cy="369332"/>
          </a:xfrm>
          <a:prstGeom prst="rect">
            <a:avLst/>
          </a:prstGeom>
          <a:noFill/>
        </p:spPr>
        <p:txBody>
          <a:bodyPr wrap="square" rtlCol="0">
            <a:spAutoFit/>
          </a:bodyPr>
          <a:lstStyle/>
          <a:p>
            <a:r>
              <a:rPr lang="sv-SE" b="1" dirty="0"/>
              <a:t>Resources</a:t>
            </a:r>
          </a:p>
        </p:txBody>
      </p:sp>
      <p:sp>
        <p:nvSpPr>
          <p:cNvPr id="10" name="TextBox 9">
            <a:extLst>
              <a:ext uri="{FF2B5EF4-FFF2-40B4-BE49-F238E27FC236}">
                <a16:creationId xmlns:a16="http://schemas.microsoft.com/office/drawing/2014/main" id="{FDD604EB-7EAD-454A-BEF7-AC2A32E6A657}"/>
              </a:ext>
            </a:extLst>
          </p:cNvPr>
          <p:cNvSpPr txBox="1"/>
          <p:nvPr/>
        </p:nvSpPr>
        <p:spPr>
          <a:xfrm>
            <a:off x="3435006" y="1444884"/>
            <a:ext cx="1227551" cy="369332"/>
          </a:xfrm>
          <a:prstGeom prst="rect">
            <a:avLst/>
          </a:prstGeom>
          <a:noFill/>
        </p:spPr>
        <p:txBody>
          <a:bodyPr wrap="square" rtlCol="0">
            <a:spAutoFit/>
          </a:bodyPr>
          <a:lstStyle/>
          <a:p>
            <a:r>
              <a:rPr lang="sv-SE" b="1" dirty="0" err="1"/>
              <a:t>Primary</a:t>
            </a:r>
            <a:endParaRPr lang="sv-SE" b="1" dirty="0"/>
          </a:p>
        </p:txBody>
      </p:sp>
      <p:sp>
        <p:nvSpPr>
          <p:cNvPr id="11" name="TextBox 10">
            <a:extLst>
              <a:ext uri="{FF2B5EF4-FFF2-40B4-BE49-F238E27FC236}">
                <a16:creationId xmlns:a16="http://schemas.microsoft.com/office/drawing/2014/main" id="{CBDB309C-F7FA-4D49-8AD4-2DABC68F99E6}"/>
              </a:ext>
            </a:extLst>
          </p:cNvPr>
          <p:cNvSpPr txBox="1"/>
          <p:nvPr/>
        </p:nvSpPr>
        <p:spPr>
          <a:xfrm>
            <a:off x="5391150" y="1446972"/>
            <a:ext cx="1227551" cy="369332"/>
          </a:xfrm>
          <a:prstGeom prst="rect">
            <a:avLst/>
          </a:prstGeom>
          <a:noFill/>
        </p:spPr>
        <p:txBody>
          <a:bodyPr wrap="square" rtlCol="0">
            <a:spAutoFit/>
          </a:bodyPr>
          <a:lstStyle/>
          <a:p>
            <a:r>
              <a:rPr lang="sv-SE" b="1" dirty="0" err="1"/>
              <a:t>Secondary</a:t>
            </a:r>
            <a:endParaRPr lang="sv-SE" b="1" dirty="0"/>
          </a:p>
        </p:txBody>
      </p:sp>
      <p:sp>
        <p:nvSpPr>
          <p:cNvPr id="12" name="TextBox 11">
            <a:extLst>
              <a:ext uri="{FF2B5EF4-FFF2-40B4-BE49-F238E27FC236}">
                <a16:creationId xmlns:a16="http://schemas.microsoft.com/office/drawing/2014/main" id="{BC37D8DE-0EC6-4582-8F00-149C35856F2D}"/>
              </a:ext>
            </a:extLst>
          </p:cNvPr>
          <p:cNvSpPr txBox="1"/>
          <p:nvPr/>
        </p:nvSpPr>
        <p:spPr>
          <a:xfrm>
            <a:off x="7798230" y="1449060"/>
            <a:ext cx="1227551" cy="369332"/>
          </a:xfrm>
          <a:prstGeom prst="rect">
            <a:avLst/>
          </a:prstGeom>
          <a:noFill/>
        </p:spPr>
        <p:txBody>
          <a:bodyPr wrap="square" rtlCol="0">
            <a:spAutoFit/>
          </a:bodyPr>
          <a:lstStyle/>
          <a:p>
            <a:r>
              <a:rPr lang="sv-SE" b="1" dirty="0"/>
              <a:t>Final</a:t>
            </a:r>
          </a:p>
        </p:txBody>
      </p:sp>
      <p:pic>
        <p:nvPicPr>
          <p:cNvPr id="13" name="Picture 12">
            <a:extLst>
              <a:ext uri="{FF2B5EF4-FFF2-40B4-BE49-F238E27FC236}">
                <a16:creationId xmlns:a16="http://schemas.microsoft.com/office/drawing/2014/main" id="{B39A24D1-A170-43C7-96B7-2E5D193AFFF9}"/>
              </a:ext>
            </a:extLst>
          </p:cNvPr>
          <p:cNvPicPr>
            <a:picLocks noChangeAspect="1"/>
          </p:cNvPicPr>
          <p:nvPr/>
        </p:nvPicPr>
        <p:blipFill>
          <a:blip r:embed="rId3"/>
          <a:stretch>
            <a:fillRect/>
          </a:stretch>
        </p:blipFill>
        <p:spPr>
          <a:xfrm>
            <a:off x="2611179" y="1749816"/>
            <a:ext cx="6035929" cy="4971659"/>
          </a:xfrm>
          <a:prstGeom prst="rect">
            <a:avLst/>
          </a:prstGeom>
        </p:spPr>
      </p:pic>
      <p:sp>
        <p:nvSpPr>
          <p:cNvPr id="14" name="Content Placeholder 2">
            <a:extLst>
              <a:ext uri="{FF2B5EF4-FFF2-40B4-BE49-F238E27FC236}">
                <a16:creationId xmlns:a16="http://schemas.microsoft.com/office/drawing/2014/main" id="{F103D2C2-84D2-46BA-8A07-36B79BF4FBDD}"/>
              </a:ext>
            </a:extLst>
          </p:cNvPr>
          <p:cNvSpPr>
            <a:spLocks noGrp="1"/>
          </p:cNvSpPr>
          <p:nvPr>
            <p:ph idx="1"/>
          </p:nvPr>
        </p:nvSpPr>
        <p:spPr>
          <a:xfrm>
            <a:off x="8705140" y="1749816"/>
            <a:ext cx="3253980" cy="4550734"/>
          </a:xfrm>
        </p:spPr>
        <p:txBody>
          <a:bodyPr>
            <a:normAutofit/>
          </a:bodyPr>
          <a:lstStyle/>
          <a:p>
            <a:pPr marL="0" indent="0">
              <a:buNone/>
            </a:pPr>
            <a:r>
              <a:rPr lang="en-US" b="1" dirty="0"/>
              <a:t>We will reproduce this structure in </a:t>
            </a:r>
            <a:r>
              <a:rPr lang="en-US" b="1" dirty="0" err="1"/>
              <a:t>MoManI</a:t>
            </a:r>
            <a:r>
              <a:rPr lang="en-US" b="1" dirty="0"/>
              <a:t> step by step.</a:t>
            </a:r>
          </a:p>
          <a:p>
            <a:pPr marL="0" indent="0">
              <a:buNone/>
            </a:pPr>
            <a:endParaRPr lang="en-US" b="1" dirty="0"/>
          </a:p>
          <a:p>
            <a:pPr marL="0" indent="0">
              <a:buNone/>
            </a:pPr>
            <a:r>
              <a:rPr lang="en-US" b="1" dirty="0"/>
              <a:t>After initiating the model, we will define:</a:t>
            </a:r>
          </a:p>
          <a:p>
            <a:pPr marL="0" indent="0">
              <a:buNone/>
            </a:pPr>
            <a:r>
              <a:rPr lang="en-US" b="1" dirty="0"/>
              <a:t>7) Emissions</a:t>
            </a:r>
          </a:p>
        </p:txBody>
      </p:sp>
    </p:spTree>
    <p:extLst>
      <p:ext uri="{BB962C8B-B14F-4D97-AF65-F5344CB8AC3E}">
        <p14:creationId xmlns:p14="http://schemas.microsoft.com/office/powerpoint/2010/main" val="407721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SeMOSYS_dESA_OpTIM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SeMOSYS_dESA_OpTIMUS" id="{87B24570-67CC-4463-B33B-D3B7D7BCBA01}" vid="{5874AC31-46F6-47B9-A431-4546F1FB4AF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 OSeMOSYS Community_AB" id="{05E57207-9E8F-4997-AF84-042E96A9F9B0}" vid="{05C5C074-0B80-4D41-8661-E94856CD75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OSeMOSYS_dESA_OpTIMUS</Template>
  <TotalTime>8744</TotalTime>
  <Words>888</Words>
  <Application>Microsoft Office PowerPoint</Application>
  <PresentationFormat>Widescreen</PresentationFormat>
  <Paragraphs>110</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OSeMOSYS_dESA_OpTIMUS</vt:lpstr>
      <vt:lpstr>Custom Design</vt:lpstr>
      <vt:lpstr>Simplicity</vt:lpstr>
      <vt:lpstr>RES of Simplicity</vt:lpstr>
      <vt:lpstr>RES of Simplicity</vt:lpstr>
      <vt:lpstr>RES of Simplicity</vt:lpstr>
      <vt:lpstr>RES of Simplicity</vt:lpstr>
      <vt:lpstr>RES of Simplicity</vt:lpstr>
      <vt:lpstr>RES of Simplicity</vt:lpstr>
      <vt:lpstr>RES of Simplicity</vt:lpstr>
      <vt:lpstr>RES of Simplicity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MJ2383 - Lab 1</dc:title>
  <dc:creator>Hauke Henke</dc:creator>
  <cp:keywords>Screening curves</cp:keywords>
  <cp:lastModifiedBy>Francesco Gardumi</cp:lastModifiedBy>
  <cp:revision>232</cp:revision>
  <dcterms:created xsi:type="dcterms:W3CDTF">2015-09-18T21:05:15Z</dcterms:created>
  <dcterms:modified xsi:type="dcterms:W3CDTF">2020-04-02T16:23:36Z</dcterms:modified>
</cp:coreProperties>
</file>