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68" r:id="rId2"/>
    <p:sldId id="369" r:id="rId3"/>
    <p:sldId id="395" r:id="rId4"/>
    <p:sldId id="397" r:id="rId5"/>
    <p:sldId id="396" r:id="rId6"/>
    <p:sldId id="394" r:id="rId7"/>
    <p:sldId id="371" r:id="rId8"/>
    <p:sldId id="426" r:id="rId9"/>
    <p:sldId id="405" r:id="rId10"/>
    <p:sldId id="406" r:id="rId11"/>
    <p:sldId id="408" r:id="rId12"/>
    <p:sldId id="430" r:id="rId13"/>
    <p:sldId id="433" r:id="rId14"/>
    <p:sldId id="431" r:id="rId15"/>
    <p:sldId id="432" r:id="rId16"/>
    <p:sldId id="439" r:id="rId17"/>
    <p:sldId id="442" r:id="rId18"/>
    <p:sldId id="403" r:id="rId19"/>
    <p:sldId id="404" r:id="rId20"/>
    <p:sldId id="428" r:id="rId21"/>
    <p:sldId id="429" r:id="rId22"/>
    <p:sldId id="44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er Broad" initials="OB" lastIdx="1" clrIdx="0">
    <p:extLst>
      <p:ext uri="{19B8F6BF-5375-455C-9EA6-DF929625EA0E}">
        <p15:presenceInfo xmlns:p15="http://schemas.microsoft.com/office/powerpoint/2012/main" userId="S-1-5-21-4270984560-2697355171-1338322823-62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54A6"/>
    <a:srgbClr val="FFFFFF"/>
    <a:srgbClr val="DEE4EE"/>
    <a:srgbClr val="3B6ABF"/>
    <a:srgbClr val="B0BFD8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84249" autoAdjust="0"/>
  </p:normalViewPr>
  <p:slideViewPr>
    <p:cSldViewPr snapToGrid="0">
      <p:cViewPr varScale="1">
        <p:scale>
          <a:sx n="94" d="100"/>
          <a:sy n="94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A1728-CCC6-4FFD-AB4E-CF9E18E50C8E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E99D3-575E-4B33-AEE3-580024E0F6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559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DF510-92B0-49DE-9C99-E21626351E91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964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Power generation and</a:t>
            </a:r>
            <a:r>
              <a:rPr lang="sv-SE" baseline="0" dirty="0"/>
              <a:t> </a:t>
            </a:r>
            <a:r>
              <a:rPr lang="sv-SE" baseline="0" dirty="0" err="1"/>
              <a:t>industry</a:t>
            </a:r>
            <a:r>
              <a:rPr lang="sv-SE" baseline="0" dirty="0"/>
              <a:t> </a:t>
            </a:r>
            <a:r>
              <a:rPr lang="sv-SE" baseline="0" dirty="0" err="1"/>
              <a:t>share</a:t>
            </a:r>
            <a:r>
              <a:rPr lang="sv-SE" baseline="0" dirty="0"/>
              <a:t> </a:t>
            </a:r>
            <a:r>
              <a:rPr lang="sv-SE" baseline="0" dirty="0" err="1"/>
              <a:t>most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the global gas </a:t>
            </a:r>
            <a:r>
              <a:rPr lang="sv-SE" baseline="0" dirty="0" err="1"/>
              <a:t>demand</a:t>
            </a:r>
            <a:r>
              <a:rPr lang="sv-SE" baseline="0" dirty="0"/>
              <a:t> </a:t>
            </a:r>
            <a:r>
              <a:rPr lang="sv-SE" baseline="0" dirty="0" err="1"/>
              <a:t>growth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235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figures</a:t>
            </a:r>
            <a:r>
              <a:rPr lang="sv-SE" dirty="0"/>
              <a:t> </a:t>
            </a:r>
            <a:r>
              <a:rPr lang="sv-SE" dirty="0" err="1"/>
              <a:t>haven’t</a:t>
            </a:r>
            <a:r>
              <a:rPr lang="sv-SE" dirty="0"/>
              <a:t> </a:t>
            </a:r>
            <a:r>
              <a:rPr lang="sv-SE" dirty="0" err="1"/>
              <a:t>changed</a:t>
            </a:r>
            <a:r>
              <a:rPr lang="sv-SE" dirty="0"/>
              <a:t> </a:t>
            </a:r>
            <a:r>
              <a:rPr lang="sv-SE" dirty="0" err="1"/>
              <a:t>significantly</a:t>
            </a:r>
            <a:r>
              <a:rPr lang="sv-SE" dirty="0"/>
              <a:t> </a:t>
            </a:r>
            <a:r>
              <a:rPr lang="sv-SE" dirty="0" err="1"/>
              <a:t>since</a:t>
            </a:r>
            <a:r>
              <a:rPr lang="sv-SE" baseline="0" dirty="0"/>
              <a:t> IEA World Energy Outlook 2015.</a:t>
            </a:r>
          </a:p>
          <a:p>
            <a:endParaRPr lang="sv-SE" baseline="0" dirty="0"/>
          </a:p>
          <a:p>
            <a:r>
              <a:rPr lang="sv-S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reserves to production ratio (R/P) represents the length of time that proven reserves would last if production was to </a:t>
            </a:r>
            <a:r>
              <a:rPr lang="sv-S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</a:t>
            </a:r>
            <a:r>
              <a:rPr lang="sv-S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 </a:t>
            </a:r>
            <a:r>
              <a:rPr lang="sv-S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</a:t>
            </a:r>
            <a:r>
              <a:rPr lang="sv-S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rates.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011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Case drilling: </a:t>
            </a:r>
            <a:r>
              <a:rPr lang="sv-SE" dirty="0" err="1"/>
              <a:t>after</a:t>
            </a:r>
            <a:r>
              <a:rPr lang="sv-SE" baseline="0" dirty="0"/>
              <a:t> the </a:t>
            </a:r>
            <a:r>
              <a:rPr lang="sv-SE" baseline="0" dirty="0" err="1"/>
              <a:t>well</a:t>
            </a:r>
            <a:r>
              <a:rPr lang="sv-SE" baseline="0" dirty="0"/>
              <a:t> is </a:t>
            </a:r>
            <a:r>
              <a:rPr lang="sv-SE" baseline="0" dirty="0" err="1"/>
              <a:t>drilled</a:t>
            </a:r>
            <a:r>
              <a:rPr lang="sv-SE" baseline="0" dirty="0"/>
              <a:t>, a diameter </a:t>
            </a:r>
            <a:r>
              <a:rPr lang="sv-SE" baseline="0" dirty="0" err="1"/>
              <a:t>casing</a:t>
            </a:r>
            <a:r>
              <a:rPr lang="sv-SE" baseline="0" dirty="0"/>
              <a:t> is </a:t>
            </a:r>
            <a:r>
              <a:rPr lang="sv-SE" baseline="0" dirty="0" err="1"/>
              <a:t>inserted</a:t>
            </a:r>
            <a:r>
              <a:rPr lang="sv-SE" baseline="0" dirty="0"/>
              <a:t> and </a:t>
            </a:r>
            <a:r>
              <a:rPr lang="sv-SE" baseline="0" dirty="0" err="1"/>
              <a:t>fixed</a:t>
            </a:r>
            <a:r>
              <a:rPr lang="sv-SE" baseline="0" dirty="0"/>
              <a:t> </a:t>
            </a:r>
            <a:r>
              <a:rPr lang="sv-SE" baseline="0" dirty="0" err="1"/>
              <a:t>with</a:t>
            </a:r>
            <a:r>
              <a:rPr lang="sv-SE" baseline="0" dirty="0"/>
              <a:t> cement (</a:t>
            </a:r>
            <a:r>
              <a:rPr lang="sv-SE" baseline="0" dirty="0" err="1"/>
              <a:t>one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the </a:t>
            </a:r>
            <a:r>
              <a:rPr lang="sv-SE" baseline="0" dirty="0" err="1"/>
              <a:t>things</a:t>
            </a:r>
            <a:r>
              <a:rPr lang="sv-SE" baseline="0" dirty="0"/>
              <a:t> </a:t>
            </a:r>
            <a:r>
              <a:rPr lang="sv-SE" baseline="0" dirty="0" err="1"/>
              <a:t>which</a:t>
            </a:r>
            <a:r>
              <a:rPr lang="sv-SE" baseline="0" dirty="0"/>
              <a:t> </a:t>
            </a:r>
            <a:r>
              <a:rPr lang="sv-SE" baseline="0" dirty="0" err="1"/>
              <a:t>failed</a:t>
            </a:r>
            <a:r>
              <a:rPr lang="sv-SE" baseline="0" dirty="0"/>
              <a:t> in </a:t>
            </a:r>
            <a:r>
              <a:rPr lang="sv-SE" baseline="0" dirty="0" err="1"/>
              <a:t>deep</a:t>
            </a:r>
            <a:r>
              <a:rPr lang="sv-SE" baseline="0" dirty="0"/>
              <a:t> </a:t>
            </a:r>
            <a:r>
              <a:rPr lang="sv-SE" baseline="0" dirty="0" err="1"/>
              <a:t>water</a:t>
            </a:r>
            <a:r>
              <a:rPr lang="sv-SE" baseline="0" dirty="0"/>
              <a:t> </a:t>
            </a:r>
            <a:r>
              <a:rPr lang="sv-SE" baseline="0" dirty="0" err="1"/>
              <a:t>horizon</a:t>
            </a:r>
            <a:r>
              <a:rPr lang="sv-SE" baseline="0" dirty="0"/>
              <a:t>).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768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Ask</a:t>
            </a:r>
            <a:r>
              <a:rPr lang="sv-SE" baseline="0" dirty="0"/>
              <a:t> the </a:t>
            </a:r>
            <a:r>
              <a:rPr lang="sv-SE" baseline="0" dirty="0" err="1"/>
              <a:t>attendants</a:t>
            </a:r>
            <a:r>
              <a:rPr lang="sv-SE" baseline="0" dirty="0"/>
              <a:t>. From the </a:t>
            </a:r>
            <a:r>
              <a:rPr lang="sv-SE" baseline="0" dirty="0" err="1"/>
              <a:t>figure</a:t>
            </a:r>
            <a:r>
              <a:rPr lang="sv-SE" baseline="0" dirty="0"/>
              <a:t> </a:t>
            </a:r>
            <a:r>
              <a:rPr lang="sv-SE" baseline="0" dirty="0" err="1"/>
              <a:t>we</a:t>
            </a:r>
            <a:r>
              <a:rPr lang="sv-SE" baseline="0" dirty="0"/>
              <a:t> </a:t>
            </a:r>
            <a:r>
              <a:rPr lang="sv-SE" baseline="0" dirty="0" err="1"/>
              <a:t>can</a:t>
            </a:r>
            <a:r>
              <a:rPr lang="sv-SE" baseline="0" dirty="0"/>
              <a:t> </a:t>
            </a:r>
            <a:r>
              <a:rPr lang="sv-SE" baseline="0" dirty="0" err="1"/>
              <a:t>see</a:t>
            </a:r>
            <a:r>
              <a:rPr lang="sv-SE" baseline="0" dirty="0"/>
              <a:t> </a:t>
            </a:r>
            <a:r>
              <a:rPr lang="sv-SE" baseline="0" dirty="0" err="1"/>
              <a:t>that</a:t>
            </a:r>
            <a:r>
              <a:rPr lang="sv-SE" baseline="0" dirty="0"/>
              <a:t> in a </a:t>
            </a:r>
            <a:r>
              <a:rPr lang="sv-SE" baseline="0" dirty="0" err="1"/>
              <a:t>few</a:t>
            </a:r>
            <a:r>
              <a:rPr lang="sv-SE" baseline="0" dirty="0"/>
              <a:t> markets the </a:t>
            </a:r>
            <a:r>
              <a:rPr lang="sv-SE" baseline="0" dirty="0" err="1"/>
              <a:t>prices</a:t>
            </a:r>
            <a:r>
              <a:rPr lang="sv-SE" baseline="0" dirty="0"/>
              <a:t> </a:t>
            </a:r>
            <a:r>
              <a:rPr lang="sv-SE" baseline="0" dirty="0" err="1"/>
              <a:t>went</a:t>
            </a:r>
            <a:r>
              <a:rPr lang="sv-SE" baseline="0" dirty="0"/>
              <a:t> </a:t>
            </a:r>
            <a:r>
              <a:rPr lang="sv-SE" baseline="0" dirty="0" err="1"/>
              <a:t>up</a:t>
            </a:r>
            <a:r>
              <a:rPr lang="sv-SE" baseline="0" dirty="0"/>
              <a:t> </a:t>
            </a:r>
            <a:r>
              <a:rPr lang="sv-SE" baseline="0" dirty="0" err="1"/>
              <a:t>until</a:t>
            </a:r>
            <a:r>
              <a:rPr lang="sv-SE" baseline="0" dirty="0"/>
              <a:t> 2014 </a:t>
            </a:r>
            <a:r>
              <a:rPr lang="sv-SE" baseline="0" dirty="0" err="1"/>
              <a:t>then</a:t>
            </a:r>
            <a:r>
              <a:rPr lang="sv-SE" baseline="0" dirty="0"/>
              <a:t> </a:t>
            </a:r>
            <a:r>
              <a:rPr lang="sv-SE" baseline="0" dirty="0" err="1"/>
              <a:t>dropped</a:t>
            </a:r>
            <a:r>
              <a:rPr lang="sv-SE" baseline="0" dirty="0"/>
              <a:t>, as </a:t>
            </a:r>
            <a:r>
              <a:rPr lang="sv-SE" baseline="0" dirty="0" err="1"/>
              <a:t>happened</a:t>
            </a:r>
            <a:r>
              <a:rPr lang="sv-SE" baseline="0" dirty="0"/>
              <a:t> for </a:t>
            </a:r>
            <a:r>
              <a:rPr lang="sv-SE" baseline="0" dirty="0" err="1"/>
              <a:t>oil</a:t>
            </a:r>
            <a:r>
              <a:rPr lang="sv-SE" baseline="0" dirty="0"/>
              <a:t>.</a:t>
            </a:r>
          </a:p>
          <a:p>
            <a:r>
              <a:rPr lang="sv-SE" baseline="0" dirty="0" err="1"/>
              <a:t>However</a:t>
            </a:r>
            <a:r>
              <a:rPr lang="sv-SE" baseline="0" dirty="0"/>
              <a:t>, </a:t>
            </a:r>
            <a:r>
              <a:rPr lang="sv-SE" baseline="0" dirty="0" err="1"/>
              <a:t>this</a:t>
            </a:r>
            <a:r>
              <a:rPr lang="sv-SE" baseline="0" dirty="0"/>
              <a:t> </a:t>
            </a:r>
            <a:r>
              <a:rPr lang="sv-SE" baseline="0" dirty="0" err="1"/>
              <a:t>was</a:t>
            </a:r>
            <a:r>
              <a:rPr lang="sv-SE" baseline="0" dirty="0"/>
              <a:t> not the </a:t>
            </a:r>
            <a:r>
              <a:rPr lang="sv-SE" baseline="0" dirty="0" err="1"/>
              <a:t>case</a:t>
            </a:r>
            <a:r>
              <a:rPr lang="sv-SE" baseline="0" dirty="0"/>
              <a:t> for the US, </a:t>
            </a:r>
            <a:r>
              <a:rPr lang="sv-SE" baseline="0" dirty="0" err="1"/>
              <a:t>where</a:t>
            </a:r>
            <a:r>
              <a:rPr lang="sv-SE" baseline="0" dirty="0"/>
              <a:t> </a:t>
            </a:r>
            <a:r>
              <a:rPr lang="sv-SE" baseline="0" dirty="0" err="1"/>
              <a:t>much</a:t>
            </a:r>
            <a:r>
              <a:rPr lang="sv-SE" baseline="0" dirty="0"/>
              <a:t> </a:t>
            </a:r>
            <a:r>
              <a:rPr lang="sv-SE" baseline="0" dirty="0" err="1"/>
              <a:t>earlier</a:t>
            </a:r>
            <a:r>
              <a:rPr lang="sv-SE" baseline="0" dirty="0"/>
              <a:t> the </a:t>
            </a:r>
            <a:r>
              <a:rPr lang="sv-SE" baseline="0" dirty="0" err="1"/>
              <a:t>exploitation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</a:t>
            </a:r>
            <a:r>
              <a:rPr lang="sv-SE" baseline="0" dirty="0" err="1"/>
              <a:t>shale</a:t>
            </a:r>
            <a:r>
              <a:rPr lang="sv-SE" baseline="0" dirty="0"/>
              <a:t> gas </a:t>
            </a:r>
            <a:r>
              <a:rPr lang="sv-SE" baseline="0" dirty="0" err="1"/>
              <a:t>started</a:t>
            </a:r>
            <a:r>
              <a:rPr lang="sv-SE" baseline="0" dirty="0"/>
              <a:t> and the </a:t>
            </a:r>
            <a:r>
              <a:rPr lang="sv-SE" baseline="0" dirty="0" err="1"/>
              <a:t>prices</a:t>
            </a:r>
            <a:r>
              <a:rPr lang="sv-SE" baseline="0" dirty="0"/>
              <a:t> </a:t>
            </a:r>
            <a:r>
              <a:rPr lang="sv-SE" baseline="0" dirty="0" err="1"/>
              <a:t>dropped</a:t>
            </a:r>
            <a:r>
              <a:rPr lang="sv-SE" baseline="0" dirty="0"/>
              <a:t>. </a:t>
            </a:r>
            <a:r>
              <a:rPr lang="sv-SE" baseline="0" dirty="0" err="1"/>
              <a:t>There</a:t>
            </a:r>
            <a:r>
              <a:rPr lang="sv-SE" baseline="0" dirty="0"/>
              <a:t> </a:t>
            </a:r>
            <a:r>
              <a:rPr lang="sv-SE" baseline="0" dirty="0" err="1"/>
              <a:t>could</a:t>
            </a:r>
            <a:r>
              <a:rPr lang="sv-SE" baseline="0" dirty="0"/>
              <a:t> be a </a:t>
            </a:r>
            <a:r>
              <a:rPr lang="sv-SE" baseline="0" dirty="0" err="1"/>
              <a:t>balancing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</a:t>
            </a:r>
            <a:r>
              <a:rPr lang="sv-SE" baseline="0" dirty="0" err="1"/>
              <a:t>prices</a:t>
            </a:r>
            <a:r>
              <a:rPr lang="sv-SE" baseline="0" dirty="0"/>
              <a:t> </a:t>
            </a:r>
            <a:r>
              <a:rPr lang="sv-SE" baseline="0" dirty="0" err="1"/>
              <a:t>if</a:t>
            </a:r>
            <a:r>
              <a:rPr lang="sv-SE" baseline="0" dirty="0"/>
              <a:t> the US </a:t>
            </a:r>
            <a:r>
              <a:rPr lang="sv-SE" baseline="0" dirty="0" err="1"/>
              <a:t>started</a:t>
            </a:r>
            <a:r>
              <a:rPr lang="sv-SE" baseline="0" dirty="0"/>
              <a:t> a </a:t>
            </a:r>
            <a:r>
              <a:rPr lang="sv-SE" baseline="0" dirty="0" err="1"/>
              <a:t>big</a:t>
            </a:r>
            <a:r>
              <a:rPr lang="sv-SE" baseline="0" dirty="0"/>
              <a:t> trans-</a:t>
            </a:r>
            <a:r>
              <a:rPr lang="sv-SE" baseline="0" dirty="0" err="1"/>
              <a:t>oceanic</a:t>
            </a:r>
            <a:r>
              <a:rPr lang="sv-SE" baseline="0" dirty="0"/>
              <a:t> </a:t>
            </a:r>
            <a:r>
              <a:rPr lang="sv-SE" baseline="0" dirty="0" err="1"/>
              <a:t>trade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LNG.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296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231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Gas: social, environmental and economic concerns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70" y="477372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9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2017-09-23</a:t>
            </a:r>
            <a:endParaRPr lang="es-BO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Gas: social, environmental and economic concerns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53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2017-09-23</a:t>
            </a:r>
            <a:endParaRPr lang="es-BO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Gas: social, environmental and economic concerns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2599907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2017-09-23</a:t>
            </a:r>
            <a:endParaRPr lang="es-BO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Gas: social, environmental and economic concerns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9171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2017-09-23</a:t>
            </a:r>
            <a:endParaRPr lang="es-BO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Gas: social, environmental and economic concerns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036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/>
              <a:t>2017-09-23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Gas: social, environmental and economic concerns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5" name="Grupp 28"/>
          <p:cNvGrpSpPr/>
          <p:nvPr userDrawn="1"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 userDrawn="1"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 userDrawn="1"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 userDrawn="1"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 userDrawn="1"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 userDrawn="1"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 userDrawn="1"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 userDrawn="1"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5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Gas: social, environmental and economic concerns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70" y="477372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8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2017-09-23</a:t>
            </a:r>
            <a:endParaRPr lang="es-BO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Gas: social, environmental and economic concerns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0817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2017-09-23</a:t>
            </a:r>
            <a:endParaRPr lang="es-BO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Gas: social, environmental and economic concerns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72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2017-09-23</a:t>
            </a:r>
            <a:endParaRPr lang="es-BO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Gas: social, environmental and economic concerns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01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2017-09-23</a:t>
            </a:r>
            <a:endParaRPr lang="es-BO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Gas: social, environmental and economic concerns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295756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2017-09-23</a:t>
            </a:r>
            <a:endParaRPr lang="es-BO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Gas: social, environmental and economic concerns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161202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2017-09-23</a:t>
            </a:r>
            <a:endParaRPr lang="es-BO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Gas: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44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2017-09-23</a:t>
            </a:r>
            <a:endParaRPr lang="es-BO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Gas: social, environmental and economic concerns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7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70" y="477372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63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ardumi@kth.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optimus.community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ea-etsap.org/index.php/energy-technology-data" TargetMode="External"/><Relationship Id="rId2" Type="http://schemas.openxmlformats.org/officeDocument/2006/relationships/hyperlink" Target="https://www.bp.com/content/dam/bp/en/corporate/pdf/energy-economics/statistical-review-2017/bp-statistical-review-of-world-energy-2017-full-report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8zGFvzMMO9w&amp;t=706s" TargetMode="External"/><Relationship Id="rId4" Type="http://schemas.openxmlformats.org/officeDocument/2006/relationships/hyperlink" Target="https://www.youtube.com/watch?v=pay5dKYvXG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share.net/MMoiraWhitehouse/fossil-fuels-teach" TargetMode="External"/><Relationship Id="rId3" Type="http://schemas.openxmlformats.org/officeDocument/2006/relationships/hyperlink" Target="http://www.energytrendsinsider.com/research/coal/coal-mining-and-processing/" TargetMode="External"/><Relationship Id="rId7" Type="http://schemas.openxmlformats.org/officeDocument/2006/relationships/hyperlink" Target="http://unitednuclear.com/index.php?main_page=product_info&amp;products_id=1028" TargetMode="External"/><Relationship Id="rId2" Type="http://schemas.openxmlformats.org/officeDocument/2006/relationships/hyperlink" Target="http://www.gbgasifired.com/mode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opnews.in/wind-water-and-sun-beat-biofuels-nuclear-and-coal-clean-energy-297577" TargetMode="External"/><Relationship Id="rId5" Type="http://schemas.openxmlformats.org/officeDocument/2006/relationships/hyperlink" Target="http://inhabitat.com/tag/biomass/" TargetMode="External"/><Relationship Id="rId10" Type="http://schemas.openxmlformats.org/officeDocument/2006/relationships/hyperlink" Target="http://energyfromthorium.com/2010/08/06/loveswu1/" TargetMode="External"/><Relationship Id="rId4" Type="http://schemas.openxmlformats.org/officeDocument/2006/relationships/hyperlink" Target="http://stillwaterassociates.com/crack-spread-a-quick-and-dirty-indicator-of-refining-profitability/" TargetMode="External"/><Relationship Id="rId9" Type="http://schemas.openxmlformats.org/officeDocument/2006/relationships/hyperlink" Target="https://en.wikipedia.org/wiki/Battersea_Power_Station_in_popular_culture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icquery.com/gasoline-truck_WXRZaplkZ2eaRVifu*zjqPAvrMnnxmBsTSgdn*BBBKk/" TargetMode="External"/><Relationship Id="rId3" Type="http://schemas.openxmlformats.org/officeDocument/2006/relationships/hyperlink" Target="https://se.123rf.com/clipart-vektorer/transport.html" TargetMode="External"/><Relationship Id="rId7" Type="http://schemas.openxmlformats.org/officeDocument/2006/relationships/hyperlink" Target="http://www.forestenergy.ie/transportation-studies.php" TargetMode="External"/><Relationship Id="rId2" Type="http://schemas.openxmlformats.org/officeDocument/2006/relationships/hyperlink" Target="http://jhsimpson.com/residenti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zerohedge.com/news/2017-06-23/demand-oil-pipeline-capacity-hits-6-year-low" TargetMode="External"/><Relationship Id="rId5" Type="http://schemas.openxmlformats.org/officeDocument/2006/relationships/hyperlink" Target="http://www.alfalaval.com/industries/refrigeration/commercial-refrigeration/" TargetMode="External"/><Relationship Id="rId10" Type="http://schemas.openxmlformats.org/officeDocument/2006/relationships/hyperlink" Target="http://www.sunwindenergy.com/photovoltaics/38-mw-rooftop-pv-system-completed-uk" TargetMode="External"/><Relationship Id="rId4" Type="http://schemas.openxmlformats.org/officeDocument/2006/relationships/hyperlink" Target="http://indianexpress.com/article/business/economy/factory-output-grows-2-per-cent-in-february-after-3-months-of-contraction/" TargetMode="External"/><Relationship Id="rId9" Type="http://schemas.openxmlformats.org/officeDocument/2006/relationships/hyperlink" Target="http://trayamtechnologies.com/solar-pv-roof-top-and-ground-mountin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emosys.org/understanding-the-energy-system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i="1" dirty="0" smtClean="0"/>
              <a:t>Gas:</a:t>
            </a:r>
            <a:r>
              <a:rPr lang="en-GB" i="1" dirty="0"/>
              <a:t/>
            </a:r>
            <a:br>
              <a:rPr lang="en-GB" i="1" dirty="0"/>
            </a:br>
            <a:r>
              <a:rPr lang="en-GB" i="1" dirty="0"/>
              <a:t>Social, environmental and economic concerns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2017-09-23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Gas: social, environmental and economic concerns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7" name="Subtitle 3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>
            <a:normAutofit/>
          </a:bodyPr>
          <a:lstStyle/>
          <a:p>
            <a:r>
              <a:rPr lang="en-GB" dirty="0" smtClean="0"/>
              <a:t>Francesco Gardumi</a:t>
            </a:r>
          </a:p>
          <a:p>
            <a:r>
              <a:rPr lang="en-GB" dirty="0" smtClean="0">
                <a:hlinkClick r:id="rId3"/>
              </a:rPr>
              <a:t>gardumi@kth.se</a:t>
            </a:r>
            <a:r>
              <a:rPr lang="en-GB" dirty="0" smtClean="0"/>
              <a:t> </a:t>
            </a:r>
          </a:p>
        </p:txBody>
      </p:sp>
      <p:sp>
        <p:nvSpPr>
          <p:cNvPr id="9" name="Subtitle 3"/>
          <p:cNvSpPr txBox="1">
            <a:spLocks/>
          </p:cNvSpPr>
          <p:nvPr/>
        </p:nvSpPr>
        <p:spPr>
          <a:xfrm>
            <a:off x="838200" y="5696322"/>
            <a:ext cx="9144000" cy="417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spc="0" dirty="0" smtClean="0"/>
              <a:t>Introductory lecture – Energy commodities and technologies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fontAlgn="ctr"/>
            <a:r>
              <a:rPr lang="en-US" sz="1000" dirty="0"/>
              <a:t>This work by </a:t>
            </a:r>
            <a:r>
              <a:rPr lang="en-US" sz="1000" dirty="0" err="1">
                <a:hlinkClick r:id="rId4"/>
              </a:rPr>
              <a:t>OpTIMUS.community</a:t>
            </a:r>
            <a:r>
              <a:rPr lang="en-US" sz="1000" dirty="0"/>
              <a:t> is licensed </a:t>
            </a:r>
            <a:r>
              <a:rPr lang="en-US" sz="1000" dirty="0" smtClean="0"/>
              <a:t>under the </a:t>
            </a:r>
            <a:r>
              <a:rPr lang="en-US" sz="1000" dirty="0"/>
              <a:t>Creative Commons Attribution 4.0 International License. To view a copy of this license, visit </a:t>
            </a:r>
            <a:r>
              <a:rPr lang="en-US" sz="1000" dirty="0">
                <a:hlinkClick r:id="rId5"/>
              </a:rPr>
              <a:t>http://creativecommons.org/licenses/by/4.0</a:t>
            </a:r>
            <a:r>
              <a:rPr lang="en-US" sz="1000" dirty="0" smtClean="0">
                <a:hlinkClick r:id="rId5"/>
              </a:rPr>
              <a:t>/</a:t>
            </a:r>
            <a:r>
              <a:rPr lang="en-US" sz="1000" dirty="0" smtClean="0"/>
              <a:t>.</a:t>
            </a:r>
            <a:endParaRPr lang="sv-SE" sz="1000" b="1" spc="-15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3" name="Picture 12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2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Gas: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Transportation and storage</a:t>
            </a:r>
            <a:endParaRPr lang="sv-SE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076612"/>
              </p:ext>
            </p:extLst>
          </p:nvPr>
        </p:nvGraphicFramePr>
        <p:xfrm>
          <a:off x="6885847" y="1358644"/>
          <a:ext cx="447897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816">
                  <a:extLst>
                    <a:ext uri="{9D8B030D-6E8A-4147-A177-3AD203B41FA5}">
                      <a16:colId xmlns:a16="http://schemas.microsoft.com/office/drawing/2014/main" val="357745841"/>
                    </a:ext>
                  </a:extLst>
                </a:gridCol>
                <a:gridCol w="2441154">
                  <a:extLst>
                    <a:ext uri="{9D8B030D-6E8A-4147-A177-3AD203B41FA5}">
                      <a16:colId xmlns:a16="http://schemas.microsoft.com/office/drawing/2014/main" val="176232023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Key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characteristics</a:t>
                      </a:r>
                      <a:endParaRPr lang="sv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8179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sv-SE" b="1" i="1" dirty="0"/>
                        <a:t>Pipeline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87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Capital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194-226</a:t>
                      </a:r>
                      <a:r>
                        <a:rPr lang="sv-SE" baseline="0" dirty="0"/>
                        <a:t> M$/km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60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Energy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use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1.8-2.7%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of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transported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666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sv-SE" b="1" i="1" dirty="0"/>
                        <a:t>LNG</a:t>
                      </a:r>
                      <a:r>
                        <a:rPr lang="sv-SE" b="1" i="1" baseline="0" dirty="0"/>
                        <a:t> </a:t>
                      </a:r>
                      <a:r>
                        <a:rPr lang="sv-SE" b="1" i="1" baseline="0" dirty="0" err="1"/>
                        <a:t>liquefaction</a:t>
                      </a:r>
                      <a:endParaRPr lang="sv-SE" b="1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68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/>
                        <a:t>Capital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2.9-3.8</a:t>
                      </a:r>
                      <a:r>
                        <a:rPr lang="sv-SE" baseline="0" dirty="0"/>
                        <a:t> $/</a:t>
                      </a:r>
                      <a:r>
                        <a:rPr lang="sv-SE" baseline="0" dirty="0" err="1"/>
                        <a:t>MMBtu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87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baseline="0" dirty="0"/>
                        <a:t>VOM and FOM </a:t>
                      </a:r>
                      <a:r>
                        <a:rPr lang="sv-SE" baseline="0" dirty="0" err="1"/>
                        <a:t>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10500</a:t>
                      </a:r>
                      <a:r>
                        <a:rPr lang="sv-SE" baseline="0" dirty="0"/>
                        <a:t> $/ton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0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Natural</a:t>
                      </a:r>
                      <a:r>
                        <a:rPr lang="sv-SE" dirty="0"/>
                        <a:t> gas </a:t>
                      </a:r>
                      <a:r>
                        <a:rPr lang="sv-SE" dirty="0" err="1"/>
                        <a:t>losses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8085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sv-SE" b="1" i="1" dirty="0"/>
                        <a:t>LNG</a:t>
                      </a:r>
                      <a:r>
                        <a:rPr lang="sv-SE" b="1" i="1" baseline="0" dirty="0"/>
                        <a:t> shipping</a:t>
                      </a:r>
                      <a:endParaRPr lang="sv-SE" b="1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82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Capital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245 M$/150000 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503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Energy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use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Diesel</a:t>
                      </a:r>
                      <a:r>
                        <a:rPr lang="sv-SE" baseline="0" dirty="0"/>
                        <a:t>, NG, HFO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CO2</a:t>
                      </a:r>
                      <a:r>
                        <a:rPr lang="sv-SE" baseline="0" dirty="0"/>
                        <a:t> Em. </a:t>
                      </a:r>
                      <a:r>
                        <a:rPr lang="sv-SE" baseline="0" dirty="0" err="1"/>
                        <a:t>factor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Depends</a:t>
                      </a:r>
                      <a:r>
                        <a:rPr lang="sv-SE" baseline="0" dirty="0"/>
                        <a:t> on </a:t>
                      </a:r>
                      <a:r>
                        <a:rPr lang="sv-SE" baseline="0" dirty="0" err="1"/>
                        <a:t>fuel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0246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b="1" i="1" dirty="0"/>
                        <a:t>LNG re-</a:t>
                      </a:r>
                      <a:r>
                        <a:rPr lang="sv-SE" b="1" i="1" dirty="0" err="1"/>
                        <a:t>gasification</a:t>
                      </a:r>
                      <a:endParaRPr lang="sv-SE" b="1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90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/>
                        <a:t>Capital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45-75 $/ton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615620"/>
                  </a:ext>
                </a:extLst>
              </a:tr>
            </a:tbl>
          </a:graphicData>
        </a:graphic>
      </p:graphicFrame>
      <p:sp>
        <p:nvSpPr>
          <p:cNvPr id="8" name="Content Placeholder 1"/>
          <p:cNvSpPr txBox="1">
            <a:spLocks/>
          </p:cNvSpPr>
          <p:nvPr/>
        </p:nvSpPr>
        <p:spPr>
          <a:xfrm>
            <a:off x="199222" y="1740429"/>
            <a:ext cx="6537901" cy="4913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b="1" dirty="0"/>
              <a:t>Transportation</a:t>
            </a:r>
          </a:p>
          <a:p>
            <a:pPr lvl="1"/>
            <a:r>
              <a:rPr lang="en-CA" dirty="0"/>
              <a:t>Pipelines: used for short to medium distances (including distribution to final users) and large volumes.</a:t>
            </a:r>
          </a:p>
          <a:p>
            <a:pPr lvl="1"/>
            <a:r>
              <a:rPr lang="en-CA" dirty="0"/>
              <a:t>LNG shipping: for long distances and large volumes. This technology also includes liquefaction and re-gasification facilities.</a:t>
            </a:r>
          </a:p>
          <a:p>
            <a:pPr marL="457200" lvl="1" indent="0">
              <a:buNone/>
            </a:pPr>
            <a:r>
              <a:rPr lang="en-CA" b="1" dirty="0"/>
              <a:t>Storage</a:t>
            </a:r>
          </a:p>
          <a:p>
            <a:pPr marL="457200" lvl="1" indent="0">
              <a:buNone/>
            </a:pPr>
            <a:r>
              <a:rPr lang="en-CA" dirty="0"/>
              <a:t>Natural gas is stored for commercial or energy security reasons.</a:t>
            </a:r>
          </a:p>
          <a:p>
            <a:pPr lvl="1"/>
            <a:r>
              <a:rPr lang="en-CA" dirty="0"/>
              <a:t>Underground storage: in depleted gas reservoirs or salt caverns.</a:t>
            </a:r>
          </a:p>
          <a:p>
            <a:pPr lvl="1"/>
            <a:r>
              <a:rPr lang="en-CA" dirty="0"/>
              <a:t>On-board LNG fleets.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dirty="0"/>
          </a:p>
          <a:p>
            <a:pPr marL="457200" indent="-45720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3265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Gas: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Combustion-based power plants</a:t>
            </a:r>
            <a:endParaRPr lang="sv-SE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439328"/>
              </p:ext>
            </p:extLst>
          </p:nvPr>
        </p:nvGraphicFramePr>
        <p:xfrm>
          <a:off x="7194323" y="1369661"/>
          <a:ext cx="4120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000">
                  <a:extLst>
                    <a:ext uri="{9D8B030D-6E8A-4147-A177-3AD203B41FA5}">
                      <a16:colId xmlns:a16="http://schemas.microsoft.com/office/drawing/2014/main" val="357745841"/>
                    </a:ext>
                  </a:extLst>
                </a:gridCol>
                <a:gridCol w="2060000">
                  <a:extLst>
                    <a:ext uri="{9D8B030D-6E8A-4147-A177-3AD203B41FA5}">
                      <a16:colId xmlns:a16="http://schemas.microsoft.com/office/drawing/2014/main" val="411686412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Key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characteristics</a:t>
                      </a:r>
                      <a:endParaRPr lang="sv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8179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sv-SE" b="1" i="1" dirty="0" err="1"/>
                        <a:t>OCGTs</a:t>
                      </a:r>
                      <a:endParaRPr lang="sv-SE" b="1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87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Capital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900</a:t>
                      </a:r>
                      <a:r>
                        <a:rPr lang="sv-SE" baseline="0" dirty="0"/>
                        <a:t> $/kW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60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VOM and</a:t>
                      </a:r>
                      <a:r>
                        <a:rPr lang="sv-SE" baseline="0" dirty="0"/>
                        <a:t> FOM </a:t>
                      </a:r>
                      <a:r>
                        <a:rPr lang="sv-SE" baseline="0" dirty="0" err="1"/>
                        <a:t>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36 $/kW/a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66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Lifetime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30 </a:t>
                      </a:r>
                      <a:r>
                        <a:rPr lang="sv-SE" dirty="0" err="1"/>
                        <a:t>years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68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/>
                        <a:t>Efficiency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35-42%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87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CO2</a:t>
                      </a:r>
                      <a:r>
                        <a:rPr lang="sv-SE" baseline="0" dirty="0"/>
                        <a:t> Em. </a:t>
                      </a:r>
                      <a:r>
                        <a:rPr lang="sv-SE" baseline="0" dirty="0" err="1"/>
                        <a:t>factor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480-575 kg/MWh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02165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sv-SE" b="1" i="1" dirty="0" err="1"/>
                        <a:t>CCGTs</a:t>
                      </a:r>
                      <a:endParaRPr lang="sv-SE" b="1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52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Capital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1100</a:t>
                      </a:r>
                      <a:r>
                        <a:rPr lang="sv-SE" baseline="0" dirty="0"/>
                        <a:t> $/kW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8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VOM and FOM </a:t>
                      </a:r>
                      <a:r>
                        <a:rPr lang="sv-SE" dirty="0" err="1"/>
                        <a:t>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44</a:t>
                      </a:r>
                      <a:r>
                        <a:rPr lang="sv-SE" baseline="0" dirty="0"/>
                        <a:t> $/kW/a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82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Lifetime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30 </a:t>
                      </a:r>
                      <a:r>
                        <a:rPr lang="sv-SE" dirty="0" err="1"/>
                        <a:t>years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503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/>
                        <a:t>Efficiency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52-60%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CO2</a:t>
                      </a:r>
                      <a:r>
                        <a:rPr lang="sv-SE" baseline="0" dirty="0"/>
                        <a:t> Em. </a:t>
                      </a:r>
                      <a:r>
                        <a:rPr lang="sv-SE" baseline="0" dirty="0" err="1"/>
                        <a:t>factor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340-400 kg/MWh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02462"/>
                  </a:ext>
                </a:extLst>
              </a:tr>
            </a:tbl>
          </a:graphicData>
        </a:graphic>
      </p:graphicFrame>
      <p:sp>
        <p:nvSpPr>
          <p:cNvPr id="8" name="Content Placeholder 1"/>
          <p:cNvSpPr txBox="1">
            <a:spLocks/>
          </p:cNvSpPr>
          <p:nvPr/>
        </p:nvSpPr>
        <p:spPr>
          <a:xfrm>
            <a:off x="838201" y="1740429"/>
            <a:ext cx="6201578" cy="4913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/>
              <a:t>Open Cycle Gas Turbines (OCGTs):</a:t>
            </a:r>
          </a:p>
          <a:p>
            <a:r>
              <a:rPr lang="en-CA" sz="2400" dirty="0"/>
              <a:t>Typical size between 10 and 300 MW. Fast ramping, usually used for peak generation. Also fed with oil products.</a:t>
            </a:r>
          </a:p>
          <a:p>
            <a:r>
              <a:rPr lang="en-CA" b="1" dirty="0"/>
              <a:t>Combined Cycle Gas Turbines (CCGTs):</a:t>
            </a:r>
          </a:p>
          <a:p>
            <a:pPr indent="-228600"/>
            <a:r>
              <a:rPr lang="en-CA" sz="2400" dirty="0"/>
              <a:t>One unit consists in a Gas Turbine + a Heat Recovery Steam Generator (HRSG) with a Steam Turbine. Power plants usually combine 2 or 4 of these units. Largely used and efficient, flexible, but not as much as OCGTs. Used for both base and peak generation.</a:t>
            </a:r>
          </a:p>
          <a:p>
            <a:pPr lvl="1"/>
            <a:endParaRPr lang="en-CA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dirty="0"/>
          </a:p>
          <a:p>
            <a:pPr marL="457200" indent="-45720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6835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Gas: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Economic concerns</a:t>
            </a:r>
            <a:endParaRPr lang="sv-SE" b="1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755469" y="1624083"/>
            <a:ext cx="11778342" cy="445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/>
              <a:t>Are prices of oil and gas still coupled?</a:t>
            </a:r>
          </a:p>
          <a:p>
            <a:pPr marL="457200" indent="-457200"/>
            <a:r>
              <a:rPr lang="en-CA" b="1" dirty="0"/>
              <a:t> </a:t>
            </a: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755469" y="2275436"/>
            <a:ext cx="11778342" cy="5939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Spot prices of NG on selected markets compared to LNG and Oil prices [US $/million Btu] </a:t>
            </a:r>
          </a:p>
          <a:p>
            <a:r>
              <a:rPr lang="en-CA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457200" indent="-457200"/>
            <a:endParaRPr lang="en-CA" sz="2400" dirty="0"/>
          </a:p>
        </p:txBody>
      </p:sp>
      <p:sp>
        <p:nvSpPr>
          <p:cNvPr id="11" name="Rectangle 10"/>
          <p:cNvSpPr/>
          <p:nvPr/>
        </p:nvSpPr>
        <p:spPr>
          <a:xfrm>
            <a:off x="8912650" y="4243539"/>
            <a:ext cx="2941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/>
              <a:t>Source: BP </a:t>
            </a:r>
            <a:r>
              <a:rPr lang="sv-SE" dirty="0" err="1"/>
              <a:t>Statistical</a:t>
            </a:r>
            <a:r>
              <a:rPr lang="sv-SE" dirty="0"/>
              <a:t> Review </a:t>
            </a:r>
            <a:r>
              <a:rPr lang="sv-SE" dirty="0" err="1"/>
              <a:t>of</a:t>
            </a:r>
            <a:r>
              <a:rPr lang="sv-SE" dirty="0"/>
              <a:t> World Energy 2017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034" y="2823821"/>
            <a:ext cx="6465123" cy="341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79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Gas: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Economic concerns</a:t>
            </a:r>
            <a:endParaRPr lang="sv-SE" b="1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755469" y="1624083"/>
            <a:ext cx="10691056" cy="4732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Greater geopolitical concerns about the role of natural gas in the international relationships: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Competition between 1) the </a:t>
            </a:r>
            <a:r>
              <a:rPr lang="en-CA" dirty="0" err="1"/>
              <a:t>SouthStream</a:t>
            </a:r>
            <a:r>
              <a:rPr lang="en-CA" dirty="0"/>
              <a:t> project launched by Gazprom and initially supported by ENI (now abandoned), bringing gas from Russia, and 2) </a:t>
            </a:r>
            <a:r>
              <a:rPr lang="en-CA" dirty="0" err="1"/>
              <a:t>Nabucco</a:t>
            </a:r>
            <a:r>
              <a:rPr lang="en-CA" dirty="0"/>
              <a:t>, backed by several EU Member States, bringing gas from Iran and Azerbaijan.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New reservoir discovered offshore Israel – Cyprus – Egypt – Lebanon – Syria. How is it going to affect the relations and diplomacy between the countries?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Just when the revolution came in 2011, Syria had approved a pipeline from Iran, while rejecting one from Qatar through Saudi Arabia.</a:t>
            </a:r>
          </a:p>
          <a:p>
            <a:pPr marL="457200" indent="-457200"/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5234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Gas: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Economic concerns</a:t>
            </a:r>
            <a:endParaRPr lang="sv-SE" b="1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755469" y="1624083"/>
            <a:ext cx="11349445" cy="4167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In addition, big discussion ongoing in some markets (e.g. Europe) about the role of          </a:t>
            </a:r>
            <a:r>
              <a:rPr lang="en-CA" b="1" dirty="0"/>
              <a:t>NG-fired generation in the power system </a:t>
            </a:r>
            <a:r>
              <a:rPr lang="en-CA" dirty="0"/>
              <a:t>in the next decades:</a:t>
            </a:r>
          </a:p>
          <a:p>
            <a:endParaRPr lang="en-CA" dirty="0"/>
          </a:p>
          <a:p>
            <a:pPr algn="ctr"/>
            <a:r>
              <a:rPr lang="en-CA" dirty="0"/>
              <a:t>Increasing penetration of renewables causes generation to be </a:t>
            </a:r>
            <a:r>
              <a:rPr lang="en-CA" b="1" dirty="0"/>
              <a:t>intermittent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Gas-fired power plants are fast ramping and will be called to </a:t>
            </a:r>
            <a:r>
              <a:rPr lang="en-CA" b="1" dirty="0"/>
              <a:t>balance intermittency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This turns to be </a:t>
            </a:r>
            <a:r>
              <a:rPr lang="en-CA" b="1" dirty="0"/>
              <a:t>economically unsustainable </a:t>
            </a:r>
            <a:r>
              <a:rPr lang="en-CA" dirty="0"/>
              <a:t>for the operators of the power plants</a:t>
            </a:r>
          </a:p>
          <a:p>
            <a:pPr marL="457200" indent="-457200"/>
            <a:r>
              <a:rPr lang="en-CA" dirty="0"/>
              <a:t> </a:t>
            </a:r>
          </a:p>
        </p:txBody>
      </p:sp>
      <p:sp>
        <p:nvSpPr>
          <p:cNvPr id="10" name="Down Arrow 9"/>
          <p:cNvSpPr/>
          <p:nvPr/>
        </p:nvSpPr>
        <p:spPr>
          <a:xfrm>
            <a:off x="5431971" y="3548743"/>
            <a:ext cx="1393372" cy="489857"/>
          </a:xfrm>
          <a:prstGeom prst="down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Down Arrow 10"/>
          <p:cNvSpPr/>
          <p:nvPr/>
        </p:nvSpPr>
        <p:spPr>
          <a:xfrm>
            <a:off x="5431971" y="4603750"/>
            <a:ext cx="1393372" cy="489857"/>
          </a:xfrm>
          <a:prstGeom prst="down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5333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Gas: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Environmental and social concerns</a:t>
            </a:r>
            <a:endParaRPr lang="sv-SE" b="1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838200" y="1664767"/>
            <a:ext cx="10515600" cy="4485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/>
              <a:t>Environmental concerns: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The combustion of gas (e.g. for electricity generation or transportation) is again responsible for emissions at local, regional and global level, such as </a:t>
            </a:r>
            <a:r>
              <a:rPr lang="en-CA" b="1" dirty="0"/>
              <a:t>CO2, NOx, </a:t>
            </a:r>
            <a:r>
              <a:rPr lang="en-CA" b="1" dirty="0" err="1"/>
              <a:t>SOx</a:t>
            </a:r>
            <a:r>
              <a:rPr lang="en-CA" b="1" dirty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In addition, </a:t>
            </a:r>
            <a:r>
              <a:rPr lang="en-CA" b="1" dirty="0"/>
              <a:t>Methane (CH4) is a GHG with 20 times stronger effect than CO2</a:t>
            </a:r>
            <a:r>
              <a:rPr lang="en-CA" dirty="0"/>
              <a:t>!   Any direct emission of CH4 from gas leaks through the production chain contributes to the global warming.</a:t>
            </a:r>
          </a:p>
          <a:p>
            <a:r>
              <a:rPr lang="en-CA" b="1" dirty="0"/>
              <a:t>Social concerns: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Similar concerns to those for Oil apply.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lvl="1" indent="0">
              <a:buNone/>
            </a:pPr>
            <a:endParaRPr lang="en-CA" dirty="0"/>
          </a:p>
          <a:p>
            <a:pPr marL="1143000" lvl="1" indent="-457200"/>
            <a:endParaRPr lang="en-CA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dirty="0"/>
          </a:p>
          <a:p>
            <a:pPr marL="457200" indent="-457200"/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953" y="4630964"/>
            <a:ext cx="4676847" cy="125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94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i="1" dirty="0" smtClean="0"/>
              <a:t>Conclusions</a:t>
            </a:r>
            <a:endParaRPr lang="sv-SE" sz="36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Gas: social, environmental and economic concerns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3224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Gas: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12776" y="2032012"/>
            <a:ext cx="10541024" cy="3846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There is high demand for gas and it is expected to increase, especially in the power sector;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Gas is less CO2 intensive than oil and coal. Replacement of the latter with gas will decrease the pressure of GHGs emissions;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Gas-fired generation is flexible enough to provide backup for large shares of variable renewables in the electricity supply;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Still, gas shares most of the economic, environmental and social concerns of oil.</a:t>
            </a:r>
          </a:p>
        </p:txBody>
      </p:sp>
    </p:spTree>
    <p:extLst>
      <p:ext uri="{BB962C8B-B14F-4D97-AF65-F5344CB8AC3E}">
        <p14:creationId xmlns:p14="http://schemas.microsoft.com/office/powerpoint/2010/main" val="1558527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References and reading material</a:t>
            </a:r>
            <a:endParaRPr lang="sv-SE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Gas: social, environmental and economic concerns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5225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2098" y="1869540"/>
            <a:ext cx="10515600" cy="3738048"/>
          </a:xfrm>
        </p:spPr>
        <p:txBody>
          <a:bodyPr>
            <a:noAutofit/>
          </a:bodyPr>
          <a:lstStyle/>
          <a:p>
            <a:r>
              <a:rPr lang="sv-SE" sz="2400" dirty="0"/>
              <a:t>IEA, World Energy Outlook 2016;</a:t>
            </a:r>
          </a:p>
          <a:p>
            <a:r>
              <a:rPr lang="sv-SE" sz="2400" dirty="0"/>
              <a:t>British Petroleum, </a:t>
            </a:r>
            <a:r>
              <a:rPr lang="sv-SE" sz="2400" dirty="0" err="1"/>
              <a:t>Statistical</a:t>
            </a:r>
            <a:r>
              <a:rPr lang="sv-SE" sz="2400" dirty="0"/>
              <a:t> Review </a:t>
            </a:r>
            <a:r>
              <a:rPr lang="sv-SE" sz="2400" dirty="0" err="1"/>
              <a:t>of</a:t>
            </a:r>
            <a:r>
              <a:rPr lang="sv-SE" sz="2400" dirty="0"/>
              <a:t> World Energy 2017. </a:t>
            </a:r>
            <a:r>
              <a:rPr lang="sv-SE" sz="2400" dirty="0" err="1"/>
              <a:t>Available</a:t>
            </a:r>
            <a:r>
              <a:rPr lang="sv-SE" sz="2400" dirty="0"/>
              <a:t> at: </a:t>
            </a:r>
            <a:r>
              <a:rPr lang="sv-SE" sz="2400" dirty="0">
                <a:hlinkClick r:id="rId2"/>
              </a:rPr>
              <a:t>https://www.bp.com/content/dam/bp/en/corporate/pdf/energy-economics/statistical-review-2017/bp-statistical-review-of-world-energy-2017-full-report.pdf</a:t>
            </a:r>
            <a:r>
              <a:rPr lang="sv-SE" sz="2400" dirty="0"/>
              <a:t>;</a:t>
            </a:r>
          </a:p>
          <a:p>
            <a:r>
              <a:rPr lang="sv-SE" sz="2400" dirty="0"/>
              <a:t>IEA-ETSAP, Energy </a:t>
            </a:r>
            <a:r>
              <a:rPr lang="sv-SE" sz="2400" dirty="0" err="1"/>
              <a:t>Technology</a:t>
            </a:r>
            <a:r>
              <a:rPr lang="sv-SE" sz="2400" dirty="0"/>
              <a:t> Data Source. </a:t>
            </a:r>
            <a:r>
              <a:rPr lang="sv-SE" sz="2400" dirty="0" err="1"/>
              <a:t>Available</a:t>
            </a:r>
            <a:r>
              <a:rPr lang="sv-SE" sz="2400" dirty="0"/>
              <a:t> at: </a:t>
            </a:r>
            <a:r>
              <a:rPr lang="sv-SE" sz="2400" dirty="0">
                <a:hlinkClick r:id="rId3"/>
              </a:rPr>
              <a:t>https://iea-etsap.org/index.php/energy-technology-data</a:t>
            </a:r>
            <a:r>
              <a:rPr lang="sv-SE" sz="2400" dirty="0"/>
              <a:t>;</a:t>
            </a:r>
          </a:p>
          <a:p>
            <a:r>
              <a:rPr lang="en-US" sz="2400" dirty="0"/>
              <a:t>How natural gas could be a geopolitical game-changer in the Mideast</a:t>
            </a:r>
            <a:r>
              <a:rPr lang="sv-SE" sz="2400" dirty="0"/>
              <a:t>: </a:t>
            </a:r>
            <a:r>
              <a:rPr lang="sv-SE" sz="2400" dirty="0">
                <a:hlinkClick r:id="rId4"/>
              </a:rPr>
              <a:t>https://www.youtube.com/watch?v=pay5dKYvXGU</a:t>
            </a:r>
            <a:endParaRPr lang="sv-SE" sz="2400" dirty="0"/>
          </a:p>
          <a:p>
            <a:r>
              <a:rPr lang="en-US" sz="2400" dirty="0"/>
              <a:t>Profit Pollution and Deception BP and the Oil Spill: </a:t>
            </a:r>
            <a:r>
              <a:rPr lang="en-US" sz="2400" dirty="0">
                <a:hlinkClick r:id="rId5"/>
              </a:rPr>
              <a:t>https://www.youtube.com/watch?v=8zGFvzMMO9w&amp;t=706s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Gas: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897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i="1" dirty="0" smtClean="0"/>
              <a:t>Commodity</a:t>
            </a:r>
            <a:r>
              <a:rPr lang="en-US" sz="3600" i="1" dirty="0"/>
              <a:t>: global trends</a:t>
            </a:r>
            <a:endParaRPr lang="sv-SE" sz="36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Gas: social, environmental and economic concerns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38200" y="3455966"/>
            <a:ext cx="4879554" cy="14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dirty="0"/>
              <a:t>Demand</a:t>
            </a:r>
          </a:p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dirty="0"/>
              <a:t>Supply</a:t>
            </a:r>
          </a:p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dirty="0"/>
              <a:t>Resources</a:t>
            </a:r>
          </a:p>
          <a:p>
            <a:pPr marL="514350" indent="-51435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1143000" lvl="1" indent="-4572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51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Gasification: </a:t>
            </a:r>
            <a:r>
              <a:rPr lang="en-US" sz="2100" u="sng" dirty="0">
                <a:hlinkClick r:id="rId2"/>
              </a:rPr>
              <a:t>http://www.gbgasifired.com/model.html</a:t>
            </a:r>
            <a:endParaRPr lang="sv-SE" sz="2100" dirty="0"/>
          </a:p>
          <a:p>
            <a:r>
              <a:rPr lang="en-US" sz="2100" dirty="0"/>
              <a:t>Extraction: </a:t>
            </a:r>
            <a:r>
              <a:rPr lang="en-US" sz="2100" u="sng" dirty="0">
                <a:hlinkClick r:id="rId3"/>
              </a:rPr>
              <a:t>http://www.energytrendsinsider.com/research/coal/coal-mining-and-processing/</a:t>
            </a:r>
            <a:endParaRPr lang="sv-SE" sz="2100" dirty="0"/>
          </a:p>
          <a:p>
            <a:r>
              <a:rPr lang="en-US" sz="2100" dirty="0"/>
              <a:t>Refinery: </a:t>
            </a:r>
            <a:r>
              <a:rPr lang="en-US" sz="2100" u="sng" dirty="0">
                <a:hlinkClick r:id="rId4"/>
              </a:rPr>
              <a:t>http://stillwaterassociates.com/crack-spread-a-quick-and-dirty-indicator-of-refining-profitability/</a:t>
            </a:r>
            <a:endParaRPr lang="sv-SE" sz="2100" dirty="0"/>
          </a:p>
          <a:p>
            <a:r>
              <a:rPr lang="sv-SE" sz="2100" dirty="0" err="1"/>
              <a:t>Biomass</a:t>
            </a:r>
            <a:r>
              <a:rPr lang="sv-SE" sz="2100" dirty="0"/>
              <a:t>: </a:t>
            </a:r>
            <a:r>
              <a:rPr lang="sv-SE" sz="2100" u="sng" dirty="0">
                <a:hlinkClick r:id="rId5"/>
              </a:rPr>
              <a:t>http://inhabitat.com/tag/biomass/</a:t>
            </a:r>
            <a:endParaRPr lang="sv-SE" sz="2100" dirty="0"/>
          </a:p>
          <a:p>
            <a:r>
              <a:rPr lang="en-US" sz="2100" dirty="0"/>
              <a:t>Renewables: </a:t>
            </a:r>
            <a:r>
              <a:rPr lang="en-US" sz="2100" u="sng" dirty="0">
                <a:hlinkClick r:id="rId6"/>
              </a:rPr>
              <a:t>http://www.topnews.in/wind-water-and-sun-beat-biofuels-nuclear-and-coal-clean-energy-297577</a:t>
            </a:r>
            <a:endParaRPr lang="sv-SE" sz="2100" dirty="0"/>
          </a:p>
          <a:p>
            <a:r>
              <a:rPr lang="sv-SE" sz="2100" dirty="0"/>
              <a:t>Uranium: </a:t>
            </a:r>
            <a:r>
              <a:rPr lang="sv-SE" sz="2100" u="sng" dirty="0">
                <a:hlinkClick r:id="rId7"/>
              </a:rPr>
              <a:t>http://unitednuclear.com/index.php?main_page=product_info&amp;products_id=1028</a:t>
            </a:r>
            <a:endParaRPr lang="sv-SE" sz="2100" dirty="0"/>
          </a:p>
          <a:p>
            <a:r>
              <a:rPr lang="sv-SE" sz="2100" dirty="0"/>
              <a:t>Fossil: </a:t>
            </a:r>
            <a:r>
              <a:rPr lang="sv-SE" sz="2100" u="sng" dirty="0">
                <a:hlinkClick r:id="rId8"/>
              </a:rPr>
              <a:t>https://www.slideshare.net/MMoiraWhitehouse/fossil-fuels-teach</a:t>
            </a:r>
            <a:endParaRPr lang="sv-SE" sz="2100" dirty="0"/>
          </a:p>
          <a:p>
            <a:r>
              <a:rPr lang="en-US" sz="2100" dirty="0"/>
              <a:t>Combustion based power plants: </a:t>
            </a:r>
            <a:r>
              <a:rPr lang="en-US" sz="2100" u="sng" dirty="0">
                <a:hlinkClick r:id="rId9"/>
              </a:rPr>
              <a:t>https://en.wikipedia.org/wiki/Battersea_Power_Station_in_popular_culture</a:t>
            </a:r>
            <a:endParaRPr lang="sv-SE" sz="2100" dirty="0"/>
          </a:p>
          <a:p>
            <a:r>
              <a:rPr lang="en-US" sz="2100" dirty="0"/>
              <a:t>Uranium enrichment: </a:t>
            </a:r>
            <a:r>
              <a:rPr lang="en-US" sz="2100" u="sng" dirty="0">
                <a:hlinkClick r:id="rId10"/>
              </a:rPr>
              <a:t>http://energyfromthorium.com/2010/08/06/loveswu1/</a:t>
            </a:r>
            <a:endParaRPr lang="sv-SE" sz="2100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Gas: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b="1" dirty="0"/>
              <a:t>Sources for the pictures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63809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300" dirty="0"/>
              <a:t>Residential: </a:t>
            </a:r>
            <a:r>
              <a:rPr lang="en-US" sz="2300" u="sng" dirty="0">
                <a:hlinkClick r:id="rId2"/>
              </a:rPr>
              <a:t>http://jhsimpson.com/residential/</a:t>
            </a:r>
            <a:endParaRPr lang="sv-SE" sz="2300" dirty="0"/>
          </a:p>
          <a:p>
            <a:r>
              <a:rPr lang="en-US" sz="2300" dirty="0"/>
              <a:t>Transport: </a:t>
            </a:r>
            <a:r>
              <a:rPr lang="en-US" sz="2300" u="sng" dirty="0">
                <a:hlinkClick r:id="rId3"/>
              </a:rPr>
              <a:t>https://se.123rf.com/clipart-vektorer/transport.html</a:t>
            </a:r>
            <a:endParaRPr lang="sv-SE" sz="2300" dirty="0"/>
          </a:p>
          <a:p>
            <a:r>
              <a:rPr lang="en-US" sz="2300" dirty="0"/>
              <a:t>Industry: </a:t>
            </a:r>
            <a:r>
              <a:rPr lang="en-US" sz="2300" u="sng" dirty="0">
                <a:hlinkClick r:id="rId4"/>
              </a:rPr>
              <a:t>http://indianexpress.com/article/business/economy/factory-output-grows-2-per-cent-in-february-after-3-months-of-contraction/</a:t>
            </a:r>
            <a:endParaRPr lang="sv-SE" sz="2300" dirty="0"/>
          </a:p>
          <a:p>
            <a:r>
              <a:rPr lang="en-US" sz="2300" dirty="0"/>
              <a:t>Commercial: </a:t>
            </a:r>
            <a:r>
              <a:rPr lang="en-US" sz="2300" u="sng" dirty="0">
                <a:hlinkClick r:id="rId5"/>
              </a:rPr>
              <a:t>http://www.alfalaval.com/industries/refrigeration/commercial-refrigeration/</a:t>
            </a:r>
            <a:endParaRPr lang="sv-SE" sz="2300" dirty="0"/>
          </a:p>
          <a:p>
            <a:r>
              <a:rPr lang="sv-SE" sz="2300" dirty="0" err="1"/>
              <a:t>Transportation</a:t>
            </a:r>
            <a:r>
              <a:rPr lang="sv-SE" sz="2300" dirty="0"/>
              <a:t> </a:t>
            </a:r>
            <a:r>
              <a:rPr lang="sv-SE" sz="2300" dirty="0" err="1"/>
              <a:t>of</a:t>
            </a:r>
            <a:r>
              <a:rPr lang="sv-SE" sz="2300" dirty="0"/>
              <a:t> </a:t>
            </a:r>
            <a:r>
              <a:rPr lang="sv-SE" sz="2300" dirty="0" err="1"/>
              <a:t>fuel</a:t>
            </a:r>
            <a:r>
              <a:rPr lang="sv-SE" sz="2300" dirty="0"/>
              <a:t>: </a:t>
            </a:r>
            <a:r>
              <a:rPr lang="sv-SE" sz="2300" u="sng" dirty="0">
                <a:hlinkClick r:id="rId6"/>
              </a:rPr>
              <a:t>http://www.zerohedge.com/news/2017-06-23/demand-oil-pipeline-capacity-hits-6-year-low</a:t>
            </a:r>
            <a:endParaRPr lang="sv-SE" sz="2300" dirty="0"/>
          </a:p>
          <a:p>
            <a:r>
              <a:rPr lang="sv-SE" sz="2300" dirty="0" err="1"/>
              <a:t>Transportation</a:t>
            </a:r>
            <a:r>
              <a:rPr lang="sv-SE" sz="2300" dirty="0"/>
              <a:t> </a:t>
            </a:r>
            <a:r>
              <a:rPr lang="sv-SE" sz="2300" dirty="0" err="1"/>
              <a:t>of</a:t>
            </a:r>
            <a:r>
              <a:rPr lang="sv-SE" sz="2300" dirty="0"/>
              <a:t> </a:t>
            </a:r>
            <a:r>
              <a:rPr lang="sv-SE" sz="2300" dirty="0" err="1"/>
              <a:t>biomass</a:t>
            </a:r>
            <a:r>
              <a:rPr lang="sv-SE" sz="2300" dirty="0"/>
              <a:t>: </a:t>
            </a:r>
            <a:r>
              <a:rPr lang="sv-SE" sz="2300" u="sng" dirty="0">
                <a:hlinkClick r:id="rId7"/>
              </a:rPr>
              <a:t>http://www.forestenergy.ie/transportation-studies.php</a:t>
            </a:r>
            <a:endParaRPr lang="sv-SE" sz="2300" dirty="0"/>
          </a:p>
          <a:p>
            <a:r>
              <a:rPr lang="en-US" sz="2300" dirty="0"/>
              <a:t>Transportation of oil products: </a:t>
            </a:r>
            <a:r>
              <a:rPr lang="en-US" sz="2300" u="sng" dirty="0">
                <a:hlinkClick r:id="rId8"/>
              </a:rPr>
              <a:t>http://www.picquery.com/gasoline-truck_WXRZaplkZ2eaRVifu*zjqPAvrMnnxmBsTSgdn*BBBKk/</a:t>
            </a:r>
            <a:endParaRPr lang="sv-SE" sz="2300" dirty="0"/>
          </a:p>
          <a:p>
            <a:r>
              <a:rPr lang="en-US" sz="2300" dirty="0"/>
              <a:t>Decentralized energy supply: </a:t>
            </a:r>
            <a:r>
              <a:rPr lang="en-US" sz="2300" u="sng" dirty="0">
                <a:hlinkClick r:id="rId9"/>
              </a:rPr>
              <a:t>http://trayamtechnologies.com/solar-pv-roof-top-and-ground-mounting/</a:t>
            </a:r>
            <a:endParaRPr lang="sv-SE" sz="2300" dirty="0"/>
          </a:p>
          <a:p>
            <a:r>
              <a:rPr lang="en-US" sz="2300" dirty="0"/>
              <a:t>Decentralized energy supply2: </a:t>
            </a:r>
            <a:r>
              <a:rPr lang="en-US" sz="2300" u="sng" dirty="0">
                <a:hlinkClick r:id="rId10"/>
              </a:rPr>
              <a:t>http://www.sunwindenergy.com/photovoltaics/38-mw-rooftop-pv-system-completed-uk</a:t>
            </a:r>
            <a:endParaRPr lang="sv-SE" sz="2300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Gas: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b="1" dirty="0"/>
              <a:t>Sources for the pictures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574366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843015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Reviser</a:t>
                      </a:r>
                      <a:r>
                        <a:rPr lang="en-US" baseline="0" dirty="0" smtClean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2017-09-23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Francesco Gardumi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Francesco Fuso Nerini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Francesco Gardumi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Gas: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Changelog and attribution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 smtClean="0"/>
              <a:t>To </a:t>
            </a:r>
            <a:r>
              <a:rPr lang="sv-SE" i="1" dirty="0" err="1" smtClean="0"/>
              <a:t>correctly</a:t>
            </a:r>
            <a:r>
              <a:rPr lang="sv-SE" i="1" dirty="0" smtClean="0"/>
              <a:t> </a:t>
            </a:r>
            <a:r>
              <a:rPr lang="sv-SE" i="1" dirty="0" err="1" smtClean="0"/>
              <a:t>reference</a:t>
            </a:r>
            <a:r>
              <a:rPr lang="sv-SE" i="1" dirty="0" smtClean="0"/>
              <a:t> </a:t>
            </a:r>
            <a:r>
              <a:rPr lang="sv-SE" i="1" dirty="0" err="1" smtClean="0"/>
              <a:t>this</a:t>
            </a:r>
            <a:r>
              <a:rPr lang="sv-SE" i="1" dirty="0" smtClean="0"/>
              <a:t> </a:t>
            </a:r>
            <a:r>
              <a:rPr lang="sv-SE" i="1" dirty="0" err="1" smtClean="0"/>
              <a:t>work</a:t>
            </a:r>
            <a:r>
              <a:rPr lang="sv-SE" i="1" dirty="0" smtClean="0"/>
              <a:t>, </a:t>
            </a:r>
            <a:r>
              <a:rPr lang="sv-SE" i="1" dirty="0" err="1" smtClean="0"/>
              <a:t>please</a:t>
            </a:r>
            <a:r>
              <a:rPr lang="sv-SE" i="1" dirty="0" smtClean="0"/>
              <a:t> </a:t>
            </a:r>
            <a:r>
              <a:rPr lang="sv-SE" i="1" dirty="0" err="1" smtClean="0"/>
              <a:t>use</a:t>
            </a:r>
            <a:r>
              <a:rPr lang="sv-SE" i="1" dirty="0" smtClean="0"/>
              <a:t> the </a:t>
            </a:r>
            <a:r>
              <a:rPr lang="sv-SE" i="1" dirty="0" err="1" smtClean="0"/>
              <a:t>following</a:t>
            </a:r>
            <a:r>
              <a:rPr lang="sv-SE" i="1" dirty="0" smtClean="0"/>
              <a:t>:</a:t>
            </a:r>
          </a:p>
          <a:p>
            <a:pPr indent="0"/>
            <a:r>
              <a:rPr lang="sv-SE" dirty="0" smtClean="0"/>
              <a:t>Gardumi, </a:t>
            </a:r>
            <a:r>
              <a:rPr lang="sv-SE" dirty="0"/>
              <a:t>F</a:t>
            </a:r>
            <a:r>
              <a:rPr lang="sv-SE" dirty="0" smtClean="0"/>
              <a:t>., 2017. Gas: Social, </a:t>
            </a:r>
            <a:r>
              <a:rPr lang="sv-SE" dirty="0" err="1" smtClean="0"/>
              <a:t>environmental</a:t>
            </a:r>
            <a:r>
              <a:rPr lang="sv-SE" dirty="0" smtClean="0"/>
              <a:t> and </a:t>
            </a:r>
            <a:r>
              <a:rPr lang="sv-SE" dirty="0" err="1" smtClean="0"/>
              <a:t>economic</a:t>
            </a:r>
            <a:r>
              <a:rPr lang="sv-SE" dirty="0" smtClean="0"/>
              <a:t> </a:t>
            </a:r>
            <a:r>
              <a:rPr lang="sv-SE" dirty="0" err="1" smtClean="0"/>
              <a:t>concerns</a:t>
            </a:r>
            <a:r>
              <a:rPr lang="sv-SE" dirty="0" smtClean="0"/>
              <a:t>, </a:t>
            </a:r>
            <a:r>
              <a:rPr lang="sv-SE" dirty="0" err="1" smtClean="0"/>
              <a:t>OpTIMUS.community</a:t>
            </a:r>
            <a:r>
              <a:rPr lang="sv-SE" dirty="0" smtClean="0"/>
              <a:t>. </a:t>
            </a:r>
            <a:r>
              <a:rPr lang="sv-SE" dirty="0" err="1" smtClean="0"/>
              <a:t>Available</a:t>
            </a:r>
            <a:r>
              <a:rPr lang="sv-SE" dirty="0"/>
              <a:t> at: </a:t>
            </a:r>
            <a:r>
              <a:rPr lang="sv-SE" dirty="0">
                <a:hlinkClick r:id="rId3"/>
              </a:rPr>
              <a:t>http://</a:t>
            </a:r>
            <a:r>
              <a:rPr lang="sv-SE" dirty="0" smtClean="0">
                <a:hlinkClick r:id="rId3"/>
              </a:rPr>
              <a:t>www.osemosys.org/understanding-the-energy-system.html</a:t>
            </a:r>
            <a:r>
              <a:rPr lang="sv-SE" dirty="0" smtClean="0"/>
              <a:t>. [Access date]</a:t>
            </a:r>
          </a:p>
        </p:txBody>
      </p:sp>
    </p:spTree>
    <p:extLst>
      <p:ext uri="{BB962C8B-B14F-4D97-AF65-F5344CB8AC3E}">
        <p14:creationId xmlns:p14="http://schemas.microsoft.com/office/powerpoint/2010/main" val="113695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noProof="0" smtClean="0"/>
              <a:t>2017-09-23</a:t>
            </a:r>
            <a:endParaRPr lang="es-B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err="1"/>
              <a:t>Demand</a:t>
            </a:r>
            <a:endParaRPr lang="en-CA" b="1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9113520" cy="365125"/>
          </a:xfrm>
        </p:spPr>
        <p:txBody>
          <a:bodyPr/>
          <a:lstStyle/>
          <a:p>
            <a:r>
              <a:rPr lang="en-US" smtClean="0"/>
              <a:t>Gas: social, environmental and economic concerns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3508" b="9918"/>
          <a:stretch/>
        </p:blipFill>
        <p:spPr>
          <a:xfrm>
            <a:off x="1941607" y="1983035"/>
            <a:ext cx="8237978" cy="3893909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1870263" y="5937944"/>
            <a:ext cx="5962728" cy="587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i="1" dirty="0"/>
              <a:t>Source: IEA World Energy Outlook 2016.</a:t>
            </a: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1928583" y="1382009"/>
            <a:ext cx="8570491" cy="5211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World gas demand by sector in IEA New Policies Scenario</a:t>
            </a:r>
          </a:p>
        </p:txBody>
      </p:sp>
    </p:spTree>
    <p:extLst>
      <p:ext uri="{BB962C8B-B14F-4D97-AF65-F5344CB8AC3E}">
        <p14:creationId xmlns:p14="http://schemas.microsoft.com/office/powerpoint/2010/main" val="75999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noProof="0" smtClean="0"/>
              <a:t>2017-09-23</a:t>
            </a:r>
            <a:endParaRPr lang="es-B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err="1"/>
              <a:t>Supply</a:t>
            </a:r>
            <a:r>
              <a:rPr lang="sv-SE" b="1" dirty="0"/>
              <a:t> </a:t>
            </a:r>
            <a:endParaRPr lang="en-CA" b="1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9113520" cy="365125"/>
          </a:xfrm>
        </p:spPr>
        <p:txBody>
          <a:bodyPr/>
          <a:lstStyle/>
          <a:p>
            <a:r>
              <a:rPr lang="en-US" smtClean="0"/>
              <a:t>Gas: social, environmental and economic concerns</a:t>
            </a:r>
            <a:endParaRPr lang="en-GB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2029110" y="1394890"/>
            <a:ext cx="8051324" cy="521123"/>
          </a:xfrm>
        </p:spPr>
        <p:txBody>
          <a:bodyPr>
            <a:normAutofit/>
          </a:bodyPr>
          <a:lstStyle/>
          <a:p>
            <a:r>
              <a:rPr lang="en-CA" sz="2000" dirty="0"/>
              <a:t>Gas production (billion cubic metres)                        Gas consumption (billion cubic metres)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55030" y="5955761"/>
            <a:ext cx="4896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i="1" dirty="0"/>
              <a:t>Source: BP Statistical review of World Energy 2017.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895" y="1777272"/>
            <a:ext cx="7906125" cy="422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52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noProof="0" smtClean="0"/>
              <a:t>2017-09-23</a:t>
            </a:r>
            <a:endParaRPr lang="es-B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Resources</a:t>
            </a:r>
            <a:endParaRPr lang="en-CA" b="1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9113520" cy="365125"/>
          </a:xfrm>
        </p:spPr>
        <p:txBody>
          <a:bodyPr/>
          <a:lstStyle/>
          <a:p>
            <a:r>
              <a:rPr lang="en-US" smtClean="0"/>
              <a:t>Gas: social, environmental and economic concerns</a:t>
            </a:r>
            <a:endParaRPr lang="en-GB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38200" y="1705675"/>
            <a:ext cx="11266714" cy="4463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/>
              <a:t>Conventional resources:</a:t>
            </a:r>
          </a:p>
          <a:p>
            <a:pPr lvl="1"/>
            <a:r>
              <a:rPr lang="en-CA" dirty="0"/>
              <a:t>NG: mixture of hydrocarbons containing mostly methane (c.ca 90% mole), ethane (5%), propane and butane. Raw gas can contain significant quantity of sulphur and must be treated.</a:t>
            </a:r>
          </a:p>
          <a:p>
            <a:pPr lvl="1"/>
            <a:r>
              <a:rPr lang="en-CA" dirty="0"/>
              <a:t>LNG: Natural Gas that has been liquefied for ease of storage and transport. The chain includes liquefaction facilities, transport usually in ships, re-gasification facilities.</a:t>
            </a:r>
          </a:p>
          <a:p>
            <a:r>
              <a:rPr lang="en-CA" b="1" dirty="0"/>
              <a:t>Unconventional resources:</a:t>
            </a:r>
          </a:p>
          <a:p>
            <a:pPr lvl="1"/>
            <a:r>
              <a:rPr lang="en-CA" dirty="0"/>
              <a:t>Tight gas: natural gas produced from reservoir rocks with very low permeability, requiring intensive hydraulic fracturing (</a:t>
            </a:r>
            <a:r>
              <a:rPr lang="en-CA" b="1" i="1" dirty="0"/>
              <a:t>fracking</a:t>
            </a:r>
            <a:r>
              <a:rPr lang="en-CA" dirty="0"/>
              <a:t>) for economic production. Mostly US.</a:t>
            </a:r>
          </a:p>
          <a:p>
            <a:pPr lvl="1"/>
            <a:r>
              <a:rPr lang="en-CA" dirty="0"/>
              <a:t>Shale gas: natural gas found trapped in shale formations (clastic sedimentary rocks). Produced by fracking. Biggest production currently in US. Biggest reservoirs estimated in China.</a:t>
            </a:r>
          </a:p>
          <a:p>
            <a:pPr lvl="1"/>
            <a:r>
              <a:rPr lang="en-CA" dirty="0"/>
              <a:t>Coalbed methane: natural gas extracted from coal beds. Produced mainly in US, Canada, Australia.</a:t>
            </a:r>
          </a:p>
          <a:p>
            <a:r>
              <a:rPr lang="en-CA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dirty="0"/>
          </a:p>
          <a:p>
            <a:pPr marL="457200" indent="-45720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916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noProof="0" smtClean="0"/>
              <a:t>2017-09-23</a:t>
            </a:r>
            <a:endParaRPr lang="es-B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Resources</a:t>
            </a:r>
            <a:endParaRPr lang="en-CA" b="1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9113520" cy="365125"/>
          </a:xfrm>
        </p:spPr>
        <p:txBody>
          <a:bodyPr/>
          <a:lstStyle/>
          <a:p>
            <a:r>
              <a:rPr lang="en-US" smtClean="0"/>
              <a:t>Gas: social, environmental and economic concerns</a:t>
            </a:r>
            <a:endParaRPr lang="en-GB" dirty="0"/>
          </a:p>
        </p:txBody>
      </p:sp>
      <p:sp>
        <p:nvSpPr>
          <p:cNvPr id="26" name="Content Placeholder 1"/>
          <p:cNvSpPr txBox="1">
            <a:spLocks/>
          </p:cNvSpPr>
          <p:nvPr/>
        </p:nvSpPr>
        <p:spPr>
          <a:xfrm>
            <a:off x="8554011" y="2224449"/>
            <a:ext cx="3450771" cy="413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i="1" dirty="0"/>
              <a:t>Proven reserves = 90% probability to be extracted profitably</a:t>
            </a:r>
          </a:p>
          <a:p>
            <a:endParaRPr lang="en-CA" i="1" dirty="0"/>
          </a:p>
          <a:p>
            <a:endParaRPr lang="en-CA" i="1" dirty="0"/>
          </a:p>
          <a:p>
            <a:r>
              <a:rPr lang="en-CA" i="1" dirty="0"/>
              <a:t>Reserves to Production ratio (R/P) of around       5</a:t>
            </a:r>
            <a:r>
              <a:rPr lang="en-CA" b="1" i="1" dirty="0"/>
              <a:t>0 years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631" y="1925713"/>
            <a:ext cx="7136289" cy="3770007"/>
          </a:xfrm>
          <a:prstGeom prst="rect">
            <a:avLst/>
          </a:prstGeom>
        </p:spPr>
      </p:pic>
      <p:sp>
        <p:nvSpPr>
          <p:cNvPr id="27" name="Content Placeholder 1"/>
          <p:cNvSpPr txBox="1">
            <a:spLocks/>
          </p:cNvSpPr>
          <p:nvPr/>
        </p:nvSpPr>
        <p:spPr>
          <a:xfrm rot="16200000">
            <a:off x="-430425" y="3207594"/>
            <a:ext cx="3124639" cy="587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Gas resources (</a:t>
            </a:r>
            <a:r>
              <a:rPr lang="en-CA" dirty="0" err="1"/>
              <a:t>tcm</a:t>
            </a:r>
            <a:r>
              <a:rPr lang="en-CA" dirty="0"/>
              <a:t>)</a:t>
            </a: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1253320" y="5794723"/>
            <a:ext cx="5962728" cy="587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i="1" dirty="0"/>
              <a:t>Source: IEA World Energy Outlook 2016.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68395" y="5338852"/>
            <a:ext cx="642257" cy="25217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845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i="1" dirty="0" smtClean="0"/>
              <a:t>Technologies </a:t>
            </a:r>
            <a:r>
              <a:rPr lang="en-US" sz="3600" i="1" dirty="0"/>
              <a:t>in the gas chain</a:t>
            </a:r>
            <a:endParaRPr lang="sv-SE" sz="36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Gas: social, environmental and economic concerns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38200" y="3455966"/>
            <a:ext cx="7315200" cy="266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dirty="0"/>
              <a:t>Extraction</a:t>
            </a:r>
          </a:p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dirty="0"/>
              <a:t>Transportation and storage</a:t>
            </a:r>
          </a:p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dirty="0"/>
              <a:t>Combustion-based power plants</a:t>
            </a:r>
          </a:p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dirty="0"/>
              <a:t>Economic, Environmental and Social concerns</a:t>
            </a:r>
          </a:p>
          <a:p>
            <a:pPr marL="514350" indent="-51435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514350" indent="-51435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514350" indent="-51435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1143000" lvl="1" indent="-4572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4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Gas: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0" y="11017"/>
            <a:ext cx="12192000" cy="6246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 11"/>
          <p:cNvSpPr/>
          <p:nvPr/>
        </p:nvSpPr>
        <p:spPr>
          <a:xfrm>
            <a:off x="2857080" y="82801"/>
            <a:ext cx="55992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Sample Reference Energy System</a:t>
            </a:r>
          </a:p>
        </p:txBody>
      </p:sp>
      <p:pic>
        <p:nvPicPr>
          <p:cNvPr id="465" name="Picture 46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99"/>
          <a:stretch/>
        </p:blipFill>
        <p:spPr>
          <a:xfrm>
            <a:off x="900774" y="1515956"/>
            <a:ext cx="1267902" cy="506342"/>
          </a:xfrm>
          <a:prstGeom prst="rect">
            <a:avLst/>
          </a:prstGeom>
        </p:spPr>
      </p:pic>
      <p:pic>
        <p:nvPicPr>
          <p:cNvPr id="471" name="Picture 4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378" y="2672618"/>
            <a:ext cx="709273" cy="685876"/>
          </a:xfrm>
          <a:prstGeom prst="rect">
            <a:avLst/>
          </a:prstGeom>
        </p:spPr>
      </p:pic>
      <p:pic>
        <p:nvPicPr>
          <p:cNvPr id="474" name="Picture 4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291" y="4043576"/>
            <a:ext cx="923027" cy="620580"/>
          </a:xfrm>
          <a:prstGeom prst="rect">
            <a:avLst/>
          </a:prstGeom>
        </p:spPr>
      </p:pic>
      <p:pic>
        <p:nvPicPr>
          <p:cNvPr id="475" name="Picture 47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53" b="166"/>
          <a:stretch/>
        </p:blipFill>
        <p:spPr>
          <a:xfrm>
            <a:off x="10244960" y="2800308"/>
            <a:ext cx="919275" cy="646764"/>
          </a:xfrm>
          <a:prstGeom prst="rect">
            <a:avLst/>
          </a:prstGeom>
        </p:spPr>
      </p:pic>
      <p:pic>
        <p:nvPicPr>
          <p:cNvPr id="476" name="Picture 47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970" y="1357429"/>
            <a:ext cx="814396" cy="784763"/>
          </a:xfrm>
          <a:prstGeom prst="rect">
            <a:avLst/>
          </a:prstGeom>
        </p:spPr>
      </p:pic>
      <p:pic>
        <p:nvPicPr>
          <p:cNvPr id="477" name="Picture 47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290" y="5317274"/>
            <a:ext cx="939392" cy="638047"/>
          </a:xfrm>
          <a:prstGeom prst="rect">
            <a:avLst/>
          </a:prstGeom>
        </p:spPr>
      </p:pic>
      <p:sp>
        <p:nvSpPr>
          <p:cNvPr id="479" name="TextBox 26"/>
          <p:cNvSpPr txBox="1"/>
          <p:nvPr/>
        </p:nvSpPr>
        <p:spPr>
          <a:xfrm>
            <a:off x="4851513" y="1510326"/>
            <a:ext cx="588609" cy="28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400" b="1"/>
              <a:t>Gas</a:t>
            </a:r>
          </a:p>
        </p:txBody>
      </p:sp>
      <p:sp>
        <p:nvSpPr>
          <p:cNvPr id="487" name="TextBox 34"/>
          <p:cNvSpPr txBox="1"/>
          <p:nvPr/>
        </p:nvSpPr>
        <p:spPr>
          <a:xfrm>
            <a:off x="6321566" y="3486517"/>
            <a:ext cx="1203680" cy="48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Nuclear </a:t>
            </a:r>
          </a:p>
          <a:p>
            <a:pPr algn="ctr">
              <a:lnSpc>
                <a:spcPct val="90000"/>
              </a:lnSpc>
            </a:pPr>
            <a:r>
              <a:rPr lang="en-GB" sz="1400" b="1"/>
              <a:t>power plant</a:t>
            </a:r>
          </a:p>
        </p:txBody>
      </p:sp>
      <p:sp>
        <p:nvSpPr>
          <p:cNvPr id="488" name="TextBox 35"/>
          <p:cNvSpPr txBox="1"/>
          <p:nvPr/>
        </p:nvSpPr>
        <p:spPr>
          <a:xfrm>
            <a:off x="6401347" y="2148992"/>
            <a:ext cx="1655427" cy="48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GB" sz="1400" b="1"/>
              <a:t>Combustion-based </a:t>
            </a:r>
          </a:p>
          <a:p>
            <a:pPr algn="l">
              <a:lnSpc>
                <a:spcPct val="90000"/>
              </a:lnSpc>
            </a:pPr>
            <a:r>
              <a:rPr lang="en-GB" sz="1400" b="1"/>
              <a:t>power</a:t>
            </a:r>
            <a:r>
              <a:rPr lang="en-GB" sz="1400" b="1" baseline="0"/>
              <a:t> plant</a:t>
            </a:r>
            <a:endParaRPr lang="en-GB" sz="1400" b="1"/>
          </a:p>
        </p:txBody>
      </p:sp>
      <p:sp>
        <p:nvSpPr>
          <p:cNvPr id="490" name="TextBox 38"/>
          <p:cNvSpPr txBox="1"/>
          <p:nvPr/>
        </p:nvSpPr>
        <p:spPr>
          <a:xfrm>
            <a:off x="9879890" y="2209160"/>
            <a:ext cx="1665937" cy="47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Energy demand</a:t>
            </a:r>
          </a:p>
          <a:p>
            <a:pPr algn="ctr">
              <a:lnSpc>
                <a:spcPct val="90000"/>
              </a:lnSpc>
            </a:pPr>
            <a:r>
              <a:rPr lang="en-GB" sz="1400" b="1"/>
              <a:t>Residential sector</a:t>
            </a:r>
          </a:p>
        </p:txBody>
      </p:sp>
      <p:sp>
        <p:nvSpPr>
          <p:cNvPr id="491" name="TextBox 39"/>
          <p:cNvSpPr txBox="1"/>
          <p:nvPr/>
        </p:nvSpPr>
        <p:spPr>
          <a:xfrm>
            <a:off x="9890775" y="3542021"/>
            <a:ext cx="1665937" cy="467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Energy demand</a:t>
            </a:r>
          </a:p>
          <a:p>
            <a:pPr algn="ctr">
              <a:lnSpc>
                <a:spcPct val="90000"/>
              </a:lnSpc>
            </a:pPr>
            <a:r>
              <a:rPr lang="en-GB" sz="1400" b="1"/>
              <a:t>Commercial sector</a:t>
            </a:r>
          </a:p>
        </p:txBody>
      </p:sp>
      <p:sp>
        <p:nvSpPr>
          <p:cNvPr id="492" name="TextBox 40"/>
          <p:cNvSpPr txBox="1"/>
          <p:nvPr/>
        </p:nvSpPr>
        <p:spPr>
          <a:xfrm>
            <a:off x="9890775" y="4822233"/>
            <a:ext cx="1665937" cy="467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Energy demand</a:t>
            </a:r>
          </a:p>
          <a:p>
            <a:pPr algn="ctr">
              <a:lnSpc>
                <a:spcPct val="90000"/>
              </a:lnSpc>
            </a:pPr>
            <a:r>
              <a:rPr lang="en-GB" sz="1400" b="1"/>
              <a:t>Industrial sector</a:t>
            </a:r>
          </a:p>
        </p:txBody>
      </p:sp>
      <p:sp>
        <p:nvSpPr>
          <p:cNvPr id="493" name="TextBox 41"/>
          <p:cNvSpPr txBox="1"/>
          <p:nvPr/>
        </p:nvSpPr>
        <p:spPr>
          <a:xfrm>
            <a:off x="9824949" y="876736"/>
            <a:ext cx="1731763" cy="47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 dirty="0"/>
              <a:t>Energy demand</a:t>
            </a:r>
          </a:p>
          <a:p>
            <a:pPr algn="ctr">
              <a:lnSpc>
                <a:spcPct val="90000"/>
              </a:lnSpc>
            </a:pPr>
            <a:r>
              <a:rPr lang="en-GB" sz="1400" b="1" dirty="0"/>
              <a:t>Transportation sector</a:t>
            </a:r>
          </a:p>
        </p:txBody>
      </p:sp>
      <p:sp>
        <p:nvSpPr>
          <p:cNvPr id="494" name="TextBox 43"/>
          <p:cNvSpPr txBox="1"/>
          <p:nvPr/>
        </p:nvSpPr>
        <p:spPr>
          <a:xfrm>
            <a:off x="3079121" y="805522"/>
            <a:ext cx="1429666" cy="48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Fuel transportation</a:t>
            </a:r>
          </a:p>
        </p:txBody>
      </p:sp>
      <p:pic>
        <p:nvPicPr>
          <p:cNvPr id="495" name="Picture 49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595" y="3968637"/>
            <a:ext cx="806316" cy="569457"/>
          </a:xfrm>
          <a:prstGeom prst="rect">
            <a:avLst/>
          </a:prstGeom>
        </p:spPr>
      </p:pic>
      <p:sp>
        <p:nvSpPr>
          <p:cNvPr id="496" name="TextBox 45"/>
          <p:cNvSpPr txBox="1"/>
          <p:nvPr/>
        </p:nvSpPr>
        <p:spPr>
          <a:xfrm>
            <a:off x="7869993" y="3281164"/>
            <a:ext cx="1655427" cy="65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Electricity transmission and distribution</a:t>
            </a:r>
          </a:p>
        </p:txBody>
      </p:sp>
      <p:sp>
        <p:nvSpPr>
          <p:cNvPr id="499" name="TextBox 49"/>
          <p:cNvSpPr txBox="1"/>
          <p:nvPr/>
        </p:nvSpPr>
        <p:spPr>
          <a:xfrm>
            <a:off x="635287" y="803162"/>
            <a:ext cx="1846489" cy="65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Import / Extraction+processing of fossil fuels</a:t>
            </a:r>
          </a:p>
        </p:txBody>
      </p:sp>
      <p:cxnSp>
        <p:nvCxnSpPr>
          <p:cNvPr id="505" name="Straight Arrow Connector 504"/>
          <p:cNvCxnSpPr/>
          <p:nvPr/>
        </p:nvCxnSpPr>
        <p:spPr>
          <a:xfrm flipV="1">
            <a:off x="2172908" y="1705057"/>
            <a:ext cx="1260000" cy="480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7" name="Picture 50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701" y="1309239"/>
            <a:ext cx="602855" cy="751416"/>
          </a:xfrm>
          <a:prstGeom prst="rect">
            <a:avLst/>
          </a:prstGeom>
        </p:spPr>
      </p:pic>
      <p:cxnSp>
        <p:nvCxnSpPr>
          <p:cNvPr id="508" name="Straight Arrow Connector 507"/>
          <p:cNvCxnSpPr/>
          <p:nvPr/>
        </p:nvCxnSpPr>
        <p:spPr>
          <a:xfrm flipV="1">
            <a:off x="4018642" y="1709292"/>
            <a:ext cx="2088000" cy="480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/>
          <p:nvPr/>
        </p:nvCxnSpPr>
        <p:spPr>
          <a:xfrm>
            <a:off x="6117453" y="1700823"/>
            <a:ext cx="0" cy="1224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>
            <a:off x="6128037" y="2907321"/>
            <a:ext cx="455083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Arrow Connector 528"/>
          <p:cNvCxnSpPr/>
          <p:nvPr/>
        </p:nvCxnSpPr>
        <p:spPr>
          <a:xfrm flipV="1">
            <a:off x="7331215" y="3106290"/>
            <a:ext cx="576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Arrow Connector 537"/>
          <p:cNvCxnSpPr/>
          <p:nvPr/>
        </p:nvCxnSpPr>
        <p:spPr>
          <a:xfrm rot="5400000" flipV="1">
            <a:off x="7301598" y="3682002"/>
            <a:ext cx="1188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Arrow Connector 538"/>
          <p:cNvCxnSpPr/>
          <p:nvPr/>
        </p:nvCxnSpPr>
        <p:spPr>
          <a:xfrm flipV="1">
            <a:off x="7890015" y="4278922"/>
            <a:ext cx="396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/>
          <p:cNvCxnSpPr/>
          <p:nvPr/>
        </p:nvCxnSpPr>
        <p:spPr>
          <a:xfrm flipV="1">
            <a:off x="9132500" y="4283156"/>
            <a:ext cx="432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/>
          <p:cNvCxnSpPr/>
          <p:nvPr/>
        </p:nvCxnSpPr>
        <p:spPr>
          <a:xfrm flipV="1">
            <a:off x="9568531" y="3047026"/>
            <a:ext cx="612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Arrow Connector 541"/>
          <p:cNvCxnSpPr/>
          <p:nvPr/>
        </p:nvCxnSpPr>
        <p:spPr>
          <a:xfrm flipV="1">
            <a:off x="9593934" y="4278922"/>
            <a:ext cx="648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/>
          <p:cNvCxnSpPr/>
          <p:nvPr/>
        </p:nvCxnSpPr>
        <p:spPr>
          <a:xfrm flipV="1">
            <a:off x="9587587" y="5553156"/>
            <a:ext cx="612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Arrow Connector 543"/>
          <p:cNvCxnSpPr/>
          <p:nvPr/>
        </p:nvCxnSpPr>
        <p:spPr>
          <a:xfrm rot="5400000" flipV="1">
            <a:off x="7638587" y="3607489"/>
            <a:ext cx="3888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Arrow Connector 545"/>
          <p:cNvCxnSpPr/>
          <p:nvPr/>
        </p:nvCxnSpPr>
        <p:spPr>
          <a:xfrm flipV="1">
            <a:off x="9572765" y="1664841"/>
            <a:ext cx="756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TextBox 26"/>
          <p:cNvSpPr txBox="1"/>
          <p:nvPr/>
        </p:nvSpPr>
        <p:spPr>
          <a:xfrm rot="16200000">
            <a:off x="7220059" y="3341239"/>
            <a:ext cx="1056393" cy="29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400" b="1"/>
              <a:t>Electricity</a:t>
            </a:r>
          </a:p>
        </p:txBody>
      </p:sp>
      <p:pic>
        <p:nvPicPr>
          <p:cNvPr id="561" name="Picture 56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370" y="2547486"/>
            <a:ext cx="1002560" cy="603250"/>
          </a:xfrm>
          <a:prstGeom prst="rect">
            <a:avLst/>
          </a:prstGeom>
        </p:spPr>
      </p:pic>
      <p:sp>
        <p:nvSpPr>
          <p:cNvPr id="562" name="TextBox 47"/>
          <p:cNvSpPr txBox="1"/>
          <p:nvPr/>
        </p:nvSpPr>
        <p:spPr>
          <a:xfrm>
            <a:off x="7869807" y="2202467"/>
            <a:ext cx="1655427" cy="28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Gas</a:t>
            </a:r>
            <a:r>
              <a:rPr lang="en-GB" sz="1400" b="1" baseline="0"/>
              <a:t> distribution</a:t>
            </a:r>
            <a:endParaRPr lang="en-GB" sz="1400" b="1"/>
          </a:p>
        </p:txBody>
      </p:sp>
      <p:cxnSp>
        <p:nvCxnSpPr>
          <p:cNvPr id="563" name="Straight Arrow Connector 562"/>
          <p:cNvCxnSpPr/>
          <p:nvPr/>
        </p:nvCxnSpPr>
        <p:spPr>
          <a:xfrm flipV="1">
            <a:off x="6107788" y="2115692"/>
            <a:ext cx="1800000" cy="480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/>
          <p:cNvCxnSpPr/>
          <p:nvPr/>
        </p:nvCxnSpPr>
        <p:spPr>
          <a:xfrm>
            <a:off x="7899687" y="2117805"/>
            <a:ext cx="0" cy="6840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Connector 564"/>
          <p:cNvCxnSpPr/>
          <p:nvPr/>
        </p:nvCxnSpPr>
        <p:spPr>
          <a:xfrm>
            <a:off x="7889102" y="2784556"/>
            <a:ext cx="324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Arrow Connector 565"/>
          <p:cNvCxnSpPr/>
          <p:nvPr/>
        </p:nvCxnSpPr>
        <p:spPr>
          <a:xfrm flipV="1">
            <a:off x="9788665" y="3309494"/>
            <a:ext cx="396000" cy="480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Arrow Connector 566"/>
          <p:cNvCxnSpPr/>
          <p:nvPr/>
        </p:nvCxnSpPr>
        <p:spPr>
          <a:xfrm flipV="1">
            <a:off x="9814068" y="4541390"/>
            <a:ext cx="432000" cy="480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567"/>
          <p:cNvCxnSpPr/>
          <p:nvPr/>
        </p:nvCxnSpPr>
        <p:spPr>
          <a:xfrm flipV="1">
            <a:off x="9807721" y="5815624"/>
            <a:ext cx="396000" cy="480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Arrow Connector 568"/>
          <p:cNvCxnSpPr/>
          <p:nvPr/>
        </p:nvCxnSpPr>
        <p:spPr>
          <a:xfrm rot="5400000" flipV="1">
            <a:off x="7858721" y="3869957"/>
            <a:ext cx="3888000" cy="480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/>
          <p:cNvCxnSpPr/>
          <p:nvPr/>
        </p:nvCxnSpPr>
        <p:spPr>
          <a:xfrm flipV="1">
            <a:off x="9792899" y="1927309"/>
            <a:ext cx="540000" cy="480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/>
          <p:cNvCxnSpPr/>
          <p:nvPr/>
        </p:nvCxnSpPr>
        <p:spPr>
          <a:xfrm>
            <a:off x="9205665" y="2778209"/>
            <a:ext cx="612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907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Gas: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Extraction</a:t>
            </a:r>
            <a:endParaRPr lang="sv-SE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048617"/>
              </p:ext>
            </p:extLst>
          </p:nvPr>
        </p:nvGraphicFramePr>
        <p:xfrm>
          <a:off x="7194323" y="1369661"/>
          <a:ext cx="4120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000">
                  <a:extLst>
                    <a:ext uri="{9D8B030D-6E8A-4147-A177-3AD203B41FA5}">
                      <a16:colId xmlns:a16="http://schemas.microsoft.com/office/drawing/2014/main" val="357745841"/>
                    </a:ext>
                  </a:extLst>
                </a:gridCol>
                <a:gridCol w="2060000">
                  <a:extLst>
                    <a:ext uri="{9D8B030D-6E8A-4147-A177-3AD203B41FA5}">
                      <a16:colId xmlns:a16="http://schemas.microsoft.com/office/drawing/2014/main" val="411686412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Key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characteristics</a:t>
                      </a:r>
                      <a:endParaRPr lang="sv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8179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sv-SE" b="1" i="1" dirty="0" err="1"/>
                        <a:t>Conventional</a:t>
                      </a:r>
                      <a:r>
                        <a:rPr lang="sv-SE" b="1" i="1" baseline="0" dirty="0"/>
                        <a:t> gas</a:t>
                      </a:r>
                      <a:endParaRPr lang="sv-SE" b="1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87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Capital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5.3-63.7 $/</a:t>
                      </a:r>
                      <a:r>
                        <a:rPr lang="sv-SE" dirty="0" err="1"/>
                        <a:t>boe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60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VOM </a:t>
                      </a:r>
                      <a:r>
                        <a:rPr lang="sv-SE" dirty="0" err="1"/>
                        <a:t>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3.2-8.3 $/</a:t>
                      </a:r>
                      <a:r>
                        <a:rPr lang="sv-SE" dirty="0" err="1"/>
                        <a:t>boe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66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Recovery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factor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70-80%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68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Energy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use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0.8-2.3 GJ/</a:t>
                      </a:r>
                      <a:r>
                        <a:rPr lang="sv-SE" dirty="0" err="1"/>
                        <a:t>toe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87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CO2</a:t>
                      </a:r>
                      <a:r>
                        <a:rPr lang="sv-SE" baseline="0" dirty="0"/>
                        <a:t> Em. </a:t>
                      </a:r>
                      <a:r>
                        <a:rPr lang="sv-SE" baseline="0" dirty="0" err="1"/>
                        <a:t>factor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64.9-273.6 ton/</a:t>
                      </a:r>
                      <a:r>
                        <a:rPr lang="sv-SE" dirty="0" err="1"/>
                        <a:t>ktoe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02165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sv-SE" b="1" i="1" dirty="0" err="1"/>
                        <a:t>Unconventional</a:t>
                      </a:r>
                      <a:r>
                        <a:rPr lang="sv-SE" b="1" i="1" baseline="0" dirty="0"/>
                        <a:t> gas</a:t>
                      </a:r>
                      <a:endParaRPr lang="sv-SE" b="1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52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Capital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8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VOM </a:t>
                      </a:r>
                      <a:r>
                        <a:rPr lang="sv-SE" dirty="0" err="1"/>
                        <a:t>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6.6-19.7 $/GJ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82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Recovery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factor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10-70%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503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Energy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use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20-30%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of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produced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CO2</a:t>
                      </a:r>
                      <a:r>
                        <a:rPr lang="sv-SE" baseline="0" dirty="0"/>
                        <a:t> Em. </a:t>
                      </a:r>
                      <a:r>
                        <a:rPr lang="sv-SE" baseline="0" dirty="0" err="1"/>
                        <a:t>factor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9.3-15 gCO2/MJ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02462"/>
                  </a:ext>
                </a:extLst>
              </a:tr>
            </a:tbl>
          </a:graphicData>
        </a:graphic>
      </p:graphicFrame>
      <p:sp>
        <p:nvSpPr>
          <p:cNvPr id="8" name="Content Placeholder 1"/>
          <p:cNvSpPr txBox="1">
            <a:spLocks/>
          </p:cNvSpPr>
          <p:nvPr/>
        </p:nvSpPr>
        <p:spPr>
          <a:xfrm>
            <a:off x="838201" y="1740429"/>
            <a:ext cx="6201578" cy="4913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/>
              <a:t>Processes - conventional gas:</a:t>
            </a:r>
          </a:p>
          <a:p>
            <a:pPr lvl="1"/>
            <a:r>
              <a:rPr lang="en-CA" dirty="0"/>
              <a:t>Conventional wells: lately case drilling is used</a:t>
            </a:r>
          </a:p>
          <a:p>
            <a:pPr lvl="1"/>
            <a:r>
              <a:rPr lang="en-CA" dirty="0"/>
              <a:t>Deepwater production: made possible by floating platforms. 3000 m reached in 2005.</a:t>
            </a:r>
          </a:p>
          <a:p>
            <a:r>
              <a:rPr lang="en-CA" b="1" dirty="0"/>
              <a:t>Processes - unconventional gas:</a:t>
            </a:r>
          </a:p>
          <a:p>
            <a:pPr lvl="1"/>
            <a:r>
              <a:rPr lang="en-CA" dirty="0"/>
              <a:t>Hydraulic fracturing: used for tight gas, shale gas and coalbed methane. It consists in pumping high-pressure liquid in the rocks to fracture them and ease the gas flow. Coupled with horizontal wells.</a:t>
            </a:r>
          </a:p>
          <a:p>
            <a:pPr lvl="1"/>
            <a:endParaRPr lang="en-CA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dirty="0"/>
          </a:p>
          <a:p>
            <a:pPr marL="457200" indent="-45720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1282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9876</TotalTime>
  <Words>1728</Words>
  <Application>Microsoft Office PowerPoint</Application>
  <PresentationFormat>Widescreen</PresentationFormat>
  <Paragraphs>300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Gas: Social, environmental and economic concerns</vt:lpstr>
      <vt:lpstr>Commodity: global trends</vt:lpstr>
      <vt:lpstr>Demand</vt:lpstr>
      <vt:lpstr>Supply </vt:lpstr>
      <vt:lpstr>Resources</vt:lpstr>
      <vt:lpstr>Resources</vt:lpstr>
      <vt:lpstr>Technologies in the gas chain</vt:lpstr>
      <vt:lpstr>PowerPoint Presentation</vt:lpstr>
      <vt:lpstr>Extraction</vt:lpstr>
      <vt:lpstr>Transportation and storage</vt:lpstr>
      <vt:lpstr>Combustion-based power plants</vt:lpstr>
      <vt:lpstr>Economic concerns</vt:lpstr>
      <vt:lpstr>Economic concerns</vt:lpstr>
      <vt:lpstr>Economic concerns</vt:lpstr>
      <vt:lpstr>Environmental and social concerns</vt:lpstr>
      <vt:lpstr>Conclusions</vt:lpstr>
      <vt:lpstr>PowerPoint Presentation</vt:lpstr>
      <vt:lpstr>References and reading material</vt:lpstr>
      <vt:lpstr>PowerPoint Presentation</vt:lpstr>
      <vt:lpstr>Sources for the pictures</vt:lpstr>
      <vt:lpstr>Sources for the pictures</vt:lpstr>
      <vt:lpstr>Changelog and attribution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</dc:creator>
  <cp:lastModifiedBy>Agnese Beltramo</cp:lastModifiedBy>
  <cp:revision>537</cp:revision>
  <dcterms:created xsi:type="dcterms:W3CDTF">2015-09-10T21:41:21Z</dcterms:created>
  <dcterms:modified xsi:type="dcterms:W3CDTF">2017-10-18T12:03:41Z</dcterms:modified>
</cp:coreProperties>
</file>