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02" r:id="rId2"/>
    <p:sldId id="341" r:id="rId3"/>
    <p:sldId id="390" r:id="rId4"/>
    <p:sldId id="421" r:id="rId5"/>
    <p:sldId id="402" r:id="rId6"/>
    <p:sldId id="403" r:id="rId7"/>
    <p:sldId id="404" r:id="rId8"/>
    <p:sldId id="405" r:id="rId9"/>
    <p:sldId id="406" r:id="rId10"/>
    <p:sldId id="407" r:id="rId11"/>
    <p:sldId id="42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iver Broad" initials="OB" lastIdx="1" clrIdx="0">
    <p:extLst>
      <p:ext uri="{19B8F6BF-5375-455C-9EA6-DF929625EA0E}">
        <p15:presenceInfo xmlns:p15="http://schemas.microsoft.com/office/powerpoint/2012/main" userId="S-1-5-21-4270984560-2697355171-1338322823-62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54A6"/>
    <a:srgbClr val="FFFFFF"/>
    <a:srgbClr val="DEE4EE"/>
    <a:srgbClr val="3B6ABF"/>
    <a:srgbClr val="B0BFD8"/>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00" autoAdjust="0"/>
    <p:restoredTop sz="80727" autoAdjust="0"/>
  </p:normalViewPr>
  <p:slideViewPr>
    <p:cSldViewPr snapToGrid="0">
      <p:cViewPr varScale="1">
        <p:scale>
          <a:sx n="91" d="100"/>
          <a:sy n="91" d="100"/>
        </p:scale>
        <p:origin x="22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8A1728-CCC6-4FFD-AB4E-CF9E18E50C8E}" type="datetimeFigureOut">
              <a:rPr lang="en-GB" smtClean="0"/>
              <a:t>18/10/2017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3E99D3-575E-4B33-AEE3-580024E0F63F}" type="slidenum">
              <a:rPr lang="en-GB" smtClean="0"/>
              <a:t>‹#›</a:t>
            </a:fld>
            <a:endParaRPr lang="en-GB"/>
          </a:p>
        </p:txBody>
      </p:sp>
    </p:spTree>
    <p:extLst>
      <p:ext uri="{BB962C8B-B14F-4D97-AF65-F5344CB8AC3E}">
        <p14:creationId xmlns:p14="http://schemas.microsoft.com/office/powerpoint/2010/main" val="1122559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Good afternoon and welcome</a:t>
            </a:r>
            <a:r>
              <a:rPr lang="en-GB" baseline="0" dirty="0" smtClean="0"/>
              <a:t> to the lecture on “…”.</a:t>
            </a:r>
          </a:p>
          <a:p>
            <a:r>
              <a:rPr lang="en-GB" baseline="0" dirty="0" smtClean="0"/>
              <a:t>Introduce yourself and your research, field of expertise</a:t>
            </a:r>
            <a:endParaRPr lang="en-GB" dirty="0"/>
          </a:p>
        </p:txBody>
      </p:sp>
      <p:sp>
        <p:nvSpPr>
          <p:cNvPr id="4" name="Slide Number Placeholder 3"/>
          <p:cNvSpPr>
            <a:spLocks noGrp="1"/>
          </p:cNvSpPr>
          <p:nvPr>
            <p:ph type="sldNum" sz="quarter" idx="10"/>
          </p:nvPr>
        </p:nvSpPr>
        <p:spPr/>
        <p:txBody>
          <a:bodyPr/>
          <a:lstStyle/>
          <a:p>
            <a:fld id="{F4ADF510-92B0-49DE-9C99-E21626351E91}" type="slidenum">
              <a:rPr lang="en-GB" smtClean="0"/>
              <a:t>1</a:t>
            </a:fld>
            <a:endParaRPr lang="en-GB" dirty="0"/>
          </a:p>
        </p:txBody>
      </p:sp>
    </p:spTree>
    <p:extLst>
      <p:ext uri="{BB962C8B-B14F-4D97-AF65-F5344CB8AC3E}">
        <p14:creationId xmlns:p14="http://schemas.microsoft.com/office/powerpoint/2010/main" val="1608962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3 studies that have been shown for H2</a:t>
            </a:r>
            <a:r>
              <a:rPr lang="en-US" baseline="0" dirty="0" smtClean="0"/>
              <a:t> indicate that:</a:t>
            </a:r>
          </a:p>
          <a:p>
            <a:r>
              <a:rPr lang="en-US" baseline="0" dirty="0" smtClean="0"/>
              <a:t>(the 3 bullet points)</a:t>
            </a:r>
            <a:endParaRPr lang="en-US" dirty="0"/>
          </a:p>
        </p:txBody>
      </p:sp>
      <p:sp>
        <p:nvSpPr>
          <p:cNvPr id="4" name="Slide Number Placeholder 3"/>
          <p:cNvSpPr>
            <a:spLocks noGrp="1"/>
          </p:cNvSpPr>
          <p:nvPr>
            <p:ph type="sldNum" sz="quarter" idx="10"/>
          </p:nvPr>
        </p:nvSpPr>
        <p:spPr/>
        <p:txBody>
          <a:bodyPr/>
          <a:lstStyle/>
          <a:p>
            <a:fld id="{253E99D3-575E-4B33-AEE3-580024E0F63F}" type="slidenum">
              <a:rPr lang="en-GB" smtClean="0"/>
              <a:t>10</a:t>
            </a:fld>
            <a:endParaRPr lang="en-GB"/>
          </a:p>
        </p:txBody>
      </p:sp>
    </p:spTree>
    <p:extLst>
      <p:ext uri="{BB962C8B-B14F-4D97-AF65-F5344CB8AC3E}">
        <p14:creationId xmlns:p14="http://schemas.microsoft.com/office/powerpoint/2010/main" val="3881876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To</a:t>
            </a:r>
            <a:r>
              <a:rPr lang="sv-SE" baseline="0" dirty="0" smtClean="0"/>
              <a:t> start </a:t>
            </a:r>
            <a:r>
              <a:rPr lang="sv-SE" baseline="0" dirty="0" err="1" smtClean="0"/>
              <a:t>with</a:t>
            </a:r>
            <a:r>
              <a:rPr lang="sv-SE" baseline="0" dirty="0" smtClean="0"/>
              <a:t>, </a:t>
            </a:r>
            <a:r>
              <a:rPr lang="sv-SE" baseline="0" dirty="0" err="1" smtClean="0"/>
              <a:t>it’s</a:t>
            </a:r>
            <a:r>
              <a:rPr lang="sv-SE" baseline="0" dirty="0" smtClean="0"/>
              <a:t> </a:t>
            </a:r>
            <a:r>
              <a:rPr lang="sv-SE" baseline="0" dirty="0" err="1" smtClean="0"/>
              <a:t>important</a:t>
            </a:r>
            <a:r>
              <a:rPr lang="sv-SE" baseline="0" dirty="0" smtClean="0"/>
              <a:t> to understand </a:t>
            </a:r>
            <a:r>
              <a:rPr lang="sv-SE" baseline="0" dirty="0" err="1" smtClean="0"/>
              <a:t>why</a:t>
            </a:r>
            <a:r>
              <a:rPr lang="sv-SE" baseline="0" dirty="0" smtClean="0"/>
              <a:t> </a:t>
            </a:r>
            <a:r>
              <a:rPr lang="sv-SE" baseline="0" dirty="0" err="1" smtClean="0"/>
              <a:t>efforts</a:t>
            </a:r>
            <a:r>
              <a:rPr lang="sv-SE" baseline="0" dirty="0" smtClean="0"/>
              <a:t> </a:t>
            </a:r>
            <a:r>
              <a:rPr lang="sv-SE" baseline="0" dirty="0" err="1" smtClean="0"/>
              <a:t>are</a:t>
            </a:r>
            <a:r>
              <a:rPr lang="sv-SE" baseline="0" dirty="0" smtClean="0"/>
              <a:t> </a:t>
            </a:r>
            <a:r>
              <a:rPr lang="sv-SE" baseline="0" dirty="0" err="1" smtClean="0"/>
              <a:t>put</a:t>
            </a:r>
            <a:r>
              <a:rPr lang="sv-SE" baseline="0" dirty="0" smtClean="0"/>
              <a:t> </a:t>
            </a:r>
            <a:r>
              <a:rPr lang="sv-SE" baseline="0" dirty="0" err="1" smtClean="0"/>
              <a:t>into</a:t>
            </a:r>
            <a:r>
              <a:rPr lang="sv-SE" baseline="0" dirty="0" smtClean="0"/>
              <a:t> </a:t>
            </a:r>
            <a:r>
              <a:rPr lang="sv-SE" baseline="0" dirty="0" err="1" smtClean="0"/>
              <a:t>improving</a:t>
            </a:r>
            <a:r>
              <a:rPr lang="sv-SE" baseline="0" dirty="0" smtClean="0"/>
              <a:t> the </a:t>
            </a:r>
            <a:r>
              <a:rPr lang="sv-SE" baseline="0" dirty="0" err="1" smtClean="0"/>
              <a:t>structure</a:t>
            </a:r>
            <a:r>
              <a:rPr lang="sv-SE" baseline="0" dirty="0" smtClean="0"/>
              <a:t> </a:t>
            </a:r>
            <a:r>
              <a:rPr lang="sv-SE" baseline="0" dirty="0" err="1" smtClean="0"/>
              <a:t>of</a:t>
            </a:r>
            <a:r>
              <a:rPr lang="sv-SE" baseline="0" dirty="0" smtClean="0"/>
              <a:t> the </a:t>
            </a:r>
            <a:r>
              <a:rPr lang="sv-SE" baseline="0" dirty="0" err="1" smtClean="0"/>
              <a:t>current</a:t>
            </a:r>
            <a:r>
              <a:rPr lang="sv-SE" baseline="0" dirty="0" smtClean="0"/>
              <a:t> </a:t>
            </a:r>
            <a:r>
              <a:rPr lang="sv-SE" baseline="0" dirty="0" err="1" smtClean="0"/>
              <a:t>energy</a:t>
            </a:r>
            <a:r>
              <a:rPr lang="sv-SE" baseline="0" dirty="0" smtClean="0"/>
              <a:t> system. For </a:t>
            </a:r>
            <a:r>
              <a:rPr lang="sv-SE" baseline="0" dirty="0" err="1" smtClean="0"/>
              <a:t>instance</a:t>
            </a:r>
            <a:r>
              <a:rPr lang="sv-SE" baseline="0" dirty="0" smtClean="0"/>
              <a:t>, </a:t>
            </a:r>
            <a:r>
              <a:rPr lang="sv-SE" baseline="0" dirty="0" err="1" smtClean="0"/>
              <a:t>even</a:t>
            </a:r>
            <a:r>
              <a:rPr lang="sv-SE" baseline="0" dirty="0" smtClean="0"/>
              <a:t> in Sweden </a:t>
            </a:r>
            <a:r>
              <a:rPr lang="sv-SE" baseline="0" dirty="0" err="1" smtClean="0"/>
              <a:t>where</a:t>
            </a:r>
            <a:r>
              <a:rPr lang="sv-SE" baseline="0" dirty="0" smtClean="0"/>
              <a:t> the </a:t>
            </a:r>
            <a:r>
              <a:rPr lang="sv-SE" baseline="0" dirty="0" err="1" smtClean="0"/>
              <a:t>share</a:t>
            </a:r>
            <a:r>
              <a:rPr lang="sv-SE" baseline="0" dirty="0" smtClean="0"/>
              <a:t> </a:t>
            </a:r>
            <a:r>
              <a:rPr lang="sv-SE" baseline="0" dirty="0" err="1" smtClean="0"/>
              <a:t>of</a:t>
            </a:r>
            <a:r>
              <a:rPr lang="sv-SE" baseline="0" dirty="0" smtClean="0"/>
              <a:t> </a:t>
            </a:r>
            <a:r>
              <a:rPr lang="sv-SE" baseline="0" dirty="0" err="1" smtClean="0"/>
              <a:t>renewables</a:t>
            </a:r>
            <a:r>
              <a:rPr lang="sv-SE" baseline="0" dirty="0" smtClean="0"/>
              <a:t> is </a:t>
            </a:r>
            <a:r>
              <a:rPr lang="sv-SE" baseline="0" dirty="0" err="1" smtClean="0"/>
              <a:t>very</a:t>
            </a:r>
            <a:r>
              <a:rPr lang="sv-SE" baseline="0" dirty="0" smtClean="0"/>
              <a:t> </a:t>
            </a:r>
            <a:r>
              <a:rPr lang="sv-SE" baseline="0" dirty="0" err="1" smtClean="0"/>
              <a:t>high</a:t>
            </a:r>
            <a:r>
              <a:rPr lang="sv-SE" baseline="0" dirty="0" smtClean="0"/>
              <a:t> in </a:t>
            </a:r>
            <a:r>
              <a:rPr lang="sv-SE" baseline="0" dirty="0" err="1" smtClean="0"/>
              <a:t>comparison</a:t>
            </a:r>
            <a:r>
              <a:rPr lang="sv-SE" baseline="0" dirty="0" smtClean="0"/>
              <a:t> </a:t>
            </a:r>
            <a:r>
              <a:rPr lang="sv-SE" baseline="0" dirty="0" err="1" smtClean="0"/>
              <a:t>with</a:t>
            </a:r>
            <a:r>
              <a:rPr lang="sv-SE" baseline="0" dirty="0" smtClean="0"/>
              <a:t> the rest </a:t>
            </a:r>
            <a:r>
              <a:rPr lang="sv-SE" baseline="0" dirty="0" err="1" smtClean="0"/>
              <a:t>of</a:t>
            </a:r>
            <a:r>
              <a:rPr lang="sv-SE" baseline="0" dirty="0" smtClean="0"/>
              <a:t> the </a:t>
            </a:r>
            <a:r>
              <a:rPr lang="sv-SE" baseline="0" dirty="0" err="1" smtClean="0"/>
              <a:t>world</a:t>
            </a:r>
            <a:r>
              <a:rPr lang="sv-SE" baseline="0" dirty="0" smtClean="0"/>
              <a:t> (or </a:t>
            </a:r>
            <a:r>
              <a:rPr lang="sv-SE" baseline="0" dirty="0" err="1" smtClean="0"/>
              <a:t>even</a:t>
            </a:r>
            <a:r>
              <a:rPr lang="sv-SE" baseline="0" dirty="0" smtClean="0"/>
              <a:t> EU), </a:t>
            </a:r>
            <a:r>
              <a:rPr lang="sv-SE" baseline="0" dirty="0" err="1" smtClean="0"/>
              <a:t>there</a:t>
            </a:r>
            <a:r>
              <a:rPr lang="sv-SE" baseline="0" dirty="0" smtClean="0"/>
              <a:t> </a:t>
            </a:r>
            <a:r>
              <a:rPr lang="sv-SE" baseline="0" dirty="0" err="1" smtClean="0"/>
              <a:t>are</a:t>
            </a:r>
            <a:r>
              <a:rPr lang="sv-SE" baseline="0" dirty="0" smtClean="0"/>
              <a:t> </a:t>
            </a:r>
            <a:r>
              <a:rPr lang="sv-SE" baseline="0" dirty="0" err="1" smtClean="0"/>
              <a:t>efforts</a:t>
            </a:r>
            <a:r>
              <a:rPr lang="sv-SE" baseline="0" dirty="0" smtClean="0"/>
              <a:t> to transform the </a:t>
            </a:r>
            <a:r>
              <a:rPr lang="sv-SE" baseline="0" dirty="0" err="1" smtClean="0"/>
              <a:t>energy</a:t>
            </a:r>
            <a:r>
              <a:rPr lang="sv-SE" baseline="0" dirty="0" smtClean="0"/>
              <a:t> system </a:t>
            </a:r>
            <a:r>
              <a:rPr lang="sv-SE" baseline="0" dirty="0" err="1" smtClean="0"/>
              <a:t>into</a:t>
            </a:r>
            <a:r>
              <a:rPr lang="sv-SE" baseline="0" dirty="0" smtClean="0"/>
              <a:t> </a:t>
            </a:r>
            <a:r>
              <a:rPr lang="sv-SE" baseline="0" dirty="0" err="1" smtClean="0"/>
              <a:t>completely</a:t>
            </a:r>
            <a:r>
              <a:rPr lang="sv-SE" baseline="0" dirty="0" smtClean="0"/>
              <a:t> </a:t>
            </a:r>
            <a:r>
              <a:rPr lang="sv-SE" baseline="0" dirty="0" err="1" smtClean="0"/>
              <a:t>carbon</a:t>
            </a:r>
            <a:r>
              <a:rPr lang="sv-SE" baseline="0" dirty="0" smtClean="0"/>
              <a:t> </a:t>
            </a:r>
            <a:r>
              <a:rPr lang="sv-SE" baseline="0" dirty="0" err="1" smtClean="0"/>
              <a:t>free</a:t>
            </a:r>
            <a:r>
              <a:rPr lang="sv-SE" baseline="0" dirty="0" smtClean="0"/>
              <a:t> in the </a:t>
            </a:r>
            <a:r>
              <a:rPr lang="sv-SE" baseline="0" dirty="0" err="1" smtClean="0"/>
              <a:t>next</a:t>
            </a:r>
            <a:r>
              <a:rPr lang="sv-SE" baseline="0" dirty="0" smtClean="0"/>
              <a:t> </a:t>
            </a:r>
            <a:r>
              <a:rPr lang="sv-SE" baseline="0" dirty="0" err="1" smtClean="0"/>
              <a:t>few</a:t>
            </a:r>
            <a:r>
              <a:rPr lang="sv-SE" baseline="0" dirty="0" smtClean="0"/>
              <a:t> </a:t>
            </a:r>
            <a:r>
              <a:rPr lang="sv-SE" baseline="0" dirty="0" err="1" smtClean="0"/>
              <a:t>decades</a:t>
            </a:r>
            <a:r>
              <a:rPr lang="sv-SE" baseline="0" dirty="0" smtClean="0"/>
              <a:t>. </a:t>
            </a:r>
            <a:r>
              <a:rPr lang="sv-SE" baseline="0" dirty="0" err="1" smtClean="0"/>
              <a:t>This</a:t>
            </a:r>
            <a:r>
              <a:rPr lang="sv-SE" baseline="0" dirty="0" smtClean="0"/>
              <a:t> is not trivial, </a:t>
            </a:r>
            <a:r>
              <a:rPr lang="sv-SE" baseline="0" dirty="0" err="1" smtClean="0"/>
              <a:t>considering</a:t>
            </a:r>
            <a:r>
              <a:rPr lang="sv-SE" baseline="0" dirty="0" smtClean="0"/>
              <a:t> the </a:t>
            </a:r>
            <a:r>
              <a:rPr lang="sv-SE" baseline="0" dirty="0" err="1" smtClean="0"/>
              <a:t>fact</a:t>
            </a:r>
            <a:r>
              <a:rPr lang="sv-SE" baseline="0" dirty="0" smtClean="0"/>
              <a:t> </a:t>
            </a:r>
            <a:r>
              <a:rPr lang="sv-SE" baseline="0" dirty="0" err="1" smtClean="0"/>
              <a:t>that</a:t>
            </a:r>
            <a:r>
              <a:rPr lang="sv-SE" baseline="0" dirty="0" smtClean="0"/>
              <a:t> the transport </a:t>
            </a:r>
            <a:r>
              <a:rPr lang="sv-SE" baseline="0" dirty="0" err="1" smtClean="0"/>
              <a:t>sector</a:t>
            </a:r>
            <a:r>
              <a:rPr lang="sv-SE" baseline="0" dirty="0" smtClean="0"/>
              <a:t> is </a:t>
            </a:r>
            <a:r>
              <a:rPr lang="sv-SE" baseline="0" dirty="0" err="1" smtClean="0"/>
              <a:t>heavily</a:t>
            </a:r>
            <a:r>
              <a:rPr lang="sv-SE" baseline="0" dirty="0" smtClean="0"/>
              <a:t> </a:t>
            </a:r>
            <a:r>
              <a:rPr lang="sv-SE" baseline="0" dirty="0" err="1" smtClean="0"/>
              <a:t>reliant</a:t>
            </a:r>
            <a:r>
              <a:rPr lang="sv-SE" baseline="0" dirty="0" smtClean="0"/>
              <a:t> on </a:t>
            </a:r>
            <a:r>
              <a:rPr lang="sv-SE" baseline="0" dirty="0" err="1" smtClean="0"/>
              <a:t>oil</a:t>
            </a:r>
            <a:r>
              <a:rPr lang="sv-SE" baseline="0" dirty="0" smtClean="0"/>
              <a:t> </a:t>
            </a:r>
            <a:r>
              <a:rPr lang="sv-SE" baseline="0" dirty="0" err="1" smtClean="0"/>
              <a:t>products</a:t>
            </a:r>
            <a:r>
              <a:rPr lang="sv-SE" baseline="0" dirty="0" smtClean="0"/>
              <a:t>. </a:t>
            </a:r>
            <a:endParaRPr lang="sv-SE" dirty="0"/>
          </a:p>
        </p:txBody>
      </p:sp>
      <p:sp>
        <p:nvSpPr>
          <p:cNvPr id="4" name="Slide Number Placeholder 3"/>
          <p:cNvSpPr>
            <a:spLocks noGrp="1"/>
          </p:cNvSpPr>
          <p:nvPr>
            <p:ph type="sldNum" sz="quarter" idx="10"/>
          </p:nvPr>
        </p:nvSpPr>
        <p:spPr/>
        <p:txBody>
          <a:bodyPr/>
          <a:lstStyle/>
          <a:p>
            <a:fld id="{253E99D3-575E-4B33-AEE3-580024E0F63F}" type="slidenum">
              <a:rPr lang="en-GB" smtClean="0"/>
              <a:t>2</a:t>
            </a:fld>
            <a:endParaRPr lang="en-GB"/>
          </a:p>
        </p:txBody>
      </p:sp>
    </p:spTree>
    <p:extLst>
      <p:ext uri="{BB962C8B-B14F-4D97-AF65-F5344CB8AC3E}">
        <p14:creationId xmlns:p14="http://schemas.microsoft.com/office/powerpoint/2010/main" val="4116418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&gt;Moving on, one important aspect</a:t>
            </a:r>
            <a:r>
              <a:rPr lang="en-US" baseline="0" dirty="0" smtClean="0"/>
              <a:t> to improve on is energy efficiency, which directly corresponds to a more cost-efficient system. In terms of electricity generation, the cheapest kWh is a kWh not generated – this can be achieved for instance with better thermal insulation, thus reducing the need for heating or cooling. </a:t>
            </a:r>
          </a:p>
          <a:p>
            <a:r>
              <a:rPr lang="en-US" baseline="0" dirty="0" smtClean="0"/>
              <a:t>&gt;Furthermore, technology improvements help in strengthening the resilience and robustness of the energy system, as for example it can withstand outages more effectively. In addition, by maximizing the use of domestic energy sources, import dependency is reduced and disruptions in fuel supply and price fluctuations are avoided. For instance, EV owners charging their vehicles with electricity from domestic solar and wind technologies, remain unaffected in the case of sudden surges in oil price. </a:t>
            </a:r>
          </a:p>
          <a:p>
            <a:r>
              <a:rPr lang="en-US" baseline="0" dirty="0" smtClean="0"/>
              <a:t>&gt;In addition, future deployment of technologies that help reduce CO2 emissions is significant. Finally, emissions of air and water pollutants that adversely affect health public health and the environment can be reduced.</a:t>
            </a:r>
            <a:endParaRPr lang="en-US" dirty="0" smtClean="0"/>
          </a:p>
          <a:p>
            <a:r>
              <a:rPr lang="en-US" dirty="0" smtClean="0"/>
              <a:t>A</a:t>
            </a:r>
            <a:r>
              <a:rPr lang="en-US" baseline="0" dirty="0" smtClean="0"/>
              <a:t>ll of these aspects are connected to each of the technology options we will discuss today</a:t>
            </a:r>
            <a:endParaRPr lang="en-US" dirty="0"/>
          </a:p>
        </p:txBody>
      </p:sp>
      <p:sp>
        <p:nvSpPr>
          <p:cNvPr id="4" name="Slide Number Placeholder 3"/>
          <p:cNvSpPr>
            <a:spLocks noGrp="1"/>
          </p:cNvSpPr>
          <p:nvPr>
            <p:ph type="sldNum" sz="quarter" idx="10"/>
          </p:nvPr>
        </p:nvSpPr>
        <p:spPr/>
        <p:txBody>
          <a:bodyPr/>
          <a:lstStyle/>
          <a:p>
            <a:fld id="{253E99D3-575E-4B33-AEE3-580024E0F63F}" type="slidenum">
              <a:rPr lang="en-GB" smtClean="0"/>
              <a:t>3</a:t>
            </a:fld>
            <a:endParaRPr lang="en-GB"/>
          </a:p>
        </p:txBody>
      </p:sp>
    </p:spTree>
    <p:extLst>
      <p:ext uri="{BB962C8B-B14F-4D97-AF65-F5344CB8AC3E}">
        <p14:creationId xmlns:p14="http://schemas.microsoft.com/office/powerpoint/2010/main" val="1694953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Another </a:t>
            </a:r>
            <a:r>
              <a:rPr lang="sv-SE" dirty="0" err="1" smtClean="0"/>
              <a:t>technology</a:t>
            </a:r>
            <a:r>
              <a:rPr lang="sv-SE" dirty="0" smtClean="0"/>
              <a:t> option </a:t>
            </a:r>
            <a:r>
              <a:rPr lang="sv-SE" dirty="0" err="1" smtClean="0"/>
              <a:t>that</a:t>
            </a:r>
            <a:r>
              <a:rPr lang="sv-SE" dirty="0" smtClean="0"/>
              <a:t> is still</a:t>
            </a:r>
            <a:r>
              <a:rPr lang="sv-SE" baseline="0" dirty="0" smtClean="0"/>
              <a:t> under </a:t>
            </a:r>
            <a:r>
              <a:rPr lang="sv-SE" baseline="0" dirty="0" err="1" smtClean="0"/>
              <a:t>development</a:t>
            </a:r>
            <a:r>
              <a:rPr lang="sv-SE" baseline="0" dirty="0" smtClean="0"/>
              <a:t> is </a:t>
            </a:r>
            <a:r>
              <a:rPr lang="sv-SE" baseline="0" dirty="0" err="1" smtClean="0"/>
              <a:t>that</a:t>
            </a:r>
            <a:r>
              <a:rPr lang="sv-SE" baseline="0" dirty="0" smtClean="0"/>
              <a:t> </a:t>
            </a:r>
            <a:r>
              <a:rPr lang="sv-SE" baseline="0" dirty="0" err="1" smtClean="0"/>
              <a:t>of</a:t>
            </a:r>
            <a:r>
              <a:rPr lang="sv-SE" baseline="0" dirty="0" smtClean="0"/>
              <a:t> hydrogen and </a:t>
            </a:r>
            <a:r>
              <a:rPr lang="sv-SE" baseline="0" dirty="0" err="1" smtClean="0"/>
              <a:t>fuel</a:t>
            </a:r>
            <a:r>
              <a:rPr lang="sv-SE" baseline="0" dirty="0" smtClean="0"/>
              <a:t> cells. </a:t>
            </a:r>
            <a:endParaRPr lang="sv-SE" dirty="0"/>
          </a:p>
        </p:txBody>
      </p:sp>
      <p:sp>
        <p:nvSpPr>
          <p:cNvPr id="4" name="Slide Number Placeholder 3"/>
          <p:cNvSpPr>
            <a:spLocks noGrp="1"/>
          </p:cNvSpPr>
          <p:nvPr>
            <p:ph type="sldNum" sz="quarter" idx="10"/>
          </p:nvPr>
        </p:nvSpPr>
        <p:spPr/>
        <p:txBody>
          <a:bodyPr/>
          <a:lstStyle/>
          <a:p>
            <a:fld id="{253E99D3-575E-4B33-AEE3-580024E0F63F}" type="slidenum">
              <a:rPr lang="en-GB" smtClean="0"/>
              <a:t>4</a:t>
            </a:fld>
            <a:endParaRPr lang="en-GB"/>
          </a:p>
        </p:txBody>
      </p:sp>
    </p:spTree>
    <p:extLst>
      <p:ext uri="{BB962C8B-B14F-4D97-AF65-F5344CB8AC3E}">
        <p14:creationId xmlns:p14="http://schemas.microsoft.com/office/powerpoint/2010/main" val="1379455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a:t>
            </a:r>
            <a:r>
              <a:rPr lang="en-US" baseline="0" dirty="0" smtClean="0"/>
              <a:t> they reach commercialization, </a:t>
            </a:r>
            <a:r>
              <a:rPr lang="en-US" dirty="0" smtClean="0"/>
              <a:t>H2</a:t>
            </a:r>
            <a:r>
              <a:rPr lang="en-US" baseline="0" dirty="0" smtClean="0"/>
              <a:t> and FC technologies can play an important role in efforts to reduce GHG emissions in the long-term. Additionally, they reduce local air pollution, as at the point of use water is the only byproduct. FCH techs are more efficient than conventional fossil-fired combustion engines, while their use also tackles the aspect of fossil fuel dependency (and hence import dependency, if these are not domestically produced).</a:t>
            </a:r>
          </a:p>
          <a:p>
            <a:r>
              <a:rPr lang="en-US" baseline="0" dirty="0" smtClean="0"/>
              <a:t>As a last point, countries that are production leaders (such as Japan, South Korea, US and Germany) can benefit financially through technology exports. </a:t>
            </a:r>
            <a:endParaRPr lang="en-US" dirty="0"/>
          </a:p>
        </p:txBody>
      </p:sp>
      <p:sp>
        <p:nvSpPr>
          <p:cNvPr id="4" name="Slide Number Placeholder 3"/>
          <p:cNvSpPr>
            <a:spLocks noGrp="1"/>
          </p:cNvSpPr>
          <p:nvPr>
            <p:ph type="sldNum" sz="quarter" idx="10"/>
          </p:nvPr>
        </p:nvSpPr>
        <p:spPr/>
        <p:txBody>
          <a:bodyPr/>
          <a:lstStyle/>
          <a:p>
            <a:fld id="{253E99D3-575E-4B33-AEE3-580024E0F63F}" type="slidenum">
              <a:rPr lang="en-GB" smtClean="0"/>
              <a:t>5</a:t>
            </a:fld>
            <a:endParaRPr lang="en-GB"/>
          </a:p>
        </p:txBody>
      </p:sp>
    </p:spTree>
    <p:extLst>
      <p:ext uri="{BB962C8B-B14F-4D97-AF65-F5344CB8AC3E}">
        <p14:creationId xmlns:p14="http://schemas.microsoft.com/office/powerpoint/2010/main" val="3845278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Hydrogen can be produced through a variety of methods. Steam methane</a:t>
            </a:r>
            <a:r>
              <a:rPr lang="en-US" baseline="0" dirty="0" smtClean="0"/>
              <a:t> reforming can be used to produce H2 from natural gas, while gasification and reforming is used to produced H2 from coal and biomass. In order to produce “low-carbon” H2, electricity from RET and nuclear can be used in electrolysis. </a:t>
            </a:r>
          </a:p>
          <a:p>
            <a:r>
              <a:rPr lang="en-US" baseline="0" dirty="0" smtClean="0"/>
              <a:t>The zinc–zinc oxide cycle is a two step thermochemical cycle based on zinc and zinc oxide. In the first step concentrating solar power is used in which zinc oxide is thermally dissociated into zinc and oxygen (dissociation). In the second step zinc reacts with water and produces hydrogen and zinc oxide (in a process called hydrolysis). </a:t>
            </a:r>
          </a:p>
          <a:p>
            <a:r>
              <a:rPr lang="en-US" baseline="0" dirty="0" smtClean="0"/>
              <a:t>Hydrogen can then be stored and used at a later stage. It can be put into a fuel cell and it can be burnt to generate electricity or heat. HFC can be used in the transport sector, while H2 can be used as input in industrial processes. </a:t>
            </a:r>
          </a:p>
          <a:p>
            <a:r>
              <a:rPr lang="en-US" dirty="0" smtClean="0"/>
              <a:t>Since H2 can be stored and be</a:t>
            </a:r>
            <a:r>
              <a:rPr lang="en-US" baseline="0" dirty="0" smtClean="0"/>
              <a:t> fired at a later stage, it </a:t>
            </a:r>
            <a:r>
              <a:rPr lang="en-US" dirty="0" smtClean="0"/>
              <a:t>is important as a storage</a:t>
            </a:r>
            <a:r>
              <a:rPr lang="en-US" baseline="0" dirty="0" smtClean="0"/>
              <a:t> method in the case of </a:t>
            </a:r>
            <a:r>
              <a:rPr lang="en-US" baseline="0" dirty="0" err="1" smtClean="0"/>
              <a:t>vRE</a:t>
            </a:r>
            <a:endParaRPr lang="en-US" dirty="0"/>
          </a:p>
        </p:txBody>
      </p:sp>
      <p:sp>
        <p:nvSpPr>
          <p:cNvPr id="4" name="Slide Number Placeholder 3"/>
          <p:cNvSpPr>
            <a:spLocks noGrp="1"/>
          </p:cNvSpPr>
          <p:nvPr>
            <p:ph type="sldNum" sz="quarter" idx="10"/>
          </p:nvPr>
        </p:nvSpPr>
        <p:spPr/>
        <p:txBody>
          <a:bodyPr/>
          <a:lstStyle/>
          <a:p>
            <a:fld id="{253E99D3-575E-4B33-AEE3-580024E0F63F}" type="slidenum">
              <a:rPr lang="en-GB" smtClean="0"/>
              <a:t>6</a:t>
            </a:fld>
            <a:endParaRPr lang="en-GB"/>
          </a:p>
        </p:txBody>
      </p:sp>
    </p:spTree>
    <p:extLst>
      <p:ext uri="{BB962C8B-B14F-4D97-AF65-F5344CB8AC3E}">
        <p14:creationId xmlns:p14="http://schemas.microsoft.com/office/powerpoint/2010/main" val="4165908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Again, due</a:t>
            </a:r>
            <a:r>
              <a:rPr lang="en-US" sz="1200" b="0" i="0" kern="1200" baseline="0" dirty="0" smtClean="0">
                <a:solidFill>
                  <a:schemeClr val="tx1"/>
                </a:solidFill>
                <a:effectLst/>
                <a:latin typeface="+mn-lt"/>
                <a:ea typeface="+mn-ea"/>
                <a:cs typeface="+mn-cs"/>
              </a:rPr>
              <a:t> to the cost of FCH tech, it is important to look into global projections. Here we look at two scenarios from the World Energy Council and the Paul-</a:t>
            </a:r>
            <a:r>
              <a:rPr lang="en-US" sz="1200" b="0" i="0" kern="1200" baseline="0" dirty="0" err="1" smtClean="0">
                <a:solidFill>
                  <a:schemeClr val="tx1"/>
                </a:solidFill>
                <a:effectLst/>
                <a:latin typeface="+mn-lt"/>
                <a:ea typeface="+mn-ea"/>
                <a:cs typeface="+mn-cs"/>
              </a:rPr>
              <a:t>Scherrer</a:t>
            </a:r>
            <a:r>
              <a:rPr lang="en-US" sz="1200" b="0" i="0" kern="1200" baseline="0" dirty="0" smtClean="0">
                <a:solidFill>
                  <a:schemeClr val="tx1"/>
                </a:solidFill>
                <a:effectLst/>
                <a:latin typeface="+mn-lt"/>
                <a:ea typeface="+mn-ea"/>
                <a:cs typeface="+mn-cs"/>
              </a:rPr>
              <a:t> Institute.</a:t>
            </a:r>
          </a:p>
          <a:p>
            <a:r>
              <a:rPr lang="en-US" sz="1200" b="1" i="0" kern="1200" dirty="0" smtClean="0">
                <a:solidFill>
                  <a:schemeClr val="tx1"/>
                </a:solidFill>
                <a:effectLst/>
                <a:latin typeface="+mn-lt"/>
                <a:ea typeface="+mn-ea"/>
                <a:cs typeface="+mn-cs"/>
              </a:rPr>
              <a:t>Modern Jazz</a:t>
            </a:r>
            <a:r>
              <a:rPr lang="en-US" sz="1200" b="0" i="0" kern="1200" dirty="0" smtClean="0">
                <a:solidFill>
                  <a:schemeClr val="tx1"/>
                </a:solidFill>
                <a:effectLst/>
                <a:latin typeface="+mn-lt"/>
                <a:ea typeface="+mn-ea"/>
                <a:cs typeface="+mn-cs"/>
              </a:rPr>
              <a:t> in 2060 is a world with a diverse set of resilient and lower-carbon energy systems. A highly complex and competitive market landscape drives efficiency, innovation, open access to information and rapid deployment of new technologies.</a:t>
            </a:r>
          </a:p>
          <a:p>
            <a:r>
              <a:rPr lang="en-US" sz="1200" b="1" i="0" kern="1200" dirty="0" smtClean="0">
                <a:solidFill>
                  <a:schemeClr val="tx1"/>
                </a:solidFill>
                <a:effectLst/>
                <a:latin typeface="+mn-lt"/>
                <a:ea typeface="+mn-ea"/>
                <a:cs typeface="+mn-cs"/>
              </a:rPr>
              <a:t>Unfinished Symphony </a:t>
            </a:r>
            <a:r>
              <a:rPr lang="en-US" sz="1200" b="0" i="0" kern="1200" dirty="0" smtClean="0">
                <a:solidFill>
                  <a:schemeClr val="tx1"/>
                </a:solidFill>
                <a:effectLst/>
                <a:latin typeface="+mn-lt"/>
                <a:ea typeface="+mn-ea"/>
                <a:cs typeface="+mn-cs"/>
              </a:rPr>
              <a:t>by 2060, the world is “ticking on the same clock” and has shifted to a resilient, integrated, global low-carbon energy system. There is global unified action on security, environmental and economic issues, and global institutional and national governments support enabling technologies.</a:t>
            </a:r>
          </a:p>
        </p:txBody>
      </p:sp>
      <p:sp>
        <p:nvSpPr>
          <p:cNvPr id="4" name="Slide Number Placeholder 3"/>
          <p:cNvSpPr>
            <a:spLocks noGrp="1"/>
          </p:cNvSpPr>
          <p:nvPr>
            <p:ph type="sldNum" sz="quarter" idx="10"/>
          </p:nvPr>
        </p:nvSpPr>
        <p:spPr/>
        <p:txBody>
          <a:bodyPr/>
          <a:lstStyle/>
          <a:p>
            <a:fld id="{253E99D3-575E-4B33-AEE3-580024E0F63F}" type="slidenum">
              <a:rPr lang="en-GB" smtClean="0"/>
              <a:t>7</a:t>
            </a:fld>
            <a:endParaRPr lang="en-GB"/>
          </a:p>
        </p:txBody>
      </p:sp>
    </p:spTree>
    <p:extLst>
      <p:ext uri="{BB962C8B-B14F-4D97-AF65-F5344CB8AC3E}">
        <p14:creationId xmlns:p14="http://schemas.microsoft.com/office/powerpoint/2010/main" val="1180196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Since European countries are market leaders in developing this</a:t>
            </a:r>
            <a:r>
              <a:rPr lang="en-US" sz="1200" b="0" i="0" kern="1200" baseline="0" dirty="0" smtClean="0">
                <a:solidFill>
                  <a:schemeClr val="tx1"/>
                </a:solidFill>
                <a:effectLst/>
                <a:latin typeface="+mn-lt"/>
                <a:ea typeface="+mn-ea"/>
                <a:cs typeface="+mn-cs"/>
              </a:rPr>
              <a:t> technology, the outlook differs slightly from the corresponding global. </a:t>
            </a:r>
          </a:p>
          <a:p>
            <a:r>
              <a:rPr lang="en-US" sz="1200" b="0" i="0" kern="1200" dirty="0" smtClean="0">
                <a:solidFill>
                  <a:schemeClr val="tx1"/>
                </a:solidFill>
                <a:effectLst/>
                <a:latin typeface="+mn-lt"/>
                <a:ea typeface="+mn-ea"/>
                <a:cs typeface="+mn-cs"/>
              </a:rPr>
              <a:t>Under two climate scenarios, current policy initiative (CPI) and long-term </a:t>
            </a:r>
            <a:r>
              <a:rPr lang="en-US" sz="1200" b="0" i="0" kern="1200" dirty="0" err="1" smtClean="0">
                <a:solidFill>
                  <a:schemeClr val="tx1"/>
                </a:solidFill>
                <a:effectLst/>
                <a:latin typeface="+mn-lt"/>
                <a:ea typeface="+mn-ea"/>
                <a:cs typeface="+mn-cs"/>
              </a:rPr>
              <a:t>decarbonisation</a:t>
            </a:r>
            <a:r>
              <a:rPr lang="en-US" sz="1200" b="0" i="0" kern="1200" dirty="0" smtClean="0">
                <a:solidFill>
                  <a:schemeClr val="tx1"/>
                </a:solidFill>
                <a:effectLst/>
                <a:latin typeface="+mn-lt"/>
                <a:ea typeface="+mn-ea"/>
                <a:cs typeface="+mn-cs"/>
              </a:rPr>
              <a:t> (CAP)</a:t>
            </a:r>
            <a:endParaRPr lang="en-US" dirty="0"/>
          </a:p>
        </p:txBody>
      </p:sp>
      <p:sp>
        <p:nvSpPr>
          <p:cNvPr id="4" name="Slide Number Placeholder 3"/>
          <p:cNvSpPr>
            <a:spLocks noGrp="1"/>
          </p:cNvSpPr>
          <p:nvPr>
            <p:ph type="sldNum" sz="quarter" idx="10"/>
          </p:nvPr>
        </p:nvSpPr>
        <p:spPr/>
        <p:txBody>
          <a:bodyPr/>
          <a:lstStyle/>
          <a:p>
            <a:fld id="{253E99D3-575E-4B33-AEE3-580024E0F63F}" type="slidenum">
              <a:rPr lang="en-GB" smtClean="0"/>
              <a:t>8</a:t>
            </a:fld>
            <a:endParaRPr lang="en-GB"/>
          </a:p>
        </p:txBody>
      </p:sp>
    </p:spTree>
    <p:extLst>
      <p:ext uri="{BB962C8B-B14F-4D97-AF65-F5344CB8AC3E}">
        <p14:creationId xmlns:p14="http://schemas.microsoft.com/office/powerpoint/2010/main" val="2774917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case of UK tw</a:t>
            </a:r>
            <a:r>
              <a:rPr lang="en-US" baseline="0" dirty="0" smtClean="0"/>
              <a:t>o scenarios were investigated in a recent publication. </a:t>
            </a:r>
          </a:p>
          <a:p>
            <a:r>
              <a:rPr lang="en-US" dirty="0" smtClean="0"/>
              <a:t>The Critical Path scenario is based on keeping open the option to use hydrogen in end-uses that are seen to be ‘strategically important’. Specifically, ‘strategically important’ end-use demands are defined here as demands that are hard to </a:t>
            </a:r>
            <a:r>
              <a:rPr lang="en-US" dirty="0" err="1" smtClean="0"/>
              <a:t>decarbonise</a:t>
            </a:r>
            <a:r>
              <a:rPr lang="en-US" dirty="0" smtClean="0"/>
              <a:t> by means other than hydrogen, or for which low-carbon options other than hydrogen are less obviously available. </a:t>
            </a:r>
          </a:p>
          <a:p>
            <a:r>
              <a:rPr lang="en-US" dirty="0" smtClean="0"/>
              <a:t>The Full Contribution scenario is an aggressive hydrogen uptake scenario </a:t>
            </a:r>
            <a:r>
              <a:rPr lang="en-US" dirty="0" err="1" smtClean="0"/>
              <a:t>characterised</a:t>
            </a:r>
            <a:r>
              <a:rPr lang="en-US" dirty="0" smtClean="0"/>
              <a:t> by early, consistent and long-term commitment to the extensive use of hydrogen across the economy. It is driven by an early decision to </a:t>
            </a:r>
            <a:r>
              <a:rPr lang="en-US" dirty="0" err="1" smtClean="0"/>
              <a:t>decarbonise</a:t>
            </a:r>
            <a:r>
              <a:rPr lang="en-US" dirty="0" smtClean="0"/>
              <a:t> heat provision across the UK by delivering hydrogen using existing infrastructures, and this subsequently provides some of the infrastructure for FCEV adoption in the transport sector. </a:t>
            </a:r>
            <a:endParaRPr lang="en-US" dirty="0"/>
          </a:p>
        </p:txBody>
      </p:sp>
      <p:sp>
        <p:nvSpPr>
          <p:cNvPr id="4" name="Slide Number Placeholder 3"/>
          <p:cNvSpPr>
            <a:spLocks noGrp="1"/>
          </p:cNvSpPr>
          <p:nvPr>
            <p:ph type="sldNum" sz="quarter" idx="10"/>
          </p:nvPr>
        </p:nvSpPr>
        <p:spPr/>
        <p:txBody>
          <a:bodyPr/>
          <a:lstStyle/>
          <a:p>
            <a:fld id="{253E99D3-575E-4B33-AEE3-580024E0F63F}" type="slidenum">
              <a:rPr lang="en-GB" smtClean="0"/>
              <a:t>9</a:t>
            </a:fld>
            <a:endParaRPr lang="en-GB"/>
          </a:p>
        </p:txBody>
      </p:sp>
    </p:spTree>
    <p:extLst>
      <p:ext uri="{BB962C8B-B14F-4D97-AF65-F5344CB8AC3E}">
        <p14:creationId xmlns:p14="http://schemas.microsoft.com/office/powerpoint/2010/main" val="20643118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858963"/>
            <a:ext cx="10515600" cy="1883697"/>
          </a:xfrm>
        </p:spPr>
        <p:txBody>
          <a:bodyPr anchor="ctr">
            <a:normAutofit/>
          </a:bodyPr>
          <a:lstStyle>
            <a:lvl1pPr algn="ctr">
              <a:defRPr sz="5000"/>
            </a:lvl1p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3" name="Subtitle 2"/>
          <p:cNvSpPr>
            <a:spLocks noGrp="1"/>
          </p:cNvSpPr>
          <p:nvPr>
            <p:ph type="subTitle" idx="1"/>
          </p:nvPr>
        </p:nvSpPr>
        <p:spPr>
          <a:xfrm>
            <a:off x="1524000" y="3880884"/>
            <a:ext cx="9144000" cy="1881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BO" noProof="0" dirty="0" err="1"/>
              <a:t>Click</a:t>
            </a:r>
            <a:r>
              <a:rPr lang="es-BO" noProof="0" dirty="0"/>
              <a:t> to </a:t>
            </a:r>
            <a:r>
              <a:rPr lang="es-BO" noProof="0" dirty="0" err="1"/>
              <a:t>edit</a:t>
            </a:r>
            <a:r>
              <a:rPr lang="es-BO" noProof="0" dirty="0"/>
              <a:t> Master </a:t>
            </a:r>
            <a:r>
              <a:rPr lang="es-BO" noProof="0" dirty="0" err="1"/>
              <a:t>subtitle</a:t>
            </a:r>
            <a:r>
              <a:rPr lang="es-BO" noProof="0" dirty="0"/>
              <a:t> </a:t>
            </a:r>
            <a:r>
              <a:rPr lang="es-BO" noProof="0" dirty="0" err="1"/>
              <a:t>style</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smtClean="0"/>
              <a:t>2017-10-10</a:t>
            </a:r>
            <a:endParaRPr lang="en-GB"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71170" y="477372"/>
            <a:ext cx="1941576" cy="762000"/>
          </a:xfrm>
          <a:prstGeom prst="rect">
            <a:avLst/>
          </a:prstGeom>
        </p:spPr>
      </p:pic>
    </p:spTree>
    <p:extLst>
      <p:ext uri="{BB962C8B-B14F-4D97-AF65-F5344CB8AC3E}">
        <p14:creationId xmlns:p14="http://schemas.microsoft.com/office/powerpoint/2010/main" val="4181293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1618488"/>
            <a:ext cx="3932237" cy="1424056"/>
          </a:xfrm>
        </p:spPr>
        <p:txBody>
          <a:bodyPr anchor="b"/>
          <a:lstStyle>
            <a:lvl1pPr>
              <a:defRPr sz="3200"/>
            </a:lvl1p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3" name="Content Placeholder 2"/>
          <p:cNvSpPr>
            <a:spLocks noGrp="1"/>
          </p:cNvSpPr>
          <p:nvPr>
            <p:ph idx="1"/>
          </p:nvPr>
        </p:nvSpPr>
        <p:spPr>
          <a:xfrm>
            <a:off x="5183188" y="1618488"/>
            <a:ext cx="6172200" cy="45156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4" name="Text Placeholder 3"/>
          <p:cNvSpPr>
            <a:spLocks noGrp="1"/>
          </p:cNvSpPr>
          <p:nvPr>
            <p:ph type="body" sz="half" idx="2"/>
          </p:nvPr>
        </p:nvSpPr>
        <p:spPr>
          <a:xfrm>
            <a:off x="839788" y="3162300"/>
            <a:ext cx="3932237" cy="2971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noProof="0" smtClean="0"/>
              <a:t>2017-10-10</a:t>
            </a:r>
            <a:endParaRPr lang="es-BO" noProof="0"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a:p>
        </p:txBody>
      </p:sp>
    </p:spTree>
    <p:extLst>
      <p:ext uri="{BB962C8B-B14F-4D97-AF65-F5344CB8AC3E}">
        <p14:creationId xmlns:p14="http://schemas.microsoft.com/office/powerpoint/2010/main" val="889534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1618488"/>
            <a:ext cx="3932237" cy="1426464"/>
          </a:xfrm>
        </p:spPr>
        <p:txBody>
          <a:bodyPr anchor="b"/>
          <a:lstStyle>
            <a:lvl1pPr>
              <a:defRPr sz="3200"/>
            </a:lvl1p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3" name="Picture Placeholder 2"/>
          <p:cNvSpPr>
            <a:spLocks noGrp="1"/>
          </p:cNvSpPr>
          <p:nvPr>
            <p:ph type="pic" idx="1"/>
          </p:nvPr>
        </p:nvSpPr>
        <p:spPr>
          <a:xfrm>
            <a:off x="5183188" y="1618488"/>
            <a:ext cx="6172200" cy="45156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noProof="0" smtClean="0"/>
              <a:t>2017-10-10</a:t>
            </a:r>
            <a:endParaRPr lang="es-BO" noProof="0"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a:p>
        </p:txBody>
      </p:sp>
      <p:sp>
        <p:nvSpPr>
          <p:cNvPr id="9" name="Text Placeholder 3"/>
          <p:cNvSpPr>
            <a:spLocks noGrp="1"/>
          </p:cNvSpPr>
          <p:nvPr>
            <p:ph type="body" sz="half" idx="2"/>
          </p:nvPr>
        </p:nvSpPr>
        <p:spPr>
          <a:xfrm>
            <a:off x="839788" y="3162300"/>
            <a:ext cx="3932237" cy="29718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p:txBody>
      </p:sp>
    </p:spTree>
    <p:extLst>
      <p:ext uri="{BB962C8B-B14F-4D97-AF65-F5344CB8AC3E}">
        <p14:creationId xmlns:p14="http://schemas.microsoft.com/office/powerpoint/2010/main" val="2599907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3" name="Vertical Text Placeholder 2"/>
          <p:cNvSpPr>
            <a:spLocks noGrp="1"/>
          </p:cNvSpPr>
          <p:nvPr>
            <p:ph type="body" orient="vert" idx="1"/>
          </p:nvPr>
        </p:nvSpPr>
        <p:spPr/>
        <p:txBody>
          <a:bodyPr vert="eaVert"/>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noProof="0" smtClean="0"/>
              <a:t>2017-10-10</a:t>
            </a:r>
            <a:endParaRPr lang="es-BO" noProof="0"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dirty="0"/>
          </a:p>
        </p:txBody>
      </p:sp>
    </p:spTree>
    <p:extLst>
      <p:ext uri="{BB962C8B-B14F-4D97-AF65-F5344CB8AC3E}">
        <p14:creationId xmlns:p14="http://schemas.microsoft.com/office/powerpoint/2010/main" val="2849171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noProof="0" smtClean="0"/>
              <a:t>2017-10-10</a:t>
            </a:r>
            <a:endParaRPr lang="es-BO" noProof="0"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a:p>
        </p:txBody>
      </p:sp>
    </p:spTree>
    <p:extLst>
      <p:ext uri="{BB962C8B-B14F-4D97-AF65-F5344CB8AC3E}">
        <p14:creationId xmlns:p14="http://schemas.microsoft.com/office/powerpoint/2010/main" val="682036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smtClean="0"/>
              <a:t>2017-10-10</a:t>
            </a:r>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a:p>
        </p:txBody>
      </p:sp>
      <p:grpSp>
        <p:nvGrpSpPr>
          <p:cNvPr id="5" name="Grupp 28"/>
          <p:cNvGrpSpPr/>
          <p:nvPr userDrawn="1"/>
        </p:nvGrpSpPr>
        <p:grpSpPr>
          <a:xfrm>
            <a:off x="839972" y="364809"/>
            <a:ext cx="10513828" cy="5859118"/>
            <a:chOff x="0" y="2049787"/>
            <a:chExt cx="9144000" cy="3091924"/>
          </a:xfrm>
        </p:grpSpPr>
        <p:sp>
          <p:nvSpPr>
            <p:cNvPr id="6" name="Rektangel 13"/>
            <p:cNvSpPr/>
            <p:nvPr userDrawn="1"/>
          </p:nvSpPr>
          <p:spPr bwMode="gray">
            <a:xfrm>
              <a:off x="0" y="2049787"/>
              <a:ext cx="9144000" cy="3091924"/>
            </a:xfrm>
            <a:prstGeom prst="rect">
              <a:avLst/>
            </a:prstGeom>
            <a:solidFill>
              <a:srgbClr val="1954A6"/>
            </a:solidFill>
            <a:ln w="25400" cap="flat" cmpd="sng" algn="ctr">
              <a:noFill/>
              <a:prstDash val="solid"/>
            </a:ln>
            <a:effectLst/>
          </p:spPr>
          <p:txBody>
            <a:bodyPr rtlCol="0" anchor="ctr"/>
            <a:lstStyle/>
            <a:p>
              <a:pPr marL="0" marR="0" lvl="0" indent="0" algn="l" defTabSz="913956"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Arial"/>
                <a:ea typeface="+mn-ea"/>
                <a:cs typeface="+mn-cs"/>
              </a:endParaRPr>
            </a:p>
          </p:txBody>
        </p:sp>
        <p:grpSp>
          <p:nvGrpSpPr>
            <p:cNvPr id="7" name="Grupp 22"/>
            <p:cNvGrpSpPr/>
            <p:nvPr userDrawn="1"/>
          </p:nvGrpSpPr>
          <p:grpSpPr>
            <a:xfrm>
              <a:off x="0" y="3282722"/>
              <a:ext cx="9144000" cy="1514670"/>
              <a:chOff x="900907" y="2781178"/>
              <a:chExt cx="9144000" cy="1514670"/>
            </a:xfrm>
          </p:grpSpPr>
          <p:sp>
            <p:nvSpPr>
              <p:cNvPr id="8" name="Rektangel 4"/>
              <p:cNvSpPr/>
              <p:nvPr userDrawn="1"/>
            </p:nvSpPr>
            <p:spPr>
              <a:xfrm>
                <a:off x="900907" y="3979937"/>
                <a:ext cx="9144000" cy="252412"/>
              </a:xfrm>
              <a:custGeom>
                <a:avLst/>
                <a:gdLst/>
                <a:ahLst/>
                <a:cxnLst/>
                <a:rect l="l" t="t" r="r" b="b"/>
                <a:pathLst>
                  <a:path w="9144000" h="252412">
                    <a:moveTo>
                      <a:pt x="1395140" y="0"/>
                    </a:moveTo>
                    <a:cubicBezTo>
                      <a:pt x="7995403" y="0"/>
                      <a:pt x="7995403" y="0"/>
                      <a:pt x="7995403" y="0"/>
                    </a:cubicBezTo>
                    <a:cubicBezTo>
                      <a:pt x="8024494" y="0"/>
                      <a:pt x="8046740" y="22171"/>
                      <a:pt x="8046740" y="51165"/>
                    </a:cubicBezTo>
                    <a:cubicBezTo>
                      <a:pt x="8046740" y="201248"/>
                      <a:pt x="8046740" y="201248"/>
                      <a:pt x="8046740" y="201248"/>
                    </a:cubicBezTo>
                    <a:cubicBezTo>
                      <a:pt x="8046740" y="225124"/>
                      <a:pt x="8067275" y="245590"/>
                      <a:pt x="8091233" y="245590"/>
                    </a:cubicBezTo>
                    <a:cubicBezTo>
                      <a:pt x="8497615" y="245590"/>
                      <a:pt x="8845755" y="245590"/>
                      <a:pt x="9144000" y="245590"/>
                    </a:cubicBezTo>
                    <a:lnTo>
                      <a:pt x="9144000" y="252412"/>
                    </a:lnTo>
                    <a:cubicBezTo>
                      <a:pt x="8091233" y="252412"/>
                      <a:pt x="8091233" y="252412"/>
                      <a:pt x="8091233" y="252412"/>
                    </a:cubicBezTo>
                    <a:cubicBezTo>
                      <a:pt x="8063853" y="252412"/>
                      <a:pt x="8039895" y="228535"/>
                      <a:pt x="8039895" y="201248"/>
                    </a:cubicBezTo>
                    <a:cubicBezTo>
                      <a:pt x="8039895" y="51165"/>
                      <a:pt x="8039895" y="51165"/>
                      <a:pt x="8039895" y="51165"/>
                    </a:cubicBezTo>
                    <a:cubicBezTo>
                      <a:pt x="8039895" y="27288"/>
                      <a:pt x="8019361" y="6822"/>
                      <a:pt x="7995403" y="6822"/>
                    </a:cubicBezTo>
                    <a:cubicBezTo>
                      <a:pt x="1395140" y="6822"/>
                      <a:pt x="1395140" y="6822"/>
                      <a:pt x="1395140" y="6822"/>
                    </a:cubicBezTo>
                    <a:cubicBezTo>
                      <a:pt x="1371183" y="6822"/>
                      <a:pt x="1350648" y="27288"/>
                      <a:pt x="1350648" y="51165"/>
                    </a:cubicBezTo>
                    <a:cubicBezTo>
                      <a:pt x="1350648" y="197837"/>
                      <a:pt x="1350648" y="197837"/>
                      <a:pt x="1350648" y="197837"/>
                    </a:cubicBezTo>
                    <a:cubicBezTo>
                      <a:pt x="1350648" y="226830"/>
                      <a:pt x="1328402" y="249001"/>
                      <a:pt x="1299311" y="249001"/>
                    </a:cubicBezTo>
                    <a:cubicBezTo>
                      <a:pt x="796791" y="249001"/>
                      <a:pt x="367217" y="249001"/>
                      <a:pt x="0" y="249001"/>
                    </a:cubicBezTo>
                    <a:lnTo>
                      <a:pt x="0" y="242179"/>
                    </a:lnTo>
                    <a:cubicBezTo>
                      <a:pt x="1299311" y="242179"/>
                      <a:pt x="1299311" y="242179"/>
                      <a:pt x="1299311" y="242179"/>
                    </a:cubicBezTo>
                    <a:cubicBezTo>
                      <a:pt x="1324979" y="242179"/>
                      <a:pt x="1343803" y="223419"/>
                      <a:pt x="1343803" y="197837"/>
                    </a:cubicBezTo>
                    <a:cubicBezTo>
                      <a:pt x="1343803" y="51165"/>
                      <a:pt x="1343803" y="51165"/>
                      <a:pt x="1343803" y="51165"/>
                    </a:cubicBezTo>
                    <a:cubicBezTo>
                      <a:pt x="1343803" y="22171"/>
                      <a:pt x="1367761" y="0"/>
                      <a:pt x="1395140"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white"/>
                  </a:solidFill>
                  <a:effectLst/>
                  <a:uLnTx/>
                  <a:uFillTx/>
                  <a:latin typeface="Arial"/>
                  <a:ea typeface="+mn-ea"/>
                  <a:cs typeface="+mn-cs"/>
                </a:endParaRPr>
              </a:p>
            </p:txBody>
          </p:sp>
          <p:sp>
            <p:nvSpPr>
              <p:cNvPr id="9" name="Rektangel 10"/>
              <p:cNvSpPr/>
              <p:nvPr userDrawn="1"/>
            </p:nvSpPr>
            <p:spPr>
              <a:xfrm>
                <a:off x="900907" y="2841700"/>
                <a:ext cx="9144000" cy="840441"/>
              </a:xfrm>
              <a:custGeom>
                <a:avLst/>
                <a:gdLst/>
                <a:ahLst/>
                <a:cxnLst/>
                <a:rect l="l" t="t" r="r" b="b"/>
                <a:pathLst>
                  <a:path w="9144000" h="840441">
                    <a:moveTo>
                      <a:pt x="7625775" y="0"/>
                    </a:moveTo>
                    <a:cubicBezTo>
                      <a:pt x="8520853" y="0"/>
                      <a:pt x="8943978" y="0"/>
                      <a:pt x="9144000" y="0"/>
                    </a:cubicBezTo>
                    <a:lnTo>
                      <a:pt x="9144000" y="6847"/>
                    </a:lnTo>
                    <a:cubicBezTo>
                      <a:pt x="7625775" y="6847"/>
                      <a:pt x="7625775" y="6847"/>
                      <a:pt x="7625775" y="6847"/>
                    </a:cubicBezTo>
                    <a:cubicBezTo>
                      <a:pt x="7600106" y="6847"/>
                      <a:pt x="7581282" y="27387"/>
                      <a:pt x="7581282" y="51351"/>
                    </a:cubicBezTo>
                    <a:cubicBezTo>
                      <a:pt x="7581282" y="534048"/>
                      <a:pt x="7581282" y="534048"/>
                      <a:pt x="7581282" y="534048"/>
                    </a:cubicBezTo>
                    <a:cubicBezTo>
                      <a:pt x="7581282" y="561435"/>
                      <a:pt x="7557325" y="585399"/>
                      <a:pt x="7529945" y="585399"/>
                    </a:cubicBezTo>
                    <a:cubicBezTo>
                      <a:pt x="6551114" y="585399"/>
                      <a:pt x="6551114" y="585399"/>
                      <a:pt x="6551114" y="585399"/>
                    </a:cubicBezTo>
                    <a:cubicBezTo>
                      <a:pt x="6523734" y="585399"/>
                      <a:pt x="6499777" y="561435"/>
                      <a:pt x="6499777" y="534048"/>
                    </a:cubicBezTo>
                    <a:cubicBezTo>
                      <a:pt x="6499777" y="371437"/>
                      <a:pt x="6499777" y="371437"/>
                      <a:pt x="6499777" y="371437"/>
                    </a:cubicBezTo>
                    <a:cubicBezTo>
                      <a:pt x="6499777" y="345762"/>
                      <a:pt x="6480953" y="326933"/>
                      <a:pt x="6455285" y="326933"/>
                    </a:cubicBezTo>
                    <a:cubicBezTo>
                      <a:pt x="3746388" y="326933"/>
                      <a:pt x="3746388" y="326933"/>
                      <a:pt x="3746388" y="326933"/>
                    </a:cubicBezTo>
                    <a:cubicBezTo>
                      <a:pt x="3720719" y="326933"/>
                      <a:pt x="3701896" y="345762"/>
                      <a:pt x="3701896" y="371437"/>
                    </a:cubicBezTo>
                    <a:cubicBezTo>
                      <a:pt x="3701896" y="789090"/>
                      <a:pt x="3701896" y="789090"/>
                      <a:pt x="3701896" y="789090"/>
                    </a:cubicBezTo>
                    <a:cubicBezTo>
                      <a:pt x="3701896" y="816477"/>
                      <a:pt x="3677938" y="840441"/>
                      <a:pt x="3650558" y="840441"/>
                    </a:cubicBezTo>
                    <a:cubicBezTo>
                      <a:pt x="1088828" y="840441"/>
                      <a:pt x="1088828" y="840441"/>
                      <a:pt x="1088828" y="840441"/>
                    </a:cubicBezTo>
                    <a:cubicBezTo>
                      <a:pt x="1059737" y="840441"/>
                      <a:pt x="1037491" y="816477"/>
                      <a:pt x="1037491" y="789090"/>
                    </a:cubicBezTo>
                    <a:cubicBezTo>
                      <a:pt x="1037491" y="65044"/>
                      <a:pt x="1037491" y="65044"/>
                      <a:pt x="1037491" y="65044"/>
                    </a:cubicBezTo>
                    <a:cubicBezTo>
                      <a:pt x="1037491" y="41081"/>
                      <a:pt x="1016956" y="20540"/>
                      <a:pt x="992998" y="20540"/>
                    </a:cubicBezTo>
                    <a:cubicBezTo>
                      <a:pt x="542461" y="20540"/>
                      <a:pt x="224457" y="20540"/>
                      <a:pt x="0" y="20540"/>
                    </a:cubicBezTo>
                    <a:lnTo>
                      <a:pt x="0" y="13694"/>
                    </a:lnTo>
                    <a:cubicBezTo>
                      <a:pt x="992998" y="13694"/>
                      <a:pt x="992998" y="13694"/>
                      <a:pt x="992998" y="13694"/>
                    </a:cubicBezTo>
                    <a:cubicBezTo>
                      <a:pt x="1020378" y="13694"/>
                      <a:pt x="1044336" y="37657"/>
                      <a:pt x="1044336" y="65044"/>
                    </a:cubicBezTo>
                    <a:cubicBezTo>
                      <a:pt x="1044336" y="789090"/>
                      <a:pt x="1044336" y="789090"/>
                      <a:pt x="1044336" y="789090"/>
                    </a:cubicBezTo>
                    <a:cubicBezTo>
                      <a:pt x="1044336" y="813054"/>
                      <a:pt x="1063159" y="833594"/>
                      <a:pt x="1088828" y="833594"/>
                    </a:cubicBezTo>
                    <a:cubicBezTo>
                      <a:pt x="3650558" y="833594"/>
                      <a:pt x="3650558" y="833594"/>
                      <a:pt x="3650558" y="833594"/>
                    </a:cubicBezTo>
                    <a:cubicBezTo>
                      <a:pt x="3674516" y="833594"/>
                      <a:pt x="3695051" y="813054"/>
                      <a:pt x="3695051" y="789090"/>
                    </a:cubicBezTo>
                    <a:cubicBezTo>
                      <a:pt x="3695051" y="371437"/>
                      <a:pt x="3695051" y="371437"/>
                      <a:pt x="3695051" y="371437"/>
                    </a:cubicBezTo>
                    <a:cubicBezTo>
                      <a:pt x="3695051" y="342339"/>
                      <a:pt x="3717297" y="320087"/>
                      <a:pt x="3746388" y="320087"/>
                    </a:cubicBezTo>
                    <a:cubicBezTo>
                      <a:pt x="6455285" y="320087"/>
                      <a:pt x="6455285" y="320087"/>
                      <a:pt x="6455285" y="320087"/>
                    </a:cubicBezTo>
                    <a:cubicBezTo>
                      <a:pt x="6484376" y="320087"/>
                      <a:pt x="6506622" y="342339"/>
                      <a:pt x="6506622" y="371437"/>
                    </a:cubicBezTo>
                    <a:cubicBezTo>
                      <a:pt x="6506622" y="534048"/>
                      <a:pt x="6506622" y="534048"/>
                      <a:pt x="6506622" y="534048"/>
                    </a:cubicBezTo>
                    <a:cubicBezTo>
                      <a:pt x="6506622" y="558012"/>
                      <a:pt x="6527157" y="578552"/>
                      <a:pt x="6551114" y="578552"/>
                    </a:cubicBezTo>
                    <a:cubicBezTo>
                      <a:pt x="7529945" y="578552"/>
                      <a:pt x="7529945" y="578552"/>
                      <a:pt x="7529945" y="578552"/>
                    </a:cubicBezTo>
                    <a:cubicBezTo>
                      <a:pt x="7553903" y="578552"/>
                      <a:pt x="7574437" y="558012"/>
                      <a:pt x="7574437" y="534048"/>
                    </a:cubicBezTo>
                    <a:cubicBezTo>
                      <a:pt x="7574437" y="51351"/>
                      <a:pt x="7574437" y="51351"/>
                      <a:pt x="7574437" y="51351"/>
                    </a:cubicBezTo>
                    <a:cubicBezTo>
                      <a:pt x="7574437" y="23964"/>
                      <a:pt x="7596684" y="0"/>
                      <a:pt x="7625775"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1" i="0" u="none" strike="noStrike" kern="1200" cap="none" spc="0" normalizeH="0" baseline="0" noProof="0" dirty="0">
                  <a:ln>
                    <a:noFill/>
                  </a:ln>
                  <a:solidFill>
                    <a:prstClr val="white"/>
                  </a:solidFill>
                  <a:effectLst/>
                  <a:uLnTx/>
                  <a:uFillTx/>
                  <a:latin typeface="Arial"/>
                  <a:ea typeface="+mn-ea"/>
                  <a:cs typeface="+mn-cs"/>
                </a:endParaRPr>
              </a:p>
            </p:txBody>
          </p:sp>
          <p:sp>
            <p:nvSpPr>
              <p:cNvPr id="10" name="Rektangel 11"/>
              <p:cNvSpPr/>
              <p:nvPr userDrawn="1"/>
            </p:nvSpPr>
            <p:spPr>
              <a:xfrm>
                <a:off x="900907" y="2781178"/>
                <a:ext cx="9144000" cy="900963"/>
              </a:xfrm>
              <a:custGeom>
                <a:avLst/>
                <a:gdLst/>
                <a:ahLst/>
                <a:cxnLst/>
                <a:rect l="l" t="t" r="r" b="b"/>
                <a:pathLst>
                  <a:path w="9144000" h="922337">
                    <a:moveTo>
                      <a:pt x="5562016" y="0"/>
                    </a:moveTo>
                    <a:cubicBezTo>
                      <a:pt x="6735929" y="0"/>
                      <a:pt x="6735929" y="0"/>
                      <a:pt x="6735929" y="0"/>
                    </a:cubicBezTo>
                    <a:cubicBezTo>
                      <a:pt x="6765020" y="0"/>
                      <a:pt x="6787266" y="22246"/>
                      <a:pt x="6787266" y="51336"/>
                    </a:cubicBezTo>
                    <a:cubicBezTo>
                      <a:pt x="6787266" y="658812"/>
                      <a:pt x="6787266" y="658812"/>
                      <a:pt x="6787266" y="658812"/>
                    </a:cubicBezTo>
                    <a:cubicBezTo>
                      <a:pt x="6787266" y="684480"/>
                      <a:pt x="6807801" y="703303"/>
                      <a:pt x="6831758" y="703303"/>
                    </a:cubicBezTo>
                    <a:cubicBezTo>
                      <a:pt x="8616584" y="703303"/>
                      <a:pt x="8616584" y="703303"/>
                      <a:pt x="8616584" y="703303"/>
                    </a:cubicBezTo>
                    <a:cubicBezTo>
                      <a:pt x="8640542" y="703303"/>
                      <a:pt x="8661077" y="684480"/>
                      <a:pt x="8661077" y="658812"/>
                    </a:cubicBezTo>
                    <a:cubicBezTo>
                      <a:pt x="8661077" y="193366"/>
                      <a:pt x="8661077" y="193366"/>
                      <a:pt x="8661077" y="193366"/>
                    </a:cubicBezTo>
                    <a:cubicBezTo>
                      <a:pt x="8661077" y="165987"/>
                      <a:pt x="8683323" y="142030"/>
                      <a:pt x="8712414" y="142030"/>
                    </a:cubicBezTo>
                    <a:cubicBezTo>
                      <a:pt x="8866788" y="142030"/>
                      <a:pt x="9010400" y="142030"/>
                      <a:pt x="9144000" y="142030"/>
                    </a:cubicBezTo>
                    <a:lnTo>
                      <a:pt x="9144000" y="148875"/>
                    </a:lnTo>
                    <a:cubicBezTo>
                      <a:pt x="8712414" y="148875"/>
                      <a:pt x="8712414" y="148875"/>
                      <a:pt x="8712414" y="148875"/>
                    </a:cubicBezTo>
                    <a:cubicBezTo>
                      <a:pt x="8686745" y="148875"/>
                      <a:pt x="8667922" y="169409"/>
                      <a:pt x="8667922" y="193366"/>
                    </a:cubicBezTo>
                    <a:cubicBezTo>
                      <a:pt x="8667922" y="658812"/>
                      <a:pt x="8667922" y="658812"/>
                      <a:pt x="8667922" y="658812"/>
                    </a:cubicBezTo>
                    <a:cubicBezTo>
                      <a:pt x="8667922" y="687903"/>
                      <a:pt x="8643964" y="710148"/>
                      <a:pt x="8616584" y="710148"/>
                    </a:cubicBezTo>
                    <a:cubicBezTo>
                      <a:pt x="6831758" y="710148"/>
                      <a:pt x="6831758" y="710148"/>
                      <a:pt x="6831758" y="710148"/>
                    </a:cubicBezTo>
                    <a:cubicBezTo>
                      <a:pt x="6804378" y="710148"/>
                      <a:pt x="6780421" y="687903"/>
                      <a:pt x="6780421" y="658812"/>
                    </a:cubicBezTo>
                    <a:cubicBezTo>
                      <a:pt x="6780421" y="51336"/>
                      <a:pt x="6780421" y="51336"/>
                      <a:pt x="6780421" y="51336"/>
                    </a:cubicBezTo>
                    <a:cubicBezTo>
                      <a:pt x="6780421" y="27379"/>
                      <a:pt x="6761597" y="6845"/>
                      <a:pt x="6735929" y="6845"/>
                    </a:cubicBezTo>
                    <a:cubicBezTo>
                      <a:pt x="5562016" y="6845"/>
                      <a:pt x="5562016" y="6845"/>
                      <a:pt x="5562016" y="6845"/>
                    </a:cubicBezTo>
                    <a:cubicBezTo>
                      <a:pt x="5538059" y="6845"/>
                      <a:pt x="5517524" y="27379"/>
                      <a:pt x="5517524" y="51336"/>
                    </a:cubicBezTo>
                    <a:cubicBezTo>
                      <a:pt x="5517524" y="773463"/>
                      <a:pt x="5517524" y="773463"/>
                      <a:pt x="5517524" y="773463"/>
                    </a:cubicBezTo>
                    <a:cubicBezTo>
                      <a:pt x="5517524" y="802553"/>
                      <a:pt x="5495278" y="824799"/>
                      <a:pt x="5467898" y="824799"/>
                    </a:cubicBezTo>
                    <a:cubicBezTo>
                      <a:pt x="1906802" y="824799"/>
                      <a:pt x="1906802" y="824799"/>
                      <a:pt x="1906802" y="824799"/>
                    </a:cubicBezTo>
                    <a:cubicBezTo>
                      <a:pt x="1879422" y="824799"/>
                      <a:pt x="1855465" y="802553"/>
                      <a:pt x="1855465" y="773463"/>
                    </a:cubicBezTo>
                    <a:cubicBezTo>
                      <a:pt x="1855465" y="662235"/>
                      <a:pt x="1855465" y="662235"/>
                      <a:pt x="1855465" y="662235"/>
                    </a:cubicBezTo>
                    <a:cubicBezTo>
                      <a:pt x="1855465" y="636567"/>
                      <a:pt x="1834930" y="617743"/>
                      <a:pt x="1810972" y="617743"/>
                    </a:cubicBezTo>
                    <a:cubicBezTo>
                      <a:pt x="1295888" y="617743"/>
                      <a:pt x="1295888" y="617743"/>
                      <a:pt x="1295888" y="617743"/>
                    </a:cubicBezTo>
                    <a:cubicBezTo>
                      <a:pt x="1271931" y="617743"/>
                      <a:pt x="1253107" y="636567"/>
                      <a:pt x="1253107" y="662235"/>
                    </a:cubicBezTo>
                    <a:cubicBezTo>
                      <a:pt x="1253107" y="871001"/>
                      <a:pt x="1253107" y="871001"/>
                      <a:pt x="1253107" y="871001"/>
                    </a:cubicBezTo>
                    <a:cubicBezTo>
                      <a:pt x="1253107" y="898380"/>
                      <a:pt x="1229150" y="922337"/>
                      <a:pt x="1201770" y="922337"/>
                    </a:cubicBezTo>
                    <a:cubicBezTo>
                      <a:pt x="782516" y="922337"/>
                      <a:pt x="782516" y="922337"/>
                      <a:pt x="782516" y="922337"/>
                    </a:cubicBezTo>
                    <a:cubicBezTo>
                      <a:pt x="755136" y="922337"/>
                      <a:pt x="731178" y="898380"/>
                      <a:pt x="731178" y="871001"/>
                    </a:cubicBezTo>
                    <a:cubicBezTo>
                      <a:pt x="731178" y="564696"/>
                      <a:pt x="731178" y="564696"/>
                      <a:pt x="731178" y="564696"/>
                    </a:cubicBezTo>
                    <a:cubicBezTo>
                      <a:pt x="731178" y="540739"/>
                      <a:pt x="712355" y="520205"/>
                      <a:pt x="688397" y="520205"/>
                    </a:cubicBezTo>
                    <a:cubicBezTo>
                      <a:pt x="412149" y="520205"/>
                      <a:pt x="185673" y="520205"/>
                      <a:pt x="0" y="520205"/>
                    </a:cubicBezTo>
                    <a:lnTo>
                      <a:pt x="0" y="513360"/>
                    </a:lnTo>
                    <a:cubicBezTo>
                      <a:pt x="688397" y="513360"/>
                      <a:pt x="688397" y="513360"/>
                      <a:pt x="688397" y="513360"/>
                    </a:cubicBezTo>
                    <a:cubicBezTo>
                      <a:pt x="715777" y="513360"/>
                      <a:pt x="738023" y="535606"/>
                      <a:pt x="738023" y="564696"/>
                    </a:cubicBezTo>
                    <a:cubicBezTo>
                      <a:pt x="738023" y="871001"/>
                      <a:pt x="738023" y="871001"/>
                      <a:pt x="738023" y="871001"/>
                    </a:cubicBezTo>
                    <a:cubicBezTo>
                      <a:pt x="738023" y="894958"/>
                      <a:pt x="758558" y="915492"/>
                      <a:pt x="782516" y="915492"/>
                    </a:cubicBezTo>
                    <a:cubicBezTo>
                      <a:pt x="1201770" y="915492"/>
                      <a:pt x="1201770" y="915492"/>
                      <a:pt x="1201770" y="915492"/>
                    </a:cubicBezTo>
                    <a:cubicBezTo>
                      <a:pt x="1225727" y="915492"/>
                      <a:pt x="1246262" y="894958"/>
                      <a:pt x="1246262" y="871001"/>
                    </a:cubicBezTo>
                    <a:cubicBezTo>
                      <a:pt x="1246262" y="662235"/>
                      <a:pt x="1246262" y="662235"/>
                      <a:pt x="1246262" y="662235"/>
                    </a:cubicBezTo>
                    <a:cubicBezTo>
                      <a:pt x="1246262" y="633144"/>
                      <a:pt x="1268508" y="610899"/>
                      <a:pt x="1295888" y="610899"/>
                    </a:cubicBezTo>
                    <a:cubicBezTo>
                      <a:pt x="1810972" y="610899"/>
                      <a:pt x="1810972" y="610899"/>
                      <a:pt x="1810972" y="610899"/>
                    </a:cubicBezTo>
                    <a:cubicBezTo>
                      <a:pt x="1840064" y="610899"/>
                      <a:pt x="1862310" y="633144"/>
                      <a:pt x="1862310" y="662235"/>
                    </a:cubicBezTo>
                    <a:cubicBezTo>
                      <a:pt x="1862310" y="773463"/>
                      <a:pt x="1862310" y="773463"/>
                      <a:pt x="1862310" y="773463"/>
                    </a:cubicBezTo>
                    <a:cubicBezTo>
                      <a:pt x="1862310" y="799131"/>
                      <a:pt x="1882845" y="817954"/>
                      <a:pt x="1906802" y="817954"/>
                    </a:cubicBezTo>
                    <a:cubicBezTo>
                      <a:pt x="5467898" y="817954"/>
                      <a:pt x="5467898" y="817954"/>
                      <a:pt x="5467898" y="817954"/>
                    </a:cubicBezTo>
                    <a:cubicBezTo>
                      <a:pt x="5491855" y="817954"/>
                      <a:pt x="5510679" y="799131"/>
                      <a:pt x="5510679" y="773463"/>
                    </a:cubicBezTo>
                    <a:cubicBezTo>
                      <a:pt x="5510679" y="51336"/>
                      <a:pt x="5510679" y="51336"/>
                      <a:pt x="5510679" y="51336"/>
                    </a:cubicBezTo>
                    <a:cubicBezTo>
                      <a:pt x="5510679" y="22246"/>
                      <a:pt x="5534636" y="0"/>
                      <a:pt x="5562016"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white"/>
                  </a:solidFill>
                  <a:effectLst/>
                  <a:uLnTx/>
                  <a:uFillTx/>
                  <a:latin typeface="Arial"/>
                  <a:ea typeface="+mn-ea"/>
                  <a:cs typeface="+mn-cs"/>
                </a:endParaRPr>
              </a:p>
            </p:txBody>
          </p:sp>
          <p:sp>
            <p:nvSpPr>
              <p:cNvPr id="11" name="Rektangel 12"/>
              <p:cNvSpPr/>
              <p:nvPr userDrawn="1"/>
            </p:nvSpPr>
            <p:spPr>
              <a:xfrm>
                <a:off x="900907" y="2950674"/>
                <a:ext cx="9144000" cy="1345174"/>
              </a:xfrm>
              <a:custGeom>
                <a:avLst/>
                <a:gdLst/>
                <a:ahLst/>
                <a:cxnLst/>
                <a:rect l="l" t="t" r="r" b="b"/>
                <a:pathLst>
                  <a:path w="9144000" h="1536700">
                    <a:moveTo>
                      <a:pt x="2822317" y="0"/>
                    </a:moveTo>
                    <a:cubicBezTo>
                      <a:pt x="5028108" y="0"/>
                      <a:pt x="5028108" y="0"/>
                      <a:pt x="5028108" y="0"/>
                    </a:cubicBezTo>
                    <a:cubicBezTo>
                      <a:pt x="5055488" y="0"/>
                      <a:pt x="5079446" y="22246"/>
                      <a:pt x="5079446" y="51338"/>
                    </a:cubicBezTo>
                    <a:cubicBezTo>
                      <a:pt x="5079446" y="884715"/>
                      <a:pt x="5079446" y="884715"/>
                      <a:pt x="5079446" y="884715"/>
                    </a:cubicBezTo>
                    <a:cubicBezTo>
                      <a:pt x="5079446" y="908672"/>
                      <a:pt x="5098269" y="929207"/>
                      <a:pt x="5123938" y="929207"/>
                    </a:cubicBezTo>
                    <a:cubicBezTo>
                      <a:pt x="5734852" y="929207"/>
                      <a:pt x="5734852" y="929207"/>
                      <a:pt x="5734852" y="929207"/>
                    </a:cubicBezTo>
                    <a:cubicBezTo>
                      <a:pt x="5760520" y="929207"/>
                      <a:pt x="5779344" y="908672"/>
                      <a:pt x="5779344" y="884715"/>
                    </a:cubicBezTo>
                    <a:cubicBezTo>
                      <a:pt x="5779344" y="352517"/>
                      <a:pt x="5779344" y="352517"/>
                      <a:pt x="5779344" y="352517"/>
                    </a:cubicBezTo>
                    <a:cubicBezTo>
                      <a:pt x="5779344" y="323426"/>
                      <a:pt x="5803301" y="301180"/>
                      <a:pt x="5830681" y="301180"/>
                    </a:cubicBezTo>
                    <a:cubicBezTo>
                      <a:pt x="7452939" y="301180"/>
                      <a:pt x="7452939" y="301180"/>
                      <a:pt x="7452939" y="301180"/>
                    </a:cubicBezTo>
                    <a:cubicBezTo>
                      <a:pt x="7480319" y="301180"/>
                      <a:pt x="7502565" y="323426"/>
                      <a:pt x="7502565" y="352517"/>
                    </a:cubicBezTo>
                    <a:cubicBezTo>
                      <a:pt x="7502565" y="1485363"/>
                      <a:pt x="7502565" y="1485363"/>
                      <a:pt x="7502565" y="1485363"/>
                    </a:cubicBezTo>
                    <a:cubicBezTo>
                      <a:pt x="7502565" y="1509320"/>
                      <a:pt x="7523100" y="1529855"/>
                      <a:pt x="7547058" y="1529855"/>
                    </a:cubicBezTo>
                    <a:cubicBezTo>
                      <a:pt x="8799687" y="1529855"/>
                      <a:pt x="8799687" y="1529855"/>
                      <a:pt x="8799687" y="1529855"/>
                    </a:cubicBezTo>
                    <a:cubicBezTo>
                      <a:pt x="8823645" y="1529855"/>
                      <a:pt x="8844180" y="1509320"/>
                      <a:pt x="8844180" y="1485363"/>
                    </a:cubicBezTo>
                    <a:cubicBezTo>
                      <a:pt x="8844180" y="966855"/>
                      <a:pt x="8844180" y="966855"/>
                      <a:pt x="8844180" y="966855"/>
                    </a:cubicBezTo>
                    <a:cubicBezTo>
                      <a:pt x="8844180" y="937764"/>
                      <a:pt x="8866426" y="915517"/>
                      <a:pt x="8895517" y="915517"/>
                    </a:cubicBezTo>
                    <a:cubicBezTo>
                      <a:pt x="8981972" y="915517"/>
                      <a:pt x="9064748" y="915517"/>
                      <a:pt x="9144000" y="915517"/>
                    </a:cubicBezTo>
                    <a:lnTo>
                      <a:pt x="9144000" y="922362"/>
                    </a:lnTo>
                    <a:cubicBezTo>
                      <a:pt x="8895517" y="922362"/>
                      <a:pt x="8895517" y="922362"/>
                      <a:pt x="8895517" y="922362"/>
                    </a:cubicBezTo>
                    <a:cubicBezTo>
                      <a:pt x="8869848" y="922362"/>
                      <a:pt x="8851025" y="941186"/>
                      <a:pt x="8851025" y="966855"/>
                    </a:cubicBezTo>
                    <a:cubicBezTo>
                      <a:pt x="8851025" y="1485363"/>
                      <a:pt x="8851025" y="1485363"/>
                      <a:pt x="8851025" y="1485363"/>
                    </a:cubicBezTo>
                    <a:cubicBezTo>
                      <a:pt x="8851025" y="1512743"/>
                      <a:pt x="8827067" y="1536700"/>
                      <a:pt x="8799687" y="1536700"/>
                    </a:cubicBezTo>
                    <a:cubicBezTo>
                      <a:pt x="7547058" y="1536700"/>
                      <a:pt x="7547058" y="1536700"/>
                      <a:pt x="7547058" y="1536700"/>
                    </a:cubicBezTo>
                    <a:cubicBezTo>
                      <a:pt x="7519678" y="1536700"/>
                      <a:pt x="7495720" y="1512743"/>
                      <a:pt x="7495720" y="1485363"/>
                    </a:cubicBezTo>
                    <a:cubicBezTo>
                      <a:pt x="7495720" y="352517"/>
                      <a:pt x="7495720" y="352517"/>
                      <a:pt x="7495720" y="352517"/>
                    </a:cubicBezTo>
                    <a:cubicBezTo>
                      <a:pt x="7495720" y="328560"/>
                      <a:pt x="7476897" y="308025"/>
                      <a:pt x="7452939" y="308025"/>
                    </a:cubicBezTo>
                    <a:cubicBezTo>
                      <a:pt x="5830681" y="308025"/>
                      <a:pt x="5830681" y="308025"/>
                      <a:pt x="5830681" y="308025"/>
                    </a:cubicBezTo>
                    <a:cubicBezTo>
                      <a:pt x="5806724" y="308025"/>
                      <a:pt x="5786189" y="328560"/>
                      <a:pt x="5786189" y="352517"/>
                    </a:cubicBezTo>
                    <a:cubicBezTo>
                      <a:pt x="5786189" y="884715"/>
                      <a:pt x="5786189" y="884715"/>
                      <a:pt x="5786189" y="884715"/>
                    </a:cubicBezTo>
                    <a:cubicBezTo>
                      <a:pt x="5786189" y="912095"/>
                      <a:pt x="5763943" y="936052"/>
                      <a:pt x="5734852" y="936052"/>
                    </a:cubicBezTo>
                    <a:cubicBezTo>
                      <a:pt x="5123938" y="936052"/>
                      <a:pt x="5123938" y="936052"/>
                      <a:pt x="5123938" y="936052"/>
                    </a:cubicBezTo>
                    <a:cubicBezTo>
                      <a:pt x="5094847" y="936052"/>
                      <a:pt x="5072601" y="912095"/>
                      <a:pt x="5072601" y="884715"/>
                    </a:cubicBezTo>
                    <a:cubicBezTo>
                      <a:pt x="5072601" y="51338"/>
                      <a:pt x="5072601" y="51338"/>
                      <a:pt x="5072601" y="51338"/>
                    </a:cubicBezTo>
                    <a:cubicBezTo>
                      <a:pt x="5072601" y="25669"/>
                      <a:pt x="5052066" y="6845"/>
                      <a:pt x="5028108" y="6845"/>
                    </a:cubicBezTo>
                    <a:cubicBezTo>
                      <a:pt x="2822317" y="6845"/>
                      <a:pt x="2822317" y="6845"/>
                      <a:pt x="2822317" y="6845"/>
                    </a:cubicBezTo>
                    <a:cubicBezTo>
                      <a:pt x="2798359" y="6845"/>
                      <a:pt x="2777825" y="25669"/>
                      <a:pt x="2777825" y="51338"/>
                    </a:cubicBezTo>
                    <a:cubicBezTo>
                      <a:pt x="2777825" y="1276591"/>
                      <a:pt x="2777825" y="1276591"/>
                      <a:pt x="2777825" y="1276591"/>
                    </a:cubicBezTo>
                    <a:cubicBezTo>
                      <a:pt x="2777825" y="1303971"/>
                      <a:pt x="2755578" y="1327928"/>
                      <a:pt x="2726487" y="1327928"/>
                    </a:cubicBezTo>
                    <a:cubicBezTo>
                      <a:pt x="279410" y="1327928"/>
                      <a:pt x="279410" y="1327928"/>
                      <a:pt x="279410" y="1327928"/>
                    </a:cubicBezTo>
                    <a:cubicBezTo>
                      <a:pt x="252030" y="1327928"/>
                      <a:pt x="228073" y="1303971"/>
                      <a:pt x="228073" y="1276591"/>
                    </a:cubicBezTo>
                    <a:cubicBezTo>
                      <a:pt x="228073" y="453481"/>
                      <a:pt x="228073" y="453481"/>
                      <a:pt x="228073" y="453481"/>
                    </a:cubicBezTo>
                    <a:cubicBezTo>
                      <a:pt x="228073" y="427812"/>
                      <a:pt x="207538" y="408988"/>
                      <a:pt x="183580" y="408988"/>
                    </a:cubicBezTo>
                    <a:cubicBezTo>
                      <a:pt x="120092" y="408988"/>
                      <a:pt x="58927" y="408988"/>
                      <a:pt x="0" y="408988"/>
                    </a:cubicBezTo>
                    <a:lnTo>
                      <a:pt x="0" y="402143"/>
                    </a:lnTo>
                    <a:cubicBezTo>
                      <a:pt x="183580" y="402143"/>
                      <a:pt x="183580" y="402143"/>
                      <a:pt x="183580" y="402143"/>
                    </a:cubicBezTo>
                    <a:cubicBezTo>
                      <a:pt x="212672" y="402143"/>
                      <a:pt x="234918" y="424389"/>
                      <a:pt x="234918" y="453481"/>
                    </a:cubicBezTo>
                    <a:cubicBezTo>
                      <a:pt x="234918" y="1276591"/>
                      <a:pt x="234918" y="1276591"/>
                      <a:pt x="234918" y="1276591"/>
                    </a:cubicBezTo>
                    <a:cubicBezTo>
                      <a:pt x="234918" y="1300548"/>
                      <a:pt x="255453" y="1321083"/>
                      <a:pt x="279410" y="1321083"/>
                    </a:cubicBezTo>
                    <a:cubicBezTo>
                      <a:pt x="2726487" y="1321083"/>
                      <a:pt x="2726487" y="1321083"/>
                      <a:pt x="2726487" y="1321083"/>
                    </a:cubicBezTo>
                    <a:cubicBezTo>
                      <a:pt x="2750445" y="1321083"/>
                      <a:pt x="2770980" y="1300548"/>
                      <a:pt x="2770980" y="1276591"/>
                    </a:cubicBezTo>
                    <a:cubicBezTo>
                      <a:pt x="2770980" y="51338"/>
                      <a:pt x="2770980" y="51338"/>
                      <a:pt x="2770980" y="51338"/>
                    </a:cubicBezTo>
                    <a:cubicBezTo>
                      <a:pt x="2770980" y="22246"/>
                      <a:pt x="2794937" y="0"/>
                      <a:pt x="2822317"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noFill/>
                  </a:ln>
                  <a:solidFill>
                    <a:prstClr val="white"/>
                  </a:solidFill>
                  <a:effectLst/>
                  <a:uLnTx/>
                  <a:uFillTx/>
                  <a:latin typeface="Arial"/>
                  <a:ea typeface="+mn-ea"/>
                  <a:cs typeface="+mn-cs"/>
                </a:endParaRPr>
              </a:p>
            </p:txBody>
          </p:sp>
          <p:sp>
            <p:nvSpPr>
              <p:cNvPr id="12" name="Rektangel 13"/>
              <p:cNvSpPr/>
              <p:nvPr userDrawn="1"/>
            </p:nvSpPr>
            <p:spPr>
              <a:xfrm>
                <a:off x="900907" y="3041048"/>
                <a:ext cx="9144000" cy="1250039"/>
              </a:xfrm>
              <a:custGeom>
                <a:avLst/>
                <a:gdLst/>
                <a:ahLst/>
                <a:cxnLst/>
                <a:rect l="l" t="t" r="r" b="b"/>
                <a:pathLst>
                  <a:path w="9144000" h="1435100">
                    <a:moveTo>
                      <a:pt x="4819337" y="0"/>
                    </a:moveTo>
                    <a:cubicBezTo>
                      <a:pt x="5888863" y="0"/>
                      <a:pt x="5888863" y="0"/>
                      <a:pt x="5888863" y="0"/>
                    </a:cubicBezTo>
                    <a:cubicBezTo>
                      <a:pt x="5917955" y="0"/>
                      <a:pt x="5940201" y="23947"/>
                      <a:pt x="5940201" y="51315"/>
                    </a:cubicBezTo>
                    <a:cubicBezTo>
                      <a:pt x="5940201" y="1228131"/>
                      <a:pt x="5940201" y="1228131"/>
                      <a:pt x="5940201" y="1228131"/>
                    </a:cubicBezTo>
                    <a:cubicBezTo>
                      <a:pt x="5940201" y="1253788"/>
                      <a:pt x="5960736" y="1272604"/>
                      <a:pt x="5984693" y="1272604"/>
                    </a:cubicBezTo>
                    <a:cubicBezTo>
                      <a:pt x="8152838" y="1272604"/>
                      <a:pt x="8152838" y="1272604"/>
                      <a:pt x="8152838" y="1272604"/>
                    </a:cubicBezTo>
                    <a:cubicBezTo>
                      <a:pt x="8176795" y="1272604"/>
                      <a:pt x="8197330" y="1253788"/>
                      <a:pt x="8197330" y="1228131"/>
                    </a:cubicBezTo>
                    <a:cubicBezTo>
                      <a:pt x="8197330" y="256573"/>
                      <a:pt x="8197330" y="256573"/>
                      <a:pt x="8197330" y="256573"/>
                    </a:cubicBezTo>
                    <a:cubicBezTo>
                      <a:pt x="8197330" y="227495"/>
                      <a:pt x="8219576" y="205259"/>
                      <a:pt x="8248667" y="205259"/>
                    </a:cubicBezTo>
                    <a:cubicBezTo>
                      <a:pt x="8970812" y="205259"/>
                      <a:pt x="8970812" y="205259"/>
                      <a:pt x="8970812" y="205259"/>
                    </a:cubicBezTo>
                    <a:cubicBezTo>
                      <a:pt x="8998191" y="205259"/>
                      <a:pt x="9020438" y="227495"/>
                      <a:pt x="9020438" y="256573"/>
                    </a:cubicBezTo>
                    <a:cubicBezTo>
                      <a:pt x="9020438" y="465253"/>
                      <a:pt x="9020438" y="465253"/>
                      <a:pt x="9020438" y="465253"/>
                    </a:cubicBezTo>
                    <a:cubicBezTo>
                      <a:pt x="9020438" y="489200"/>
                      <a:pt x="9040972" y="508015"/>
                      <a:pt x="9064930" y="508015"/>
                    </a:cubicBezTo>
                    <a:lnTo>
                      <a:pt x="9144000" y="508015"/>
                    </a:lnTo>
                    <a:lnTo>
                      <a:pt x="9144000" y="514857"/>
                    </a:lnTo>
                    <a:cubicBezTo>
                      <a:pt x="9064930" y="514857"/>
                      <a:pt x="9064930" y="514857"/>
                      <a:pt x="9064930" y="514857"/>
                    </a:cubicBezTo>
                    <a:cubicBezTo>
                      <a:pt x="9037550" y="514857"/>
                      <a:pt x="9013593" y="492621"/>
                      <a:pt x="9013593" y="465253"/>
                    </a:cubicBezTo>
                    <a:cubicBezTo>
                      <a:pt x="9013593" y="256573"/>
                      <a:pt x="9013593" y="256573"/>
                      <a:pt x="9013593" y="256573"/>
                    </a:cubicBezTo>
                    <a:cubicBezTo>
                      <a:pt x="9013593" y="232627"/>
                      <a:pt x="8994769" y="212101"/>
                      <a:pt x="8970812" y="212101"/>
                    </a:cubicBezTo>
                    <a:cubicBezTo>
                      <a:pt x="8248667" y="212101"/>
                      <a:pt x="8248667" y="212101"/>
                      <a:pt x="8248667" y="212101"/>
                    </a:cubicBezTo>
                    <a:cubicBezTo>
                      <a:pt x="8222998" y="212101"/>
                      <a:pt x="8204175" y="232627"/>
                      <a:pt x="8204175" y="256573"/>
                    </a:cubicBezTo>
                    <a:cubicBezTo>
                      <a:pt x="8204175" y="1228131"/>
                      <a:pt x="8204175" y="1228131"/>
                      <a:pt x="8204175" y="1228131"/>
                    </a:cubicBezTo>
                    <a:cubicBezTo>
                      <a:pt x="8204175" y="1257209"/>
                      <a:pt x="8180217" y="1279446"/>
                      <a:pt x="8152838" y="1279446"/>
                    </a:cubicBezTo>
                    <a:cubicBezTo>
                      <a:pt x="5984693" y="1279446"/>
                      <a:pt x="5984693" y="1279446"/>
                      <a:pt x="5984693" y="1279446"/>
                    </a:cubicBezTo>
                    <a:cubicBezTo>
                      <a:pt x="5957313" y="1279446"/>
                      <a:pt x="5933356" y="1257209"/>
                      <a:pt x="5933356" y="1228131"/>
                    </a:cubicBezTo>
                    <a:cubicBezTo>
                      <a:pt x="5933356" y="51315"/>
                      <a:pt x="5933356" y="51315"/>
                      <a:pt x="5933356" y="51315"/>
                    </a:cubicBezTo>
                    <a:cubicBezTo>
                      <a:pt x="5933356" y="27368"/>
                      <a:pt x="5914532" y="6842"/>
                      <a:pt x="5888863" y="6842"/>
                    </a:cubicBezTo>
                    <a:cubicBezTo>
                      <a:pt x="4819337" y="6842"/>
                      <a:pt x="4819337" y="6842"/>
                      <a:pt x="4819337" y="6842"/>
                    </a:cubicBezTo>
                    <a:cubicBezTo>
                      <a:pt x="4795380" y="6842"/>
                      <a:pt x="4774845" y="27368"/>
                      <a:pt x="4774845" y="51315"/>
                    </a:cubicBezTo>
                    <a:cubicBezTo>
                      <a:pt x="4774845" y="1383786"/>
                      <a:pt x="4774845" y="1383786"/>
                      <a:pt x="4774845" y="1383786"/>
                    </a:cubicBezTo>
                    <a:cubicBezTo>
                      <a:pt x="4774845" y="1412864"/>
                      <a:pt x="4752599" y="1435100"/>
                      <a:pt x="4723507" y="1435100"/>
                    </a:cubicBezTo>
                    <a:cubicBezTo>
                      <a:pt x="3236438" y="1435100"/>
                      <a:pt x="3236438" y="1435100"/>
                      <a:pt x="3236438" y="1435100"/>
                    </a:cubicBezTo>
                    <a:cubicBezTo>
                      <a:pt x="3207346" y="1435100"/>
                      <a:pt x="3185100" y="1412864"/>
                      <a:pt x="3185100" y="1383786"/>
                    </a:cubicBezTo>
                    <a:cubicBezTo>
                      <a:pt x="3185100" y="259994"/>
                      <a:pt x="3185100" y="259994"/>
                      <a:pt x="3185100" y="259994"/>
                    </a:cubicBezTo>
                    <a:cubicBezTo>
                      <a:pt x="3185100" y="236048"/>
                      <a:pt x="3164565" y="215522"/>
                      <a:pt x="3140608" y="215522"/>
                    </a:cubicBezTo>
                    <a:cubicBezTo>
                      <a:pt x="986153" y="215522"/>
                      <a:pt x="986153" y="215522"/>
                      <a:pt x="986153" y="215522"/>
                    </a:cubicBezTo>
                    <a:cubicBezTo>
                      <a:pt x="960485" y="215522"/>
                      <a:pt x="941661" y="236048"/>
                      <a:pt x="941661" y="259994"/>
                    </a:cubicBezTo>
                    <a:cubicBezTo>
                      <a:pt x="941661" y="1079319"/>
                      <a:pt x="941661" y="1079319"/>
                      <a:pt x="941661" y="1079319"/>
                    </a:cubicBezTo>
                    <a:cubicBezTo>
                      <a:pt x="941661" y="1108397"/>
                      <a:pt x="917704" y="1130633"/>
                      <a:pt x="890324" y="1130633"/>
                    </a:cubicBezTo>
                    <a:cubicBezTo>
                      <a:pt x="538949" y="1130633"/>
                      <a:pt x="245341" y="1130633"/>
                      <a:pt x="0" y="1130633"/>
                    </a:cubicBezTo>
                    <a:lnTo>
                      <a:pt x="0" y="1123791"/>
                    </a:lnTo>
                    <a:cubicBezTo>
                      <a:pt x="890324" y="1123791"/>
                      <a:pt x="890324" y="1123791"/>
                      <a:pt x="890324" y="1123791"/>
                    </a:cubicBezTo>
                    <a:cubicBezTo>
                      <a:pt x="914281" y="1123791"/>
                      <a:pt x="934816" y="1103265"/>
                      <a:pt x="934816" y="1079319"/>
                    </a:cubicBezTo>
                    <a:cubicBezTo>
                      <a:pt x="934816" y="259994"/>
                      <a:pt x="934816" y="259994"/>
                      <a:pt x="934816" y="259994"/>
                    </a:cubicBezTo>
                    <a:cubicBezTo>
                      <a:pt x="934816" y="230916"/>
                      <a:pt x="957062" y="208680"/>
                      <a:pt x="986153" y="208680"/>
                    </a:cubicBezTo>
                    <a:cubicBezTo>
                      <a:pt x="3140608" y="208680"/>
                      <a:pt x="3140608" y="208680"/>
                      <a:pt x="3140608" y="208680"/>
                    </a:cubicBezTo>
                    <a:cubicBezTo>
                      <a:pt x="3167988" y="208680"/>
                      <a:pt x="3191945" y="230916"/>
                      <a:pt x="3191945" y="259994"/>
                    </a:cubicBezTo>
                    <a:cubicBezTo>
                      <a:pt x="3191945" y="1383786"/>
                      <a:pt x="3191945" y="1383786"/>
                      <a:pt x="3191945" y="1383786"/>
                    </a:cubicBezTo>
                    <a:cubicBezTo>
                      <a:pt x="3191945" y="1409443"/>
                      <a:pt x="3210769" y="1428258"/>
                      <a:pt x="3236438" y="1428258"/>
                    </a:cubicBezTo>
                    <a:cubicBezTo>
                      <a:pt x="4723507" y="1428258"/>
                      <a:pt x="4723507" y="1428258"/>
                      <a:pt x="4723507" y="1428258"/>
                    </a:cubicBezTo>
                    <a:cubicBezTo>
                      <a:pt x="4749176" y="1428258"/>
                      <a:pt x="4768000" y="1409443"/>
                      <a:pt x="4768000" y="1383786"/>
                    </a:cubicBezTo>
                    <a:cubicBezTo>
                      <a:pt x="4768000" y="51315"/>
                      <a:pt x="4768000" y="51315"/>
                      <a:pt x="4768000" y="51315"/>
                    </a:cubicBezTo>
                    <a:cubicBezTo>
                      <a:pt x="4768000" y="23947"/>
                      <a:pt x="4791957" y="0"/>
                      <a:pt x="4819337" y="0"/>
                    </a:cubicBezTo>
                    <a:close/>
                  </a:path>
                </a:pathLst>
              </a:custGeom>
              <a:solidFill>
                <a:sysClr val="window" lastClr="FFFFFF"/>
              </a:solidFill>
              <a:ln w="3175" cap="flat" cmpd="sng" algn="ctr">
                <a:noFill/>
                <a:prstDash val="solid"/>
              </a:ln>
              <a:effectLst/>
            </p:spPr>
            <p:txBody>
              <a:bodyPr rtlCol="0" anchor="ctr"/>
              <a:lstStyle>
                <a:defPPr>
                  <a:defRPr lang="sv-S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3956" rtl="0" eaLnBrk="1" fontAlgn="auto" latinLnBrk="0" hangingPunct="1">
                  <a:lnSpc>
                    <a:spcPct val="100000"/>
                  </a:lnSpc>
                  <a:spcBef>
                    <a:spcPts val="0"/>
                  </a:spcBef>
                  <a:spcAft>
                    <a:spcPts val="0"/>
                  </a:spcAft>
                  <a:buClrTx/>
                  <a:buSzTx/>
                  <a:buFontTx/>
                  <a:buNone/>
                  <a:tabLst/>
                  <a:defRPr/>
                </a:pPr>
                <a:endParaRPr kumimoji="0" lang="sv-SE" sz="1800" b="0" i="0" u="none" strike="noStrike" kern="1200" cap="none" spc="0" normalizeH="0" baseline="0" noProof="0">
                  <a:ln>
                    <a:solidFill>
                      <a:srgbClr val="1F497D"/>
                    </a:solidFill>
                  </a:ln>
                  <a:solidFill>
                    <a:prstClr val="white"/>
                  </a:solidFill>
                  <a:effectLst/>
                  <a:uLnTx/>
                  <a:uFillTx/>
                  <a:latin typeface="Arial"/>
                  <a:ea typeface="+mn-ea"/>
                  <a:cs typeface="+mn-cs"/>
                </a:endParaRPr>
              </a:p>
            </p:txBody>
          </p:sp>
        </p:grpSp>
      </p:gr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200" y="364808"/>
            <a:ext cx="1097280" cy="1097280"/>
          </a:xfrm>
          <a:prstGeom prst="rect">
            <a:avLst/>
          </a:prstGeom>
        </p:spPr>
      </p:pic>
    </p:spTree>
    <p:extLst>
      <p:ext uri="{BB962C8B-B14F-4D97-AF65-F5344CB8AC3E}">
        <p14:creationId xmlns:p14="http://schemas.microsoft.com/office/powerpoint/2010/main" val="3982650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smtClean="0"/>
              <a:t>2017-10-10</a:t>
            </a:r>
            <a:endParaRPr lang="en-GB"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dirty="0"/>
          </a:p>
        </p:txBody>
      </p:sp>
      <p:sp>
        <p:nvSpPr>
          <p:cNvPr id="11" name="Title 1"/>
          <p:cNvSpPr>
            <a:spLocks noGrp="1"/>
          </p:cNvSpPr>
          <p:nvPr>
            <p:ph type="title"/>
          </p:nvPr>
        </p:nvSpPr>
        <p:spPr>
          <a:xfrm>
            <a:off x="1935480" y="342841"/>
            <a:ext cx="9418320" cy="1116286"/>
          </a:xfrm>
        </p:spPr>
        <p:txBody>
          <a:body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71170" y="477372"/>
            <a:ext cx="1941576" cy="762000"/>
          </a:xfrm>
          <a:prstGeom prst="rect">
            <a:avLst/>
          </a:prstGeom>
        </p:spPr>
      </p:pic>
    </p:spTree>
    <p:extLst>
      <p:ext uri="{BB962C8B-B14F-4D97-AF65-F5344CB8AC3E}">
        <p14:creationId xmlns:p14="http://schemas.microsoft.com/office/powerpoint/2010/main" val="1546184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noProof="0" smtClean="0"/>
              <a:t>2017-10-10</a:t>
            </a:r>
            <a:endParaRPr lang="es-BO" noProof="0"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dirty="0"/>
          </a:p>
        </p:txBody>
      </p:sp>
      <p:sp>
        <p:nvSpPr>
          <p:cNvPr id="9" name="Title 1"/>
          <p:cNvSpPr>
            <a:spLocks noGrp="1"/>
          </p:cNvSpPr>
          <p:nvPr>
            <p:ph type="title"/>
          </p:nvPr>
        </p:nvSpPr>
        <p:spPr>
          <a:xfrm>
            <a:off x="1935480" y="382053"/>
            <a:ext cx="9418320" cy="669507"/>
          </a:xfrm>
        </p:spPr>
        <p:txBody>
          <a:body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14" name="Content Placeholder 13"/>
          <p:cNvSpPr>
            <a:spLocks noGrp="1"/>
          </p:cNvSpPr>
          <p:nvPr>
            <p:ph sz="quarter" idx="13" hasCustomPrompt="1"/>
          </p:nvPr>
        </p:nvSpPr>
        <p:spPr>
          <a:xfrm>
            <a:off x="1935480" y="1051561"/>
            <a:ext cx="9418320" cy="398776"/>
          </a:xfrm>
        </p:spPr>
        <p:txBody>
          <a:bodyPr tIns="0" bIns="0"/>
          <a:lstStyle>
            <a:lvl1pPr marL="914400" indent="0">
              <a:defRPr b="1">
                <a:solidFill>
                  <a:schemeClr val="bg2">
                    <a:lumMod val="50000"/>
                  </a:schemeClr>
                </a:solidFill>
              </a:defRPr>
            </a:lvl1pPr>
          </a:lstStyle>
          <a:p>
            <a:pPr lvl="0"/>
            <a:r>
              <a:rPr lang="es-BO" noProof="0" dirty="0" err="1"/>
              <a:t>Edit</a:t>
            </a:r>
            <a:r>
              <a:rPr lang="es-BO" noProof="0" dirty="0"/>
              <a:t> Master </a:t>
            </a:r>
            <a:r>
              <a:rPr lang="es-BO" noProof="0" dirty="0" err="1"/>
              <a:t>Subtitle</a:t>
            </a:r>
            <a:r>
              <a:rPr lang="es-BO" noProof="0" dirty="0"/>
              <a:t> </a:t>
            </a:r>
            <a:r>
              <a:rPr lang="es-BO" noProof="0" dirty="0" err="1"/>
              <a:t>style</a:t>
            </a:r>
            <a:endParaRPr lang="es-BO" noProof="0" dirty="0"/>
          </a:p>
        </p:txBody>
      </p:sp>
    </p:spTree>
    <p:extLst>
      <p:ext uri="{BB962C8B-B14F-4D97-AF65-F5344CB8AC3E}">
        <p14:creationId xmlns:p14="http://schemas.microsoft.com/office/powerpoint/2010/main" val="3208179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lgn="l">
              <a:defRPr sz="6000"/>
            </a:lvl1p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noProof="0" smtClean="0"/>
              <a:t>2017-10-10</a:t>
            </a:r>
            <a:endParaRPr lang="es-BO" noProof="0"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a:p>
        </p:txBody>
      </p:sp>
    </p:spTree>
    <p:extLst>
      <p:ext uri="{BB962C8B-B14F-4D97-AF65-F5344CB8AC3E}">
        <p14:creationId xmlns:p14="http://schemas.microsoft.com/office/powerpoint/2010/main" val="3963729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3" name="Content Placeholder 2"/>
          <p:cNvSpPr>
            <a:spLocks noGrp="1"/>
          </p:cNvSpPr>
          <p:nvPr>
            <p:ph sz="half" idx="1"/>
          </p:nvPr>
        </p:nvSpPr>
        <p:spPr>
          <a:xfrm>
            <a:off x="838200" y="1618488"/>
            <a:ext cx="5181600" cy="4579112"/>
          </a:xfrm>
        </p:spPr>
        <p:txBody>
          <a:body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4" name="Content Placeholder 3"/>
          <p:cNvSpPr>
            <a:spLocks noGrp="1"/>
          </p:cNvSpPr>
          <p:nvPr>
            <p:ph sz="half" idx="2"/>
          </p:nvPr>
        </p:nvSpPr>
        <p:spPr>
          <a:xfrm>
            <a:off x="6172200" y="1618488"/>
            <a:ext cx="5181600" cy="4579112"/>
          </a:xfrm>
        </p:spPr>
        <p:txBody>
          <a:body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noProof="0" smtClean="0"/>
              <a:t>2017-10-10</a:t>
            </a:r>
            <a:endParaRPr lang="es-BO" noProof="0"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a:p>
        </p:txBody>
      </p:sp>
    </p:spTree>
    <p:extLst>
      <p:ext uri="{BB962C8B-B14F-4D97-AF65-F5344CB8AC3E}">
        <p14:creationId xmlns:p14="http://schemas.microsoft.com/office/powerpoint/2010/main" val="2896019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618488"/>
            <a:ext cx="5181600" cy="4579112"/>
          </a:xfrm>
        </p:spPr>
        <p:txBody>
          <a:body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4" name="Content Placeholder 3"/>
          <p:cNvSpPr>
            <a:spLocks noGrp="1"/>
          </p:cNvSpPr>
          <p:nvPr>
            <p:ph sz="half" idx="2"/>
          </p:nvPr>
        </p:nvSpPr>
        <p:spPr>
          <a:xfrm>
            <a:off x="6172200" y="1618488"/>
            <a:ext cx="5181600" cy="4579112"/>
          </a:xfrm>
        </p:spPr>
        <p:txBody>
          <a:body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noProof="0" smtClean="0"/>
              <a:t>2017-10-10</a:t>
            </a:r>
            <a:endParaRPr lang="es-BO" noProof="0"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a:p>
        </p:txBody>
      </p:sp>
      <p:sp>
        <p:nvSpPr>
          <p:cNvPr id="8" name="Title 1"/>
          <p:cNvSpPr>
            <a:spLocks noGrp="1"/>
          </p:cNvSpPr>
          <p:nvPr>
            <p:ph type="title"/>
          </p:nvPr>
        </p:nvSpPr>
        <p:spPr>
          <a:xfrm>
            <a:off x="1935480" y="382053"/>
            <a:ext cx="9418320" cy="669507"/>
          </a:xfrm>
        </p:spPr>
        <p:txBody>
          <a:body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9" name="Content Placeholder 13"/>
          <p:cNvSpPr>
            <a:spLocks noGrp="1"/>
          </p:cNvSpPr>
          <p:nvPr>
            <p:ph sz="quarter" idx="13" hasCustomPrompt="1"/>
          </p:nvPr>
        </p:nvSpPr>
        <p:spPr>
          <a:xfrm>
            <a:off x="1935480" y="1051561"/>
            <a:ext cx="9418320" cy="398776"/>
          </a:xfrm>
        </p:spPr>
        <p:txBody>
          <a:bodyPr tIns="0" bIns="0"/>
          <a:lstStyle>
            <a:lvl1pPr marL="914400" indent="0">
              <a:defRPr b="1">
                <a:solidFill>
                  <a:schemeClr val="bg2">
                    <a:lumMod val="50000"/>
                  </a:schemeClr>
                </a:solidFill>
              </a:defRPr>
            </a:lvl1pPr>
          </a:lstStyle>
          <a:p>
            <a:pPr lvl="0"/>
            <a:r>
              <a:rPr lang="es-BO" noProof="0" dirty="0" err="1"/>
              <a:t>Edit</a:t>
            </a:r>
            <a:r>
              <a:rPr lang="es-BO" noProof="0" dirty="0"/>
              <a:t> Master </a:t>
            </a:r>
            <a:r>
              <a:rPr lang="es-BO" noProof="0" dirty="0" err="1"/>
              <a:t>Subtitle</a:t>
            </a:r>
            <a:r>
              <a:rPr lang="es-BO" noProof="0" dirty="0"/>
              <a:t> </a:t>
            </a:r>
            <a:r>
              <a:rPr lang="es-BO" noProof="0" dirty="0" err="1"/>
              <a:t>style</a:t>
            </a:r>
            <a:endParaRPr lang="es-BO" noProof="0" dirty="0"/>
          </a:p>
        </p:txBody>
      </p:sp>
    </p:spTree>
    <p:extLst>
      <p:ext uri="{BB962C8B-B14F-4D97-AF65-F5344CB8AC3E}">
        <p14:creationId xmlns:p14="http://schemas.microsoft.com/office/powerpoint/2010/main" val="2957569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18488"/>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p:txBody>
      </p:sp>
      <p:sp>
        <p:nvSpPr>
          <p:cNvPr id="4" name="Content Placeholder 3"/>
          <p:cNvSpPr>
            <a:spLocks noGrp="1"/>
          </p:cNvSpPr>
          <p:nvPr>
            <p:ph sz="half" idx="2"/>
          </p:nvPr>
        </p:nvSpPr>
        <p:spPr>
          <a:xfrm>
            <a:off x="839788" y="2609087"/>
            <a:ext cx="5157787" cy="3580576"/>
          </a:xfrm>
        </p:spPr>
        <p:txBody>
          <a:body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5" name="Text Placeholder 4"/>
          <p:cNvSpPr>
            <a:spLocks noGrp="1"/>
          </p:cNvSpPr>
          <p:nvPr>
            <p:ph type="body" sz="quarter" idx="3"/>
          </p:nvPr>
        </p:nvSpPr>
        <p:spPr>
          <a:xfrm>
            <a:off x="6172200" y="1618488"/>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p:txBody>
      </p:sp>
      <p:sp>
        <p:nvSpPr>
          <p:cNvPr id="6" name="Content Placeholder 5"/>
          <p:cNvSpPr>
            <a:spLocks noGrp="1"/>
          </p:cNvSpPr>
          <p:nvPr>
            <p:ph sz="quarter" idx="4"/>
          </p:nvPr>
        </p:nvSpPr>
        <p:spPr>
          <a:xfrm>
            <a:off x="6172200" y="2609087"/>
            <a:ext cx="5183188" cy="3580576"/>
          </a:xfrm>
        </p:spPr>
        <p:txBody>
          <a:body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noProof="0" smtClean="0"/>
              <a:t>2017-10-10</a:t>
            </a:r>
            <a:endParaRPr lang="es-BO" noProof="0" dirty="0"/>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a:p>
        </p:txBody>
      </p:sp>
      <p:sp>
        <p:nvSpPr>
          <p:cNvPr id="11" name="Title 1"/>
          <p:cNvSpPr>
            <a:spLocks noGrp="1"/>
          </p:cNvSpPr>
          <p:nvPr>
            <p:ph type="title"/>
          </p:nvPr>
        </p:nvSpPr>
        <p:spPr>
          <a:xfrm>
            <a:off x="1935480" y="354521"/>
            <a:ext cx="9418320" cy="1097280"/>
          </a:xfrm>
        </p:spPr>
        <p:txBody>
          <a:body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Tree>
    <p:extLst>
      <p:ext uri="{BB962C8B-B14F-4D97-AF65-F5344CB8AC3E}">
        <p14:creationId xmlns:p14="http://schemas.microsoft.com/office/powerpoint/2010/main" val="1612029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noProof="0" smtClean="0"/>
              <a:t>2017-10-10</a:t>
            </a:r>
            <a:endParaRPr lang="es-BO" noProof="0" dirty="0"/>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dirty="0"/>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a:p>
        </p:txBody>
      </p:sp>
    </p:spTree>
    <p:extLst>
      <p:ext uri="{BB962C8B-B14F-4D97-AF65-F5344CB8AC3E}">
        <p14:creationId xmlns:p14="http://schemas.microsoft.com/office/powerpoint/2010/main" val="2613442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lvl1pPr>
              <a:defRPr spc="-150">
                <a:solidFill>
                  <a:schemeClr val="bg2">
                    <a:lumMod val="50000"/>
                  </a:schemeClr>
                </a:solidFill>
              </a:defRPr>
            </a:lvl1pPr>
          </a:lstStyle>
          <a:p>
            <a:r>
              <a:rPr lang="sv-SE" noProof="0" smtClean="0"/>
              <a:t>2017-10-10</a:t>
            </a:r>
            <a:endParaRPr lang="es-BO" noProof="0"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lvl1pPr algn="ctr">
              <a:defRPr spc="-150">
                <a:solidFill>
                  <a:schemeClr val="bg2">
                    <a:lumMod val="50000"/>
                  </a:schemeClr>
                </a:solidFill>
              </a:defRPr>
            </a:lvl1pPr>
          </a:lstStyle>
          <a:p>
            <a:r>
              <a:rPr lang="en-GB" smtClean="0"/>
              <a:t>New trends in Energy</a:t>
            </a:r>
            <a:endParaRPr lang="en-GB"/>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lvl1pPr algn="r">
              <a:defRPr spc="-150">
                <a:solidFill>
                  <a:schemeClr val="bg2">
                    <a:lumMod val="50000"/>
                  </a:schemeClr>
                </a:solidFill>
              </a:defRPr>
            </a:lvl1pPr>
          </a:lstStyle>
          <a:p>
            <a:fld id="{A0B7FA9A-6BCF-4CFA-8685-B7A43319A6CD}" type="slidenum">
              <a:rPr lang="en-GB" smtClean="0"/>
              <a:pPr/>
              <a:t>‹#›</a:t>
            </a:fld>
            <a:endParaRPr lang="en-GB"/>
          </a:p>
        </p:txBody>
      </p:sp>
    </p:spTree>
    <p:extLst>
      <p:ext uri="{BB962C8B-B14F-4D97-AF65-F5344CB8AC3E}">
        <p14:creationId xmlns:p14="http://schemas.microsoft.com/office/powerpoint/2010/main" val="4937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FF"/>
            </a:gs>
            <a:gs pos="69000">
              <a:srgbClr val="FDFDFD"/>
            </a:gs>
            <a:gs pos="100000">
              <a:schemeClr val="bg2">
                <a:alpha val="50000"/>
              </a:schemeClr>
            </a:gs>
          </a:gsLst>
          <a:lin ang="189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35480" y="364808"/>
            <a:ext cx="9418320" cy="1097280"/>
          </a:xfrm>
          <a:prstGeom prst="rect">
            <a:avLst/>
          </a:prstGeom>
        </p:spPr>
        <p:txBody>
          <a:bodyPr vert="horz" lIns="91440" tIns="45720" rIns="91440" bIns="45720" rtlCol="0" anchor="ctr">
            <a:normAutofit/>
          </a:bodyPr>
          <a:lstStyle/>
          <a:p>
            <a:r>
              <a:rPr lang="es-BO" noProof="0" dirty="0" err="1"/>
              <a:t>Click</a:t>
            </a:r>
            <a:r>
              <a:rPr lang="es-BO" noProof="0" dirty="0"/>
              <a:t> to </a:t>
            </a:r>
            <a:r>
              <a:rPr lang="es-BO" noProof="0" dirty="0" err="1"/>
              <a:t>edit</a:t>
            </a:r>
            <a:r>
              <a:rPr lang="es-BO" noProof="0" dirty="0"/>
              <a:t> Master </a:t>
            </a:r>
            <a:r>
              <a:rPr lang="es-BO" noProof="0" dirty="0" err="1"/>
              <a:t>title</a:t>
            </a:r>
            <a:r>
              <a:rPr lang="es-BO" noProof="0" dirty="0"/>
              <a:t> </a:t>
            </a:r>
            <a:r>
              <a:rPr lang="es-BO" noProof="0" dirty="0" err="1"/>
              <a:t>style</a:t>
            </a:r>
            <a:endParaRPr lang="es-BO" noProof="0" dirty="0"/>
          </a:p>
        </p:txBody>
      </p:sp>
      <p:sp>
        <p:nvSpPr>
          <p:cNvPr id="3" name="Text Placeholder 2"/>
          <p:cNvSpPr>
            <a:spLocks noGrp="1"/>
          </p:cNvSpPr>
          <p:nvPr>
            <p:ph type="body" idx="1"/>
          </p:nvPr>
        </p:nvSpPr>
        <p:spPr>
          <a:xfrm>
            <a:off x="838200" y="1616149"/>
            <a:ext cx="10515600" cy="4550734"/>
          </a:xfrm>
          <a:prstGeom prst="rect">
            <a:avLst/>
          </a:prstGeom>
        </p:spPr>
        <p:txBody>
          <a:bodyPr vert="horz" lIns="91440" tIns="45720" rIns="91440" bIns="45720" rtlCol="0">
            <a:normAutofit/>
          </a:bodyPr>
          <a:lstStyle/>
          <a:p>
            <a:pPr lvl="0"/>
            <a:r>
              <a:rPr lang="es-BO" noProof="0" dirty="0" err="1"/>
              <a:t>Click</a:t>
            </a:r>
            <a:r>
              <a:rPr lang="es-BO" noProof="0" dirty="0"/>
              <a:t> to </a:t>
            </a:r>
            <a:r>
              <a:rPr lang="es-BO" noProof="0" dirty="0" err="1"/>
              <a:t>edit</a:t>
            </a:r>
            <a:r>
              <a:rPr lang="es-BO" noProof="0" dirty="0"/>
              <a:t> Master </a:t>
            </a:r>
            <a:r>
              <a:rPr lang="es-BO" noProof="0" dirty="0" err="1"/>
              <a:t>text</a:t>
            </a:r>
            <a:r>
              <a:rPr lang="es-BO" noProof="0" dirty="0"/>
              <a:t> </a:t>
            </a:r>
            <a:r>
              <a:rPr lang="es-BO" noProof="0" dirty="0" err="1"/>
              <a:t>styles</a:t>
            </a:r>
            <a:endParaRPr lang="es-BO" noProof="0" dirty="0"/>
          </a:p>
          <a:p>
            <a:pPr lvl="1"/>
            <a:r>
              <a:rPr lang="es-BO" noProof="0" dirty="0" err="1"/>
              <a:t>Second</a:t>
            </a:r>
            <a:r>
              <a:rPr lang="es-BO" noProof="0" dirty="0"/>
              <a:t> </a:t>
            </a:r>
            <a:r>
              <a:rPr lang="es-BO" noProof="0" dirty="0" err="1"/>
              <a:t>level</a:t>
            </a:r>
            <a:endParaRPr lang="es-BO" noProof="0" dirty="0"/>
          </a:p>
          <a:p>
            <a:pPr lvl="2"/>
            <a:r>
              <a:rPr lang="es-BO" noProof="0" dirty="0" err="1"/>
              <a:t>Third</a:t>
            </a:r>
            <a:r>
              <a:rPr lang="es-BO" noProof="0" dirty="0"/>
              <a:t> </a:t>
            </a:r>
            <a:r>
              <a:rPr lang="es-BO" noProof="0" dirty="0" err="1"/>
              <a:t>level</a:t>
            </a:r>
            <a:endParaRPr lang="es-BO" noProof="0" dirty="0"/>
          </a:p>
          <a:p>
            <a:pPr lvl="3"/>
            <a:r>
              <a:rPr lang="es-BO" noProof="0" dirty="0" err="1"/>
              <a:t>Fourth</a:t>
            </a:r>
            <a:r>
              <a:rPr lang="es-BO" noProof="0" dirty="0"/>
              <a:t> </a:t>
            </a:r>
            <a:r>
              <a:rPr lang="es-BO" noProof="0" dirty="0" err="1"/>
              <a:t>level</a:t>
            </a:r>
            <a:endParaRPr lang="es-BO" noProof="0" dirty="0"/>
          </a:p>
          <a:p>
            <a:pPr lvl="4"/>
            <a:r>
              <a:rPr lang="es-BO" noProof="0" dirty="0" err="1"/>
              <a:t>Fifth</a:t>
            </a:r>
            <a:r>
              <a:rPr lang="es-BO" noProof="0" dirty="0"/>
              <a:t> </a:t>
            </a:r>
            <a:r>
              <a:rPr lang="es-BO" noProof="0" dirty="0" err="1"/>
              <a:t>level</a:t>
            </a:r>
            <a:endParaRPr lang="es-BO" noProof="0" dirty="0"/>
          </a:p>
        </p:txBody>
      </p:sp>
      <p:cxnSp>
        <p:nvCxnSpPr>
          <p:cNvPr id="5" name="Straight Connector 4"/>
          <p:cNvCxnSpPr/>
          <p:nvPr userDrawn="1"/>
        </p:nvCxnSpPr>
        <p:spPr>
          <a:xfrm>
            <a:off x="838200" y="6323905"/>
            <a:ext cx="10515600" cy="0"/>
          </a:xfrm>
          <a:prstGeom prst="line">
            <a:avLst/>
          </a:prstGeom>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38200" y="364808"/>
            <a:ext cx="1097280" cy="1097280"/>
          </a:xfrm>
          <a:prstGeom prst="rect">
            <a:avLst/>
          </a:prstGeom>
        </p:spPr>
      </p:pic>
      <p:pic>
        <p:nvPicPr>
          <p:cNvPr id="7" name="Picture 6"/>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9871170" y="477372"/>
            <a:ext cx="1941576" cy="762000"/>
          </a:xfrm>
          <a:prstGeom prst="rect">
            <a:avLst/>
          </a:prstGeom>
        </p:spPr>
      </p:pic>
    </p:spTree>
    <p:extLst>
      <p:ext uri="{BB962C8B-B14F-4D97-AF65-F5344CB8AC3E}">
        <p14:creationId xmlns:p14="http://schemas.microsoft.com/office/powerpoint/2010/main" val="265092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2" r:id="rId5"/>
    <p:sldLayoutId id="2147483663" r:id="rId6"/>
    <p:sldLayoutId id="2147483653" r:id="rId7"/>
    <p:sldLayoutId id="2147483654" r:id="rId8"/>
    <p:sldLayoutId id="2147483655" r:id="rId9"/>
    <p:sldLayoutId id="2147483656" r:id="rId10"/>
    <p:sldLayoutId id="2147483657" r:id="rId11"/>
    <p:sldLayoutId id="2147483658" r:id="rId12"/>
    <p:sldLayoutId id="2147483659" r:id="rId13"/>
    <p:sldLayoutId id="2147483662" r:id="rId14"/>
  </p:sldLayoutIdLst>
  <p:hf hdr="0"/>
  <p:txStyles>
    <p:titleStyle>
      <a:lvl1pPr algn="l" defTabSz="914400" rtl="0" eaLnBrk="1" latinLnBrk="0" hangingPunct="1">
        <a:lnSpc>
          <a:spcPct val="90000"/>
        </a:lnSpc>
        <a:spcBef>
          <a:spcPct val="0"/>
        </a:spcBef>
        <a:buNone/>
        <a:defRPr sz="3600" kern="1200" spc="-15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spc="-15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spc="-15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15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15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15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aliotis@kth.s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creativecommons.org/licenses/by/4.0/" TargetMode="External"/><Relationship Id="rId4" Type="http://schemas.openxmlformats.org/officeDocument/2006/relationships/hyperlink" Target="http://www.optimus.community/"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www.osemosys.org/understanding-the-energy-system.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a:t>New Trends in Energy</a:t>
            </a:r>
            <a:br>
              <a:rPr lang="en-GB" dirty="0"/>
            </a:br>
            <a:r>
              <a:rPr lang="en-GB" sz="3600" dirty="0" smtClean="0">
                <a:solidFill>
                  <a:schemeClr val="tx1">
                    <a:lumMod val="65000"/>
                    <a:lumOff val="35000"/>
                  </a:schemeClr>
                </a:solidFill>
              </a:rPr>
              <a:t>Hydrogen </a:t>
            </a:r>
            <a:r>
              <a:rPr lang="en-GB" sz="3600" dirty="0">
                <a:solidFill>
                  <a:schemeClr val="tx1">
                    <a:lumMod val="65000"/>
                    <a:lumOff val="35000"/>
                  </a:schemeClr>
                </a:solidFill>
              </a:rPr>
              <a:t>and fuel </a:t>
            </a:r>
            <a:r>
              <a:rPr lang="en-GB" sz="3600" dirty="0" smtClean="0">
                <a:solidFill>
                  <a:schemeClr val="tx1">
                    <a:lumMod val="65000"/>
                    <a:lumOff val="35000"/>
                  </a:schemeClr>
                </a:solidFill>
              </a:rPr>
              <a:t>cells</a:t>
            </a:r>
            <a:endParaRPr lang="en-GB" dirty="0">
              <a:solidFill>
                <a:schemeClr val="tx1">
                  <a:lumMod val="65000"/>
                  <a:lumOff val="35000"/>
                </a:schemeClr>
              </a:solidFill>
            </a:endParaRPr>
          </a:p>
        </p:txBody>
      </p:sp>
      <p:sp>
        <p:nvSpPr>
          <p:cNvPr id="7" name="Subtitle 3"/>
          <p:cNvSpPr>
            <a:spLocks noGrp="1"/>
          </p:cNvSpPr>
          <p:nvPr>
            <p:ph type="subTitle" idx="1"/>
          </p:nvPr>
        </p:nvSpPr>
        <p:spPr/>
        <p:txBody>
          <a:bodyPr>
            <a:normAutofit/>
          </a:bodyPr>
          <a:lstStyle/>
          <a:p>
            <a:r>
              <a:rPr lang="en-GB" dirty="0" smtClean="0"/>
              <a:t>Constantinos Taliotis</a:t>
            </a:r>
            <a:endParaRPr lang="en-GB" dirty="0"/>
          </a:p>
          <a:p>
            <a:r>
              <a:rPr lang="en-GB" dirty="0" smtClean="0">
                <a:hlinkClick r:id="rId3"/>
              </a:rPr>
              <a:t>taliotis@kth.se</a:t>
            </a:r>
            <a:r>
              <a:rPr lang="en-GB" dirty="0" smtClean="0"/>
              <a:t> </a:t>
            </a:r>
            <a:endParaRPr lang="en-GB" dirty="0"/>
          </a:p>
        </p:txBody>
      </p:sp>
      <p:sp>
        <p:nvSpPr>
          <p:cNvPr id="5" name="Date Placeholder 4"/>
          <p:cNvSpPr>
            <a:spLocks noGrp="1"/>
          </p:cNvSpPr>
          <p:nvPr>
            <p:ph type="dt" sz="half" idx="10"/>
          </p:nvPr>
        </p:nvSpPr>
        <p:spPr/>
        <p:txBody>
          <a:bodyPr/>
          <a:lstStyle/>
          <a:p>
            <a:r>
              <a:rPr lang="sv-SE" dirty="0" smtClean="0"/>
              <a:t>2017-10-10</a:t>
            </a:r>
            <a:endParaRPr lang="en-GB" dirty="0"/>
          </a:p>
        </p:txBody>
      </p:sp>
      <p:sp>
        <p:nvSpPr>
          <p:cNvPr id="6" name="Footer Placeholder 5"/>
          <p:cNvSpPr>
            <a:spLocks noGrp="1"/>
          </p:cNvSpPr>
          <p:nvPr>
            <p:ph type="ftr" sz="quarter" idx="11"/>
          </p:nvPr>
        </p:nvSpPr>
        <p:spPr/>
        <p:txBody>
          <a:bodyPr/>
          <a:lstStyle/>
          <a:p>
            <a:r>
              <a:rPr lang="en-GB" smtClean="0"/>
              <a:t>New trends in Energy</a:t>
            </a:r>
            <a:endParaRPr lang="en-GB" dirty="0"/>
          </a:p>
        </p:txBody>
      </p:sp>
      <p:sp>
        <p:nvSpPr>
          <p:cNvPr id="8" name="Slide Number Placeholder 7"/>
          <p:cNvSpPr>
            <a:spLocks noGrp="1"/>
          </p:cNvSpPr>
          <p:nvPr>
            <p:ph type="sldNum" sz="quarter" idx="12"/>
          </p:nvPr>
        </p:nvSpPr>
        <p:spPr/>
        <p:txBody>
          <a:bodyPr/>
          <a:lstStyle/>
          <a:p>
            <a:fld id="{A0B7FA9A-6BCF-4CFA-8685-B7A43319A6CD}" type="slidenum">
              <a:rPr lang="en-GB" smtClean="0"/>
              <a:pPr/>
              <a:t>1</a:t>
            </a:fld>
            <a:endParaRPr lang="en-GB" dirty="0"/>
          </a:p>
        </p:txBody>
      </p:sp>
      <p:sp>
        <p:nvSpPr>
          <p:cNvPr id="10" name="Subtitle 3"/>
          <p:cNvSpPr txBox="1">
            <a:spLocks/>
          </p:cNvSpPr>
          <p:nvPr/>
        </p:nvSpPr>
        <p:spPr>
          <a:xfrm>
            <a:off x="838200" y="5696322"/>
            <a:ext cx="9144000" cy="4175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spc="-15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spc="-15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spc="-15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spc="-15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spc="-15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2000" spc="0" dirty="0" smtClean="0"/>
              <a:t>Introductory lecture – Energy commodities and technologies</a:t>
            </a:r>
          </a:p>
        </p:txBody>
      </p:sp>
      <p:sp>
        <p:nvSpPr>
          <p:cNvPr id="11" name="TextBox 10"/>
          <p:cNvSpPr txBox="1"/>
          <p:nvPr/>
        </p:nvSpPr>
        <p:spPr>
          <a:xfrm>
            <a:off x="838199" y="6085489"/>
            <a:ext cx="10515601" cy="163293"/>
          </a:xfrm>
          <a:prstGeom prst="rect">
            <a:avLst/>
          </a:prstGeom>
        </p:spPr>
        <p:txBody>
          <a:bodyPr vert="horz" wrap="square" lIns="91440" tIns="0" rIns="91440" bIns="0" rtlCol="0" anchor="t">
            <a:noAutofit/>
          </a:bodyPr>
          <a:lstStyle/>
          <a:p>
            <a:pPr fontAlgn="ctr"/>
            <a:r>
              <a:rPr lang="en-US" sz="1000" dirty="0"/>
              <a:t>This work by </a:t>
            </a:r>
            <a:r>
              <a:rPr lang="en-US" sz="1000" dirty="0" err="1">
                <a:hlinkClick r:id="rId4"/>
              </a:rPr>
              <a:t>OpTIMUS.community</a:t>
            </a:r>
            <a:r>
              <a:rPr lang="en-US" sz="1000" dirty="0"/>
              <a:t> is licensed </a:t>
            </a:r>
            <a:r>
              <a:rPr lang="en-US" sz="1000" dirty="0" smtClean="0"/>
              <a:t>under the </a:t>
            </a:r>
            <a:r>
              <a:rPr lang="en-US" sz="1000" dirty="0"/>
              <a:t>Creative Commons Attribution 4.0 International License. To view a copy of this license, visit </a:t>
            </a:r>
            <a:r>
              <a:rPr lang="en-US" sz="1000" dirty="0">
                <a:hlinkClick r:id="rId5"/>
              </a:rPr>
              <a:t>http://creativecommons.org/licenses/by/4.0</a:t>
            </a:r>
            <a:r>
              <a:rPr lang="en-US" sz="1000" dirty="0" smtClean="0">
                <a:hlinkClick r:id="rId5"/>
              </a:rPr>
              <a:t>/</a:t>
            </a:r>
            <a:r>
              <a:rPr lang="en-US" sz="1000" dirty="0" smtClean="0"/>
              <a:t>.</a:t>
            </a:r>
            <a:endParaRPr lang="sv-SE" sz="1000" b="1" spc="-150" dirty="0" smtClean="0">
              <a:solidFill>
                <a:schemeClr val="bg2">
                  <a:lumMod val="50000"/>
                </a:schemeClr>
              </a:solidFill>
            </a:endParaRPr>
          </a:p>
        </p:txBody>
      </p:sp>
      <p:pic>
        <p:nvPicPr>
          <p:cNvPr id="12" name="Picture 11">
            <a:hlinkClick r:id="rId5"/>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16491" y="6095649"/>
            <a:ext cx="437309" cy="153004"/>
          </a:xfrm>
          <a:prstGeom prst="rect">
            <a:avLst/>
          </a:prstGeom>
        </p:spPr>
      </p:pic>
    </p:spTree>
    <p:extLst>
      <p:ext uri="{BB962C8B-B14F-4D97-AF65-F5344CB8AC3E}">
        <p14:creationId xmlns:p14="http://schemas.microsoft.com/office/powerpoint/2010/main" val="1631416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sv-SE" noProof="0" smtClean="0"/>
              <a:t>2017-10-10</a:t>
            </a:r>
            <a:endParaRPr lang="es-BO" noProof="0" dirty="0"/>
          </a:p>
        </p:txBody>
      </p:sp>
      <p:sp>
        <p:nvSpPr>
          <p:cNvPr id="7" name="Slide Number Placeholder 6"/>
          <p:cNvSpPr>
            <a:spLocks noGrp="1"/>
          </p:cNvSpPr>
          <p:nvPr>
            <p:ph type="sldNum" sz="quarter" idx="12"/>
          </p:nvPr>
        </p:nvSpPr>
        <p:spPr/>
        <p:txBody>
          <a:bodyPr/>
          <a:lstStyle/>
          <a:p>
            <a:fld id="{A0B7FA9A-6BCF-4CFA-8685-B7A43319A6CD}" type="slidenum">
              <a:rPr lang="en-GB" smtClean="0"/>
              <a:pPr/>
              <a:t>10</a:t>
            </a:fld>
            <a:endParaRPr lang="en-GB"/>
          </a:p>
        </p:txBody>
      </p:sp>
      <p:sp>
        <p:nvSpPr>
          <p:cNvPr id="10" name="Content Placeholder 9"/>
          <p:cNvSpPr>
            <a:spLocks noGrp="1"/>
          </p:cNvSpPr>
          <p:nvPr>
            <p:ph sz="quarter" idx="13"/>
          </p:nvPr>
        </p:nvSpPr>
        <p:spPr>
          <a:xfrm>
            <a:off x="1789155" y="585627"/>
            <a:ext cx="8613690" cy="698643"/>
          </a:xfrm>
        </p:spPr>
        <p:txBody>
          <a:bodyPr>
            <a:noAutofit/>
          </a:bodyPr>
          <a:lstStyle/>
          <a:p>
            <a:pPr marL="0" algn="ctr"/>
            <a:r>
              <a:rPr lang="sv-SE" sz="3600" dirty="0" smtClean="0">
                <a:solidFill>
                  <a:schemeClr val="tx1"/>
                </a:solidFill>
              </a:rPr>
              <a:t>Hydrogen Scenario </a:t>
            </a:r>
            <a:r>
              <a:rPr lang="sv-SE" sz="3600" dirty="0" err="1" smtClean="0">
                <a:solidFill>
                  <a:schemeClr val="tx1"/>
                </a:solidFill>
              </a:rPr>
              <a:t>Analysis</a:t>
            </a:r>
            <a:r>
              <a:rPr lang="sv-SE" sz="3600" dirty="0" smtClean="0">
                <a:solidFill>
                  <a:schemeClr val="tx1"/>
                </a:solidFill>
              </a:rPr>
              <a:t>: </a:t>
            </a:r>
            <a:r>
              <a:rPr lang="sv-SE" sz="3600" dirty="0" err="1" smtClean="0">
                <a:solidFill>
                  <a:schemeClr val="tx1"/>
                </a:solidFill>
              </a:rPr>
              <a:t>Conclusions</a:t>
            </a:r>
            <a:endParaRPr lang="en-US" sz="3600" dirty="0">
              <a:solidFill>
                <a:schemeClr val="tx1"/>
              </a:solidFill>
            </a:endParaRPr>
          </a:p>
        </p:txBody>
      </p:sp>
      <p:sp>
        <p:nvSpPr>
          <p:cNvPr id="9" name="Rectangle 3"/>
          <p:cNvSpPr>
            <a:spLocks noGrp="1" noChangeArrowheads="1"/>
          </p:cNvSpPr>
          <p:nvPr>
            <p:ph idx="1"/>
          </p:nvPr>
        </p:nvSpPr>
        <p:spPr>
          <a:xfrm>
            <a:off x="838200" y="1726059"/>
            <a:ext cx="10515600" cy="3529113"/>
          </a:xfrm>
        </p:spPr>
        <p:txBody>
          <a:bodyPr>
            <a:noAutofit/>
          </a:bodyPr>
          <a:lstStyle/>
          <a:p>
            <a:pPr lvl="0"/>
            <a:r>
              <a:rPr lang="en-GB" dirty="0"/>
              <a:t>Insights from the scenario </a:t>
            </a:r>
            <a:r>
              <a:rPr lang="en-GB" dirty="0" smtClean="0"/>
              <a:t>studies</a:t>
            </a:r>
          </a:p>
          <a:p>
            <a:pPr lvl="0"/>
            <a:endParaRPr lang="en-GB" sz="700" dirty="0"/>
          </a:p>
          <a:p>
            <a:pPr lvl="1"/>
            <a:r>
              <a:rPr lang="en-GB" sz="2800" dirty="0"/>
              <a:t>Significant </a:t>
            </a:r>
            <a:r>
              <a:rPr lang="en-GB" sz="2800" b="1" dirty="0"/>
              <a:t>deployment of H</a:t>
            </a:r>
            <a:r>
              <a:rPr lang="en-GB" sz="2800" b="1" baseline="-25000" dirty="0"/>
              <a:t>2 </a:t>
            </a:r>
            <a:r>
              <a:rPr lang="en-GB" sz="2800" dirty="0"/>
              <a:t>(&gt;10% of final energy consumption) is probably in the </a:t>
            </a:r>
            <a:r>
              <a:rPr lang="en-GB" sz="2800" b="1" dirty="0"/>
              <a:t>post-2025 </a:t>
            </a:r>
            <a:r>
              <a:rPr lang="en-GB" sz="2800" dirty="0"/>
              <a:t>period (if at all).</a:t>
            </a:r>
          </a:p>
          <a:p>
            <a:pPr lvl="1"/>
            <a:r>
              <a:rPr lang="en-GB" sz="2800" dirty="0"/>
              <a:t>The </a:t>
            </a:r>
            <a:r>
              <a:rPr lang="en-GB" sz="2800" dirty="0" smtClean="0"/>
              <a:t>scenarios with </a:t>
            </a:r>
            <a:r>
              <a:rPr lang="en-GB" sz="2800" b="1" dirty="0" smtClean="0"/>
              <a:t>large deployment </a:t>
            </a:r>
            <a:r>
              <a:rPr lang="en-GB" sz="2800" dirty="0"/>
              <a:t>of H</a:t>
            </a:r>
            <a:r>
              <a:rPr lang="en-GB" sz="2800" baseline="-25000" dirty="0"/>
              <a:t>2</a:t>
            </a:r>
            <a:r>
              <a:rPr lang="en-GB" sz="2800" dirty="0"/>
              <a:t> have two features:</a:t>
            </a:r>
          </a:p>
          <a:p>
            <a:pPr lvl="2"/>
            <a:r>
              <a:rPr lang="en-GB" sz="2800" dirty="0"/>
              <a:t>Strong uptake in </a:t>
            </a:r>
            <a:r>
              <a:rPr lang="en-GB" sz="2800" dirty="0" smtClean="0"/>
              <a:t>the </a:t>
            </a:r>
            <a:r>
              <a:rPr lang="en-GB" sz="2800" b="1" dirty="0"/>
              <a:t>transport sector</a:t>
            </a:r>
          </a:p>
          <a:p>
            <a:pPr lvl="2"/>
            <a:r>
              <a:rPr lang="en-GB" sz="2800" b="1" dirty="0"/>
              <a:t>High carbon price</a:t>
            </a:r>
          </a:p>
          <a:p>
            <a:pPr lvl="1"/>
            <a:r>
              <a:rPr lang="en-GB" sz="2800" dirty="0"/>
              <a:t>A </a:t>
            </a:r>
            <a:r>
              <a:rPr lang="en-GB" sz="2800" b="1" dirty="0"/>
              <a:t>strategic positioning </a:t>
            </a:r>
            <a:r>
              <a:rPr lang="en-GB" sz="2800" dirty="0"/>
              <a:t>towards H</a:t>
            </a:r>
            <a:r>
              <a:rPr lang="en-GB" sz="2800" baseline="-25000" dirty="0"/>
              <a:t>2</a:t>
            </a:r>
            <a:r>
              <a:rPr lang="en-GB" sz="2800" dirty="0"/>
              <a:t> is needed for larger deployment.</a:t>
            </a:r>
          </a:p>
          <a:p>
            <a:pPr>
              <a:spcBef>
                <a:spcPts val="600"/>
              </a:spcBef>
            </a:pPr>
            <a:endParaRPr lang="en-GB" sz="2400" b="1" spc="0" dirty="0" smtClean="0"/>
          </a:p>
        </p:txBody>
      </p:sp>
      <p:sp>
        <p:nvSpPr>
          <p:cNvPr id="8" name="Footer Placeholder 3"/>
          <p:cNvSpPr>
            <a:spLocks noGrp="1"/>
          </p:cNvSpPr>
          <p:nvPr>
            <p:ph type="ftr" sz="quarter" idx="11"/>
          </p:nvPr>
        </p:nvSpPr>
        <p:spPr>
          <a:xfrm>
            <a:off x="4770437" y="6356350"/>
            <a:ext cx="3286432" cy="365125"/>
          </a:xfrm>
        </p:spPr>
        <p:txBody>
          <a:bodyPr/>
          <a:lstStyle/>
          <a:p>
            <a:r>
              <a:rPr lang="en-GB" smtClean="0"/>
              <a:t>New trends in Energy</a:t>
            </a:r>
            <a:endParaRPr lang="en-GB" dirty="0"/>
          </a:p>
        </p:txBody>
      </p:sp>
    </p:spTree>
    <p:extLst>
      <p:ext uri="{BB962C8B-B14F-4D97-AF65-F5344CB8AC3E}">
        <p14:creationId xmlns:p14="http://schemas.microsoft.com/office/powerpoint/2010/main" val="35883794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nvPr>
        </p:nvGraphicFramePr>
        <p:xfrm>
          <a:off x="838200" y="1616075"/>
          <a:ext cx="10515601" cy="1112520"/>
        </p:xfrm>
        <a:graphic>
          <a:graphicData uri="http://schemas.openxmlformats.org/drawingml/2006/table">
            <a:tbl>
              <a:tblPr firstRow="1" bandRow="1">
                <a:tableStyleId>{5C22544A-7EE6-4342-B048-85BDC9FD1C3A}</a:tableStyleId>
              </a:tblPr>
              <a:tblGrid>
                <a:gridCol w="1490083">
                  <a:extLst>
                    <a:ext uri="{9D8B030D-6E8A-4147-A177-3AD203B41FA5}">
                      <a16:colId xmlns:a16="http://schemas.microsoft.com/office/drawing/2014/main" val="46406547"/>
                    </a:ext>
                  </a:extLst>
                </a:gridCol>
                <a:gridCol w="3008506">
                  <a:extLst>
                    <a:ext uri="{9D8B030D-6E8A-4147-A177-3AD203B41FA5}">
                      <a16:colId xmlns:a16="http://schemas.microsoft.com/office/drawing/2014/main" val="2760605769"/>
                    </a:ext>
                  </a:extLst>
                </a:gridCol>
                <a:gridCol w="3008506">
                  <a:extLst>
                    <a:ext uri="{9D8B030D-6E8A-4147-A177-3AD203B41FA5}">
                      <a16:colId xmlns:a16="http://schemas.microsoft.com/office/drawing/2014/main" val="2954716314"/>
                    </a:ext>
                  </a:extLst>
                </a:gridCol>
                <a:gridCol w="3008506">
                  <a:extLst>
                    <a:ext uri="{9D8B030D-6E8A-4147-A177-3AD203B41FA5}">
                      <a16:colId xmlns:a16="http://schemas.microsoft.com/office/drawing/2014/main" val="3664904773"/>
                    </a:ext>
                  </a:extLst>
                </a:gridCol>
              </a:tblGrid>
              <a:tr h="370840">
                <a:tc>
                  <a:txBody>
                    <a:bodyPr/>
                    <a:lstStyle/>
                    <a:p>
                      <a:r>
                        <a:rPr lang="en-US" dirty="0" smtClean="0"/>
                        <a:t>Date</a:t>
                      </a:r>
                      <a:endParaRPr lang="sv-SE" dirty="0"/>
                    </a:p>
                  </a:txBody>
                  <a:tcPr/>
                </a:tc>
                <a:tc>
                  <a:txBody>
                    <a:bodyPr/>
                    <a:lstStyle/>
                    <a:p>
                      <a:r>
                        <a:rPr lang="en-US" dirty="0" smtClean="0"/>
                        <a:t>Author</a:t>
                      </a:r>
                      <a:endParaRPr lang="sv-SE" dirty="0"/>
                    </a:p>
                  </a:txBody>
                  <a:tcPr/>
                </a:tc>
                <a:tc>
                  <a:txBody>
                    <a:bodyPr/>
                    <a:lstStyle/>
                    <a:p>
                      <a:r>
                        <a:rPr lang="en-US" dirty="0" smtClean="0"/>
                        <a:t>Reviewer</a:t>
                      </a:r>
                      <a:endParaRPr lang="sv-SE" dirty="0"/>
                    </a:p>
                  </a:txBody>
                  <a:tcPr/>
                </a:tc>
                <a:tc>
                  <a:txBody>
                    <a:bodyPr/>
                    <a:lstStyle/>
                    <a:p>
                      <a:r>
                        <a:rPr lang="en-US" dirty="0" smtClean="0"/>
                        <a:t>Reviser</a:t>
                      </a:r>
                      <a:r>
                        <a:rPr lang="en-US" baseline="0" dirty="0" smtClean="0"/>
                        <a:t> </a:t>
                      </a:r>
                      <a:endParaRPr lang="sv-SE" dirty="0"/>
                    </a:p>
                  </a:txBody>
                  <a:tcPr/>
                </a:tc>
                <a:extLst>
                  <a:ext uri="{0D108BD9-81ED-4DB2-BD59-A6C34878D82A}">
                    <a16:rowId xmlns:a16="http://schemas.microsoft.com/office/drawing/2014/main" val="1748660123"/>
                  </a:ext>
                </a:extLst>
              </a:tr>
              <a:tr h="370840">
                <a:tc>
                  <a:txBody>
                    <a:bodyPr/>
                    <a:lstStyle/>
                    <a:p>
                      <a:r>
                        <a:rPr lang="en-US" dirty="0" smtClean="0"/>
                        <a:t>2017-10-10</a:t>
                      </a:r>
                      <a:endParaRPr lang="sv-SE" dirty="0"/>
                    </a:p>
                  </a:txBody>
                  <a:tcPr/>
                </a:tc>
                <a:tc>
                  <a:txBody>
                    <a:bodyPr/>
                    <a:lstStyle/>
                    <a:p>
                      <a:r>
                        <a:rPr lang="en-US" dirty="0" smtClean="0"/>
                        <a:t>Constantinos</a:t>
                      </a:r>
                      <a:r>
                        <a:rPr lang="en-US" baseline="0" dirty="0" smtClean="0"/>
                        <a:t> Taliotis</a:t>
                      </a:r>
                      <a:endParaRPr lang="sv-SE" dirty="0"/>
                    </a:p>
                  </a:txBody>
                  <a:tcPr/>
                </a:tc>
                <a:tc>
                  <a:txBody>
                    <a:bodyPr/>
                    <a:lstStyle/>
                    <a:p>
                      <a:r>
                        <a:rPr lang="en-US" dirty="0" smtClean="0"/>
                        <a:t>Agnese Beltramo</a:t>
                      </a:r>
                      <a:endParaRPr lang="sv-SE" dirty="0"/>
                    </a:p>
                  </a:txBody>
                  <a:tcPr/>
                </a:tc>
                <a:tc>
                  <a:txBody>
                    <a:bodyPr/>
                    <a:lstStyle/>
                    <a:p>
                      <a:r>
                        <a:rPr lang="en-US" dirty="0" smtClean="0"/>
                        <a:t>Constantinos Taliotis</a:t>
                      </a:r>
                      <a:endParaRPr lang="sv-SE" dirty="0"/>
                    </a:p>
                  </a:txBody>
                  <a:tcPr/>
                </a:tc>
                <a:extLst>
                  <a:ext uri="{0D108BD9-81ED-4DB2-BD59-A6C34878D82A}">
                    <a16:rowId xmlns:a16="http://schemas.microsoft.com/office/drawing/2014/main" val="250744443"/>
                  </a:ext>
                </a:extLst>
              </a:tr>
              <a:tr h="370840">
                <a:tc>
                  <a:txBody>
                    <a:bodyPr/>
                    <a:lstStyle/>
                    <a:p>
                      <a:endParaRPr lang="sv-SE" dirty="0"/>
                    </a:p>
                  </a:txBody>
                  <a:tcPr/>
                </a:tc>
                <a:tc>
                  <a:txBody>
                    <a:bodyPr/>
                    <a:lstStyle/>
                    <a:p>
                      <a:endParaRPr lang="sv-SE" dirty="0"/>
                    </a:p>
                  </a:txBody>
                  <a:tcPr/>
                </a:tc>
                <a:tc>
                  <a:txBody>
                    <a:bodyPr/>
                    <a:lstStyle/>
                    <a:p>
                      <a:endParaRPr lang="sv-SE" dirty="0"/>
                    </a:p>
                  </a:txBody>
                  <a:tcPr/>
                </a:tc>
                <a:tc>
                  <a:txBody>
                    <a:bodyPr/>
                    <a:lstStyle/>
                    <a:p>
                      <a:endParaRPr lang="sv-SE" dirty="0"/>
                    </a:p>
                  </a:txBody>
                  <a:tcPr/>
                </a:tc>
                <a:extLst>
                  <a:ext uri="{0D108BD9-81ED-4DB2-BD59-A6C34878D82A}">
                    <a16:rowId xmlns:a16="http://schemas.microsoft.com/office/drawing/2014/main" val="1072775028"/>
                  </a:ext>
                </a:extLst>
              </a:tr>
            </a:tbl>
          </a:graphicData>
        </a:graphic>
      </p:graphicFrame>
      <p:sp>
        <p:nvSpPr>
          <p:cNvPr id="3" name="Date Placeholder 2"/>
          <p:cNvSpPr>
            <a:spLocks noGrp="1"/>
          </p:cNvSpPr>
          <p:nvPr>
            <p:ph type="dt" sz="half" idx="10"/>
          </p:nvPr>
        </p:nvSpPr>
        <p:spPr/>
        <p:txBody>
          <a:bodyPr/>
          <a:lstStyle/>
          <a:p>
            <a:r>
              <a:rPr lang="sv-SE" smtClean="0"/>
              <a:t>2017-10-10</a:t>
            </a:r>
            <a:endParaRPr lang="en-GB" dirty="0"/>
          </a:p>
        </p:txBody>
      </p:sp>
      <p:sp>
        <p:nvSpPr>
          <p:cNvPr id="4" name="Footer Placeholder 3"/>
          <p:cNvSpPr>
            <a:spLocks noGrp="1"/>
          </p:cNvSpPr>
          <p:nvPr>
            <p:ph type="ftr" sz="quarter" idx="11"/>
          </p:nvPr>
        </p:nvSpPr>
        <p:spPr/>
        <p:txBody>
          <a:bodyPr/>
          <a:lstStyle/>
          <a:p>
            <a:r>
              <a:rPr lang="en-US" smtClean="0"/>
              <a:t>New trends in Energy</a:t>
            </a:r>
            <a:endParaRPr lang="en-GB" dirty="0"/>
          </a:p>
        </p:txBody>
      </p:sp>
      <p:sp>
        <p:nvSpPr>
          <p:cNvPr id="5" name="Slide Number Placeholder 4"/>
          <p:cNvSpPr>
            <a:spLocks noGrp="1"/>
          </p:cNvSpPr>
          <p:nvPr>
            <p:ph type="sldNum" sz="quarter" idx="12"/>
          </p:nvPr>
        </p:nvSpPr>
        <p:spPr/>
        <p:txBody>
          <a:bodyPr/>
          <a:lstStyle/>
          <a:p>
            <a:fld id="{A0B7FA9A-6BCF-4CFA-8685-B7A43319A6CD}" type="slidenum">
              <a:rPr lang="en-GB" smtClean="0"/>
              <a:pPr/>
              <a:t>11</a:t>
            </a:fld>
            <a:endParaRPr lang="en-GB" dirty="0"/>
          </a:p>
        </p:txBody>
      </p:sp>
      <p:sp>
        <p:nvSpPr>
          <p:cNvPr id="6" name="Title 5"/>
          <p:cNvSpPr>
            <a:spLocks noGrp="1"/>
          </p:cNvSpPr>
          <p:nvPr>
            <p:ph type="title"/>
          </p:nvPr>
        </p:nvSpPr>
        <p:spPr/>
        <p:txBody>
          <a:bodyPr/>
          <a:lstStyle/>
          <a:p>
            <a:r>
              <a:rPr lang="en-US" dirty="0" smtClean="0"/>
              <a:t>Changelog and attribution</a:t>
            </a:r>
            <a:endParaRPr lang="sv-SE" dirty="0"/>
          </a:p>
        </p:txBody>
      </p:sp>
      <p:sp>
        <p:nvSpPr>
          <p:cNvPr id="8" name="TextBox 7"/>
          <p:cNvSpPr txBox="1"/>
          <p:nvPr/>
        </p:nvSpPr>
        <p:spPr>
          <a:xfrm>
            <a:off x="838200" y="5397500"/>
            <a:ext cx="10515600" cy="851282"/>
          </a:xfrm>
          <a:prstGeom prst="rect">
            <a:avLst/>
          </a:prstGeom>
        </p:spPr>
        <p:txBody>
          <a:bodyPr vert="horz" wrap="square" lIns="91440" tIns="0" rIns="91440" bIns="0" rtlCol="0" anchor="t">
            <a:noAutofit/>
          </a:bodyPr>
          <a:lstStyle/>
          <a:p>
            <a:pPr indent="0"/>
            <a:r>
              <a:rPr lang="sv-SE" i="1" dirty="0" smtClean="0"/>
              <a:t>To </a:t>
            </a:r>
            <a:r>
              <a:rPr lang="sv-SE" i="1" dirty="0" err="1" smtClean="0"/>
              <a:t>correctly</a:t>
            </a:r>
            <a:r>
              <a:rPr lang="sv-SE" i="1" dirty="0" smtClean="0"/>
              <a:t> </a:t>
            </a:r>
            <a:r>
              <a:rPr lang="sv-SE" i="1" dirty="0" err="1" smtClean="0"/>
              <a:t>reference</a:t>
            </a:r>
            <a:r>
              <a:rPr lang="sv-SE" i="1" dirty="0" smtClean="0"/>
              <a:t> </a:t>
            </a:r>
            <a:r>
              <a:rPr lang="sv-SE" i="1" dirty="0" err="1" smtClean="0"/>
              <a:t>this</a:t>
            </a:r>
            <a:r>
              <a:rPr lang="sv-SE" i="1" dirty="0" smtClean="0"/>
              <a:t> </a:t>
            </a:r>
            <a:r>
              <a:rPr lang="sv-SE" i="1" dirty="0" err="1" smtClean="0"/>
              <a:t>work</a:t>
            </a:r>
            <a:r>
              <a:rPr lang="sv-SE" i="1" dirty="0" smtClean="0"/>
              <a:t>, </a:t>
            </a:r>
            <a:r>
              <a:rPr lang="sv-SE" i="1" dirty="0" err="1" smtClean="0"/>
              <a:t>please</a:t>
            </a:r>
            <a:r>
              <a:rPr lang="sv-SE" i="1" dirty="0" smtClean="0"/>
              <a:t> </a:t>
            </a:r>
            <a:r>
              <a:rPr lang="sv-SE" i="1" dirty="0" err="1" smtClean="0"/>
              <a:t>use</a:t>
            </a:r>
            <a:r>
              <a:rPr lang="sv-SE" i="1" dirty="0" smtClean="0"/>
              <a:t> the </a:t>
            </a:r>
            <a:r>
              <a:rPr lang="sv-SE" i="1" dirty="0" err="1" smtClean="0"/>
              <a:t>following</a:t>
            </a:r>
            <a:r>
              <a:rPr lang="sv-SE" i="1" dirty="0" smtClean="0"/>
              <a:t>:</a:t>
            </a:r>
          </a:p>
          <a:p>
            <a:pPr indent="0"/>
            <a:r>
              <a:rPr lang="sv-SE" dirty="0" smtClean="0"/>
              <a:t>Taliotis, C., 2017. New Trends in Energy – Hydrogen and </a:t>
            </a:r>
            <a:r>
              <a:rPr lang="sv-SE" dirty="0" err="1" smtClean="0"/>
              <a:t>fuel</a:t>
            </a:r>
            <a:r>
              <a:rPr lang="sv-SE" dirty="0" smtClean="0"/>
              <a:t> cells, </a:t>
            </a:r>
            <a:r>
              <a:rPr lang="sv-SE" dirty="0" err="1" smtClean="0"/>
              <a:t>OpTIMUS.community</a:t>
            </a:r>
            <a:r>
              <a:rPr lang="sv-SE" dirty="0" smtClean="0"/>
              <a:t>. </a:t>
            </a:r>
            <a:r>
              <a:rPr lang="sv-SE" dirty="0" err="1" smtClean="0"/>
              <a:t>Available</a:t>
            </a:r>
            <a:r>
              <a:rPr lang="sv-SE" dirty="0"/>
              <a:t> at: </a:t>
            </a:r>
            <a:r>
              <a:rPr lang="sv-SE" dirty="0">
                <a:hlinkClick r:id="rId2"/>
              </a:rPr>
              <a:t>http://</a:t>
            </a:r>
            <a:r>
              <a:rPr lang="sv-SE" dirty="0" smtClean="0">
                <a:hlinkClick r:id="rId2"/>
              </a:rPr>
              <a:t>www.osemosys.org/understanding-the-energy-system.html</a:t>
            </a:r>
            <a:r>
              <a:rPr lang="sv-SE" dirty="0" smtClean="0"/>
              <a:t>. [Access date]</a:t>
            </a:r>
          </a:p>
        </p:txBody>
      </p:sp>
    </p:spTree>
    <p:extLst>
      <p:ext uri="{BB962C8B-B14F-4D97-AF65-F5344CB8AC3E}">
        <p14:creationId xmlns:p14="http://schemas.microsoft.com/office/powerpoint/2010/main" val="381644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i="1" dirty="0" smtClean="0"/>
              <a:t>Motivation for energy technology research and development</a:t>
            </a:r>
            <a:endParaRPr lang="sv-SE" i="1" dirty="0"/>
          </a:p>
        </p:txBody>
      </p:sp>
      <p:sp>
        <p:nvSpPr>
          <p:cNvPr id="4" name="Date Placeholder 3"/>
          <p:cNvSpPr>
            <a:spLocks noGrp="1"/>
          </p:cNvSpPr>
          <p:nvPr>
            <p:ph type="dt" sz="half" idx="10"/>
          </p:nvPr>
        </p:nvSpPr>
        <p:spPr/>
        <p:txBody>
          <a:bodyPr/>
          <a:lstStyle/>
          <a:p>
            <a:r>
              <a:rPr lang="sv-SE" smtClean="0"/>
              <a:t>2017-10-10</a:t>
            </a:r>
            <a:endParaRPr lang="en-GB" dirty="0"/>
          </a:p>
        </p:txBody>
      </p:sp>
      <p:sp>
        <p:nvSpPr>
          <p:cNvPr id="5" name="Footer Placeholder 4"/>
          <p:cNvSpPr>
            <a:spLocks noGrp="1"/>
          </p:cNvSpPr>
          <p:nvPr>
            <p:ph type="ftr" sz="quarter" idx="11"/>
          </p:nvPr>
        </p:nvSpPr>
        <p:spPr/>
        <p:txBody>
          <a:bodyPr/>
          <a:lstStyle/>
          <a:p>
            <a:r>
              <a:rPr lang="en-GB" smtClean="0"/>
              <a:t>New trends in Energy</a:t>
            </a:r>
            <a:endParaRPr lang="en-GB" dirty="0"/>
          </a:p>
        </p:txBody>
      </p:sp>
      <p:sp>
        <p:nvSpPr>
          <p:cNvPr id="6" name="Slide Number Placeholder 5"/>
          <p:cNvSpPr>
            <a:spLocks noGrp="1"/>
          </p:cNvSpPr>
          <p:nvPr>
            <p:ph type="sldNum" sz="quarter" idx="12"/>
          </p:nvPr>
        </p:nvSpPr>
        <p:spPr/>
        <p:txBody>
          <a:bodyPr/>
          <a:lstStyle/>
          <a:p>
            <a:fld id="{A0B7FA9A-6BCF-4CFA-8685-B7A43319A6CD}" type="slidenum">
              <a:rPr lang="en-GB" smtClean="0"/>
              <a:pPr/>
              <a:t>2</a:t>
            </a:fld>
            <a:endParaRPr lang="en-GB" dirty="0"/>
          </a:p>
        </p:txBody>
      </p:sp>
    </p:spTree>
    <p:extLst>
      <p:ext uri="{BB962C8B-B14F-4D97-AF65-F5344CB8AC3E}">
        <p14:creationId xmlns:p14="http://schemas.microsoft.com/office/powerpoint/2010/main" val="8293849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sv-SE" noProof="0" smtClean="0"/>
              <a:t>2017-10-10</a:t>
            </a:r>
            <a:endParaRPr lang="es-BO" noProof="0" dirty="0"/>
          </a:p>
        </p:txBody>
      </p:sp>
      <p:sp>
        <p:nvSpPr>
          <p:cNvPr id="7" name="Slide Number Placeholder 6"/>
          <p:cNvSpPr>
            <a:spLocks noGrp="1"/>
          </p:cNvSpPr>
          <p:nvPr>
            <p:ph type="sldNum" sz="quarter" idx="12"/>
          </p:nvPr>
        </p:nvSpPr>
        <p:spPr/>
        <p:txBody>
          <a:bodyPr/>
          <a:lstStyle/>
          <a:p>
            <a:fld id="{A0B7FA9A-6BCF-4CFA-8685-B7A43319A6CD}" type="slidenum">
              <a:rPr lang="en-GB" smtClean="0"/>
              <a:pPr/>
              <a:t>3</a:t>
            </a:fld>
            <a:endParaRPr lang="en-GB"/>
          </a:p>
        </p:txBody>
      </p:sp>
      <p:sp>
        <p:nvSpPr>
          <p:cNvPr id="10" name="Content Placeholder 9"/>
          <p:cNvSpPr>
            <a:spLocks noGrp="1"/>
          </p:cNvSpPr>
          <p:nvPr>
            <p:ph sz="quarter" idx="13"/>
          </p:nvPr>
        </p:nvSpPr>
        <p:spPr>
          <a:xfrm>
            <a:off x="2684980" y="585627"/>
            <a:ext cx="6822040" cy="698643"/>
          </a:xfrm>
        </p:spPr>
        <p:txBody>
          <a:bodyPr>
            <a:noAutofit/>
          </a:bodyPr>
          <a:lstStyle/>
          <a:p>
            <a:pPr algn="ctr"/>
            <a:r>
              <a:rPr lang="en-US" sz="3600" dirty="0" smtClean="0">
                <a:solidFill>
                  <a:schemeClr val="tx1"/>
                </a:solidFill>
              </a:rPr>
              <a:t>Why innovate?</a:t>
            </a:r>
            <a:endParaRPr lang="en-GB" sz="3600" dirty="0">
              <a:solidFill>
                <a:schemeClr val="tx1"/>
              </a:solidFill>
            </a:endParaRPr>
          </a:p>
        </p:txBody>
      </p:sp>
      <p:sp>
        <p:nvSpPr>
          <p:cNvPr id="9" name="Rectangle 3"/>
          <p:cNvSpPr>
            <a:spLocks noGrp="1" noChangeArrowheads="1"/>
          </p:cNvSpPr>
          <p:nvPr>
            <p:ph idx="1"/>
          </p:nvPr>
        </p:nvSpPr>
        <p:spPr>
          <a:xfrm>
            <a:off x="838200" y="1726059"/>
            <a:ext cx="10515600" cy="4161031"/>
          </a:xfrm>
        </p:spPr>
        <p:txBody>
          <a:bodyPr>
            <a:noAutofit/>
          </a:bodyPr>
          <a:lstStyle/>
          <a:p>
            <a:pPr>
              <a:spcBef>
                <a:spcPts val="600"/>
              </a:spcBef>
            </a:pPr>
            <a:r>
              <a:rPr lang="en-GB" sz="2400" b="1" spc="0" dirty="0" smtClean="0"/>
              <a:t>Energy Efficiency – Cost Efficiency</a:t>
            </a:r>
          </a:p>
          <a:p>
            <a:pPr marL="342900" indent="-342900">
              <a:spcBef>
                <a:spcPts val="600"/>
              </a:spcBef>
              <a:buFont typeface="Arial" panose="020B0604020202020204" pitchFamily="34" charset="0"/>
              <a:buChar char="•"/>
            </a:pPr>
            <a:r>
              <a:rPr lang="en-GB" sz="2400" spc="0" dirty="0" smtClean="0"/>
              <a:t>The cheapest kWh is a kWh not generated</a:t>
            </a:r>
          </a:p>
          <a:p>
            <a:pPr marL="342900" indent="-342900">
              <a:spcBef>
                <a:spcPts val="600"/>
              </a:spcBef>
              <a:buFont typeface="Arial" panose="020B0604020202020204" pitchFamily="34" charset="0"/>
              <a:buChar char="•"/>
            </a:pPr>
            <a:r>
              <a:rPr lang="en-GB" sz="2400" spc="0" dirty="0" smtClean="0"/>
              <a:t>Making the best out of the available resources</a:t>
            </a:r>
            <a:endParaRPr lang="en-GB" sz="2400" spc="0" dirty="0"/>
          </a:p>
          <a:p>
            <a:pPr>
              <a:spcBef>
                <a:spcPts val="600"/>
              </a:spcBef>
            </a:pPr>
            <a:r>
              <a:rPr lang="en-GB" sz="2400" b="1" spc="0" dirty="0" smtClean="0"/>
              <a:t>Energy Security</a:t>
            </a:r>
          </a:p>
          <a:p>
            <a:pPr marL="342900" indent="-342900">
              <a:spcBef>
                <a:spcPts val="600"/>
              </a:spcBef>
              <a:buFont typeface="Arial" panose="020B0604020202020204" pitchFamily="34" charset="0"/>
              <a:buChar char="•"/>
            </a:pPr>
            <a:r>
              <a:rPr lang="en-GB" sz="2400" spc="0" dirty="0" smtClean="0"/>
              <a:t>Resilient and robust energy system</a:t>
            </a:r>
          </a:p>
          <a:p>
            <a:pPr marL="342900" indent="-342900">
              <a:spcBef>
                <a:spcPts val="600"/>
              </a:spcBef>
              <a:buFont typeface="Arial" panose="020B0604020202020204" pitchFamily="34" charset="0"/>
              <a:buChar char="•"/>
            </a:pPr>
            <a:r>
              <a:rPr lang="en-GB" sz="2400" spc="0" dirty="0" smtClean="0"/>
              <a:t>Taking advantage of domestic energy sources leads to reduced reliance on fuel imports</a:t>
            </a:r>
          </a:p>
          <a:p>
            <a:pPr>
              <a:spcBef>
                <a:spcPts val="600"/>
              </a:spcBef>
            </a:pPr>
            <a:r>
              <a:rPr lang="en-GB" sz="2400" b="1" spc="0" dirty="0" smtClean="0"/>
              <a:t>Climate Change</a:t>
            </a:r>
          </a:p>
          <a:p>
            <a:pPr marL="342900" indent="-342900">
              <a:spcBef>
                <a:spcPts val="600"/>
              </a:spcBef>
              <a:buFont typeface="Arial" panose="020B0604020202020204" pitchFamily="34" charset="0"/>
              <a:buChar char="•"/>
            </a:pPr>
            <a:r>
              <a:rPr lang="en-GB" sz="2400" spc="0" dirty="0" smtClean="0"/>
              <a:t>Transition to low-carbon economy</a:t>
            </a:r>
            <a:endParaRPr lang="en-GB" sz="2400" spc="0" dirty="0"/>
          </a:p>
          <a:p>
            <a:pPr>
              <a:spcBef>
                <a:spcPts val="600"/>
              </a:spcBef>
            </a:pPr>
            <a:r>
              <a:rPr lang="en-GB" sz="2400" b="1" spc="0" dirty="0" smtClean="0"/>
              <a:t>Health and environment</a:t>
            </a:r>
          </a:p>
          <a:p>
            <a:pPr marL="342900" indent="-342900">
              <a:spcBef>
                <a:spcPts val="600"/>
              </a:spcBef>
              <a:buFont typeface="Arial" panose="020B0604020202020204" pitchFamily="34" charset="0"/>
              <a:buChar char="•"/>
            </a:pPr>
            <a:r>
              <a:rPr lang="en-GB" sz="2400" spc="0" dirty="0" smtClean="0"/>
              <a:t>Reduced emission of air and water pollutants that adversely affect health</a:t>
            </a:r>
            <a:endParaRPr lang="en-GB" sz="2400" spc="0" dirty="0"/>
          </a:p>
          <a:p>
            <a:pPr>
              <a:spcBef>
                <a:spcPts val="600"/>
              </a:spcBef>
            </a:pPr>
            <a:endParaRPr lang="en-GB" sz="2400" b="1" spc="0" dirty="0" smtClean="0"/>
          </a:p>
        </p:txBody>
      </p:sp>
      <p:sp>
        <p:nvSpPr>
          <p:cNvPr id="8" name="Footer Placeholder 3"/>
          <p:cNvSpPr>
            <a:spLocks noGrp="1"/>
          </p:cNvSpPr>
          <p:nvPr>
            <p:ph type="ftr" sz="quarter" idx="11"/>
          </p:nvPr>
        </p:nvSpPr>
        <p:spPr>
          <a:xfrm>
            <a:off x="4770437" y="6356350"/>
            <a:ext cx="3286432" cy="365125"/>
          </a:xfrm>
        </p:spPr>
        <p:txBody>
          <a:bodyPr/>
          <a:lstStyle/>
          <a:p>
            <a:r>
              <a:rPr lang="en-GB" smtClean="0"/>
              <a:t>New trends in Energy</a:t>
            </a:r>
            <a:endParaRPr lang="en-GB" dirty="0"/>
          </a:p>
        </p:txBody>
      </p:sp>
    </p:spTree>
    <p:extLst>
      <p:ext uri="{BB962C8B-B14F-4D97-AF65-F5344CB8AC3E}">
        <p14:creationId xmlns:p14="http://schemas.microsoft.com/office/powerpoint/2010/main" val="30206910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i="1" dirty="0" smtClean="0"/>
              <a:t>Hydrogen and Fuel Cells</a:t>
            </a:r>
            <a:endParaRPr lang="sv-SE" i="1"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150" normalizeH="0" baseline="0" noProof="0" smtClean="0">
                <a:ln>
                  <a:noFill/>
                </a:ln>
                <a:solidFill>
                  <a:srgbClr val="E7E6E6">
                    <a:lumMod val="50000"/>
                  </a:srgbClr>
                </a:solidFill>
                <a:effectLst/>
                <a:uLnTx/>
                <a:uFillTx/>
                <a:latin typeface="Calibri Light"/>
                <a:ea typeface="+mn-ea"/>
                <a:cs typeface="+mn-cs"/>
              </a:rPr>
              <a:t>2017-10-10</a:t>
            </a:r>
            <a:endParaRPr kumimoji="0" lang="en-GB" sz="1800" b="0" i="0" u="none" strike="noStrike" kern="1200" cap="none" spc="-150" normalizeH="0" baseline="0" noProof="0" dirty="0">
              <a:ln>
                <a:noFill/>
              </a:ln>
              <a:solidFill>
                <a:srgbClr val="E7E6E6">
                  <a:lumMod val="50000"/>
                </a:srgbClr>
              </a:solidFill>
              <a:effectLst/>
              <a:uLnTx/>
              <a:uFillTx/>
              <a:latin typeface="Calibri Ligh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150" normalizeH="0" baseline="0" noProof="0" smtClean="0">
                <a:ln>
                  <a:noFill/>
                </a:ln>
                <a:solidFill>
                  <a:srgbClr val="E7E6E6">
                    <a:lumMod val="50000"/>
                  </a:srgbClr>
                </a:solidFill>
                <a:effectLst/>
                <a:uLnTx/>
                <a:uFillTx/>
                <a:latin typeface="Calibri Light"/>
                <a:ea typeface="+mn-ea"/>
                <a:cs typeface="+mn-cs"/>
              </a:rPr>
              <a:t>New trends in Energy</a:t>
            </a:r>
            <a:endParaRPr kumimoji="0" lang="en-GB" sz="1800" b="0" i="0" u="none" strike="noStrike" kern="1200" cap="none" spc="-150" normalizeH="0" baseline="0" noProof="0" dirty="0">
              <a:ln>
                <a:noFill/>
              </a:ln>
              <a:solidFill>
                <a:srgbClr val="E7E6E6">
                  <a:lumMod val="50000"/>
                </a:srgbClr>
              </a:solidFill>
              <a:effectLst/>
              <a:uLnTx/>
              <a:uFillTx/>
              <a:latin typeface="Calibri Light"/>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B7FA9A-6BCF-4CFA-8685-B7A43319A6CD}" type="slidenum">
              <a:rPr kumimoji="0" lang="en-GB" sz="1800" b="0" i="0" u="none" strike="noStrike" kern="1200" cap="none" spc="-150" normalizeH="0" baseline="0" noProof="0" smtClean="0">
                <a:ln>
                  <a:noFill/>
                </a:ln>
                <a:solidFill>
                  <a:srgbClr val="E7E6E6">
                    <a:lumMod val="50000"/>
                  </a:srgbClr>
                </a:solidFill>
                <a:effectLst/>
                <a:uLnTx/>
                <a:uFillTx/>
                <a:latin typeface="Calibri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800" b="0" i="0" u="none" strike="noStrike" kern="1200" cap="none" spc="-150" normalizeH="0" baseline="0" noProof="0" dirty="0">
              <a:ln>
                <a:noFill/>
              </a:ln>
              <a:solidFill>
                <a:srgbClr val="E7E6E6">
                  <a:lumMod val="50000"/>
                </a:srgbClr>
              </a:solidFill>
              <a:effectLst/>
              <a:uLnTx/>
              <a:uFillTx/>
              <a:latin typeface="Calibri Light"/>
              <a:ea typeface="+mn-ea"/>
              <a:cs typeface="+mn-cs"/>
            </a:endParaRPr>
          </a:p>
        </p:txBody>
      </p:sp>
    </p:spTree>
    <p:extLst>
      <p:ext uri="{BB962C8B-B14F-4D97-AF65-F5344CB8AC3E}">
        <p14:creationId xmlns:p14="http://schemas.microsoft.com/office/powerpoint/2010/main" val="2314572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sv-SE" noProof="0" smtClean="0"/>
              <a:t>2017-10-10</a:t>
            </a:r>
            <a:endParaRPr lang="es-BO" noProof="0" dirty="0"/>
          </a:p>
        </p:txBody>
      </p:sp>
      <p:sp>
        <p:nvSpPr>
          <p:cNvPr id="7" name="Slide Number Placeholder 6"/>
          <p:cNvSpPr>
            <a:spLocks noGrp="1"/>
          </p:cNvSpPr>
          <p:nvPr>
            <p:ph type="sldNum" sz="quarter" idx="12"/>
          </p:nvPr>
        </p:nvSpPr>
        <p:spPr/>
        <p:txBody>
          <a:bodyPr/>
          <a:lstStyle/>
          <a:p>
            <a:fld id="{A0B7FA9A-6BCF-4CFA-8685-B7A43319A6CD}" type="slidenum">
              <a:rPr lang="en-GB" smtClean="0"/>
              <a:pPr/>
              <a:t>5</a:t>
            </a:fld>
            <a:endParaRPr lang="en-GB"/>
          </a:p>
        </p:txBody>
      </p:sp>
      <p:sp>
        <p:nvSpPr>
          <p:cNvPr id="10" name="Content Placeholder 9"/>
          <p:cNvSpPr>
            <a:spLocks noGrp="1"/>
          </p:cNvSpPr>
          <p:nvPr>
            <p:ph sz="quarter" idx="13"/>
          </p:nvPr>
        </p:nvSpPr>
        <p:spPr>
          <a:xfrm>
            <a:off x="2158388" y="585627"/>
            <a:ext cx="7875225" cy="698643"/>
          </a:xfrm>
        </p:spPr>
        <p:txBody>
          <a:bodyPr>
            <a:noAutofit/>
          </a:bodyPr>
          <a:lstStyle/>
          <a:p>
            <a:pPr marL="0" algn="ctr"/>
            <a:r>
              <a:rPr lang="sv-SE" sz="3600" dirty="0">
                <a:solidFill>
                  <a:schemeClr val="tx1"/>
                </a:solidFill>
              </a:rPr>
              <a:t>Hydrogen and </a:t>
            </a:r>
            <a:r>
              <a:rPr lang="sv-SE" sz="3600" dirty="0" err="1">
                <a:solidFill>
                  <a:schemeClr val="tx1"/>
                </a:solidFill>
              </a:rPr>
              <a:t>Fuel</a:t>
            </a:r>
            <a:r>
              <a:rPr lang="sv-SE" sz="3600" dirty="0">
                <a:solidFill>
                  <a:schemeClr val="tx1"/>
                </a:solidFill>
              </a:rPr>
              <a:t> </a:t>
            </a:r>
            <a:r>
              <a:rPr lang="sv-SE" sz="3600" dirty="0" smtClean="0">
                <a:solidFill>
                  <a:schemeClr val="tx1"/>
                </a:solidFill>
              </a:rPr>
              <a:t>Cells</a:t>
            </a:r>
            <a:endParaRPr lang="en-US" sz="3600" dirty="0">
              <a:solidFill>
                <a:schemeClr val="tx1"/>
              </a:solidFill>
            </a:endParaRPr>
          </a:p>
        </p:txBody>
      </p:sp>
      <p:sp>
        <p:nvSpPr>
          <p:cNvPr id="9" name="Rectangle 3"/>
          <p:cNvSpPr>
            <a:spLocks noGrp="1" noChangeArrowheads="1"/>
          </p:cNvSpPr>
          <p:nvPr>
            <p:ph idx="1"/>
          </p:nvPr>
        </p:nvSpPr>
        <p:spPr>
          <a:xfrm>
            <a:off x="838200" y="1726059"/>
            <a:ext cx="10515600" cy="4161031"/>
          </a:xfrm>
        </p:spPr>
        <p:txBody>
          <a:bodyPr>
            <a:noAutofit/>
          </a:bodyPr>
          <a:lstStyle/>
          <a:p>
            <a:pPr marL="457200" indent="-457200">
              <a:buFont typeface="Arial" panose="020B0604020202020204" pitchFamily="34" charset="0"/>
              <a:buChar char="•"/>
            </a:pPr>
            <a:r>
              <a:rPr lang="en-US" dirty="0" smtClean="0"/>
              <a:t>Fuel cell and hydrogen (FCH) technologies </a:t>
            </a:r>
            <a:r>
              <a:rPr lang="en-US" dirty="0"/>
              <a:t>and applications are considered as potentially significant elements in a future low-carbon energy system in the medium- to long-term perspective.</a:t>
            </a:r>
          </a:p>
          <a:p>
            <a:endParaRPr lang="en-GB" sz="1000" dirty="0"/>
          </a:p>
          <a:p>
            <a:pPr marL="457200" indent="-457200">
              <a:buFont typeface="Arial" panose="020B0604020202020204" pitchFamily="34" charset="0"/>
              <a:buChar char="•"/>
            </a:pPr>
            <a:r>
              <a:rPr lang="en-GB" dirty="0"/>
              <a:t>Expected benefits are:</a:t>
            </a:r>
          </a:p>
          <a:p>
            <a:pPr lvl="1"/>
            <a:r>
              <a:rPr lang="en-US" dirty="0"/>
              <a:t>Mitigation of greenhouse gas emissions</a:t>
            </a:r>
          </a:p>
          <a:p>
            <a:pPr lvl="1"/>
            <a:r>
              <a:rPr lang="en-US" dirty="0"/>
              <a:t>Mitigation of local air pollution</a:t>
            </a:r>
          </a:p>
          <a:p>
            <a:pPr lvl="1"/>
            <a:r>
              <a:rPr lang="en-US" dirty="0"/>
              <a:t>High energy efficiency</a:t>
            </a:r>
          </a:p>
          <a:p>
            <a:pPr lvl="1"/>
            <a:r>
              <a:rPr lang="en-US" dirty="0"/>
              <a:t>Reduction of fossil fuel dependency</a:t>
            </a:r>
          </a:p>
          <a:p>
            <a:pPr lvl="1"/>
            <a:r>
              <a:rPr lang="en-US" dirty="0"/>
              <a:t>Promotion of technology </a:t>
            </a:r>
            <a:r>
              <a:rPr lang="en-GB" dirty="0"/>
              <a:t>exports</a:t>
            </a:r>
          </a:p>
          <a:p>
            <a:pPr>
              <a:spcBef>
                <a:spcPts val="600"/>
              </a:spcBef>
            </a:pPr>
            <a:endParaRPr lang="en-GB" sz="2100" b="1" spc="0" dirty="0" smtClean="0"/>
          </a:p>
        </p:txBody>
      </p:sp>
      <p:sp>
        <p:nvSpPr>
          <p:cNvPr id="8" name="Footer Placeholder 3"/>
          <p:cNvSpPr>
            <a:spLocks noGrp="1"/>
          </p:cNvSpPr>
          <p:nvPr>
            <p:ph type="ftr" sz="quarter" idx="11"/>
          </p:nvPr>
        </p:nvSpPr>
        <p:spPr>
          <a:xfrm>
            <a:off x="4770437" y="6356350"/>
            <a:ext cx="3286432" cy="365125"/>
          </a:xfrm>
        </p:spPr>
        <p:txBody>
          <a:bodyPr/>
          <a:lstStyle/>
          <a:p>
            <a:r>
              <a:rPr lang="en-GB" smtClean="0"/>
              <a:t>New trends in Energy</a:t>
            </a:r>
            <a:endParaRPr lang="en-GB" dirty="0"/>
          </a:p>
        </p:txBody>
      </p:sp>
    </p:spTree>
    <p:extLst>
      <p:ext uri="{BB962C8B-B14F-4D97-AF65-F5344CB8AC3E}">
        <p14:creationId xmlns:p14="http://schemas.microsoft.com/office/powerpoint/2010/main" val="6579555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sv-SE" noProof="0" smtClean="0"/>
              <a:t>2017-10-10</a:t>
            </a:r>
            <a:endParaRPr lang="es-BO" noProof="0" dirty="0"/>
          </a:p>
        </p:txBody>
      </p:sp>
      <p:sp>
        <p:nvSpPr>
          <p:cNvPr id="7" name="Slide Number Placeholder 6"/>
          <p:cNvSpPr>
            <a:spLocks noGrp="1"/>
          </p:cNvSpPr>
          <p:nvPr>
            <p:ph type="sldNum" sz="quarter" idx="12"/>
          </p:nvPr>
        </p:nvSpPr>
        <p:spPr/>
        <p:txBody>
          <a:bodyPr/>
          <a:lstStyle/>
          <a:p>
            <a:fld id="{A0B7FA9A-6BCF-4CFA-8685-B7A43319A6CD}" type="slidenum">
              <a:rPr lang="en-GB" smtClean="0"/>
              <a:pPr/>
              <a:t>6</a:t>
            </a:fld>
            <a:endParaRPr lang="en-GB"/>
          </a:p>
        </p:txBody>
      </p:sp>
      <p:sp>
        <p:nvSpPr>
          <p:cNvPr id="10" name="Content Placeholder 9"/>
          <p:cNvSpPr>
            <a:spLocks noGrp="1"/>
          </p:cNvSpPr>
          <p:nvPr>
            <p:ph sz="quarter" idx="13"/>
          </p:nvPr>
        </p:nvSpPr>
        <p:spPr>
          <a:xfrm>
            <a:off x="2158388" y="585627"/>
            <a:ext cx="7875225" cy="698643"/>
          </a:xfrm>
        </p:spPr>
        <p:txBody>
          <a:bodyPr>
            <a:noAutofit/>
          </a:bodyPr>
          <a:lstStyle/>
          <a:p>
            <a:pPr marL="0" algn="ctr"/>
            <a:r>
              <a:rPr lang="en-US" sz="3600" dirty="0">
                <a:solidFill>
                  <a:schemeClr val="tx1"/>
                </a:solidFill>
              </a:rPr>
              <a:t>FCH </a:t>
            </a:r>
            <a:r>
              <a:rPr lang="en-US" sz="3600" dirty="0" smtClean="0">
                <a:solidFill>
                  <a:schemeClr val="tx1"/>
                </a:solidFill>
              </a:rPr>
              <a:t>Production and Use</a:t>
            </a:r>
            <a:endParaRPr lang="en-US" sz="3600" dirty="0">
              <a:solidFill>
                <a:schemeClr val="tx1"/>
              </a:solidFill>
            </a:endParaRPr>
          </a:p>
        </p:txBody>
      </p:sp>
      <p:sp>
        <p:nvSpPr>
          <p:cNvPr id="8" name="Footer Placeholder 3"/>
          <p:cNvSpPr>
            <a:spLocks noGrp="1"/>
          </p:cNvSpPr>
          <p:nvPr>
            <p:ph type="ftr" sz="quarter" idx="11"/>
          </p:nvPr>
        </p:nvSpPr>
        <p:spPr>
          <a:xfrm>
            <a:off x="4770437" y="6356350"/>
            <a:ext cx="3286432" cy="365125"/>
          </a:xfrm>
        </p:spPr>
        <p:txBody>
          <a:bodyPr/>
          <a:lstStyle/>
          <a:p>
            <a:r>
              <a:rPr lang="en-GB" smtClean="0"/>
              <a:t>New trends in Energy</a:t>
            </a:r>
            <a:endParaRPr lang="en-GB"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96368" y="1072946"/>
            <a:ext cx="8087495" cy="5211134"/>
          </a:xfrm>
          <a:prstGeom prst="rect">
            <a:avLst/>
          </a:prstGeom>
          <a:noFill/>
          <a:ln>
            <a:noFill/>
          </a:ln>
        </p:spPr>
      </p:pic>
    </p:spTree>
    <p:extLst>
      <p:ext uri="{BB962C8B-B14F-4D97-AF65-F5344CB8AC3E}">
        <p14:creationId xmlns:p14="http://schemas.microsoft.com/office/powerpoint/2010/main" val="2931752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0B7FA9A-6BCF-4CFA-8685-B7A43319A6CD}" type="slidenum">
              <a:rPr lang="en-GB" smtClean="0"/>
              <a:pPr/>
              <a:t>7</a:t>
            </a:fld>
            <a:endParaRPr lang="en-GB"/>
          </a:p>
        </p:txBody>
      </p:sp>
      <p:sp>
        <p:nvSpPr>
          <p:cNvPr id="10" name="Content Placeholder 9"/>
          <p:cNvSpPr>
            <a:spLocks noGrp="1"/>
          </p:cNvSpPr>
          <p:nvPr>
            <p:ph sz="quarter" idx="13"/>
          </p:nvPr>
        </p:nvSpPr>
        <p:spPr>
          <a:xfrm>
            <a:off x="2158388" y="585627"/>
            <a:ext cx="7875225" cy="698643"/>
          </a:xfrm>
        </p:spPr>
        <p:txBody>
          <a:bodyPr>
            <a:noAutofit/>
          </a:bodyPr>
          <a:lstStyle/>
          <a:p>
            <a:pPr marL="0" algn="ctr"/>
            <a:r>
              <a:rPr lang="sv-SE" sz="3600" dirty="0" smtClean="0">
                <a:solidFill>
                  <a:schemeClr val="tx1"/>
                </a:solidFill>
              </a:rPr>
              <a:t>Hydrogen Scenario </a:t>
            </a:r>
            <a:r>
              <a:rPr lang="sv-SE" sz="3600" dirty="0" err="1" smtClean="0">
                <a:solidFill>
                  <a:schemeClr val="tx1"/>
                </a:solidFill>
              </a:rPr>
              <a:t>Analysis</a:t>
            </a:r>
            <a:r>
              <a:rPr lang="sv-SE" sz="3600" dirty="0" smtClean="0">
                <a:solidFill>
                  <a:schemeClr val="tx1"/>
                </a:solidFill>
              </a:rPr>
              <a:t>: Global</a:t>
            </a:r>
            <a:endParaRPr lang="en-US" sz="3600" dirty="0">
              <a:solidFill>
                <a:schemeClr val="tx1"/>
              </a:solidFill>
            </a:endParaRPr>
          </a:p>
        </p:txBody>
      </p:sp>
      <p:sp>
        <p:nvSpPr>
          <p:cNvPr id="9" name="Rectangle 3"/>
          <p:cNvSpPr>
            <a:spLocks noGrp="1" noChangeArrowheads="1"/>
          </p:cNvSpPr>
          <p:nvPr>
            <p:ph idx="1"/>
          </p:nvPr>
        </p:nvSpPr>
        <p:spPr>
          <a:xfrm>
            <a:off x="838200" y="1726059"/>
            <a:ext cx="10515600" cy="4493766"/>
          </a:xfrm>
        </p:spPr>
        <p:txBody>
          <a:bodyPr>
            <a:noAutofit/>
          </a:bodyPr>
          <a:lstStyle/>
          <a:p>
            <a:pPr marL="457200" indent="-457200">
              <a:buFont typeface="Arial" panose="020B0604020202020204" pitchFamily="34" charset="0"/>
              <a:buChar char="•"/>
            </a:pPr>
            <a:r>
              <a:rPr lang="en-GB" dirty="0"/>
              <a:t>WEC/PSI scenarios “JAZZ ” and “SYMPHONY”</a:t>
            </a:r>
          </a:p>
          <a:p>
            <a:pPr marL="457200" indent="-457200">
              <a:buFont typeface="Arial" panose="020B0604020202020204" pitchFamily="34" charset="0"/>
              <a:buChar char="•"/>
            </a:pPr>
            <a:r>
              <a:rPr lang="en-US" dirty="0"/>
              <a:t>The share of hydrogen in the total final consumption is marginal:</a:t>
            </a:r>
          </a:p>
          <a:p>
            <a:pPr lvl="1"/>
            <a:r>
              <a:rPr lang="en-US" dirty="0"/>
              <a:t>JAZZ: from 0.13% in 2025 to 0.27% in 2050</a:t>
            </a:r>
          </a:p>
          <a:p>
            <a:pPr lvl="1"/>
            <a:r>
              <a:rPr lang="en-US" dirty="0"/>
              <a:t>SYMPHONY from 0.18% in 2025 to 0.50% in 2050</a:t>
            </a:r>
            <a:endParaRPr lang="en-GB" dirty="0"/>
          </a:p>
          <a:p>
            <a:pPr>
              <a:spcBef>
                <a:spcPts val="600"/>
              </a:spcBef>
            </a:pPr>
            <a:endParaRPr lang="en-GB" sz="2400" b="1" spc="0" dirty="0" smtClean="0"/>
          </a:p>
        </p:txBody>
      </p:sp>
      <p:sp>
        <p:nvSpPr>
          <p:cNvPr id="8" name="Footer Placeholder 3"/>
          <p:cNvSpPr>
            <a:spLocks noGrp="1"/>
          </p:cNvSpPr>
          <p:nvPr>
            <p:ph type="ftr" sz="quarter" idx="11"/>
          </p:nvPr>
        </p:nvSpPr>
        <p:spPr>
          <a:xfrm>
            <a:off x="4770437" y="6356350"/>
            <a:ext cx="3286432" cy="365125"/>
          </a:xfrm>
        </p:spPr>
        <p:txBody>
          <a:bodyPr/>
          <a:lstStyle/>
          <a:p>
            <a:r>
              <a:rPr lang="en-GB" smtClean="0"/>
              <a:t>New trends in Energy</a:t>
            </a:r>
            <a:endParaRPr lang="en-GB" dirty="0"/>
          </a:p>
        </p:txBody>
      </p:sp>
      <p:pic>
        <p:nvPicPr>
          <p:cNvPr id="1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0382" y="3382340"/>
            <a:ext cx="8831237" cy="3475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rot="16200000">
            <a:off x="9757835" y="5113213"/>
            <a:ext cx="2041971" cy="307777"/>
          </a:xfrm>
          <a:prstGeom prst="rect">
            <a:avLst/>
          </a:prstGeom>
          <a:noFill/>
        </p:spPr>
        <p:txBody>
          <a:bodyPr wrap="square" rtlCol="0">
            <a:spAutoFit/>
          </a:bodyPr>
          <a:lstStyle/>
          <a:p>
            <a:r>
              <a:rPr lang="en-GB" sz="1400" i="1" u="sng" dirty="0" smtClean="0"/>
              <a:t>Source</a:t>
            </a:r>
            <a:r>
              <a:rPr lang="en-GB" sz="1400" i="1" dirty="0" smtClean="0"/>
              <a:t>: WEC/PSI (2013)</a:t>
            </a:r>
            <a:endParaRPr lang="en-GB" sz="1400" i="1" dirty="0"/>
          </a:p>
        </p:txBody>
      </p:sp>
      <p:sp>
        <p:nvSpPr>
          <p:cNvPr id="2" name="Date Placeholder 1"/>
          <p:cNvSpPr>
            <a:spLocks noGrp="1"/>
          </p:cNvSpPr>
          <p:nvPr>
            <p:ph type="dt" sz="half" idx="10"/>
          </p:nvPr>
        </p:nvSpPr>
        <p:spPr/>
        <p:txBody>
          <a:bodyPr/>
          <a:lstStyle/>
          <a:p>
            <a:r>
              <a:rPr lang="sv-SE" noProof="0" smtClean="0"/>
              <a:t>2017-10-10</a:t>
            </a:r>
            <a:endParaRPr lang="es-BO" noProof="0" dirty="0"/>
          </a:p>
        </p:txBody>
      </p:sp>
    </p:spTree>
    <p:extLst>
      <p:ext uri="{BB962C8B-B14F-4D97-AF65-F5344CB8AC3E}">
        <p14:creationId xmlns:p14="http://schemas.microsoft.com/office/powerpoint/2010/main" val="28068656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sv-SE" noProof="0" smtClean="0"/>
              <a:t>2017-10-10</a:t>
            </a:r>
            <a:endParaRPr lang="es-BO" noProof="0" dirty="0"/>
          </a:p>
        </p:txBody>
      </p:sp>
      <p:sp>
        <p:nvSpPr>
          <p:cNvPr id="7" name="Slide Number Placeholder 6"/>
          <p:cNvSpPr>
            <a:spLocks noGrp="1"/>
          </p:cNvSpPr>
          <p:nvPr>
            <p:ph type="sldNum" sz="quarter" idx="12"/>
          </p:nvPr>
        </p:nvSpPr>
        <p:spPr/>
        <p:txBody>
          <a:bodyPr/>
          <a:lstStyle/>
          <a:p>
            <a:fld id="{A0B7FA9A-6BCF-4CFA-8685-B7A43319A6CD}" type="slidenum">
              <a:rPr lang="en-GB" smtClean="0"/>
              <a:pPr/>
              <a:t>8</a:t>
            </a:fld>
            <a:endParaRPr lang="en-GB"/>
          </a:p>
        </p:txBody>
      </p:sp>
      <p:sp>
        <p:nvSpPr>
          <p:cNvPr id="10" name="Content Placeholder 9"/>
          <p:cNvSpPr>
            <a:spLocks noGrp="1"/>
          </p:cNvSpPr>
          <p:nvPr>
            <p:ph sz="quarter" idx="13"/>
          </p:nvPr>
        </p:nvSpPr>
        <p:spPr>
          <a:xfrm>
            <a:off x="2158388" y="585627"/>
            <a:ext cx="7875225" cy="698643"/>
          </a:xfrm>
        </p:spPr>
        <p:txBody>
          <a:bodyPr>
            <a:noAutofit/>
          </a:bodyPr>
          <a:lstStyle/>
          <a:p>
            <a:pPr marL="0" algn="ctr"/>
            <a:r>
              <a:rPr lang="sv-SE" sz="3600" dirty="0" smtClean="0">
                <a:solidFill>
                  <a:schemeClr val="tx1"/>
                </a:solidFill>
              </a:rPr>
              <a:t>Hydrogen Scenario </a:t>
            </a:r>
            <a:r>
              <a:rPr lang="sv-SE" sz="3600" dirty="0" err="1" smtClean="0">
                <a:solidFill>
                  <a:schemeClr val="tx1"/>
                </a:solidFill>
              </a:rPr>
              <a:t>Analysis</a:t>
            </a:r>
            <a:r>
              <a:rPr lang="sv-SE" sz="3600" dirty="0" smtClean="0">
                <a:solidFill>
                  <a:schemeClr val="tx1"/>
                </a:solidFill>
              </a:rPr>
              <a:t>: </a:t>
            </a:r>
            <a:r>
              <a:rPr lang="sv-SE" sz="3600" dirty="0" err="1" smtClean="0">
                <a:solidFill>
                  <a:schemeClr val="tx1"/>
                </a:solidFill>
              </a:rPr>
              <a:t>Europe</a:t>
            </a:r>
            <a:endParaRPr lang="en-US" sz="3600" dirty="0">
              <a:solidFill>
                <a:schemeClr val="tx1"/>
              </a:solidFill>
            </a:endParaRPr>
          </a:p>
        </p:txBody>
      </p:sp>
      <p:sp>
        <p:nvSpPr>
          <p:cNvPr id="9" name="Rectangle 3"/>
          <p:cNvSpPr>
            <a:spLocks noGrp="1" noChangeArrowheads="1"/>
          </p:cNvSpPr>
          <p:nvPr>
            <p:ph idx="1"/>
          </p:nvPr>
        </p:nvSpPr>
        <p:spPr>
          <a:xfrm>
            <a:off x="838200" y="1726059"/>
            <a:ext cx="10515600" cy="4493766"/>
          </a:xfrm>
        </p:spPr>
        <p:txBody>
          <a:bodyPr>
            <a:noAutofit/>
          </a:bodyPr>
          <a:lstStyle/>
          <a:p>
            <a:pPr marL="457200" indent="-457200">
              <a:buFont typeface="Arial" panose="020B0604020202020204" pitchFamily="34" charset="0"/>
              <a:buChar char="•"/>
            </a:pPr>
            <a:r>
              <a:rPr lang="en-GB" dirty="0"/>
              <a:t>JRC EU-TIMES scenarios “CPI” and “CAP”</a:t>
            </a:r>
          </a:p>
          <a:p>
            <a:pPr marL="457200" indent="-457200">
              <a:buFont typeface="Arial" panose="020B0604020202020204" pitchFamily="34" charset="0"/>
              <a:buChar char="•"/>
            </a:pPr>
            <a:r>
              <a:rPr lang="en-US" dirty="0"/>
              <a:t>The share of hydrogen in the total final consumption is small:</a:t>
            </a:r>
          </a:p>
          <a:p>
            <a:pPr lvl="1"/>
            <a:r>
              <a:rPr lang="en-US" dirty="0"/>
              <a:t>CPI</a:t>
            </a:r>
            <a:r>
              <a:rPr lang="de-CH" dirty="0"/>
              <a:t>: very small amounts</a:t>
            </a:r>
            <a:endParaRPr lang="en-GB" dirty="0"/>
          </a:p>
          <a:p>
            <a:pPr lvl="1"/>
            <a:r>
              <a:rPr lang="en-US" dirty="0"/>
              <a:t>CAP: from 1% in 2030 to merely 4% in 2050 </a:t>
            </a:r>
          </a:p>
          <a:p>
            <a:pPr>
              <a:spcBef>
                <a:spcPts val="600"/>
              </a:spcBef>
            </a:pPr>
            <a:endParaRPr lang="en-GB" sz="2400" b="1" spc="0" dirty="0" smtClean="0"/>
          </a:p>
        </p:txBody>
      </p:sp>
      <p:sp>
        <p:nvSpPr>
          <p:cNvPr id="8" name="Footer Placeholder 3"/>
          <p:cNvSpPr>
            <a:spLocks noGrp="1"/>
          </p:cNvSpPr>
          <p:nvPr>
            <p:ph type="ftr" sz="quarter" idx="11"/>
          </p:nvPr>
        </p:nvSpPr>
        <p:spPr>
          <a:xfrm>
            <a:off x="4770437" y="6356350"/>
            <a:ext cx="3286432" cy="365125"/>
          </a:xfrm>
        </p:spPr>
        <p:txBody>
          <a:bodyPr/>
          <a:lstStyle/>
          <a:p>
            <a:r>
              <a:rPr lang="en-GB" smtClean="0"/>
              <a:t>New trends in Energy</a:t>
            </a:r>
            <a:endParaRPr lang="en-GB" dirty="0"/>
          </a:p>
        </p:txBody>
      </p:sp>
      <p:pic>
        <p:nvPicPr>
          <p:cNvPr id="12"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9024"/>
          <a:stretch/>
        </p:blipFill>
        <p:spPr bwMode="auto">
          <a:xfrm>
            <a:off x="2861165" y="3400652"/>
            <a:ext cx="6469671" cy="34051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1975808" y="3400652"/>
            <a:ext cx="1368152" cy="646331"/>
          </a:xfrm>
          <a:prstGeom prst="rect">
            <a:avLst/>
          </a:prstGeom>
          <a:solidFill>
            <a:schemeClr val="bg1"/>
          </a:solidFill>
          <a:ln>
            <a:noFill/>
          </a:ln>
        </p:spPr>
        <p:txBody>
          <a:bodyPr wrap="square" rtlCol="0">
            <a:spAutoFit/>
          </a:bodyPr>
          <a:lstStyle/>
          <a:p>
            <a:pPr algn="ctr"/>
            <a:r>
              <a:rPr lang="en-GB" b="1" dirty="0" smtClean="0"/>
              <a:t>CPI 2050</a:t>
            </a:r>
          </a:p>
          <a:p>
            <a:pPr algn="ctr"/>
            <a:r>
              <a:rPr lang="en-GB" dirty="0" smtClean="0"/>
              <a:t>(~250 PJ H</a:t>
            </a:r>
            <a:r>
              <a:rPr lang="en-GB" baseline="-25000" dirty="0" smtClean="0"/>
              <a:t>2</a:t>
            </a:r>
            <a:r>
              <a:rPr lang="en-GB" dirty="0" smtClean="0"/>
              <a:t>)</a:t>
            </a:r>
            <a:endParaRPr lang="en-GB" dirty="0"/>
          </a:p>
        </p:txBody>
      </p:sp>
      <p:sp>
        <p:nvSpPr>
          <p:cNvPr id="15" name="TextBox 14"/>
          <p:cNvSpPr txBox="1"/>
          <p:nvPr/>
        </p:nvSpPr>
        <p:spPr>
          <a:xfrm>
            <a:off x="5392232" y="3400651"/>
            <a:ext cx="1440160" cy="646331"/>
          </a:xfrm>
          <a:prstGeom prst="rect">
            <a:avLst/>
          </a:prstGeom>
          <a:solidFill>
            <a:schemeClr val="bg1"/>
          </a:solidFill>
          <a:ln>
            <a:noFill/>
          </a:ln>
        </p:spPr>
        <p:txBody>
          <a:bodyPr wrap="square" rtlCol="0">
            <a:spAutoFit/>
          </a:bodyPr>
          <a:lstStyle/>
          <a:p>
            <a:pPr algn="ctr"/>
            <a:r>
              <a:rPr lang="en-GB" b="1" dirty="0" smtClean="0"/>
              <a:t>CAP 2050</a:t>
            </a:r>
            <a:br>
              <a:rPr lang="en-GB" b="1" dirty="0" smtClean="0"/>
            </a:br>
            <a:r>
              <a:rPr lang="en-GB" dirty="0" smtClean="0"/>
              <a:t>(~1600 </a:t>
            </a:r>
            <a:r>
              <a:rPr lang="en-GB" dirty="0"/>
              <a:t>PJ </a:t>
            </a:r>
            <a:r>
              <a:rPr lang="en-GB" dirty="0" smtClean="0"/>
              <a:t>H</a:t>
            </a:r>
            <a:r>
              <a:rPr lang="en-GB" baseline="-25000" dirty="0" smtClean="0"/>
              <a:t>2</a:t>
            </a:r>
            <a:r>
              <a:rPr lang="en-GB" dirty="0" smtClean="0"/>
              <a:t>)</a:t>
            </a:r>
            <a:endParaRPr lang="en-GB" b="1" dirty="0"/>
          </a:p>
        </p:txBody>
      </p:sp>
      <p:sp>
        <p:nvSpPr>
          <p:cNvPr id="16" name="TextBox 15"/>
          <p:cNvSpPr txBox="1"/>
          <p:nvPr/>
        </p:nvSpPr>
        <p:spPr>
          <a:xfrm rot="16200000">
            <a:off x="7777185" y="4404134"/>
            <a:ext cx="3528392" cy="307777"/>
          </a:xfrm>
          <a:prstGeom prst="rect">
            <a:avLst/>
          </a:prstGeom>
          <a:noFill/>
        </p:spPr>
        <p:txBody>
          <a:bodyPr wrap="square" rtlCol="0">
            <a:spAutoFit/>
          </a:bodyPr>
          <a:lstStyle/>
          <a:p>
            <a:r>
              <a:rPr lang="en-GB" sz="1400" i="1" u="sng" dirty="0" smtClean="0"/>
              <a:t>Source</a:t>
            </a:r>
            <a:r>
              <a:rPr lang="en-GB" sz="1400" i="1" dirty="0" smtClean="0"/>
              <a:t>: </a:t>
            </a:r>
            <a:r>
              <a:rPr lang="en-GB" sz="1400" i="1" dirty="0" err="1" smtClean="0"/>
              <a:t>Sgobbi</a:t>
            </a:r>
            <a:r>
              <a:rPr lang="en-GB" sz="1400" i="1" dirty="0" smtClean="0"/>
              <a:t> et al. (2016)</a:t>
            </a:r>
            <a:endParaRPr lang="en-GB" sz="1400" i="1" dirty="0"/>
          </a:p>
        </p:txBody>
      </p:sp>
    </p:spTree>
    <p:extLst>
      <p:ext uri="{BB962C8B-B14F-4D97-AF65-F5344CB8AC3E}">
        <p14:creationId xmlns:p14="http://schemas.microsoft.com/office/powerpoint/2010/main" val="3277253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sv-SE" noProof="0" smtClean="0"/>
              <a:t>2017-10-10</a:t>
            </a:r>
            <a:endParaRPr lang="es-BO" noProof="0" dirty="0"/>
          </a:p>
        </p:txBody>
      </p:sp>
      <p:sp>
        <p:nvSpPr>
          <p:cNvPr id="7" name="Slide Number Placeholder 6"/>
          <p:cNvSpPr>
            <a:spLocks noGrp="1"/>
          </p:cNvSpPr>
          <p:nvPr>
            <p:ph type="sldNum" sz="quarter" idx="12"/>
          </p:nvPr>
        </p:nvSpPr>
        <p:spPr/>
        <p:txBody>
          <a:bodyPr/>
          <a:lstStyle/>
          <a:p>
            <a:fld id="{A0B7FA9A-6BCF-4CFA-8685-B7A43319A6CD}" type="slidenum">
              <a:rPr lang="en-GB" smtClean="0"/>
              <a:pPr/>
              <a:t>9</a:t>
            </a:fld>
            <a:endParaRPr lang="en-GB"/>
          </a:p>
        </p:txBody>
      </p:sp>
      <p:sp>
        <p:nvSpPr>
          <p:cNvPr id="10" name="Content Placeholder 9"/>
          <p:cNvSpPr>
            <a:spLocks noGrp="1"/>
          </p:cNvSpPr>
          <p:nvPr>
            <p:ph sz="quarter" idx="13"/>
          </p:nvPr>
        </p:nvSpPr>
        <p:spPr>
          <a:xfrm>
            <a:off x="2158388" y="585627"/>
            <a:ext cx="7875225" cy="698643"/>
          </a:xfrm>
        </p:spPr>
        <p:txBody>
          <a:bodyPr>
            <a:noAutofit/>
          </a:bodyPr>
          <a:lstStyle/>
          <a:p>
            <a:pPr marL="0" algn="ctr"/>
            <a:r>
              <a:rPr lang="sv-SE" sz="3600" dirty="0" smtClean="0">
                <a:solidFill>
                  <a:schemeClr val="tx1"/>
                </a:solidFill>
              </a:rPr>
              <a:t>Hydrogen Scenario </a:t>
            </a:r>
            <a:r>
              <a:rPr lang="sv-SE" sz="3600" dirty="0" err="1" smtClean="0">
                <a:solidFill>
                  <a:schemeClr val="tx1"/>
                </a:solidFill>
              </a:rPr>
              <a:t>Analysis</a:t>
            </a:r>
            <a:r>
              <a:rPr lang="sv-SE" sz="3600" dirty="0" smtClean="0">
                <a:solidFill>
                  <a:schemeClr val="tx1"/>
                </a:solidFill>
              </a:rPr>
              <a:t>: UK</a:t>
            </a:r>
            <a:endParaRPr lang="en-US" sz="3600" dirty="0">
              <a:solidFill>
                <a:schemeClr val="tx1"/>
              </a:solidFill>
            </a:endParaRPr>
          </a:p>
        </p:txBody>
      </p:sp>
      <p:sp>
        <p:nvSpPr>
          <p:cNvPr id="9" name="Rectangle 3"/>
          <p:cNvSpPr>
            <a:spLocks noGrp="1" noChangeArrowheads="1"/>
          </p:cNvSpPr>
          <p:nvPr>
            <p:ph idx="1"/>
          </p:nvPr>
        </p:nvSpPr>
        <p:spPr>
          <a:xfrm>
            <a:off x="838200" y="1726059"/>
            <a:ext cx="10515600" cy="4493766"/>
          </a:xfrm>
        </p:spPr>
        <p:txBody>
          <a:bodyPr>
            <a:noAutofit/>
          </a:bodyPr>
          <a:lstStyle/>
          <a:p>
            <a:pPr marL="457200" indent="-457200">
              <a:buFont typeface="Arial" panose="020B0604020202020204" pitchFamily="34" charset="0"/>
              <a:buChar char="•"/>
            </a:pPr>
            <a:r>
              <a:rPr lang="en-GB" dirty="0"/>
              <a:t>E4Tech/UCL scenarios “Critical Path” and “Full Contribution”</a:t>
            </a:r>
          </a:p>
          <a:p>
            <a:pPr marL="457200" indent="-457200">
              <a:buFont typeface="Arial" panose="020B0604020202020204" pitchFamily="34" charset="0"/>
              <a:buChar char="•"/>
            </a:pPr>
            <a:r>
              <a:rPr lang="en-GB" dirty="0"/>
              <a:t>The share of hydrogen in the total final energy:</a:t>
            </a:r>
          </a:p>
          <a:p>
            <a:pPr lvl="1"/>
            <a:r>
              <a:rPr lang="en-GB" dirty="0"/>
              <a:t>“Critical Path”: 1% in 2040</a:t>
            </a:r>
          </a:p>
          <a:p>
            <a:pPr lvl="1"/>
            <a:r>
              <a:rPr lang="en-GB" dirty="0"/>
              <a:t>“Full contribution”: </a:t>
            </a:r>
            <a:r>
              <a:rPr lang="en-US" dirty="0"/>
              <a:t>60% of residential buildings and 50% of the industry sector supplied by </a:t>
            </a:r>
            <a:r>
              <a:rPr lang="en-GB" dirty="0"/>
              <a:t>H</a:t>
            </a:r>
            <a:r>
              <a:rPr lang="en-GB" baseline="-25000" dirty="0"/>
              <a:t>2</a:t>
            </a:r>
            <a:r>
              <a:rPr lang="en-GB" dirty="0"/>
              <a:t> in 2050; </a:t>
            </a:r>
            <a:r>
              <a:rPr lang="en-US" dirty="0"/>
              <a:t>similar for services</a:t>
            </a:r>
            <a:endParaRPr lang="en-GB" sz="3600" b="1" dirty="0"/>
          </a:p>
          <a:p>
            <a:pPr>
              <a:spcBef>
                <a:spcPts val="600"/>
              </a:spcBef>
            </a:pPr>
            <a:endParaRPr lang="en-GB" sz="2400" b="1" spc="0" dirty="0" smtClean="0"/>
          </a:p>
        </p:txBody>
      </p:sp>
      <p:sp>
        <p:nvSpPr>
          <p:cNvPr id="8" name="Footer Placeholder 3"/>
          <p:cNvSpPr>
            <a:spLocks noGrp="1"/>
          </p:cNvSpPr>
          <p:nvPr>
            <p:ph type="ftr" sz="quarter" idx="11"/>
          </p:nvPr>
        </p:nvSpPr>
        <p:spPr>
          <a:xfrm>
            <a:off x="4770437" y="6356350"/>
            <a:ext cx="3286432" cy="365125"/>
          </a:xfrm>
        </p:spPr>
        <p:txBody>
          <a:bodyPr/>
          <a:lstStyle/>
          <a:p>
            <a:r>
              <a:rPr lang="en-GB" smtClean="0"/>
              <a:t>New trends in Energy</a:t>
            </a:r>
            <a:endParaRPr lang="en-GB" dirty="0"/>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14953" b="6435"/>
          <a:stretch/>
        </p:blipFill>
        <p:spPr bwMode="auto">
          <a:xfrm>
            <a:off x="2493453" y="3749040"/>
            <a:ext cx="7205094" cy="3078480"/>
          </a:xfrm>
          <a:prstGeom prst="rect">
            <a:avLst/>
          </a:prstGeom>
          <a:noFill/>
          <a:ln>
            <a:noFill/>
          </a:ln>
        </p:spPr>
      </p:pic>
      <p:sp>
        <p:nvSpPr>
          <p:cNvPr id="16" name="TextBox 15"/>
          <p:cNvSpPr txBox="1"/>
          <p:nvPr/>
        </p:nvSpPr>
        <p:spPr>
          <a:xfrm rot="16200000">
            <a:off x="8727596" y="5004790"/>
            <a:ext cx="2304256" cy="307777"/>
          </a:xfrm>
          <a:prstGeom prst="rect">
            <a:avLst/>
          </a:prstGeom>
          <a:noFill/>
        </p:spPr>
        <p:txBody>
          <a:bodyPr wrap="square" rtlCol="0">
            <a:spAutoFit/>
          </a:bodyPr>
          <a:lstStyle/>
          <a:p>
            <a:r>
              <a:rPr lang="en-GB" sz="1400" i="1" u="sng" dirty="0" smtClean="0"/>
              <a:t>Source</a:t>
            </a:r>
            <a:r>
              <a:rPr lang="en-GB" sz="1400" i="1" dirty="0" smtClean="0"/>
              <a:t>: Hart et al. (2015)</a:t>
            </a:r>
            <a:endParaRPr lang="en-GB" sz="1400" i="1" dirty="0"/>
          </a:p>
        </p:txBody>
      </p:sp>
    </p:spTree>
    <p:extLst>
      <p:ext uri="{BB962C8B-B14F-4D97-AF65-F5344CB8AC3E}">
        <p14:creationId xmlns:p14="http://schemas.microsoft.com/office/powerpoint/2010/main" val="35379643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0" rIns="91440" bIns="0" rtlCol="0" anchor="t">
        <a:normAutofit fontScale="92500" lnSpcReduction="10000"/>
      </a:bodyPr>
      <a:lstStyle>
        <a:defPPr marL="457200" indent="0">
          <a:defRPr sz="3000" b="1" spc="-150" dirty="0" smtClean="0">
            <a:solidFill>
              <a:schemeClr val="bg2">
                <a:lumMod val="50000"/>
              </a:schemeClr>
            </a:solidFill>
            <a:latin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18579</TotalTime>
  <Words>1384</Words>
  <Application>Microsoft Office PowerPoint</Application>
  <PresentationFormat>Widescreen</PresentationFormat>
  <Paragraphs>135</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New Trends in Energy Hydrogen and fuel cells</vt:lpstr>
      <vt:lpstr>Motivation for energy technology research and development</vt:lpstr>
      <vt:lpstr>PowerPoint Presentation</vt:lpstr>
      <vt:lpstr>Hydrogen and Fuel Cells</vt:lpstr>
      <vt:lpstr>PowerPoint Presentation</vt:lpstr>
      <vt:lpstr>PowerPoint Presentation</vt:lpstr>
      <vt:lpstr>PowerPoint Presentation</vt:lpstr>
      <vt:lpstr>PowerPoint Presentation</vt:lpstr>
      <vt:lpstr>PowerPoint Presentation</vt:lpstr>
      <vt:lpstr>PowerPoint Presentation</vt:lpstr>
      <vt:lpstr>Changelog and attribution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dc:creator>
  <cp:lastModifiedBy>Agnese Beltramo</cp:lastModifiedBy>
  <cp:revision>742</cp:revision>
  <dcterms:created xsi:type="dcterms:W3CDTF">2015-09-10T21:41:21Z</dcterms:created>
  <dcterms:modified xsi:type="dcterms:W3CDTF">2017-10-18T12:09:19Z</dcterms:modified>
</cp:coreProperties>
</file>