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02" r:id="rId2"/>
    <p:sldId id="341" r:id="rId3"/>
    <p:sldId id="390" r:id="rId4"/>
    <p:sldId id="418" r:id="rId5"/>
    <p:sldId id="391" r:id="rId6"/>
    <p:sldId id="392" r:id="rId7"/>
    <p:sldId id="393" r:id="rId8"/>
    <p:sldId id="419" r:id="rId9"/>
    <p:sldId id="42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iver Broad" initials="OB" lastIdx="1" clrIdx="0">
    <p:extLst>
      <p:ext uri="{19B8F6BF-5375-455C-9EA6-DF929625EA0E}">
        <p15:presenceInfo xmlns:p15="http://schemas.microsoft.com/office/powerpoint/2012/main" userId="S-1-5-21-4270984560-2697355171-1338322823-62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54A6"/>
    <a:srgbClr val="FFFFFF"/>
    <a:srgbClr val="DEE4EE"/>
    <a:srgbClr val="3B6ABF"/>
    <a:srgbClr val="B0BFD8"/>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80727" autoAdjust="0"/>
  </p:normalViewPr>
  <p:slideViewPr>
    <p:cSldViewPr snapToGrid="0">
      <p:cViewPr varScale="1">
        <p:scale>
          <a:sx n="91" d="100"/>
          <a:sy n="91" d="100"/>
        </p:scale>
        <p:origin x="22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A1728-CCC6-4FFD-AB4E-CF9E18E50C8E}" type="datetimeFigureOut">
              <a:rPr lang="en-GB" smtClean="0"/>
              <a:t>18/10/2017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3E99D3-575E-4B33-AEE3-580024E0F63F}" type="slidenum">
              <a:rPr lang="en-GB" smtClean="0"/>
              <a:t>‹#›</a:t>
            </a:fld>
            <a:endParaRPr lang="en-GB"/>
          </a:p>
        </p:txBody>
      </p:sp>
    </p:spTree>
    <p:extLst>
      <p:ext uri="{BB962C8B-B14F-4D97-AF65-F5344CB8AC3E}">
        <p14:creationId xmlns:p14="http://schemas.microsoft.com/office/powerpoint/2010/main" val="1122559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Good afternoon and welcome</a:t>
            </a:r>
            <a:r>
              <a:rPr lang="en-GB" baseline="0" dirty="0" smtClean="0"/>
              <a:t> to the lecture on “…”.</a:t>
            </a:r>
          </a:p>
          <a:p>
            <a:r>
              <a:rPr lang="en-GB" baseline="0" dirty="0" smtClean="0"/>
              <a:t>Introduce yourself and your research, field of expertise</a:t>
            </a:r>
            <a:endParaRPr lang="en-GB" dirty="0"/>
          </a:p>
        </p:txBody>
      </p:sp>
      <p:sp>
        <p:nvSpPr>
          <p:cNvPr id="4" name="Slide Number Placeholder 3"/>
          <p:cNvSpPr>
            <a:spLocks noGrp="1"/>
          </p:cNvSpPr>
          <p:nvPr>
            <p:ph type="sldNum" sz="quarter" idx="10"/>
          </p:nvPr>
        </p:nvSpPr>
        <p:spPr/>
        <p:txBody>
          <a:bodyPr/>
          <a:lstStyle/>
          <a:p>
            <a:fld id="{F4ADF510-92B0-49DE-9C99-E21626351E91}" type="slidenum">
              <a:rPr lang="en-GB" smtClean="0"/>
              <a:t>1</a:t>
            </a:fld>
            <a:endParaRPr lang="en-GB" dirty="0"/>
          </a:p>
        </p:txBody>
      </p:sp>
    </p:spTree>
    <p:extLst>
      <p:ext uri="{BB962C8B-B14F-4D97-AF65-F5344CB8AC3E}">
        <p14:creationId xmlns:p14="http://schemas.microsoft.com/office/powerpoint/2010/main" val="1608962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To</a:t>
            </a:r>
            <a:r>
              <a:rPr lang="sv-SE" baseline="0" dirty="0" smtClean="0"/>
              <a:t> start </a:t>
            </a:r>
            <a:r>
              <a:rPr lang="sv-SE" baseline="0" dirty="0" err="1" smtClean="0"/>
              <a:t>with</a:t>
            </a:r>
            <a:r>
              <a:rPr lang="sv-SE" baseline="0" dirty="0" smtClean="0"/>
              <a:t>, </a:t>
            </a:r>
            <a:r>
              <a:rPr lang="sv-SE" baseline="0" dirty="0" err="1" smtClean="0"/>
              <a:t>it’s</a:t>
            </a:r>
            <a:r>
              <a:rPr lang="sv-SE" baseline="0" dirty="0" smtClean="0"/>
              <a:t> </a:t>
            </a:r>
            <a:r>
              <a:rPr lang="sv-SE" baseline="0" dirty="0" err="1" smtClean="0"/>
              <a:t>important</a:t>
            </a:r>
            <a:r>
              <a:rPr lang="sv-SE" baseline="0" dirty="0" smtClean="0"/>
              <a:t> to understand </a:t>
            </a:r>
            <a:r>
              <a:rPr lang="sv-SE" baseline="0" dirty="0" err="1" smtClean="0"/>
              <a:t>why</a:t>
            </a:r>
            <a:r>
              <a:rPr lang="sv-SE" baseline="0" dirty="0" smtClean="0"/>
              <a:t> </a:t>
            </a:r>
            <a:r>
              <a:rPr lang="sv-SE" baseline="0" dirty="0" err="1" smtClean="0"/>
              <a:t>efforts</a:t>
            </a:r>
            <a:r>
              <a:rPr lang="sv-SE" baseline="0" dirty="0" smtClean="0"/>
              <a:t> </a:t>
            </a:r>
            <a:r>
              <a:rPr lang="sv-SE" baseline="0" dirty="0" err="1" smtClean="0"/>
              <a:t>are</a:t>
            </a:r>
            <a:r>
              <a:rPr lang="sv-SE" baseline="0" dirty="0" smtClean="0"/>
              <a:t> </a:t>
            </a:r>
            <a:r>
              <a:rPr lang="sv-SE" baseline="0" dirty="0" err="1" smtClean="0"/>
              <a:t>put</a:t>
            </a:r>
            <a:r>
              <a:rPr lang="sv-SE" baseline="0" dirty="0" smtClean="0"/>
              <a:t> </a:t>
            </a:r>
            <a:r>
              <a:rPr lang="sv-SE" baseline="0" dirty="0" err="1" smtClean="0"/>
              <a:t>into</a:t>
            </a:r>
            <a:r>
              <a:rPr lang="sv-SE" baseline="0" dirty="0" smtClean="0"/>
              <a:t> </a:t>
            </a:r>
            <a:r>
              <a:rPr lang="sv-SE" baseline="0" dirty="0" err="1" smtClean="0"/>
              <a:t>improving</a:t>
            </a:r>
            <a:r>
              <a:rPr lang="sv-SE" baseline="0" dirty="0" smtClean="0"/>
              <a:t> the </a:t>
            </a:r>
            <a:r>
              <a:rPr lang="sv-SE" baseline="0" dirty="0" err="1" smtClean="0"/>
              <a:t>structure</a:t>
            </a:r>
            <a:r>
              <a:rPr lang="sv-SE" baseline="0" dirty="0" smtClean="0"/>
              <a:t> </a:t>
            </a:r>
            <a:r>
              <a:rPr lang="sv-SE" baseline="0" dirty="0" err="1" smtClean="0"/>
              <a:t>of</a:t>
            </a:r>
            <a:r>
              <a:rPr lang="sv-SE" baseline="0" dirty="0" smtClean="0"/>
              <a:t> the </a:t>
            </a:r>
            <a:r>
              <a:rPr lang="sv-SE" baseline="0" dirty="0" err="1" smtClean="0"/>
              <a:t>current</a:t>
            </a:r>
            <a:r>
              <a:rPr lang="sv-SE" baseline="0" dirty="0" smtClean="0"/>
              <a:t> </a:t>
            </a:r>
            <a:r>
              <a:rPr lang="sv-SE" baseline="0" dirty="0" err="1" smtClean="0"/>
              <a:t>energy</a:t>
            </a:r>
            <a:r>
              <a:rPr lang="sv-SE" baseline="0" dirty="0" smtClean="0"/>
              <a:t> system. For </a:t>
            </a:r>
            <a:r>
              <a:rPr lang="sv-SE" baseline="0" dirty="0" err="1" smtClean="0"/>
              <a:t>instance</a:t>
            </a:r>
            <a:r>
              <a:rPr lang="sv-SE" baseline="0" dirty="0" smtClean="0"/>
              <a:t>, </a:t>
            </a:r>
            <a:r>
              <a:rPr lang="sv-SE" baseline="0" dirty="0" err="1" smtClean="0"/>
              <a:t>even</a:t>
            </a:r>
            <a:r>
              <a:rPr lang="sv-SE" baseline="0" dirty="0" smtClean="0"/>
              <a:t> in Sweden </a:t>
            </a:r>
            <a:r>
              <a:rPr lang="sv-SE" baseline="0" dirty="0" err="1" smtClean="0"/>
              <a:t>where</a:t>
            </a:r>
            <a:r>
              <a:rPr lang="sv-SE" baseline="0" dirty="0" smtClean="0"/>
              <a:t> the </a:t>
            </a:r>
            <a:r>
              <a:rPr lang="sv-SE" baseline="0" dirty="0" err="1" smtClean="0"/>
              <a:t>share</a:t>
            </a:r>
            <a:r>
              <a:rPr lang="sv-SE" baseline="0" dirty="0" smtClean="0"/>
              <a:t> </a:t>
            </a:r>
            <a:r>
              <a:rPr lang="sv-SE" baseline="0" dirty="0" err="1" smtClean="0"/>
              <a:t>of</a:t>
            </a:r>
            <a:r>
              <a:rPr lang="sv-SE" baseline="0" dirty="0" smtClean="0"/>
              <a:t> </a:t>
            </a:r>
            <a:r>
              <a:rPr lang="sv-SE" baseline="0" dirty="0" err="1" smtClean="0"/>
              <a:t>renewables</a:t>
            </a:r>
            <a:r>
              <a:rPr lang="sv-SE" baseline="0" dirty="0" smtClean="0"/>
              <a:t> is </a:t>
            </a:r>
            <a:r>
              <a:rPr lang="sv-SE" baseline="0" dirty="0" err="1" smtClean="0"/>
              <a:t>very</a:t>
            </a:r>
            <a:r>
              <a:rPr lang="sv-SE" baseline="0" dirty="0" smtClean="0"/>
              <a:t> </a:t>
            </a:r>
            <a:r>
              <a:rPr lang="sv-SE" baseline="0" dirty="0" err="1" smtClean="0"/>
              <a:t>high</a:t>
            </a:r>
            <a:r>
              <a:rPr lang="sv-SE" baseline="0" dirty="0" smtClean="0"/>
              <a:t> in </a:t>
            </a:r>
            <a:r>
              <a:rPr lang="sv-SE" baseline="0" dirty="0" err="1" smtClean="0"/>
              <a:t>comparison</a:t>
            </a:r>
            <a:r>
              <a:rPr lang="sv-SE" baseline="0" dirty="0" smtClean="0"/>
              <a:t> </a:t>
            </a:r>
            <a:r>
              <a:rPr lang="sv-SE" baseline="0" dirty="0" err="1" smtClean="0"/>
              <a:t>with</a:t>
            </a:r>
            <a:r>
              <a:rPr lang="sv-SE" baseline="0" dirty="0" smtClean="0"/>
              <a:t> the rest </a:t>
            </a:r>
            <a:r>
              <a:rPr lang="sv-SE" baseline="0" dirty="0" err="1" smtClean="0"/>
              <a:t>of</a:t>
            </a:r>
            <a:r>
              <a:rPr lang="sv-SE" baseline="0" dirty="0" smtClean="0"/>
              <a:t> the </a:t>
            </a:r>
            <a:r>
              <a:rPr lang="sv-SE" baseline="0" dirty="0" err="1" smtClean="0"/>
              <a:t>world</a:t>
            </a:r>
            <a:r>
              <a:rPr lang="sv-SE" baseline="0" dirty="0" smtClean="0"/>
              <a:t> (or </a:t>
            </a:r>
            <a:r>
              <a:rPr lang="sv-SE" baseline="0" dirty="0" err="1" smtClean="0"/>
              <a:t>even</a:t>
            </a:r>
            <a:r>
              <a:rPr lang="sv-SE" baseline="0" dirty="0" smtClean="0"/>
              <a:t> EU), </a:t>
            </a:r>
            <a:r>
              <a:rPr lang="sv-SE" baseline="0" dirty="0" err="1" smtClean="0"/>
              <a:t>there</a:t>
            </a:r>
            <a:r>
              <a:rPr lang="sv-SE" baseline="0" dirty="0" smtClean="0"/>
              <a:t> </a:t>
            </a:r>
            <a:r>
              <a:rPr lang="sv-SE" baseline="0" dirty="0" err="1" smtClean="0"/>
              <a:t>are</a:t>
            </a:r>
            <a:r>
              <a:rPr lang="sv-SE" baseline="0" dirty="0" smtClean="0"/>
              <a:t> </a:t>
            </a:r>
            <a:r>
              <a:rPr lang="sv-SE" baseline="0" dirty="0" err="1" smtClean="0"/>
              <a:t>efforts</a:t>
            </a:r>
            <a:r>
              <a:rPr lang="sv-SE" baseline="0" dirty="0" smtClean="0"/>
              <a:t> to transform the </a:t>
            </a:r>
            <a:r>
              <a:rPr lang="sv-SE" baseline="0" dirty="0" err="1" smtClean="0"/>
              <a:t>energy</a:t>
            </a:r>
            <a:r>
              <a:rPr lang="sv-SE" baseline="0" dirty="0" smtClean="0"/>
              <a:t> system </a:t>
            </a:r>
            <a:r>
              <a:rPr lang="sv-SE" baseline="0" dirty="0" err="1" smtClean="0"/>
              <a:t>into</a:t>
            </a:r>
            <a:r>
              <a:rPr lang="sv-SE" baseline="0" dirty="0" smtClean="0"/>
              <a:t> </a:t>
            </a:r>
            <a:r>
              <a:rPr lang="sv-SE" baseline="0" dirty="0" err="1" smtClean="0"/>
              <a:t>completely</a:t>
            </a:r>
            <a:r>
              <a:rPr lang="sv-SE" baseline="0" dirty="0" smtClean="0"/>
              <a:t> </a:t>
            </a:r>
            <a:r>
              <a:rPr lang="sv-SE" baseline="0" dirty="0" err="1" smtClean="0"/>
              <a:t>carbon</a:t>
            </a:r>
            <a:r>
              <a:rPr lang="sv-SE" baseline="0" dirty="0" smtClean="0"/>
              <a:t> </a:t>
            </a:r>
            <a:r>
              <a:rPr lang="sv-SE" baseline="0" dirty="0" err="1" smtClean="0"/>
              <a:t>free</a:t>
            </a:r>
            <a:r>
              <a:rPr lang="sv-SE" baseline="0" dirty="0" smtClean="0"/>
              <a:t> in the </a:t>
            </a:r>
            <a:r>
              <a:rPr lang="sv-SE" baseline="0" dirty="0" err="1" smtClean="0"/>
              <a:t>next</a:t>
            </a:r>
            <a:r>
              <a:rPr lang="sv-SE" baseline="0" dirty="0" smtClean="0"/>
              <a:t> </a:t>
            </a:r>
            <a:r>
              <a:rPr lang="sv-SE" baseline="0" dirty="0" err="1" smtClean="0"/>
              <a:t>few</a:t>
            </a:r>
            <a:r>
              <a:rPr lang="sv-SE" baseline="0" dirty="0" smtClean="0"/>
              <a:t> </a:t>
            </a:r>
            <a:r>
              <a:rPr lang="sv-SE" baseline="0" dirty="0" err="1" smtClean="0"/>
              <a:t>decades</a:t>
            </a:r>
            <a:r>
              <a:rPr lang="sv-SE" baseline="0" dirty="0" smtClean="0"/>
              <a:t>. </a:t>
            </a:r>
            <a:r>
              <a:rPr lang="sv-SE" baseline="0" dirty="0" err="1" smtClean="0"/>
              <a:t>This</a:t>
            </a:r>
            <a:r>
              <a:rPr lang="sv-SE" baseline="0" dirty="0" smtClean="0"/>
              <a:t> is not trivial, </a:t>
            </a:r>
            <a:r>
              <a:rPr lang="sv-SE" baseline="0" dirty="0" err="1" smtClean="0"/>
              <a:t>considering</a:t>
            </a:r>
            <a:r>
              <a:rPr lang="sv-SE" baseline="0" dirty="0" smtClean="0"/>
              <a:t> the </a:t>
            </a:r>
            <a:r>
              <a:rPr lang="sv-SE" baseline="0" dirty="0" err="1" smtClean="0"/>
              <a:t>fact</a:t>
            </a:r>
            <a:r>
              <a:rPr lang="sv-SE" baseline="0" dirty="0" smtClean="0"/>
              <a:t> </a:t>
            </a:r>
            <a:r>
              <a:rPr lang="sv-SE" baseline="0" dirty="0" err="1" smtClean="0"/>
              <a:t>that</a:t>
            </a:r>
            <a:r>
              <a:rPr lang="sv-SE" baseline="0" dirty="0" smtClean="0"/>
              <a:t> the transport </a:t>
            </a:r>
            <a:r>
              <a:rPr lang="sv-SE" baseline="0" dirty="0" err="1" smtClean="0"/>
              <a:t>sector</a:t>
            </a:r>
            <a:r>
              <a:rPr lang="sv-SE" baseline="0" dirty="0" smtClean="0"/>
              <a:t> is </a:t>
            </a:r>
            <a:r>
              <a:rPr lang="sv-SE" baseline="0" dirty="0" err="1" smtClean="0"/>
              <a:t>heavily</a:t>
            </a:r>
            <a:r>
              <a:rPr lang="sv-SE" baseline="0" dirty="0" smtClean="0"/>
              <a:t> </a:t>
            </a:r>
            <a:r>
              <a:rPr lang="sv-SE" baseline="0" dirty="0" err="1" smtClean="0"/>
              <a:t>reliant</a:t>
            </a:r>
            <a:r>
              <a:rPr lang="sv-SE" baseline="0" dirty="0" smtClean="0"/>
              <a:t> on </a:t>
            </a:r>
            <a:r>
              <a:rPr lang="sv-SE" baseline="0" dirty="0" err="1" smtClean="0"/>
              <a:t>oil</a:t>
            </a:r>
            <a:r>
              <a:rPr lang="sv-SE" baseline="0" dirty="0" smtClean="0"/>
              <a:t> </a:t>
            </a:r>
            <a:r>
              <a:rPr lang="sv-SE" baseline="0" dirty="0" err="1" smtClean="0"/>
              <a:t>products</a:t>
            </a:r>
            <a:r>
              <a:rPr lang="sv-SE" baseline="0" dirty="0" smtClean="0"/>
              <a:t>. </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2</a:t>
            </a:fld>
            <a:endParaRPr lang="en-GB"/>
          </a:p>
        </p:txBody>
      </p:sp>
    </p:spTree>
    <p:extLst>
      <p:ext uri="{BB962C8B-B14F-4D97-AF65-F5344CB8AC3E}">
        <p14:creationId xmlns:p14="http://schemas.microsoft.com/office/powerpoint/2010/main" val="4116418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&gt;Moving on, one important aspect</a:t>
            </a:r>
            <a:r>
              <a:rPr lang="en-US" baseline="0" dirty="0" smtClean="0"/>
              <a:t> to improve on is energy efficiency, which directly corresponds to a more cost-efficient system. In terms of electricity generation, the cheapest kWh is a kWh not generated – this can be achieved for instance with better thermal insulation, thus reducing the need for heating or cooling. </a:t>
            </a:r>
          </a:p>
          <a:p>
            <a:r>
              <a:rPr lang="en-US" baseline="0" dirty="0" smtClean="0"/>
              <a:t>&gt;Furthermore, technology improvements help in strengthening the resilience and robustness of the energy system, as for example it can withstand outages more effectively. In addition, by maximizing the use of domestic energy sources, import dependency is reduced and disruptions in fuel supply and price fluctuations are avoided. For instance, EV owners charging their vehicles with electricity from domestic solar and wind technologies, remain unaffected in the case of sudden surges in oil price. </a:t>
            </a:r>
          </a:p>
          <a:p>
            <a:r>
              <a:rPr lang="en-US" baseline="0" dirty="0" smtClean="0"/>
              <a:t>&gt;In addition, future deployment of technologies that help reduce CO2 emissions is significant. Finally, emissions of air and water pollutants that adversely affect health public health and the environment can be reduced.</a:t>
            </a:r>
            <a:endParaRPr lang="en-US" dirty="0" smtClean="0"/>
          </a:p>
          <a:p>
            <a:r>
              <a:rPr lang="en-US" dirty="0" smtClean="0"/>
              <a:t>A</a:t>
            </a:r>
            <a:r>
              <a:rPr lang="en-US" baseline="0" dirty="0" smtClean="0"/>
              <a:t>ll of these aspects are connected to each of the technology options we will discuss today</a:t>
            </a:r>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3</a:t>
            </a:fld>
            <a:endParaRPr lang="en-GB"/>
          </a:p>
        </p:txBody>
      </p:sp>
    </p:spTree>
    <p:extLst>
      <p:ext uri="{BB962C8B-B14F-4D97-AF65-F5344CB8AC3E}">
        <p14:creationId xmlns:p14="http://schemas.microsoft.com/office/powerpoint/2010/main" val="1694953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So, </a:t>
            </a:r>
            <a:r>
              <a:rPr lang="sv-SE" dirty="0" err="1" smtClean="0"/>
              <a:t>let’s</a:t>
            </a:r>
            <a:r>
              <a:rPr lang="sv-SE" dirty="0" smtClean="0"/>
              <a:t> start </a:t>
            </a:r>
            <a:r>
              <a:rPr lang="sv-SE" dirty="0" err="1" smtClean="0"/>
              <a:t>with</a:t>
            </a:r>
            <a:r>
              <a:rPr lang="sv-SE" dirty="0" smtClean="0"/>
              <a:t> the </a:t>
            </a:r>
            <a:r>
              <a:rPr lang="sv-SE" dirty="0" err="1" smtClean="0"/>
              <a:t>concept</a:t>
            </a:r>
            <a:r>
              <a:rPr lang="sv-SE" baseline="0" dirty="0" smtClean="0"/>
              <a:t> </a:t>
            </a:r>
            <a:r>
              <a:rPr lang="sv-SE" baseline="0" dirty="0" err="1" smtClean="0"/>
              <a:t>of</a:t>
            </a:r>
            <a:r>
              <a:rPr lang="sv-SE" baseline="0" dirty="0" smtClean="0"/>
              <a:t> smart </a:t>
            </a:r>
            <a:r>
              <a:rPr lang="sv-SE" baseline="0" dirty="0" err="1" smtClean="0"/>
              <a:t>grids</a:t>
            </a:r>
            <a:r>
              <a:rPr lang="sv-SE" baseline="0" dirty="0" smtClean="0"/>
              <a:t>.</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4</a:t>
            </a:fld>
            <a:endParaRPr lang="en-GB"/>
          </a:p>
        </p:txBody>
      </p:sp>
    </p:spTree>
    <p:extLst>
      <p:ext uri="{BB962C8B-B14F-4D97-AF65-F5344CB8AC3E}">
        <p14:creationId xmlns:p14="http://schemas.microsoft.com/office/powerpoint/2010/main" val="2044816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smtClean="0"/>
              <a:t>The</a:t>
            </a:r>
            <a:r>
              <a:rPr lang="sv-SE" baseline="0" dirty="0" smtClean="0"/>
              <a:t> smart </a:t>
            </a:r>
            <a:r>
              <a:rPr lang="sv-SE" baseline="0" dirty="0" err="1" smtClean="0"/>
              <a:t>grids</a:t>
            </a:r>
            <a:r>
              <a:rPr lang="sv-SE" baseline="0" dirty="0" smtClean="0"/>
              <a:t> </a:t>
            </a:r>
            <a:r>
              <a:rPr lang="sv-SE" baseline="0" dirty="0" err="1" smtClean="0"/>
              <a:t>concept</a:t>
            </a:r>
            <a:r>
              <a:rPr lang="sv-SE" baseline="0" dirty="0" smtClean="0"/>
              <a:t> is </a:t>
            </a:r>
            <a:r>
              <a:rPr lang="en-US" baseline="0" dirty="0" smtClean="0"/>
              <a:t>built on a significant increase in the level of communication, automation and control based on a two-way flow of information and electricity, between supplier and consumer. (go over the figures)</a:t>
            </a:r>
            <a:endParaRPr lang="sv-S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smtClean="0"/>
              <a:t>&gt;50% </a:t>
            </a:r>
            <a:r>
              <a:rPr lang="sv-SE" dirty="0" err="1" smtClean="0"/>
              <a:t>of</a:t>
            </a:r>
            <a:r>
              <a:rPr lang="sv-SE" dirty="0" smtClean="0"/>
              <a:t> </a:t>
            </a:r>
            <a:r>
              <a:rPr lang="sv-SE" dirty="0" err="1" smtClean="0"/>
              <a:t>household</a:t>
            </a:r>
            <a:r>
              <a:rPr lang="sv-SE" dirty="0" smtClean="0"/>
              <a:t> </a:t>
            </a:r>
            <a:r>
              <a:rPr lang="sv-SE" dirty="0" err="1" smtClean="0"/>
              <a:t>demand</a:t>
            </a:r>
            <a:r>
              <a:rPr lang="sv-SE" dirty="0" smtClean="0"/>
              <a:t> not </a:t>
            </a:r>
            <a:r>
              <a:rPr lang="sv-SE" dirty="0" err="1" smtClean="0"/>
              <a:t>instantly</a:t>
            </a:r>
            <a:r>
              <a:rPr lang="sv-SE" dirty="0" smtClean="0"/>
              <a:t> </a:t>
            </a:r>
            <a:r>
              <a:rPr lang="sv-SE" dirty="0" err="1" smtClean="0"/>
              <a:t>required</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According to ACER’s estimates, currently only 10% of demand response resources is being utilised within the EU. </a:t>
            </a:r>
            <a:endParaRPr lang="en-GB" dirty="0" smtClean="0"/>
          </a:p>
        </p:txBody>
      </p:sp>
      <p:sp>
        <p:nvSpPr>
          <p:cNvPr id="4" name="Slide Number Placeholder 3"/>
          <p:cNvSpPr>
            <a:spLocks noGrp="1"/>
          </p:cNvSpPr>
          <p:nvPr>
            <p:ph type="sldNum" sz="quarter" idx="10"/>
          </p:nvPr>
        </p:nvSpPr>
        <p:spPr/>
        <p:txBody>
          <a:bodyPr/>
          <a:lstStyle/>
          <a:p>
            <a:fld id="{253E99D3-575E-4B33-AEE3-580024E0F63F}" type="slidenum">
              <a:rPr lang="en-GB" smtClean="0"/>
              <a:t>5</a:t>
            </a:fld>
            <a:endParaRPr lang="en-GB"/>
          </a:p>
        </p:txBody>
      </p:sp>
    </p:spTree>
    <p:extLst>
      <p:ext uri="{BB962C8B-B14F-4D97-AF65-F5344CB8AC3E}">
        <p14:creationId xmlns:p14="http://schemas.microsoft.com/office/powerpoint/2010/main" val="823708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Enables informed participation by customers</a:t>
            </a:r>
            <a:r>
              <a:rPr lang="en-US" dirty="0" smtClean="0"/>
              <a:t>: Consumers help balance supply and demand, and ensure reliability by modifying the way they use and purchase electricity. These modifications come as a result of consumers having choices that motivate different purchasing patterns and </a:t>
            </a:r>
            <a:r>
              <a:rPr lang="en-US" dirty="0" err="1" smtClean="0"/>
              <a:t>behaviour</a:t>
            </a:r>
            <a:r>
              <a:rPr lang="en-US" dirty="0" smtClean="0"/>
              <a:t>. These choices involve new technologies, new information about their electricity use, and new forms of electricity pricing and incentives. </a:t>
            </a:r>
          </a:p>
          <a:p>
            <a:r>
              <a:rPr lang="en-US" b="1" dirty="0" smtClean="0"/>
              <a:t>Accommodates all generation and storage options</a:t>
            </a:r>
            <a:r>
              <a:rPr lang="en-US" dirty="0" smtClean="0"/>
              <a:t>: A smart grid accommodates not only large, </a:t>
            </a:r>
            <a:r>
              <a:rPr lang="en-US" dirty="0" err="1" smtClean="0"/>
              <a:t>centralised</a:t>
            </a:r>
            <a:r>
              <a:rPr lang="en-US" dirty="0" smtClean="0"/>
              <a:t> power plants, but also the growing array of customer-sited distributed energy resources. Integration of these resources – including renewables, small-scale combined heat and power, and energy storage – will increase rapidly all along the value chain, from suppliers to marketers to customers. </a:t>
            </a:r>
          </a:p>
          <a:p>
            <a:r>
              <a:rPr lang="en-US" b="1" dirty="0" smtClean="0"/>
              <a:t>Enables new products, services and markets</a:t>
            </a:r>
            <a:r>
              <a:rPr lang="en-US" dirty="0" smtClean="0"/>
              <a:t>: Correctly designed and operated markets efficiently create an opportunity for consumers to choose among competing services. </a:t>
            </a:r>
          </a:p>
          <a:p>
            <a:r>
              <a:rPr lang="en-US" b="1" dirty="0" err="1" smtClean="0"/>
              <a:t>Optimises</a:t>
            </a:r>
            <a:r>
              <a:rPr lang="en-US" b="1" dirty="0" smtClean="0"/>
              <a:t> asset </a:t>
            </a:r>
            <a:r>
              <a:rPr lang="en-US" b="1" dirty="0" err="1" smtClean="0"/>
              <a:t>utilisation</a:t>
            </a:r>
            <a:r>
              <a:rPr lang="en-US" b="1" dirty="0" smtClean="0"/>
              <a:t> and operating efficiency</a:t>
            </a:r>
            <a:r>
              <a:rPr lang="en-US" dirty="0" smtClean="0"/>
              <a:t>: A smart grid applies the latest technologies to </a:t>
            </a:r>
            <a:r>
              <a:rPr lang="en-US" dirty="0" err="1" smtClean="0"/>
              <a:t>optimise</a:t>
            </a:r>
            <a:r>
              <a:rPr lang="en-US" dirty="0" smtClean="0"/>
              <a:t> the use of its assets. For example, maintenance efficiency can be </a:t>
            </a:r>
            <a:r>
              <a:rPr lang="en-US" dirty="0" err="1" smtClean="0"/>
              <a:t>optimised</a:t>
            </a:r>
            <a:r>
              <a:rPr lang="en-US" dirty="0" smtClean="0"/>
              <a:t> with condition-based maintenance, which signals the need for equipment maintenance at precisely the right time. System-control devices can be adjusted to reduce losses and eliminate congestion. Operating efficiency increases when selecting the least-cost energy-delivery system available through these types of system-control devices. </a:t>
            </a:r>
          </a:p>
          <a:p>
            <a:r>
              <a:rPr lang="en-US" b="1" dirty="0" smtClean="0"/>
              <a:t>Provides resiliency to disturbances, attacks and natural disasters</a:t>
            </a:r>
            <a:r>
              <a:rPr lang="en-US" dirty="0" smtClean="0"/>
              <a:t>: Resiliency refers to the ability of a system to react to unexpected events by isolating problematic elements while the rest of the system is restored to normal operation. These self-healing actions result in reduced interruption of service to consumers and help service providers better manage the delivery infrastructure. </a:t>
            </a:r>
          </a:p>
          <a:p>
            <a:pPr marL="457200" indent="-457200">
              <a:buFont typeface="Arial" panose="020B0604020202020204" pitchFamily="34" charset="0"/>
              <a:buChar char="•"/>
            </a:pPr>
            <a:r>
              <a:rPr lang="en-GB" dirty="0" smtClean="0"/>
              <a:t>Smart grids are self healing, and are</a:t>
            </a:r>
            <a:r>
              <a:rPr lang="en-GB" baseline="0" dirty="0" smtClean="0"/>
              <a:t> </a:t>
            </a:r>
            <a:r>
              <a:rPr lang="en-GB" dirty="0" smtClean="0"/>
              <a:t>able to contain outages,</a:t>
            </a:r>
            <a:r>
              <a:rPr lang="en-GB" baseline="0" dirty="0" smtClean="0"/>
              <a:t> thus </a:t>
            </a:r>
            <a:r>
              <a:rPr lang="en-GB" dirty="0" smtClean="0"/>
              <a:t>minimising their duration and cost</a:t>
            </a:r>
          </a:p>
          <a:p>
            <a:pPr marL="457200" indent="-457200">
              <a:buFont typeface="Arial" panose="020B0604020202020204" pitchFamily="34" charset="0"/>
              <a:buChar char="•"/>
            </a:pPr>
            <a:r>
              <a:rPr lang="en-GB" dirty="0" smtClean="0"/>
              <a:t>Minimising</a:t>
            </a:r>
            <a:r>
              <a:rPr lang="en-GB" baseline="0" dirty="0" smtClean="0"/>
              <a:t> impacts of </a:t>
            </a:r>
            <a:r>
              <a:rPr lang="en-GB" dirty="0" smtClean="0"/>
              <a:t>outages through prioritising loads (hospitals /industry)</a:t>
            </a:r>
          </a:p>
          <a:p>
            <a:pPr marL="457200" indent="-457200">
              <a:buFont typeface="Arial" panose="020B0604020202020204" pitchFamily="34" charset="0"/>
              <a:buChar char="•"/>
            </a:pPr>
            <a:r>
              <a:rPr lang="en-GB" dirty="0" smtClean="0"/>
              <a:t>New sources of flexibility (demand-side)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Provides the power quality for the range of needs</a:t>
            </a:r>
            <a:r>
              <a:rPr lang="en-US" sz="1200" dirty="0" smtClean="0"/>
              <a:t>: Not all commercial enterprises, and certainly not all residential customers, need the same quality of power. A smart grid supplies varying grades (and prices) of power. The cost of premium power-quality features can be included in the electrical service contract. Advanced control methods monitor essential components, enabling rapid diagnosis and solutions to events that impact power quality, such as lightning, switching surges, line faults and harmonic sources. </a:t>
            </a:r>
          </a:p>
          <a:p>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6</a:t>
            </a:fld>
            <a:endParaRPr lang="en-GB"/>
          </a:p>
        </p:txBody>
      </p:sp>
    </p:spTree>
    <p:extLst>
      <p:ext uri="{BB962C8B-B14F-4D97-AF65-F5344CB8AC3E}">
        <p14:creationId xmlns:p14="http://schemas.microsoft.com/office/powerpoint/2010/main" val="709174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figure shows</a:t>
            </a:r>
            <a:r>
              <a:rPr lang="en-US" baseline="0" dirty="0" smtClean="0"/>
              <a:t> reductions in CO2 emissions in different regions of the world, achieved through the deployment of smart grids. This scenario (the ETP BLUE scenario of the IEA) aims to ensure that global energy-related CO2 emissions are reduced to half their current (2010) levels by 2050. This scenario examines ways in which the introduction of existing and new low-carbon technologies might achieve this at least cost. The blue bar refers to direct reductions (through energy efficiency, peak demand management </a:t>
            </a:r>
            <a:r>
              <a:rPr lang="en-US" baseline="0" dirty="0" err="1" smtClean="0"/>
              <a:t>etc</a:t>
            </a:r>
            <a:r>
              <a:rPr lang="en-US" baseline="0" dirty="0" smtClean="0"/>
              <a:t>), while the green bar shows additional indirect emissions through greater integration of RE achieved through EV and PHEV deployment.</a:t>
            </a:r>
          </a:p>
          <a:p>
            <a:endParaRPr lang="en-US" baseline="0" dirty="0" smtClean="0"/>
          </a:p>
          <a:p>
            <a:r>
              <a:rPr lang="en-US" dirty="0" smtClean="0"/>
              <a:t>KEY POINT: Smart grid deployment enables significant CO2 emissions reductions.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Taking these direct and indirect emissions reductions into account, the ETP BLUE Map Scenario estimates that smart grids offer the potential to achieve net annual emissions reductions of up to 2.1 Gt of CO2 by 2050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&gt;&gt;Current</a:t>
            </a:r>
            <a:r>
              <a:rPr lang="en-US" baseline="0" dirty="0" smtClean="0"/>
              <a:t> annual global CO2 emissions at about 10 Gt</a:t>
            </a:r>
            <a:endParaRPr lang="en-US" dirty="0" smtClean="0"/>
          </a:p>
        </p:txBody>
      </p:sp>
      <p:sp>
        <p:nvSpPr>
          <p:cNvPr id="4" name="Slide Number Placeholder 3"/>
          <p:cNvSpPr>
            <a:spLocks noGrp="1"/>
          </p:cNvSpPr>
          <p:nvPr>
            <p:ph type="sldNum" sz="quarter" idx="10"/>
          </p:nvPr>
        </p:nvSpPr>
        <p:spPr/>
        <p:txBody>
          <a:bodyPr/>
          <a:lstStyle/>
          <a:p>
            <a:fld id="{253E99D3-575E-4B33-AEE3-580024E0F63F}" type="slidenum">
              <a:rPr lang="en-GB" smtClean="0"/>
              <a:t>7</a:t>
            </a:fld>
            <a:endParaRPr lang="en-GB"/>
          </a:p>
        </p:txBody>
      </p:sp>
    </p:spTree>
    <p:extLst>
      <p:ext uri="{BB962C8B-B14F-4D97-AF65-F5344CB8AC3E}">
        <p14:creationId xmlns:p14="http://schemas.microsoft.com/office/powerpoint/2010/main" val="3060796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858963"/>
            <a:ext cx="10515600" cy="1883697"/>
          </a:xfrm>
        </p:spPr>
        <p:txBody>
          <a:bodyPr anchor="ctr">
            <a:normAutofit/>
          </a:bodyPr>
          <a:lstStyle>
            <a:lvl1pPr algn="ctr">
              <a:defRPr sz="5000"/>
            </a:lvl1p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Subtitle 2"/>
          <p:cNvSpPr>
            <a:spLocks noGrp="1"/>
          </p:cNvSpPr>
          <p:nvPr>
            <p:ph type="subTitle" idx="1"/>
          </p:nvPr>
        </p:nvSpPr>
        <p:spPr>
          <a:xfrm>
            <a:off x="1524000" y="3880884"/>
            <a:ext cx="9144000" cy="1881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BO" noProof="0" dirty="0" err="1"/>
              <a:t>Click</a:t>
            </a:r>
            <a:r>
              <a:rPr lang="es-BO" noProof="0" dirty="0"/>
              <a:t> to </a:t>
            </a:r>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smtClean="0"/>
              <a:t>2017-10-10</a:t>
            </a:r>
            <a:endParaRPr lang="en-GB"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1170" y="477372"/>
            <a:ext cx="1941576" cy="762000"/>
          </a:xfrm>
          <a:prstGeom prst="rect">
            <a:avLst/>
          </a:prstGeom>
        </p:spPr>
      </p:pic>
    </p:spTree>
    <p:extLst>
      <p:ext uri="{BB962C8B-B14F-4D97-AF65-F5344CB8AC3E}">
        <p14:creationId xmlns:p14="http://schemas.microsoft.com/office/powerpoint/2010/main" val="4181293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88"/>
            <a:ext cx="3932237" cy="1424056"/>
          </a:xfrm>
        </p:spPr>
        <p:txBody>
          <a:bodyPr anchor="b"/>
          <a:lstStyle>
            <a:lvl1pPr>
              <a:defRPr sz="3200"/>
            </a:lvl1p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Content Placeholder 2"/>
          <p:cNvSpPr>
            <a:spLocks noGrp="1"/>
          </p:cNvSpPr>
          <p:nvPr>
            <p:ph idx="1"/>
          </p:nvPr>
        </p:nvSpPr>
        <p:spPr>
          <a:xfrm>
            <a:off x="5183188" y="1618488"/>
            <a:ext cx="6172200" cy="45156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Text Placeholder 3"/>
          <p:cNvSpPr>
            <a:spLocks noGrp="1"/>
          </p:cNvSpPr>
          <p:nvPr>
            <p:ph type="body" sz="half" idx="2"/>
          </p:nvPr>
        </p:nvSpPr>
        <p:spPr>
          <a:xfrm>
            <a:off x="839788" y="3162300"/>
            <a:ext cx="3932237" cy="2971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Tree>
    <p:extLst>
      <p:ext uri="{BB962C8B-B14F-4D97-AF65-F5344CB8AC3E}">
        <p14:creationId xmlns:p14="http://schemas.microsoft.com/office/powerpoint/2010/main" val="889534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88"/>
            <a:ext cx="3932237" cy="1426464"/>
          </a:xfrm>
        </p:spPr>
        <p:txBody>
          <a:bodyPr anchor="b"/>
          <a:lstStyle>
            <a:lvl1pPr>
              <a:defRPr sz="3200"/>
            </a:lvl1p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Picture Placeholder 2"/>
          <p:cNvSpPr>
            <a:spLocks noGrp="1"/>
          </p:cNvSpPr>
          <p:nvPr>
            <p:ph type="pic" idx="1"/>
          </p:nvPr>
        </p:nvSpPr>
        <p:spPr>
          <a:xfrm>
            <a:off x="5183188" y="1618488"/>
            <a:ext cx="6172200" cy="45156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
        <p:nvSpPr>
          <p:cNvPr id="9" name="Text Placeholder 3"/>
          <p:cNvSpPr>
            <a:spLocks noGrp="1"/>
          </p:cNvSpPr>
          <p:nvPr>
            <p:ph type="body" sz="half" idx="2"/>
          </p:nvPr>
        </p:nvSpPr>
        <p:spPr>
          <a:xfrm>
            <a:off x="839788" y="3162300"/>
            <a:ext cx="3932237" cy="2971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spTree>
    <p:extLst>
      <p:ext uri="{BB962C8B-B14F-4D97-AF65-F5344CB8AC3E}">
        <p14:creationId xmlns:p14="http://schemas.microsoft.com/office/powerpoint/2010/main" val="2599907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Vertical Text Placeholder 2"/>
          <p:cNvSpPr>
            <a:spLocks noGrp="1"/>
          </p:cNvSpPr>
          <p:nvPr>
            <p:ph type="body" orient="vert" idx="1"/>
          </p:nvPr>
        </p:nvSpPr>
        <p:spPr/>
        <p:txBody>
          <a:bodyPr vert="eaVert"/>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dirty="0"/>
          </a:p>
        </p:txBody>
      </p:sp>
    </p:spTree>
    <p:extLst>
      <p:ext uri="{BB962C8B-B14F-4D97-AF65-F5344CB8AC3E}">
        <p14:creationId xmlns:p14="http://schemas.microsoft.com/office/powerpoint/2010/main" val="2849171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Tree>
    <p:extLst>
      <p:ext uri="{BB962C8B-B14F-4D97-AF65-F5344CB8AC3E}">
        <p14:creationId xmlns:p14="http://schemas.microsoft.com/office/powerpoint/2010/main" val="682036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smtClean="0"/>
              <a:t>2017-10-10</a:t>
            </a:r>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grpSp>
        <p:nvGrpSpPr>
          <p:cNvPr id="5" name="Grupp 28"/>
          <p:cNvGrpSpPr/>
          <p:nvPr userDrawn="1"/>
        </p:nvGrpSpPr>
        <p:grpSpPr>
          <a:xfrm>
            <a:off x="839972" y="364809"/>
            <a:ext cx="10513828" cy="5859118"/>
            <a:chOff x="0" y="2049787"/>
            <a:chExt cx="9144000" cy="3091924"/>
          </a:xfrm>
        </p:grpSpPr>
        <p:sp>
          <p:nvSpPr>
            <p:cNvPr id="6" name="Rektangel 13"/>
            <p:cNvSpPr/>
            <p:nvPr userDrawn="1"/>
          </p:nvSpPr>
          <p:spPr bwMode="gray">
            <a:xfrm>
              <a:off x="0" y="2049787"/>
              <a:ext cx="9144000" cy="3091924"/>
            </a:xfrm>
            <a:prstGeom prst="rect">
              <a:avLst/>
            </a:prstGeom>
            <a:solidFill>
              <a:srgbClr val="1954A6"/>
            </a:solidFill>
            <a:ln w="25400" cap="flat" cmpd="sng" algn="ctr">
              <a:noFill/>
              <a:prstDash val="solid"/>
            </a:ln>
            <a:effectLst/>
          </p:spPr>
          <p:txBody>
            <a:bodyPr rtlCol="0" anchor="ctr"/>
            <a:lstStyle/>
            <a:p>
              <a:pPr marL="0" marR="0" lvl="0" indent="0" algn="l" defTabSz="913956"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Arial"/>
                <a:ea typeface="+mn-ea"/>
                <a:cs typeface="+mn-cs"/>
              </a:endParaRPr>
            </a:p>
          </p:txBody>
        </p:sp>
        <p:grpSp>
          <p:nvGrpSpPr>
            <p:cNvPr id="7" name="Grupp 22"/>
            <p:cNvGrpSpPr/>
            <p:nvPr userDrawn="1"/>
          </p:nvGrpSpPr>
          <p:grpSpPr>
            <a:xfrm>
              <a:off x="0" y="3282722"/>
              <a:ext cx="9144000" cy="1514670"/>
              <a:chOff x="900907" y="2781178"/>
              <a:chExt cx="9144000" cy="1514670"/>
            </a:xfrm>
          </p:grpSpPr>
          <p:sp>
            <p:nvSpPr>
              <p:cNvPr id="8" name="Rektangel 4"/>
              <p:cNvSpPr/>
              <p:nvPr userDrawn="1"/>
            </p:nvSpPr>
            <p:spPr>
              <a:xfrm>
                <a:off x="900907" y="3979937"/>
                <a:ext cx="9144000" cy="252412"/>
              </a:xfrm>
              <a:custGeom>
                <a:avLst/>
                <a:gdLst/>
                <a:ahLst/>
                <a:cxnLst/>
                <a:rect l="l" t="t" r="r" b="b"/>
                <a:pathLst>
                  <a:path w="9144000" h="252412">
                    <a:moveTo>
                      <a:pt x="1395140" y="0"/>
                    </a:moveTo>
                    <a:cubicBezTo>
                      <a:pt x="7995403" y="0"/>
                      <a:pt x="7995403" y="0"/>
                      <a:pt x="7995403" y="0"/>
                    </a:cubicBezTo>
                    <a:cubicBezTo>
                      <a:pt x="8024494" y="0"/>
                      <a:pt x="8046740" y="22171"/>
                      <a:pt x="8046740" y="51165"/>
                    </a:cubicBezTo>
                    <a:cubicBezTo>
                      <a:pt x="8046740" y="201248"/>
                      <a:pt x="8046740" y="201248"/>
                      <a:pt x="8046740" y="201248"/>
                    </a:cubicBezTo>
                    <a:cubicBezTo>
                      <a:pt x="8046740" y="225124"/>
                      <a:pt x="8067275" y="245590"/>
                      <a:pt x="8091233" y="245590"/>
                    </a:cubicBezTo>
                    <a:cubicBezTo>
                      <a:pt x="8497615" y="245590"/>
                      <a:pt x="8845755" y="245590"/>
                      <a:pt x="9144000" y="245590"/>
                    </a:cubicBezTo>
                    <a:lnTo>
                      <a:pt x="9144000" y="252412"/>
                    </a:lnTo>
                    <a:cubicBezTo>
                      <a:pt x="8091233" y="252412"/>
                      <a:pt x="8091233" y="252412"/>
                      <a:pt x="8091233" y="252412"/>
                    </a:cubicBezTo>
                    <a:cubicBezTo>
                      <a:pt x="8063853" y="252412"/>
                      <a:pt x="8039895" y="228535"/>
                      <a:pt x="8039895" y="201248"/>
                    </a:cubicBezTo>
                    <a:cubicBezTo>
                      <a:pt x="8039895" y="51165"/>
                      <a:pt x="8039895" y="51165"/>
                      <a:pt x="8039895" y="51165"/>
                    </a:cubicBezTo>
                    <a:cubicBezTo>
                      <a:pt x="8039895" y="27288"/>
                      <a:pt x="8019361" y="6822"/>
                      <a:pt x="7995403" y="6822"/>
                    </a:cubicBezTo>
                    <a:cubicBezTo>
                      <a:pt x="1395140" y="6822"/>
                      <a:pt x="1395140" y="6822"/>
                      <a:pt x="1395140" y="6822"/>
                    </a:cubicBezTo>
                    <a:cubicBezTo>
                      <a:pt x="1371183" y="6822"/>
                      <a:pt x="1350648" y="27288"/>
                      <a:pt x="1350648" y="51165"/>
                    </a:cubicBezTo>
                    <a:cubicBezTo>
                      <a:pt x="1350648" y="197837"/>
                      <a:pt x="1350648" y="197837"/>
                      <a:pt x="1350648" y="197837"/>
                    </a:cubicBezTo>
                    <a:cubicBezTo>
                      <a:pt x="1350648" y="226830"/>
                      <a:pt x="1328402" y="249001"/>
                      <a:pt x="1299311" y="249001"/>
                    </a:cubicBezTo>
                    <a:cubicBezTo>
                      <a:pt x="796791" y="249001"/>
                      <a:pt x="367217" y="249001"/>
                      <a:pt x="0" y="249001"/>
                    </a:cubicBezTo>
                    <a:lnTo>
                      <a:pt x="0" y="242179"/>
                    </a:lnTo>
                    <a:cubicBezTo>
                      <a:pt x="1299311" y="242179"/>
                      <a:pt x="1299311" y="242179"/>
                      <a:pt x="1299311" y="242179"/>
                    </a:cubicBezTo>
                    <a:cubicBezTo>
                      <a:pt x="1324979" y="242179"/>
                      <a:pt x="1343803" y="223419"/>
                      <a:pt x="1343803" y="197837"/>
                    </a:cubicBezTo>
                    <a:cubicBezTo>
                      <a:pt x="1343803" y="51165"/>
                      <a:pt x="1343803" y="51165"/>
                      <a:pt x="1343803" y="51165"/>
                    </a:cubicBezTo>
                    <a:cubicBezTo>
                      <a:pt x="1343803" y="22171"/>
                      <a:pt x="1367761" y="0"/>
                      <a:pt x="1395140"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9" name="Rektangel 10"/>
              <p:cNvSpPr/>
              <p:nvPr userDrawn="1"/>
            </p:nvSpPr>
            <p:spPr>
              <a:xfrm>
                <a:off x="900907" y="2841700"/>
                <a:ext cx="9144000" cy="840441"/>
              </a:xfrm>
              <a:custGeom>
                <a:avLst/>
                <a:gdLst/>
                <a:ahLst/>
                <a:cxnLst/>
                <a:rect l="l" t="t" r="r" b="b"/>
                <a:pathLst>
                  <a:path w="9144000" h="840441">
                    <a:moveTo>
                      <a:pt x="7625775" y="0"/>
                    </a:moveTo>
                    <a:cubicBezTo>
                      <a:pt x="8520853" y="0"/>
                      <a:pt x="8943978" y="0"/>
                      <a:pt x="9144000" y="0"/>
                    </a:cubicBezTo>
                    <a:lnTo>
                      <a:pt x="9144000" y="6847"/>
                    </a:lnTo>
                    <a:cubicBezTo>
                      <a:pt x="7625775" y="6847"/>
                      <a:pt x="7625775" y="6847"/>
                      <a:pt x="7625775" y="6847"/>
                    </a:cubicBezTo>
                    <a:cubicBezTo>
                      <a:pt x="7600106" y="6847"/>
                      <a:pt x="7581282" y="27387"/>
                      <a:pt x="7581282" y="51351"/>
                    </a:cubicBezTo>
                    <a:cubicBezTo>
                      <a:pt x="7581282" y="534048"/>
                      <a:pt x="7581282" y="534048"/>
                      <a:pt x="7581282" y="534048"/>
                    </a:cubicBezTo>
                    <a:cubicBezTo>
                      <a:pt x="7581282" y="561435"/>
                      <a:pt x="7557325" y="585399"/>
                      <a:pt x="7529945" y="585399"/>
                    </a:cubicBezTo>
                    <a:cubicBezTo>
                      <a:pt x="6551114" y="585399"/>
                      <a:pt x="6551114" y="585399"/>
                      <a:pt x="6551114" y="585399"/>
                    </a:cubicBezTo>
                    <a:cubicBezTo>
                      <a:pt x="6523734" y="585399"/>
                      <a:pt x="6499777" y="561435"/>
                      <a:pt x="6499777" y="534048"/>
                    </a:cubicBezTo>
                    <a:cubicBezTo>
                      <a:pt x="6499777" y="371437"/>
                      <a:pt x="6499777" y="371437"/>
                      <a:pt x="6499777" y="371437"/>
                    </a:cubicBezTo>
                    <a:cubicBezTo>
                      <a:pt x="6499777" y="345762"/>
                      <a:pt x="6480953" y="326933"/>
                      <a:pt x="6455285" y="326933"/>
                    </a:cubicBezTo>
                    <a:cubicBezTo>
                      <a:pt x="3746388" y="326933"/>
                      <a:pt x="3746388" y="326933"/>
                      <a:pt x="3746388" y="326933"/>
                    </a:cubicBezTo>
                    <a:cubicBezTo>
                      <a:pt x="3720719" y="326933"/>
                      <a:pt x="3701896" y="345762"/>
                      <a:pt x="3701896" y="371437"/>
                    </a:cubicBezTo>
                    <a:cubicBezTo>
                      <a:pt x="3701896" y="789090"/>
                      <a:pt x="3701896" y="789090"/>
                      <a:pt x="3701896" y="789090"/>
                    </a:cubicBezTo>
                    <a:cubicBezTo>
                      <a:pt x="3701896" y="816477"/>
                      <a:pt x="3677938" y="840441"/>
                      <a:pt x="3650558" y="840441"/>
                    </a:cubicBezTo>
                    <a:cubicBezTo>
                      <a:pt x="1088828" y="840441"/>
                      <a:pt x="1088828" y="840441"/>
                      <a:pt x="1088828" y="840441"/>
                    </a:cubicBezTo>
                    <a:cubicBezTo>
                      <a:pt x="1059737" y="840441"/>
                      <a:pt x="1037491" y="816477"/>
                      <a:pt x="1037491" y="789090"/>
                    </a:cubicBezTo>
                    <a:cubicBezTo>
                      <a:pt x="1037491" y="65044"/>
                      <a:pt x="1037491" y="65044"/>
                      <a:pt x="1037491" y="65044"/>
                    </a:cubicBezTo>
                    <a:cubicBezTo>
                      <a:pt x="1037491" y="41081"/>
                      <a:pt x="1016956" y="20540"/>
                      <a:pt x="992998" y="20540"/>
                    </a:cubicBezTo>
                    <a:cubicBezTo>
                      <a:pt x="542461" y="20540"/>
                      <a:pt x="224457" y="20540"/>
                      <a:pt x="0" y="20540"/>
                    </a:cubicBezTo>
                    <a:lnTo>
                      <a:pt x="0" y="13694"/>
                    </a:lnTo>
                    <a:cubicBezTo>
                      <a:pt x="992998" y="13694"/>
                      <a:pt x="992998" y="13694"/>
                      <a:pt x="992998" y="13694"/>
                    </a:cubicBezTo>
                    <a:cubicBezTo>
                      <a:pt x="1020378" y="13694"/>
                      <a:pt x="1044336" y="37657"/>
                      <a:pt x="1044336" y="65044"/>
                    </a:cubicBezTo>
                    <a:cubicBezTo>
                      <a:pt x="1044336" y="789090"/>
                      <a:pt x="1044336" y="789090"/>
                      <a:pt x="1044336" y="789090"/>
                    </a:cubicBezTo>
                    <a:cubicBezTo>
                      <a:pt x="1044336" y="813054"/>
                      <a:pt x="1063159" y="833594"/>
                      <a:pt x="1088828" y="833594"/>
                    </a:cubicBezTo>
                    <a:cubicBezTo>
                      <a:pt x="3650558" y="833594"/>
                      <a:pt x="3650558" y="833594"/>
                      <a:pt x="3650558" y="833594"/>
                    </a:cubicBezTo>
                    <a:cubicBezTo>
                      <a:pt x="3674516" y="833594"/>
                      <a:pt x="3695051" y="813054"/>
                      <a:pt x="3695051" y="789090"/>
                    </a:cubicBezTo>
                    <a:cubicBezTo>
                      <a:pt x="3695051" y="371437"/>
                      <a:pt x="3695051" y="371437"/>
                      <a:pt x="3695051" y="371437"/>
                    </a:cubicBezTo>
                    <a:cubicBezTo>
                      <a:pt x="3695051" y="342339"/>
                      <a:pt x="3717297" y="320087"/>
                      <a:pt x="3746388" y="320087"/>
                    </a:cubicBezTo>
                    <a:cubicBezTo>
                      <a:pt x="6455285" y="320087"/>
                      <a:pt x="6455285" y="320087"/>
                      <a:pt x="6455285" y="320087"/>
                    </a:cubicBezTo>
                    <a:cubicBezTo>
                      <a:pt x="6484376" y="320087"/>
                      <a:pt x="6506622" y="342339"/>
                      <a:pt x="6506622" y="371437"/>
                    </a:cubicBezTo>
                    <a:cubicBezTo>
                      <a:pt x="6506622" y="534048"/>
                      <a:pt x="6506622" y="534048"/>
                      <a:pt x="6506622" y="534048"/>
                    </a:cubicBezTo>
                    <a:cubicBezTo>
                      <a:pt x="6506622" y="558012"/>
                      <a:pt x="6527157" y="578552"/>
                      <a:pt x="6551114" y="578552"/>
                    </a:cubicBezTo>
                    <a:cubicBezTo>
                      <a:pt x="7529945" y="578552"/>
                      <a:pt x="7529945" y="578552"/>
                      <a:pt x="7529945" y="578552"/>
                    </a:cubicBezTo>
                    <a:cubicBezTo>
                      <a:pt x="7553903" y="578552"/>
                      <a:pt x="7574437" y="558012"/>
                      <a:pt x="7574437" y="534048"/>
                    </a:cubicBezTo>
                    <a:cubicBezTo>
                      <a:pt x="7574437" y="51351"/>
                      <a:pt x="7574437" y="51351"/>
                      <a:pt x="7574437" y="51351"/>
                    </a:cubicBezTo>
                    <a:cubicBezTo>
                      <a:pt x="7574437" y="23964"/>
                      <a:pt x="7596684" y="0"/>
                      <a:pt x="7625775"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1" i="0" u="none" strike="noStrike" kern="1200" cap="none" spc="0" normalizeH="0" baseline="0" noProof="0" dirty="0">
                  <a:ln>
                    <a:noFill/>
                  </a:ln>
                  <a:solidFill>
                    <a:prstClr val="white"/>
                  </a:solidFill>
                  <a:effectLst/>
                  <a:uLnTx/>
                  <a:uFillTx/>
                  <a:latin typeface="Arial"/>
                  <a:ea typeface="+mn-ea"/>
                  <a:cs typeface="+mn-cs"/>
                </a:endParaRPr>
              </a:p>
            </p:txBody>
          </p:sp>
          <p:sp>
            <p:nvSpPr>
              <p:cNvPr id="10" name="Rektangel 11"/>
              <p:cNvSpPr/>
              <p:nvPr userDrawn="1"/>
            </p:nvSpPr>
            <p:spPr>
              <a:xfrm>
                <a:off x="900907" y="2781178"/>
                <a:ext cx="9144000" cy="900963"/>
              </a:xfrm>
              <a:custGeom>
                <a:avLst/>
                <a:gdLst/>
                <a:ahLst/>
                <a:cxnLst/>
                <a:rect l="l" t="t" r="r" b="b"/>
                <a:pathLst>
                  <a:path w="9144000" h="922337">
                    <a:moveTo>
                      <a:pt x="5562016" y="0"/>
                    </a:moveTo>
                    <a:cubicBezTo>
                      <a:pt x="6735929" y="0"/>
                      <a:pt x="6735929" y="0"/>
                      <a:pt x="6735929" y="0"/>
                    </a:cubicBezTo>
                    <a:cubicBezTo>
                      <a:pt x="6765020" y="0"/>
                      <a:pt x="6787266" y="22246"/>
                      <a:pt x="6787266" y="51336"/>
                    </a:cubicBezTo>
                    <a:cubicBezTo>
                      <a:pt x="6787266" y="658812"/>
                      <a:pt x="6787266" y="658812"/>
                      <a:pt x="6787266" y="658812"/>
                    </a:cubicBezTo>
                    <a:cubicBezTo>
                      <a:pt x="6787266" y="684480"/>
                      <a:pt x="6807801" y="703303"/>
                      <a:pt x="6831758" y="703303"/>
                    </a:cubicBezTo>
                    <a:cubicBezTo>
                      <a:pt x="8616584" y="703303"/>
                      <a:pt x="8616584" y="703303"/>
                      <a:pt x="8616584" y="703303"/>
                    </a:cubicBezTo>
                    <a:cubicBezTo>
                      <a:pt x="8640542" y="703303"/>
                      <a:pt x="8661077" y="684480"/>
                      <a:pt x="8661077" y="658812"/>
                    </a:cubicBezTo>
                    <a:cubicBezTo>
                      <a:pt x="8661077" y="193366"/>
                      <a:pt x="8661077" y="193366"/>
                      <a:pt x="8661077" y="193366"/>
                    </a:cubicBezTo>
                    <a:cubicBezTo>
                      <a:pt x="8661077" y="165987"/>
                      <a:pt x="8683323" y="142030"/>
                      <a:pt x="8712414" y="142030"/>
                    </a:cubicBezTo>
                    <a:cubicBezTo>
                      <a:pt x="8866788" y="142030"/>
                      <a:pt x="9010400" y="142030"/>
                      <a:pt x="9144000" y="142030"/>
                    </a:cubicBezTo>
                    <a:lnTo>
                      <a:pt x="9144000" y="148875"/>
                    </a:lnTo>
                    <a:cubicBezTo>
                      <a:pt x="8712414" y="148875"/>
                      <a:pt x="8712414" y="148875"/>
                      <a:pt x="8712414" y="148875"/>
                    </a:cubicBezTo>
                    <a:cubicBezTo>
                      <a:pt x="8686745" y="148875"/>
                      <a:pt x="8667922" y="169409"/>
                      <a:pt x="8667922" y="193366"/>
                    </a:cubicBezTo>
                    <a:cubicBezTo>
                      <a:pt x="8667922" y="658812"/>
                      <a:pt x="8667922" y="658812"/>
                      <a:pt x="8667922" y="658812"/>
                    </a:cubicBezTo>
                    <a:cubicBezTo>
                      <a:pt x="8667922" y="687903"/>
                      <a:pt x="8643964" y="710148"/>
                      <a:pt x="8616584" y="710148"/>
                    </a:cubicBezTo>
                    <a:cubicBezTo>
                      <a:pt x="6831758" y="710148"/>
                      <a:pt x="6831758" y="710148"/>
                      <a:pt x="6831758" y="710148"/>
                    </a:cubicBezTo>
                    <a:cubicBezTo>
                      <a:pt x="6804378" y="710148"/>
                      <a:pt x="6780421" y="687903"/>
                      <a:pt x="6780421" y="658812"/>
                    </a:cubicBezTo>
                    <a:cubicBezTo>
                      <a:pt x="6780421" y="51336"/>
                      <a:pt x="6780421" y="51336"/>
                      <a:pt x="6780421" y="51336"/>
                    </a:cubicBezTo>
                    <a:cubicBezTo>
                      <a:pt x="6780421" y="27379"/>
                      <a:pt x="6761597" y="6845"/>
                      <a:pt x="6735929" y="6845"/>
                    </a:cubicBezTo>
                    <a:cubicBezTo>
                      <a:pt x="5562016" y="6845"/>
                      <a:pt x="5562016" y="6845"/>
                      <a:pt x="5562016" y="6845"/>
                    </a:cubicBezTo>
                    <a:cubicBezTo>
                      <a:pt x="5538059" y="6845"/>
                      <a:pt x="5517524" y="27379"/>
                      <a:pt x="5517524" y="51336"/>
                    </a:cubicBezTo>
                    <a:cubicBezTo>
                      <a:pt x="5517524" y="773463"/>
                      <a:pt x="5517524" y="773463"/>
                      <a:pt x="5517524" y="773463"/>
                    </a:cubicBezTo>
                    <a:cubicBezTo>
                      <a:pt x="5517524" y="802553"/>
                      <a:pt x="5495278" y="824799"/>
                      <a:pt x="5467898" y="824799"/>
                    </a:cubicBezTo>
                    <a:cubicBezTo>
                      <a:pt x="1906802" y="824799"/>
                      <a:pt x="1906802" y="824799"/>
                      <a:pt x="1906802" y="824799"/>
                    </a:cubicBezTo>
                    <a:cubicBezTo>
                      <a:pt x="1879422" y="824799"/>
                      <a:pt x="1855465" y="802553"/>
                      <a:pt x="1855465" y="773463"/>
                    </a:cubicBezTo>
                    <a:cubicBezTo>
                      <a:pt x="1855465" y="662235"/>
                      <a:pt x="1855465" y="662235"/>
                      <a:pt x="1855465" y="662235"/>
                    </a:cubicBezTo>
                    <a:cubicBezTo>
                      <a:pt x="1855465" y="636567"/>
                      <a:pt x="1834930" y="617743"/>
                      <a:pt x="1810972" y="617743"/>
                    </a:cubicBezTo>
                    <a:cubicBezTo>
                      <a:pt x="1295888" y="617743"/>
                      <a:pt x="1295888" y="617743"/>
                      <a:pt x="1295888" y="617743"/>
                    </a:cubicBezTo>
                    <a:cubicBezTo>
                      <a:pt x="1271931" y="617743"/>
                      <a:pt x="1253107" y="636567"/>
                      <a:pt x="1253107" y="662235"/>
                    </a:cubicBezTo>
                    <a:cubicBezTo>
                      <a:pt x="1253107" y="871001"/>
                      <a:pt x="1253107" y="871001"/>
                      <a:pt x="1253107" y="871001"/>
                    </a:cubicBezTo>
                    <a:cubicBezTo>
                      <a:pt x="1253107" y="898380"/>
                      <a:pt x="1229150" y="922337"/>
                      <a:pt x="1201770" y="922337"/>
                    </a:cubicBezTo>
                    <a:cubicBezTo>
                      <a:pt x="782516" y="922337"/>
                      <a:pt x="782516" y="922337"/>
                      <a:pt x="782516" y="922337"/>
                    </a:cubicBezTo>
                    <a:cubicBezTo>
                      <a:pt x="755136" y="922337"/>
                      <a:pt x="731178" y="898380"/>
                      <a:pt x="731178" y="871001"/>
                    </a:cubicBezTo>
                    <a:cubicBezTo>
                      <a:pt x="731178" y="564696"/>
                      <a:pt x="731178" y="564696"/>
                      <a:pt x="731178" y="564696"/>
                    </a:cubicBezTo>
                    <a:cubicBezTo>
                      <a:pt x="731178" y="540739"/>
                      <a:pt x="712355" y="520205"/>
                      <a:pt x="688397" y="520205"/>
                    </a:cubicBezTo>
                    <a:cubicBezTo>
                      <a:pt x="412149" y="520205"/>
                      <a:pt x="185673" y="520205"/>
                      <a:pt x="0" y="520205"/>
                    </a:cubicBezTo>
                    <a:lnTo>
                      <a:pt x="0" y="513360"/>
                    </a:lnTo>
                    <a:cubicBezTo>
                      <a:pt x="688397" y="513360"/>
                      <a:pt x="688397" y="513360"/>
                      <a:pt x="688397" y="513360"/>
                    </a:cubicBezTo>
                    <a:cubicBezTo>
                      <a:pt x="715777" y="513360"/>
                      <a:pt x="738023" y="535606"/>
                      <a:pt x="738023" y="564696"/>
                    </a:cubicBezTo>
                    <a:cubicBezTo>
                      <a:pt x="738023" y="871001"/>
                      <a:pt x="738023" y="871001"/>
                      <a:pt x="738023" y="871001"/>
                    </a:cubicBezTo>
                    <a:cubicBezTo>
                      <a:pt x="738023" y="894958"/>
                      <a:pt x="758558" y="915492"/>
                      <a:pt x="782516" y="915492"/>
                    </a:cubicBezTo>
                    <a:cubicBezTo>
                      <a:pt x="1201770" y="915492"/>
                      <a:pt x="1201770" y="915492"/>
                      <a:pt x="1201770" y="915492"/>
                    </a:cubicBezTo>
                    <a:cubicBezTo>
                      <a:pt x="1225727" y="915492"/>
                      <a:pt x="1246262" y="894958"/>
                      <a:pt x="1246262" y="871001"/>
                    </a:cubicBezTo>
                    <a:cubicBezTo>
                      <a:pt x="1246262" y="662235"/>
                      <a:pt x="1246262" y="662235"/>
                      <a:pt x="1246262" y="662235"/>
                    </a:cubicBezTo>
                    <a:cubicBezTo>
                      <a:pt x="1246262" y="633144"/>
                      <a:pt x="1268508" y="610899"/>
                      <a:pt x="1295888" y="610899"/>
                    </a:cubicBezTo>
                    <a:cubicBezTo>
                      <a:pt x="1810972" y="610899"/>
                      <a:pt x="1810972" y="610899"/>
                      <a:pt x="1810972" y="610899"/>
                    </a:cubicBezTo>
                    <a:cubicBezTo>
                      <a:pt x="1840064" y="610899"/>
                      <a:pt x="1862310" y="633144"/>
                      <a:pt x="1862310" y="662235"/>
                    </a:cubicBezTo>
                    <a:cubicBezTo>
                      <a:pt x="1862310" y="773463"/>
                      <a:pt x="1862310" y="773463"/>
                      <a:pt x="1862310" y="773463"/>
                    </a:cubicBezTo>
                    <a:cubicBezTo>
                      <a:pt x="1862310" y="799131"/>
                      <a:pt x="1882845" y="817954"/>
                      <a:pt x="1906802" y="817954"/>
                    </a:cubicBezTo>
                    <a:cubicBezTo>
                      <a:pt x="5467898" y="817954"/>
                      <a:pt x="5467898" y="817954"/>
                      <a:pt x="5467898" y="817954"/>
                    </a:cubicBezTo>
                    <a:cubicBezTo>
                      <a:pt x="5491855" y="817954"/>
                      <a:pt x="5510679" y="799131"/>
                      <a:pt x="5510679" y="773463"/>
                    </a:cubicBezTo>
                    <a:cubicBezTo>
                      <a:pt x="5510679" y="51336"/>
                      <a:pt x="5510679" y="51336"/>
                      <a:pt x="5510679" y="51336"/>
                    </a:cubicBezTo>
                    <a:cubicBezTo>
                      <a:pt x="5510679" y="22246"/>
                      <a:pt x="5534636" y="0"/>
                      <a:pt x="5562016"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11" name="Rektangel 12"/>
              <p:cNvSpPr/>
              <p:nvPr userDrawn="1"/>
            </p:nvSpPr>
            <p:spPr>
              <a:xfrm>
                <a:off x="900907" y="2950674"/>
                <a:ext cx="9144000" cy="1345174"/>
              </a:xfrm>
              <a:custGeom>
                <a:avLst/>
                <a:gdLst/>
                <a:ahLst/>
                <a:cxnLst/>
                <a:rect l="l" t="t" r="r" b="b"/>
                <a:pathLst>
                  <a:path w="9144000" h="1536700">
                    <a:moveTo>
                      <a:pt x="2822317" y="0"/>
                    </a:moveTo>
                    <a:cubicBezTo>
                      <a:pt x="5028108" y="0"/>
                      <a:pt x="5028108" y="0"/>
                      <a:pt x="5028108" y="0"/>
                    </a:cubicBezTo>
                    <a:cubicBezTo>
                      <a:pt x="5055488" y="0"/>
                      <a:pt x="5079446" y="22246"/>
                      <a:pt x="5079446" y="51338"/>
                    </a:cubicBezTo>
                    <a:cubicBezTo>
                      <a:pt x="5079446" y="884715"/>
                      <a:pt x="5079446" y="884715"/>
                      <a:pt x="5079446" y="884715"/>
                    </a:cubicBezTo>
                    <a:cubicBezTo>
                      <a:pt x="5079446" y="908672"/>
                      <a:pt x="5098269" y="929207"/>
                      <a:pt x="5123938" y="929207"/>
                    </a:cubicBezTo>
                    <a:cubicBezTo>
                      <a:pt x="5734852" y="929207"/>
                      <a:pt x="5734852" y="929207"/>
                      <a:pt x="5734852" y="929207"/>
                    </a:cubicBezTo>
                    <a:cubicBezTo>
                      <a:pt x="5760520" y="929207"/>
                      <a:pt x="5779344" y="908672"/>
                      <a:pt x="5779344" y="884715"/>
                    </a:cubicBezTo>
                    <a:cubicBezTo>
                      <a:pt x="5779344" y="352517"/>
                      <a:pt x="5779344" y="352517"/>
                      <a:pt x="5779344" y="352517"/>
                    </a:cubicBezTo>
                    <a:cubicBezTo>
                      <a:pt x="5779344" y="323426"/>
                      <a:pt x="5803301" y="301180"/>
                      <a:pt x="5830681" y="301180"/>
                    </a:cubicBezTo>
                    <a:cubicBezTo>
                      <a:pt x="7452939" y="301180"/>
                      <a:pt x="7452939" y="301180"/>
                      <a:pt x="7452939" y="301180"/>
                    </a:cubicBezTo>
                    <a:cubicBezTo>
                      <a:pt x="7480319" y="301180"/>
                      <a:pt x="7502565" y="323426"/>
                      <a:pt x="7502565" y="352517"/>
                    </a:cubicBezTo>
                    <a:cubicBezTo>
                      <a:pt x="7502565" y="1485363"/>
                      <a:pt x="7502565" y="1485363"/>
                      <a:pt x="7502565" y="1485363"/>
                    </a:cubicBezTo>
                    <a:cubicBezTo>
                      <a:pt x="7502565" y="1509320"/>
                      <a:pt x="7523100" y="1529855"/>
                      <a:pt x="7547058" y="1529855"/>
                    </a:cubicBezTo>
                    <a:cubicBezTo>
                      <a:pt x="8799687" y="1529855"/>
                      <a:pt x="8799687" y="1529855"/>
                      <a:pt x="8799687" y="1529855"/>
                    </a:cubicBezTo>
                    <a:cubicBezTo>
                      <a:pt x="8823645" y="1529855"/>
                      <a:pt x="8844180" y="1509320"/>
                      <a:pt x="8844180" y="1485363"/>
                    </a:cubicBezTo>
                    <a:cubicBezTo>
                      <a:pt x="8844180" y="966855"/>
                      <a:pt x="8844180" y="966855"/>
                      <a:pt x="8844180" y="966855"/>
                    </a:cubicBezTo>
                    <a:cubicBezTo>
                      <a:pt x="8844180" y="937764"/>
                      <a:pt x="8866426" y="915517"/>
                      <a:pt x="8895517" y="915517"/>
                    </a:cubicBezTo>
                    <a:cubicBezTo>
                      <a:pt x="8981972" y="915517"/>
                      <a:pt x="9064748" y="915517"/>
                      <a:pt x="9144000" y="915517"/>
                    </a:cubicBezTo>
                    <a:lnTo>
                      <a:pt x="9144000" y="922362"/>
                    </a:lnTo>
                    <a:cubicBezTo>
                      <a:pt x="8895517" y="922362"/>
                      <a:pt x="8895517" y="922362"/>
                      <a:pt x="8895517" y="922362"/>
                    </a:cubicBezTo>
                    <a:cubicBezTo>
                      <a:pt x="8869848" y="922362"/>
                      <a:pt x="8851025" y="941186"/>
                      <a:pt x="8851025" y="966855"/>
                    </a:cubicBezTo>
                    <a:cubicBezTo>
                      <a:pt x="8851025" y="1485363"/>
                      <a:pt x="8851025" y="1485363"/>
                      <a:pt x="8851025" y="1485363"/>
                    </a:cubicBezTo>
                    <a:cubicBezTo>
                      <a:pt x="8851025" y="1512743"/>
                      <a:pt x="8827067" y="1536700"/>
                      <a:pt x="8799687" y="1536700"/>
                    </a:cubicBezTo>
                    <a:cubicBezTo>
                      <a:pt x="7547058" y="1536700"/>
                      <a:pt x="7547058" y="1536700"/>
                      <a:pt x="7547058" y="1536700"/>
                    </a:cubicBezTo>
                    <a:cubicBezTo>
                      <a:pt x="7519678" y="1536700"/>
                      <a:pt x="7495720" y="1512743"/>
                      <a:pt x="7495720" y="1485363"/>
                    </a:cubicBezTo>
                    <a:cubicBezTo>
                      <a:pt x="7495720" y="352517"/>
                      <a:pt x="7495720" y="352517"/>
                      <a:pt x="7495720" y="352517"/>
                    </a:cubicBezTo>
                    <a:cubicBezTo>
                      <a:pt x="7495720" y="328560"/>
                      <a:pt x="7476897" y="308025"/>
                      <a:pt x="7452939" y="308025"/>
                    </a:cubicBezTo>
                    <a:cubicBezTo>
                      <a:pt x="5830681" y="308025"/>
                      <a:pt x="5830681" y="308025"/>
                      <a:pt x="5830681" y="308025"/>
                    </a:cubicBezTo>
                    <a:cubicBezTo>
                      <a:pt x="5806724" y="308025"/>
                      <a:pt x="5786189" y="328560"/>
                      <a:pt x="5786189" y="352517"/>
                    </a:cubicBezTo>
                    <a:cubicBezTo>
                      <a:pt x="5786189" y="884715"/>
                      <a:pt x="5786189" y="884715"/>
                      <a:pt x="5786189" y="884715"/>
                    </a:cubicBezTo>
                    <a:cubicBezTo>
                      <a:pt x="5786189" y="912095"/>
                      <a:pt x="5763943" y="936052"/>
                      <a:pt x="5734852" y="936052"/>
                    </a:cubicBezTo>
                    <a:cubicBezTo>
                      <a:pt x="5123938" y="936052"/>
                      <a:pt x="5123938" y="936052"/>
                      <a:pt x="5123938" y="936052"/>
                    </a:cubicBezTo>
                    <a:cubicBezTo>
                      <a:pt x="5094847" y="936052"/>
                      <a:pt x="5072601" y="912095"/>
                      <a:pt x="5072601" y="884715"/>
                    </a:cubicBezTo>
                    <a:cubicBezTo>
                      <a:pt x="5072601" y="51338"/>
                      <a:pt x="5072601" y="51338"/>
                      <a:pt x="5072601" y="51338"/>
                    </a:cubicBezTo>
                    <a:cubicBezTo>
                      <a:pt x="5072601" y="25669"/>
                      <a:pt x="5052066" y="6845"/>
                      <a:pt x="5028108" y="6845"/>
                    </a:cubicBezTo>
                    <a:cubicBezTo>
                      <a:pt x="2822317" y="6845"/>
                      <a:pt x="2822317" y="6845"/>
                      <a:pt x="2822317" y="6845"/>
                    </a:cubicBezTo>
                    <a:cubicBezTo>
                      <a:pt x="2798359" y="6845"/>
                      <a:pt x="2777825" y="25669"/>
                      <a:pt x="2777825" y="51338"/>
                    </a:cubicBezTo>
                    <a:cubicBezTo>
                      <a:pt x="2777825" y="1276591"/>
                      <a:pt x="2777825" y="1276591"/>
                      <a:pt x="2777825" y="1276591"/>
                    </a:cubicBezTo>
                    <a:cubicBezTo>
                      <a:pt x="2777825" y="1303971"/>
                      <a:pt x="2755578" y="1327928"/>
                      <a:pt x="2726487" y="1327928"/>
                    </a:cubicBezTo>
                    <a:cubicBezTo>
                      <a:pt x="279410" y="1327928"/>
                      <a:pt x="279410" y="1327928"/>
                      <a:pt x="279410" y="1327928"/>
                    </a:cubicBezTo>
                    <a:cubicBezTo>
                      <a:pt x="252030" y="1327928"/>
                      <a:pt x="228073" y="1303971"/>
                      <a:pt x="228073" y="1276591"/>
                    </a:cubicBezTo>
                    <a:cubicBezTo>
                      <a:pt x="228073" y="453481"/>
                      <a:pt x="228073" y="453481"/>
                      <a:pt x="228073" y="453481"/>
                    </a:cubicBezTo>
                    <a:cubicBezTo>
                      <a:pt x="228073" y="427812"/>
                      <a:pt x="207538" y="408988"/>
                      <a:pt x="183580" y="408988"/>
                    </a:cubicBezTo>
                    <a:cubicBezTo>
                      <a:pt x="120092" y="408988"/>
                      <a:pt x="58927" y="408988"/>
                      <a:pt x="0" y="408988"/>
                    </a:cubicBezTo>
                    <a:lnTo>
                      <a:pt x="0" y="402143"/>
                    </a:lnTo>
                    <a:cubicBezTo>
                      <a:pt x="183580" y="402143"/>
                      <a:pt x="183580" y="402143"/>
                      <a:pt x="183580" y="402143"/>
                    </a:cubicBezTo>
                    <a:cubicBezTo>
                      <a:pt x="212672" y="402143"/>
                      <a:pt x="234918" y="424389"/>
                      <a:pt x="234918" y="453481"/>
                    </a:cubicBezTo>
                    <a:cubicBezTo>
                      <a:pt x="234918" y="1276591"/>
                      <a:pt x="234918" y="1276591"/>
                      <a:pt x="234918" y="1276591"/>
                    </a:cubicBezTo>
                    <a:cubicBezTo>
                      <a:pt x="234918" y="1300548"/>
                      <a:pt x="255453" y="1321083"/>
                      <a:pt x="279410" y="1321083"/>
                    </a:cubicBezTo>
                    <a:cubicBezTo>
                      <a:pt x="2726487" y="1321083"/>
                      <a:pt x="2726487" y="1321083"/>
                      <a:pt x="2726487" y="1321083"/>
                    </a:cubicBezTo>
                    <a:cubicBezTo>
                      <a:pt x="2750445" y="1321083"/>
                      <a:pt x="2770980" y="1300548"/>
                      <a:pt x="2770980" y="1276591"/>
                    </a:cubicBezTo>
                    <a:cubicBezTo>
                      <a:pt x="2770980" y="51338"/>
                      <a:pt x="2770980" y="51338"/>
                      <a:pt x="2770980" y="51338"/>
                    </a:cubicBezTo>
                    <a:cubicBezTo>
                      <a:pt x="2770980" y="22246"/>
                      <a:pt x="2794937" y="0"/>
                      <a:pt x="2822317"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12" name="Rektangel 13"/>
              <p:cNvSpPr/>
              <p:nvPr userDrawn="1"/>
            </p:nvSpPr>
            <p:spPr>
              <a:xfrm>
                <a:off x="900907" y="3041048"/>
                <a:ext cx="9144000" cy="1250039"/>
              </a:xfrm>
              <a:custGeom>
                <a:avLst/>
                <a:gdLst/>
                <a:ahLst/>
                <a:cxnLst/>
                <a:rect l="l" t="t" r="r" b="b"/>
                <a:pathLst>
                  <a:path w="9144000" h="1435100">
                    <a:moveTo>
                      <a:pt x="4819337" y="0"/>
                    </a:moveTo>
                    <a:cubicBezTo>
                      <a:pt x="5888863" y="0"/>
                      <a:pt x="5888863" y="0"/>
                      <a:pt x="5888863" y="0"/>
                    </a:cubicBezTo>
                    <a:cubicBezTo>
                      <a:pt x="5917955" y="0"/>
                      <a:pt x="5940201" y="23947"/>
                      <a:pt x="5940201" y="51315"/>
                    </a:cubicBezTo>
                    <a:cubicBezTo>
                      <a:pt x="5940201" y="1228131"/>
                      <a:pt x="5940201" y="1228131"/>
                      <a:pt x="5940201" y="1228131"/>
                    </a:cubicBezTo>
                    <a:cubicBezTo>
                      <a:pt x="5940201" y="1253788"/>
                      <a:pt x="5960736" y="1272604"/>
                      <a:pt x="5984693" y="1272604"/>
                    </a:cubicBezTo>
                    <a:cubicBezTo>
                      <a:pt x="8152838" y="1272604"/>
                      <a:pt x="8152838" y="1272604"/>
                      <a:pt x="8152838" y="1272604"/>
                    </a:cubicBezTo>
                    <a:cubicBezTo>
                      <a:pt x="8176795" y="1272604"/>
                      <a:pt x="8197330" y="1253788"/>
                      <a:pt x="8197330" y="1228131"/>
                    </a:cubicBezTo>
                    <a:cubicBezTo>
                      <a:pt x="8197330" y="256573"/>
                      <a:pt x="8197330" y="256573"/>
                      <a:pt x="8197330" y="256573"/>
                    </a:cubicBezTo>
                    <a:cubicBezTo>
                      <a:pt x="8197330" y="227495"/>
                      <a:pt x="8219576" y="205259"/>
                      <a:pt x="8248667" y="205259"/>
                    </a:cubicBezTo>
                    <a:cubicBezTo>
                      <a:pt x="8970812" y="205259"/>
                      <a:pt x="8970812" y="205259"/>
                      <a:pt x="8970812" y="205259"/>
                    </a:cubicBezTo>
                    <a:cubicBezTo>
                      <a:pt x="8998191" y="205259"/>
                      <a:pt x="9020438" y="227495"/>
                      <a:pt x="9020438" y="256573"/>
                    </a:cubicBezTo>
                    <a:cubicBezTo>
                      <a:pt x="9020438" y="465253"/>
                      <a:pt x="9020438" y="465253"/>
                      <a:pt x="9020438" y="465253"/>
                    </a:cubicBezTo>
                    <a:cubicBezTo>
                      <a:pt x="9020438" y="489200"/>
                      <a:pt x="9040972" y="508015"/>
                      <a:pt x="9064930" y="508015"/>
                    </a:cubicBezTo>
                    <a:lnTo>
                      <a:pt x="9144000" y="508015"/>
                    </a:lnTo>
                    <a:lnTo>
                      <a:pt x="9144000" y="514857"/>
                    </a:lnTo>
                    <a:cubicBezTo>
                      <a:pt x="9064930" y="514857"/>
                      <a:pt x="9064930" y="514857"/>
                      <a:pt x="9064930" y="514857"/>
                    </a:cubicBezTo>
                    <a:cubicBezTo>
                      <a:pt x="9037550" y="514857"/>
                      <a:pt x="9013593" y="492621"/>
                      <a:pt x="9013593" y="465253"/>
                    </a:cubicBezTo>
                    <a:cubicBezTo>
                      <a:pt x="9013593" y="256573"/>
                      <a:pt x="9013593" y="256573"/>
                      <a:pt x="9013593" y="256573"/>
                    </a:cubicBezTo>
                    <a:cubicBezTo>
                      <a:pt x="9013593" y="232627"/>
                      <a:pt x="8994769" y="212101"/>
                      <a:pt x="8970812" y="212101"/>
                    </a:cubicBezTo>
                    <a:cubicBezTo>
                      <a:pt x="8248667" y="212101"/>
                      <a:pt x="8248667" y="212101"/>
                      <a:pt x="8248667" y="212101"/>
                    </a:cubicBezTo>
                    <a:cubicBezTo>
                      <a:pt x="8222998" y="212101"/>
                      <a:pt x="8204175" y="232627"/>
                      <a:pt x="8204175" y="256573"/>
                    </a:cubicBezTo>
                    <a:cubicBezTo>
                      <a:pt x="8204175" y="1228131"/>
                      <a:pt x="8204175" y="1228131"/>
                      <a:pt x="8204175" y="1228131"/>
                    </a:cubicBezTo>
                    <a:cubicBezTo>
                      <a:pt x="8204175" y="1257209"/>
                      <a:pt x="8180217" y="1279446"/>
                      <a:pt x="8152838" y="1279446"/>
                    </a:cubicBezTo>
                    <a:cubicBezTo>
                      <a:pt x="5984693" y="1279446"/>
                      <a:pt x="5984693" y="1279446"/>
                      <a:pt x="5984693" y="1279446"/>
                    </a:cubicBezTo>
                    <a:cubicBezTo>
                      <a:pt x="5957313" y="1279446"/>
                      <a:pt x="5933356" y="1257209"/>
                      <a:pt x="5933356" y="1228131"/>
                    </a:cubicBezTo>
                    <a:cubicBezTo>
                      <a:pt x="5933356" y="51315"/>
                      <a:pt x="5933356" y="51315"/>
                      <a:pt x="5933356" y="51315"/>
                    </a:cubicBezTo>
                    <a:cubicBezTo>
                      <a:pt x="5933356" y="27368"/>
                      <a:pt x="5914532" y="6842"/>
                      <a:pt x="5888863" y="6842"/>
                    </a:cubicBezTo>
                    <a:cubicBezTo>
                      <a:pt x="4819337" y="6842"/>
                      <a:pt x="4819337" y="6842"/>
                      <a:pt x="4819337" y="6842"/>
                    </a:cubicBezTo>
                    <a:cubicBezTo>
                      <a:pt x="4795380" y="6842"/>
                      <a:pt x="4774845" y="27368"/>
                      <a:pt x="4774845" y="51315"/>
                    </a:cubicBezTo>
                    <a:cubicBezTo>
                      <a:pt x="4774845" y="1383786"/>
                      <a:pt x="4774845" y="1383786"/>
                      <a:pt x="4774845" y="1383786"/>
                    </a:cubicBezTo>
                    <a:cubicBezTo>
                      <a:pt x="4774845" y="1412864"/>
                      <a:pt x="4752599" y="1435100"/>
                      <a:pt x="4723507" y="1435100"/>
                    </a:cubicBezTo>
                    <a:cubicBezTo>
                      <a:pt x="3236438" y="1435100"/>
                      <a:pt x="3236438" y="1435100"/>
                      <a:pt x="3236438" y="1435100"/>
                    </a:cubicBezTo>
                    <a:cubicBezTo>
                      <a:pt x="3207346" y="1435100"/>
                      <a:pt x="3185100" y="1412864"/>
                      <a:pt x="3185100" y="1383786"/>
                    </a:cubicBezTo>
                    <a:cubicBezTo>
                      <a:pt x="3185100" y="259994"/>
                      <a:pt x="3185100" y="259994"/>
                      <a:pt x="3185100" y="259994"/>
                    </a:cubicBezTo>
                    <a:cubicBezTo>
                      <a:pt x="3185100" y="236048"/>
                      <a:pt x="3164565" y="215522"/>
                      <a:pt x="3140608" y="215522"/>
                    </a:cubicBezTo>
                    <a:cubicBezTo>
                      <a:pt x="986153" y="215522"/>
                      <a:pt x="986153" y="215522"/>
                      <a:pt x="986153" y="215522"/>
                    </a:cubicBezTo>
                    <a:cubicBezTo>
                      <a:pt x="960485" y="215522"/>
                      <a:pt x="941661" y="236048"/>
                      <a:pt x="941661" y="259994"/>
                    </a:cubicBezTo>
                    <a:cubicBezTo>
                      <a:pt x="941661" y="1079319"/>
                      <a:pt x="941661" y="1079319"/>
                      <a:pt x="941661" y="1079319"/>
                    </a:cubicBezTo>
                    <a:cubicBezTo>
                      <a:pt x="941661" y="1108397"/>
                      <a:pt x="917704" y="1130633"/>
                      <a:pt x="890324" y="1130633"/>
                    </a:cubicBezTo>
                    <a:cubicBezTo>
                      <a:pt x="538949" y="1130633"/>
                      <a:pt x="245341" y="1130633"/>
                      <a:pt x="0" y="1130633"/>
                    </a:cubicBezTo>
                    <a:lnTo>
                      <a:pt x="0" y="1123791"/>
                    </a:lnTo>
                    <a:cubicBezTo>
                      <a:pt x="890324" y="1123791"/>
                      <a:pt x="890324" y="1123791"/>
                      <a:pt x="890324" y="1123791"/>
                    </a:cubicBezTo>
                    <a:cubicBezTo>
                      <a:pt x="914281" y="1123791"/>
                      <a:pt x="934816" y="1103265"/>
                      <a:pt x="934816" y="1079319"/>
                    </a:cubicBezTo>
                    <a:cubicBezTo>
                      <a:pt x="934816" y="259994"/>
                      <a:pt x="934816" y="259994"/>
                      <a:pt x="934816" y="259994"/>
                    </a:cubicBezTo>
                    <a:cubicBezTo>
                      <a:pt x="934816" y="230916"/>
                      <a:pt x="957062" y="208680"/>
                      <a:pt x="986153" y="208680"/>
                    </a:cubicBezTo>
                    <a:cubicBezTo>
                      <a:pt x="3140608" y="208680"/>
                      <a:pt x="3140608" y="208680"/>
                      <a:pt x="3140608" y="208680"/>
                    </a:cubicBezTo>
                    <a:cubicBezTo>
                      <a:pt x="3167988" y="208680"/>
                      <a:pt x="3191945" y="230916"/>
                      <a:pt x="3191945" y="259994"/>
                    </a:cubicBezTo>
                    <a:cubicBezTo>
                      <a:pt x="3191945" y="1383786"/>
                      <a:pt x="3191945" y="1383786"/>
                      <a:pt x="3191945" y="1383786"/>
                    </a:cubicBezTo>
                    <a:cubicBezTo>
                      <a:pt x="3191945" y="1409443"/>
                      <a:pt x="3210769" y="1428258"/>
                      <a:pt x="3236438" y="1428258"/>
                    </a:cubicBezTo>
                    <a:cubicBezTo>
                      <a:pt x="4723507" y="1428258"/>
                      <a:pt x="4723507" y="1428258"/>
                      <a:pt x="4723507" y="1428258"/>
                    </a:cubicBezTo>
                    <a:cubicBezTo>
                      <a:pt x="4749176" y="1428258"/>
                      <a:pt x="4768000" y="1409443"/>
                      <a:pt x="4768000" y="1383786"/>
                    </a:cubicBezTo>
                    <a:cubicBezTo>
                      <a:pt x="4768000" y="51315"/>
                      <a:pt x="4768000" y="51315"/>
                      <a:pt x="4768000" y="51315"/>
                    </a:cubicBezTo>
                    <a:cubicBezTo>
                      <a:pt x="4768000" y="23947"/>
                      <a:pt x="4791957" y="0"/>
                      <a:pt x="4819337"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solidFill>
                      <a:srgbClr val="1F497D"/>
                    </a:solidFill>
                  </a:ln>
                  <a:solidFill>
                    <a:prstClr val="white"/>
                  </a:solidFill>
                  <a:effectLst/>
                  <a:uLnTx/>
                  <a:uFillTx/>
                  <a:latin typeface="Arial"/>
                  <a:ea typeface="+mn-ea"/>
                  <a:cs typeface="+mn-cs"/>
                </a:endParaRPr>
              </a:p>
            </p:txBody>
          </p:sp>
        </p:grpSp>
      </p:gr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364808"/>
            <a:ext cx="1097280" cy="1097280"/>
          </a:xfrm>
          <a:prstGeom prst="rect">
            <a:avLst/>
          </a:prstGeom>
        </p:spPr>
      </p:pic>
    </p:spTree>
    <p:extLst>
      <p:ext uri="{BB962C8B-B14F-4D97-AF65-F5344CB8AC3E}">
        <p14:creationId xmlns:p14="http://schemas.microsoft.com/office/powerpoint/2010/main" val="398265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smtClean="0"/>
              <a:t>2017-10-10</a:t>
            </a:r>
            <a:endParaRPr lang="en-GB"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dirty="0"/>
          </a:p>
        </p:txBody>
      </p:sp>
      <p:sp>
        <p:nvSpPr>
          <p:cNvPr id="11" name="Title 1"/>
          <p:cNvSpPr>
            <a:spLocks noGrp="1"/>
          </p:cNvSpPr>
          <p:nvPr>
            <p:ph type="title"/>
          </p:nvPr>
        </p:nvSpPr>
        <p:spPr>
          <a:xfrm>
            <a:off x="1935480" y="342841"/>
            <a:ext cx="9418320" cy="1116286"/>
          </a:xfrm>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1170" y="477372"/>
            <a:ext cx="1941576" cy="762000"/>
          </a:xfrm>
          <a:prstGeom prst="rect">
            <a:avLst/>
          </a:prstGeom>
        </p:spPr>
      </p:pic>
    </p:spTree>
    <p:extLst>
      <p:ext uri="{BB962C8B-B14F-4D97-AF65-F5344CB8AC3E}">
        <p14:creationId xmlns:p14="http://schemas.microsoft.com/office/powerpoint/2010/main" val="1546184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dirty="0"/>
          </a:p>
        </p:txBody>
      </p:sp>
      <p:sp>
        <p:nvSpPr>
          <p:cNvPr id="9" name="Title 1"/>
          <p:cNvSpPr>
            <a:spLocks noGrp="1"/>
          </p:cNvSpPr>
          <p:nvPr>
            <p:ph type="title"/>
          </p:nvPr>
        </p:nvSpPr>
        <p:spPr>
          <a:xfrm>
            <a:off x="1935480" y="382053"/>
            <a:ext cx="9418320" cy="669507"/>
          </a:xfrm>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14" name="Content Placeholder 13"/>
          <p:cNvSpPr>
            <a:spLocks noGrp="1"/>
          </p:cNvSpPr>
          <p:nvPr>
            <p:ph sz="quarter" idx="13" hasCustomPrompt="1"/>
          </p:nvPr>
        </p:nvSpPr>
        <p:spPr>
          <a:xfrm>
            <a:off x="1935480" y="1051561"/>
            <a:ext cx="9418320" cy="398776"/>
          </a:xfrm>
        </p:spPr>
        <p:txBody>
          <a:bodyPr tIns="0" bIns="0"/>
          <a:lstStyle>
            <a:lvl1pPr marL="9144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3208179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lgn="l">
              <a:defRPr sz="6000"/>
            </a:lvl1p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Tree>
    <p:extLst>
      <p:ext uri="{BB962C8B-B14F-4D97-AF65-F5344CB8AC3E}">
        <p14:creationId xmlns:p14="http://schemas.microsoft.com/office/powerpoint/2010/main" val="3963729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Content Placeholder 2"/>
          <p:cNvSpPr>
            <a:spLocks noGrp="1"/>
          </p:cNvSpPr>
          <p:nvPr>
            <p:ph sz="half" idx="1"/>
          </p:nvPr>
        </p:nvSpPr>
        <p:spPr>
          <a:xfrm>
            <a:off x="838200" y="1618488"/>
            <a:ext cx="5181600" cy="4579112"/>
          </a:xfrm>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Content Placeholder 3"/>
          <p:cNvSpPr>
            <a:spLocks noGrp="1"/>
          </p:cNvSpPr>
          <p:nvPr>
            <p:ph sz="half" idx="2"/>
          </p:nvPr>
        </p:nvSpPr>
        <p:spPr>
          <a:xfrm>
            <a:off x="6172200" y="1618488"/>
            <a:ext cx="5181600" cy="4579112"/>
          </a:xfrm>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Tree>
    <p:extLst>
      <p:ext uri="{BB962C8B-B14F-4D97-AF65-F5344CB8AC3E}">
        <p14:creationId xmlns:p14="http://schemas.microsoft.com/office/powerpoint/2010/main" val="2896019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18488"/>
            <a:ext cx="5181600" cy="4579112"/>
          </a:xfrm>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Content Placeholder 3"/>
          <p:cNvSpPr>
            <a:spLocks noGrp="1"/>
          </p:cNvSpPr>
          <p:nvPr>
            <p:ph sz="half" idx="2"/>
          </p:nvPr>
        </p:nvSpPr>
        <p:spPr>
          <a:xfrm>
            <a:off x="6172200" y="1618488"/>
            <a:ext cx="5181600" cy="4579112"/>
          </a:xfrm>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
        <p:nvSpPr>
          <p:cNvPr id="8" name="Title 1"/>
          <p:cNvSpPr>
            <a:spLocks noGrp="1"/>
          </p:cNvSpPr>
          <p:nvPr>
            <p:ph type="title"/>
          </p:nvPr>
        </p:nvSpPr>
        <p:spPr>
          <a:xfrm>
            <a:off x="1935480" y="382053"/>
            <a:ext cx="9418320" cy="669507"/>
          </a:xfrm>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9" name="Content Placeholder 13"/>
          <p:cNvSpPr>
            <a:spLocks noGrp="1"/>
          </p:cNvSpPr>
          <p:nvPr>
            <p:ph sz="quarter" idx="13" hasCustomPrompt="1"/>
          </p:nvPr>
        </p:nvSpPr>
        <p:spPr>
          <a:xfrm>
            <a:off x="1935480" y="1051561"/>
            <a:ext cx="9418320" cy="398776"/>
          </a:xfrm>
        </p:spPr>
        <p:txBody>
          <a:bodyPr tIns="0" bIns="0"/>
          <a:lstStyle>
            <a:lvl1pPr marL="9144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2957569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184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sp>
        <p:nvSpPr>
          <p:cNvPr id="4" name="Content Placeholder 3"/>
          <p:cNvSpPr>
            <a:spLocks noGrp="1"/>
          </p:cNvSpPr>
          <p:nvPr>
            <p:ph sz="half" idx="2"/>
          </p:nvPr>
        </p:nvSpPr>
        <p:spPr>
          <a:xfrm>
            <a:off x="839788" y="2609087"/>
            <a:ext cx="5157787" cy="3580576"/>
          </a:xfrm>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5" name="Text Placeholder 4"/>
          <p:cNvSpPr>
            <a:spLocks noGrp="1"/>
          </p:cNvSpPr>
          <p:nvPr>
            <p:ph type="body" sz="quarter" idx="3"/>
          </p:nvPr>
        </p:nvSpPr>
        <p:spPr>
          <a:xfrm>
            <a:off x="6172200" y="16184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sp>
        <p:nvSpPr>
          <p:cNvPr id="6" name="Content Placeholder 5"/>
          <p:cNvSpPr>
            <a:spLocks noGrp="1"/>
          </p:cNvSpPr>
          <p:nvPr>
            <p:ph sz="quarter" idx="4"/>
          </p:nvPr>
        </p:nvSpPr>
        <p:spPr>
          <a:xfrm>
            <a:off x="6172200" y="2609087"/>
            <a:ext cx="5183188" cy="3580576"/>
          </a:xfrm>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
        <p:nvSpPr>
          <p:cNvPr id="11" name="Title 1"/>
          <p:cNvSpPr>
            <a:spLocks noGrp="1"/>
          </p:cNvSpPr>
          <p:nvPr>
            <p:ph type="title"/>
          </p:nvPr>
        </p:nvSpPr>
        <p:spPr>
          <a:xfrm>
            <a:off x="1935480" y="354521"/>
            <a:ext cx="9418320" cy="1097280"/>
          </a:xfrm>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161202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Tree>
    <p:extLst>
      <p:ext uri="{BB962C8B-B14F-4D97-AF65-F5344CB8AC3E}">
        <p14:creationId xmlns:p14="http://schemas.microsoft.com/office/powerpoint/2010/main" val="261344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Tree>
    <p:extLst>
      <p:ext uri="{BB962C8B-B14F-4D97-AF65-F5344CB8AC3E}">
        <p14:creationId xmlns:p14="http://schemas.microsoft.com/office/powerpoint/2010/main" val="4937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69000">
              <a:srgbClr val="FDFDFD"/>
            </a:gs>
            <a:gs pos="100000">
              <a:schemeClr val="bg2">
                <a:alpha val="50000"/>
              </a:schemeClr>
            </a:gs>
          </a:gsLst>
          <a:lin ang="189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35480" y="364808"/>
            <a:ext cx="9418320" cy="1097280"/>
          </a:xfrm>
          <a:prstGeom prst="rect">
            <a:avLst/>
          </a:prstGeom>
        </p:spPr>
        <p:txBody>
          <a:bodyPr vert="horz" lIns="91440" tIns="45720" rIns="91440" bIns="45720" rtlCol="0" anchor="ctr">
            <a:normAutofit/>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Text Placeholder 2"/>
          <p:cNvSpPr>
            <a:spLocks noGrp="1"/>
          </p:cNvSpPr>
          <p:nvPr>
            <p:ph type="body" idx="1"/>
          </p:nvPr>
        </p:nvSpPr>
        <p:spPr>
          <a:xfrm>
            <a:off x="838200" y="1616149"/>
            <a:ext cx="10515600" cy="4550734"/>
          </a:xfrm>
          <a:prstGeom prst="rect">
            <a:avLst/>
          </a:prstGeom>
        </p:spPr>
        <p:txBody>
          <a:bodyPr vert="horz" lIns="91440" tIns="45720" rIns="91440" bIns="45720" rtlCol="0">
            <a:normAutofit/>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cxnSp>
        <p:nvCxnSpPr>
          <p:cNvPr id="5" name="Straight Connector 4"/>
          <p:cNvCxnSpPr/>
          <p:nvPr userDrawn="1"/>
        </p:nvCxnSpPr>
        <p:spPr>
          <a:xfrm>
            <a:off x="838200" y="6323905"/>
            <a:ext cx="10515600"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38200" y="364808"/>
            <a:ext cx="1097280" cy="1097280"/>
          </a:xfrm>
          <a:prstGeom prst="rect">
            <a:avLst/>
          </a:prstGeom>
        </p:spPr>
      </p:pic>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9871170" y="477372"/>
            <a:ext cx="1941576" cy="762000"/>
          </a:xfrm>
          <a:prstGeom prst="rect">
            <a:avLst/>
          </a:prstGeom>
        </p:spPr>
      </p:pic>
    </p:spTree>
    <p:extLst>
      <p:ext uri="{BB962C8B-B14F-4D97-AF65-F5344CB8AC3E}">
        <p14:creationId xmlns:p14="http://schemas.microsoft.com/office/powerpoint/2010/main" val="265092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63"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Lst>
  <p:hf hdr="0"/>
  <p:txStyles>
    <p:title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spc="-15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aliotis@kth.s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creativecommons.org/licenses/by/4.0/" TargetMode="External"/><Relationship Id="rId4" Type="http://schemas.openxmlformats.org/officeDocument/2006/relationships/hyperlink" Target="http://www.optimus.communit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www.oecd-ilibrary.org/energy/technology-roadmap-smart-grids_9789264115071-en"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www.osemosys.org/understanding-the-energy-system.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New Trends in Energy</a:t>
            </a:r>
            <a:br>
              <a:rPr lang="en-GB" dirty="0"/>
            </a:br>
            <a:r>
              <a:rPr lang="en-GB" sz="3600" dirty="0">
                <a:solidFill>
                  <a:schemeClr val="tx1">
                    <a:lumMod val="65000"/>
                    <a:lumOff val="35000"/>
                  </a:schemeClr>
                </a:solidFill>
              </a:rPr>
              <a:t>Smart </a:t>
            </a:r>
            <a:r>
              <a:rPr lang="en-GB" sz="3600" dirty="0" smtClean="0">
                <a:solidFill>
                  <a:schemeClr val="tx1">
                    <a:lumMod val="65000"/>
                    <a:lumOff val="35000"/>
                  </a:schemeClr>
                </a:solidFill>
              </a:rPr>
              <a:t>grids</a:t>
            </a:r>
            <a:endParaRPr lang="en-GB" dirty="0">
              <a:solidFill>
                <a:schemeClr val="tx1">
                  <a:lumMod val="65000"/>
                  <a:lumOff val="35000"/>
                </a:schemeClr>
              </a:solidFill>
            </a:endParaRPr>
          </a:p>
        </p:txBody>
      </p:sp>
      <p:sp>
        <p:nvSpPr>
          <p:cNvPr id="7" name="Subtitle 3"/>
          <p:cNvSpPr>
            <a:spLocks noGrp="1"/>
          </p:cNvSpPr>
          <p:nvPr>
            <p:ph type="subTitle" idx="1"/>
          </p:nvPr>
        </p:nvSpPr>
        <p:spPr/>
        <p:txBody>
          <a:bodyPr>
            <a:normAutofit/>
          </a:bodyPr>
          <a:lstStyle/>
          <a:p>
            <a:r>
              <a:rPr lang="en-GB" dirty="0" smtClean="0"/>
              <a:t>Constantinos Taliotis</a:t>
            </a:r>
            <a:endParaRPr lang="en-GB" dirty="0"/>
          </a:p>
          <a:p>
            <a:r>
              <a:rPr lang="en-GB" dirty="0" smtClean="0">
                <a:hlinkClick r:id="rId3"/>
              </a:rPr>
              <a:t>taliotis@kth.se</a:t>
            </a:r>
            <a:r>
              <a:rPr lang="en-GB" dirty="0" smtClean="0"/>
              <a:t> </a:t>
            </a:r>
            <a:endParaRPr lang="en-GB" dirty="0"/>
          </a:p>
        </p:txBody>
      </p:sp>
      <p:sp>
        <p:nvSpPr>
          <p:cNvPr id="5" name="Date Placeholder 4"/>
          <p:cNvSpPr>
            <a:spLocks noGrp="1"/>
          </p:cNvSpPr>
          <p:nvPr>
            <p:ph type="dt" sz="half" idx="10"/>
          </p:nvPr>
        </p:nvSpPr>
        <p:spPr/>
        <p:txBody>
          <a:bodyPr/>
          <a:lstStyle/>
          <a:p>
            <a:r>
              <a:rPr lang="sv-SE" smtClean="0"/>
              <a:t>2017-10-10</a:t>
            </a:r>
            <a:endParaRPr lang="en-GB" dirty="0"/>
          </a:p>
        </p:txBody>
      </p:sp>
      <p:sp>
        <p:nvSpPr>
          <p:cNvPr id="6" name="Footer Placeholder 5"/>
          <p:cNvSpPr>
            <a:spLocks noGrp="1"/>
          </p:cNvSpPr>
          <p:nvPr>
            <p:ph type="ftr" sz="quarter" idx="11"/>
          </p:nvPr>
        </p:nvSpPr>
        <p:spPr/>
        <p:txBody>
          <a:bodyPr/>
          <a:lstStyle/>
          <a:p>
            <a:r>
              <a:rPr lang="en-GB" smtClean="0"/>
              <a:t>New trends in Energy</a:t>
            </a:r>
            <a:endParaRPr lang="en-GB" dirty="0"/>
          </a:p>
        </p:txBody>
      </p:sp>
      <p:sp>
        <p:nvSpPr>
          <p:cNvPr id="8" name="Slide Number Placeholder 7"/>
          <p:cNvSpPr>
            <a:spLocks noGrp="1"/>
          </p:cNvSpPr>
          <p:nvPr>
            <p:ph type="sldNum" sz="quarter" idx="12"/>
          </p:nvPr>
        </p:nvSpPr>
        <p:spPr/>
        <p:txBody>
          <a:bodyPr/>
          <a:lstStyle/>
          <a:p>
            <a:fld id="{A0B7FA9A-6BCF-4CFA-8685-B7A43319A6CD}" type="slidenum">
              <a:rPr lang="en-GB" smtClean="0"/>
              <a:pPr/>
              <a:t>1</a:t>
            </a:fld>
            <a:endParaRPr lang="en-GB" dirty="0"/>
          </a:p>
        </p:txBody>
      </p:sp>
      <p:sp>
        <p:nvSpPr>
          <p:cNvPr id="10" name="Subtitle 3"/>
          <p:cNvSpPr txBox="1">
            <a:spLocks/>
          </p:cNvSpPr>
          <p:nvPr/>
        </p:nvSpPr>
        <p:spPr>
          <a:xfrm>
            <a:off x="838200" y="5696322"/>
            <a:ext cx="9144000" cy="4175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spc="-15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spc="-15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spc="-15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spc="-15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spc="-15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000" spc="0" dirty="0" smtClean="0"/>
              <a:t>Introductory lecture – Energy commodities and technologies</a:t>
            </a:r>
          </a:p>
        </p:txBody>
      </p:sp>
      <p:sp>
        <p:nvSpPr>
          <p:cNvPr id="11" name="TextBox 10"/>
          <p:cNvSpPr txBox="1"/>
          <p:nvPr/>
        </p:nvSpPr>
        <p:spPr>
          <a:xfrm>
            <a:off x="838199" y="6085489"/>
            <a:ext cx="10515601" cy="163293"/>
          </a:xfrm>
          <a:prstGeom prst="rect">
            <a:avLst/>
          </a:prstGeom>
        </p:spPr>
        <p:txBody>
          <a:bodyPr vert="horz" wrap="square" lIns="91440" tIns="0" rIns="91440" bIns="0" rtlCol="0" anchor="t">
            <a:noAutofit/>
          </a:bodyPr>
          <a:lstStyle/>
          <a:p>
            <a:pPr fontAlgn="ctr"/>
            <a:r>
              <a:rPr lang="en-US" sz="1000" dirty="0"/>
              <a:t>This work by </a:t>
            </a:r>
            <a:r>
              <a:rPr lang="en-US" sz="1000" dirty="0" err="1">
                <a:hlinkClick r:id="rId4"/>
              </a:rPr>
              <a:t>OpTIMUS.community</a:t>
            </a:r>
            <a:r>
              <a:rPr lang="en-US" sz="1000" dirty="0"/>
              <a:t> is licensed </a:t>
            </a:r>
            <a:r>
              <a:rPr lang="en-US" sz="1000" dirty="0" smtClean="0"/>
              <a:t>under the </a:t>
            </a:r>
            <a:r>
              <a:rPr lang="en-US" sz="1000" dirty="0"/>
              <a:t>Creative Commons Attribution 4.0 International License. To view a copy of this license, visit </a:t>
            </a:r>
            <a:r>
              <a:rPr lang="en-US" sz="1000" dirty="0">
                <a:hlinkClick r:id="rId5"/>
              </a:rPr>
              <a:t>http://creativecommons.org/licenses/by/4.0</a:t>
            </a:r>
            <a:r>
              <a:rPr lang="en-US" sz="1000" dirty="0" smtClean="0">
                <a:hlinkClick r:id="rId5"/>
              </a:rPr>
              <a:t>/</a:t>
            </a:r>
            <a:r>
              <a:rPr lang="en-US" sz="1000" dirty="0" smtClean="0"/>
              <a:t>.</a:t>
            </a:r>
            <a:endParaRPr lang="sv-SE" sz="1000" b="1" spc="-150" dirty="0" smtClean="0">
              <a:solidFill>
                <a:schemeClr val="bg2">
                  <a:lumMod val="50000"/>
                </a:schemeClr>
              </a:solidFill>
            </a:endParaRPr>
          </a:p>
        </p:txBody>
      </p:sp>
      <p:pic>
        <p:nvPicPr>
          <p:cNvPr id="12" name="Picture 11">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16491" y="6095649"/>
            <a:ext cx="437309" cy="153004"/>
          </a:xfrm>
          <a:prstGeom prst="rect">
            <a:avLst/>
          </a:prstGeom>
        </p:spPr>
      </p:pic>
    </p:spTree>
    <p:extLst>
      <p:ext uri="{BB962C8B-B14F-4D97-AF65-F5344CB8AC3E}">
        <p14:creationId xmlns:p14="http://schemas.microsoft.com/office/powerpoint/2010/main" val="163141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smtClean="0"/>
              <a:t>Motivation for energy technology research and development</a:t>
            </a:r>
            <a:endParaRPr lang="sv-SE" i="1" dirty="0"/>
          </a:p>
        </p:txBody>
      </p:sp>
      <p:sp>
        <p:nvSpPr>
          <p:cNvPr id="4" name="Date Placeholder 3"/>
          <p:cNvSpPr>
            <a:spLocks noGrp="1"/>
          </p:cNvSpPr>
          <p:nvPr>
            <p:ph type="dt" sz="half" idx="10"/>
          </p:nvPr>
        </p:nvSpPr>
        <p:spPr/>
        <p:txBody>
          <a:bodyPr/>
          <a:lstStyle/>
          <a:p>
            <a:r>
              <a:rPr lang="sv-SE" smtClean="0"/>
              <a:t>2017-10-10</a:t>
            </a:r>
            <a:endParaRPr lang="en-GB" dirty="0"/>
          </a:p>
        </p:txBody>
      </p:sp>
      <p:sp>
        <p:nvSpPr>
          <p:cNvPr id="5" name="Footer Placeholder 4"/>
          <p:cNvSpPr>
            <a:spLocks noGrp="1"/>
          </p:cNvSpPr>
          <p:nvPr>
            <p:ph type="ftr" sz="quarter" idx="11"/>
          </p:nvPr>
        </p:nvSpPr>
        <p:spPr/>
        <p:txBody>
          <a:bodyPr/>
          <a:lstStyle/>
          <a:p>
            <a:r>
              <a:rPr lang="en-GB" smtClean="0"/>
              <a:t>New trends in Energy</a:t>
            </a:r>
            <a:endParaRPr lang="en-GB" dirty="0"/>
          </a:p>
        </p:txBody>
      </p:sp>
      <p:sp>
        <p:nvSpPr>
          <p:cNvPr id="6" name="Slide Number Placeholder 5"/>
          <p:cNvSpPr>
            <a:spLocks noGrp="1"/>
          </p:cNvSpPr>
          <p:nvPr>
            <p:ph type="sldNum" sz="quarter" idx="12"/>
          </p:nvPr>
        </p:nvSpPr>
        <p:spPr/>
        <p:txBody>
          <a:bodyPr/>
          <a:lstStyle/>
          <a:p>
            <a:fld id="{A0B7FA9A-6BCF-4CFA-8685-B7A43319A6CD}" type="slidenum">
              <a:rPr lang="en-GB" smtClean="0"/>
              <a:pPr/>
              <a:t>2</a:t>
            </a:fld>
            <a:endParaRPr lang="en-GB" dirty="0"/>
          </a:p>
        </p:txBody>
      </p:sp>
    </p:spTree>
    <p:extLst>
      <p:ext uri="{BB962C8B-B14F-4D97-AF65-F5344CB8AC3E}">
        <p14:creationId xmlns:p14="http://schemas.microsoft.com/office/powerpoint/2010/main" val="829384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3</a:t>
            </a:fld>
            <a:endParaRPr lang="en-GB"/>
          </a:p>
        </p:txBody>
      </p:sp>
      <p:sp>
        <p:nvSpPr>
          <p:cNvPr id="10" name="Content Placeholder 9"/>
          <p:cNvSpPr>
            <a:spLocks noGrp="1"/>
          </p:cNvSpPr>
          <p:nvPr>
            <p:ph sz="quarter" idx="13"/>
          </p:nvPr>
        </p:nvSpPr>
        <p:spPr>
          <a:xfrm>
            <a:off x="2684980" y="585627"/>
            <a:ext cx="6822040" cy="698643"/>
          </a:xfrm>
        </p:spPr>
        <p:txBody>
          <a:bodyPr>
            <a:noAutofit/>
          </a:bodyPr>
          <a:lstStyle/>
          <a:p>
            <a:pPr algn="ctr"/>
            <a:r>
              <a:rPr lang="en-US" sz="3600" dirty="0" smtClean="0">
                <a:solidFill>
                  <a:schemeClr val="tx1"/>
                </a:solidFill>
              </a:rPr>
              <a:t>Why innovate?</a:t>
            </a:r>
            <a:endParaRPr lang="en-GB" sz="3600" dirty="0">
              <a:solidFill>
                <a:schemeClr val="tx1"/>
              </a:solidFill>
            </a:endParaRPr>
          </a:p>
        </p:txBody>
      </p:sp>
      <p:sp>
        <p:nvSpPr>
          <p:cNvPr id="9" name="Rectangle 3"/>
          <p:cNvSpPr>
            <a:spLocks noGrp="1" noChangeArrowheads="1"/>
          </p:cNvSpPr>
          <p:nvPr>
            <p:ph idx="1"/>
          </p:nvPr>
        </p:nvSpPr>
        <p:spPr>
          <a:xfrm>
            <a:off x="838200" y="1726059"/>
            <a:ext cx="10515600" cy="4161031"/>
          </a:xfrm>
        </p:spPr>
        <p:txBody>
          <a:bodyPr>
            <a:noAutofit/>
          </a:bodyPr>
          <a:lstStyle/>
          <a:p>
            <a:pPr>
              <a:spcBef>
                <a:spcPts val="600"/>
              </a:spcBef>
            </a:pPr>
            <a:r>
              <a:rPr lang="en-GB" sz="2400" b="1" spc="0" dirty="0" smtClean="0"/>
              <a:t>Energy Efficiency – Cost Efficiency</a:t>
            </a:r>
          </a:p>
          <a:p>
            <a:pPr marL="342900" indent="-342900">
              <a:spcBef>
                <a:spcPts val="600"/>
              </a:spcBef>
              <a:buFont typeface="Arial" panose="020B0604020202020204" pitchFamily="34" charset="0"/>
              <a:buChar char="•"/>
            </a:pPr>
            <a:r>
              <a:rPr lang="en-GB" sz="2400" spc="0" dirty="0" smtClean="0"/>
              <a:t>The cheapest kWh is a kWh not generated</a:t>
            </a:r>
          </a:p>
          <a:p>
            <a:pPr marL="342900" indent="-342900">
              <a:spcBef>
                <a:spcPts val="600"/>
              </a:spcBef>
              <a:buFont typeface="Arial" panose="020B0604020202020204" pitchFamily="34" charset="0"/>
              <a:buChar char="•"/>
            </a:pPr>
            <a:r>
              <a:rPr lang="en-GB" sz="2400" spc="0" dirty="0" smtClean="0"/>
              <a:t>Making the best out of the available resources</a:t>
            </a:r>
            <a:endParaRPr lang="en-GB" sz="2400" spc="0" dirty="0"/>
          </a:p>
          <a:p>
            <a:pPr>
              <a:spcBef>
                <a:spcPts val="600"/>
              </a:spcBef>
            </a:pPr>
            <a:r>
              <a:rPr lang="en-GB" sz="2400" b="1" spc="0" dirty="0" smtClean="0"/>
              <a:t>Energy Security</a:t>
            </a:r>
          </a:p>
          <a:p>
            <a:pPr marL="342900" indent="-342900">
              <a:spcBef>
                <a:spcPts val="600"/>
              </a:spcBef>
              <a:buFont typeface="Arial" panose="020B0604020202020204" pitchFamily="34" charset="0"/>
              <a:buChar char="•"/>
            </a:pPr>
            <a:r>
              <a:rPr lang="en-GB" sz="2400" spc="0" dirty="0" smtClean="0"/>
              <a:t>Resilient and robust energy system</a:t>
            </a:r>
          </a:p>
          <a:p>
            <a:pPr marL="342900" indent="-342900">
              <a:spcBef>
                <a:spcPts val="600"/>
              </a:spcBef>
              <a:buFont typeface="Arial" panose="020B0604020202020204" pitchFamily="34" charset="0"/>
              <a:buChar char="•"/>
            </a:pPr>
            <a:r>
              <a:rPr lang="en-GB" sz="2400" spc="0" dirty="0" smtClean="0"/>
              <a:t>Taking advantage of domestic energy sources leads to reduced reliance on fuel imports</a:t>
            </a:r>
          </a:p>
          <a:p>
            <a:pPr>
              <a:spcBef>
                <a:spcPts val="600"/>
              </a:spcBef>
            </a:pPr>
            <a:r>
              <a:rPr lang="en-GB" sz="2400" b="1" spc="0" dirty="0" smtClean="0"/>
              <a:t>Climate Change</a:t>
            </a:r>
          </a:p>
          <a:p>
            <a:pPr marL="342900" indent="-342900">
              <a:spcBef>
                <a:spcPts val="600"/>
              </a:spcBef>
              <a:buFont typeface="Arial" panose="020B0604020202020204" pitchFamily="34" charset="0"/>
              <a:buChar char="•"/>
            </a:pPr>
            <a:r>
              <a:rPr lang="en-GB" sz="2400" spc="0" dirty="0" smtClean="0"/>
              <a:t>Transition to low-carbon economy</a:t>
            </a:r>
            <a:endParaRPr lang="en-GB" sz="2400" spc="0" dirty="0"/>
          </a:p>
          <a:p>
            <a:pPr>
              <a:spcBef>
                <a:spcPts val="600"/>
              </a:spcBef>
            </a:pPr>
            <a:r>
              <a:rPr lang="en-GB" sz="2400" b="1" spc="0" dirty="0" smtClean="0"/>
              <a:t>Health and environment</a:t>
            </a:r>
          </a:p>
          <a:p>
            <a:pPr marL="342900" indent="-342900">
              <a:spcBef>
                <a:spcPts val="600"/>
              </a:spcBef>
              <a:buFont typeface="Arial" panose="020B0604020202020204" pitchFamily="34" charset="0"/>
              <a:buChar char="•"/>
            </a:pPr>
            <a:r>
              <a:rPr lang="en-GB" sz="2400" spc="0" dirty="0" smtClean="0"/>
              <a:t>Reduced emission of air and water pollutants that adversely affect health</a:t>
            </a:r>
            <a:endParaRPr lang="en-GB" sz="2400" spc="0" dirty="0"/>
          </a:p>
          <a:p>
            <a:pPr>
              <a:spcBef>
                <a:spcPts val="600"/>
              </a:spcBef>
            </a:pPr>
            <a:endParaRPr lang="en-GB" sz="2400" b="1" spc="0" dirty="0" smtClean="0"/>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spTree>
    <p:extLst>
      <p:ext uri="{BB962C8B-B14F-4D97-AF65-F5344CB8AC3E}">
        <p14:creationId xmlns:p14="http://schemas.microsoft.com/office/powerpoint/2010/main" val="3020691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smtClean="0"/>
              <a:t>Smart grids</a:t>
            </a:r>
            <a:endParaRPr lang="sv-SE" i="1" dirty="0"/>
          </a:p>
        </p:txBody>
      </p:sp>
      <p:sp>
        <p:nvSpPr>
          <p:cNvPr id="4" name="Date Placeholder 3"/>
          <p:cNvSpPr>
            <a:spLocks noGrp="1"/>
          </p:cNvSpPr>
          <p:nvPr>
            <p:ph type="dt" sz="half" idx="10"/>
          </p:nvPr>
        </p:nvSpPr>
        <p:spPr/>
        <p:txBody>
          <a:bodyPr/>
          <a:lstStyle/>
          <a:p>
            <a:r>
              <a:rPr lang="sv-SE" smtClean="0"/>
              <a:t>2017-10-10</a:t>
            </a:r>
            <a:endParaRPr lang="en-GB" dirty="0"/>
          </a:p>
        </p:txBody>
      </p:sp>
      <p:sp>
        <p:nvSpPr>
          <p:cNvPr id="5" name="Footer Placeholder 4"/>
          <p:cNvSpPr>
            <a:spLocks noGrp="1"/>
          </p:cNvSpPr>
          <p:nvPr>
            <p:ph type="ftr" sz="quarter" idx="11"/>
          </p:nvPr>
        </p:nvSpPr>
        <p:spPr/>
        <p:txBody>
          <a:bodyPr/>
          <a:lstStyle/>
          <a:p>
            <a:r>
              <a:rPr lang="en-GB" smtClean="0"/>
              <a:t>New trends in Energy</a:t>
            </a:r>
            <a:endParaRPr lang="en-GB" dirty="0"/>
          </a:p>
        </p:txBody>
      </p:sp>
      <p:sp>
        <p:nvSpPr>
          <p:cNvPr id="6" name="Slide Number Placeholder 5"/>
          <p:cNvSpPr>
            <a:spLocks noGrp="1"/>
          </p:cNvSpPr>
          <p:nvPr>
            <p:ph type="sldNum" sz="quarter" idx="12"/>
          </p:nvPr>
        </p:nvSpPr>
        <p:spPr/>
        <p:txBody>
          <a:bodyPr/>
          <a:lstStyle/>
          <a:p>
            <a:fld id="{A0B7FA9A-6BCF-4CFA-8685-B7A43319A6CD}" type="slidenum">
              <a:rPr lang="en-GB" smtClean="0"/>
              <a:pPr/>
              <a:t>4</a:t>
            </a:fld>
            <a:endParaRPr lang="en-GB" dirty="0"/>
          </a:p>
        </p:txBody>
      </p:sp>
    </p:spTree>
    <p:extLst>
      <p:ext uri="{BB962C8B-B14F-4D97-AF65-F5344CB8AC3E}">
        <p14:creationId xmlns:p14="http://schemas.microsoft.com/office/powerpoint/2010/main" val="1116838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5</a:t>
            </a:fld>
            <a:endParaRPr lang="en-GB"/>
          </a:p>
        </p:txBody>
      </p:sp>
      <p:sp>
        <p:nvSpPr>
          <p:cNvPr id="10" name="Content Placeholder 9"/>
          <p:cNvSpPr>
            <a:spLocks noGrp="1"/>
          </p:cNvSpPr>
          <p:nvPr>
            <p:ph sz="quarter" idx="13"/>
          </p:nvPr>
        </p:nvSpPr>
        <p:spPr>
          <a:xfrm>
            <a:off x="2158388" y="585627"/>
            <a:ext cx="7875225" cy="698643"/>
          </a:xfrm>
        </p:spPr>
        <p:txBody>
          <a:bodyPr>
            <a:noAutofit/>
          </a:bodyPr>
          <a:lstStyle/>
          <a:p>
            <a:pPr marL="0" algn="ctr"/>
            <a:r>
              <a:rPr lang="sv-SE" sz="3600" dirty="0" smtClean="0">
                <a:solidFill>
                  <a:schemeClr val="tx1"/>
                </a:solidFill>
              </a:rPr>
              <a:t>Smart Grids</a:t>
            </a:r>
            <a:endParaRPr lang="en-US" sz="3600" dirty="0">
              <a:solidFill>
                <a:schemeClr val="tx1"/>
              </a:solidFill>
            </a:endParaRPr>
          </a:p>
        </p:txBody>
      </p:sp>
      <p:sp>
        <p:nvSpPr>
          <p:cNvPr id="9" name="Rectangle 3"/>
          <p:cNvSpPr>
            <a:spLocks noGrp="1" noChangeArrowheads="1"/>
          </p:cNvSpPr>
          <p:nvPr>
            <p:ph idx="1"/>
          </p:nvPr>
        </p:nvSpPr>
        <p:spPr>
          <a:xfrm>
            <a:off x="838200" y="1726059"/>
            <a:ext cx="11353800" cy="4161031"/>
          </a:xfrm>
        </p:spPr>
        <p:txBody>
          <a:bodyPr>
            <a:noAutofit/>
          </a:bodyPr>
          <a:lstStyle/>
          <a:p>
            <a:r>
              <a:rPr lang="en-GB" dirty="0" smtClean="0"/>
              <a:t>Built on a significant increase in the level of communication, automation and control based on a </a:t>
            </a:r>
            <a:r>
              <a:rPr lang="en-GB" b="1" dirty="0" smtClean="0"/>
              <a:t>two-way flow of information and electricity</a:t>
            </a:r>
            <a:r>
              <a:rPr lang="en-GB" dirty="0" smtClean="0"/>
              <a:t>, between supplier and consumer.</a:t>
            </a:r>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pic>
        <p:nvPicPr>
          <p:cNvPr id="2" name="Picture 1"/>
          <p:cNvPicPr>
            <a:picLocks noChangeAspect="1"/>
          </p:cNvPicPr>
          <p:nvPr/>
        </p:nvPicPr>
        <p:blipFill>
          <a:blip r:embed="rId3"/>
          <a:stretch>
            <a:fillRect/>
          </a:stretch>
        </p:blipFill>
        <p:spPr>
          <a:xfrm>
            <a:off x="371475" y="2790825"/>
            <a:ext cx="11449050" cy="4067175"/>
          </a:xfrm>
          <a:prstGeom prst="rect">
            <a:avLst/>
          </a:prstGeom>
        </p:spPr>
      </p:pic>
      <p:sp>
        <p:nvSpPr>
          <p:cNvPr id="11" name="TextBox 10"/>
          <p:cNvSpPr txBox="1"/>
          <p:nvPr/>
        </p:nvSpPr>
        <p:spPr>
          <a:xfrm>
            <a:off x="267844" y="6422850"/>
            <a:ext cx="5002426" cy="388609"/>
          </a:xfrm>
          <a:prstGeom prst="rect">
            <a:avLst/>
          </a:prstGeom>
        </p:spPr>
        <p:txBody>
          <a:bodyPr vert="horz" wrap="square" lIns="91440" tIns="0" rIns="91440" bIns="0" rtlCol="0" anchor="t">
            <a:normAutofit/>
          </a:bodyPr>
          <a:lstStyle/>
          <a:p>
            <a:r>
              <a:rPr lang="sv-SE" sz="2000" spc="-150" dirty="0" smtClean="0"/>
              <a:t>Source: IEA, 2011. Smart Grids – </a:t>
            </a:r>
            <a:r>
              <a:rPr lang="sv-SE" sz="2000" spc="-150" dirty="0" err="1" smtClean="0"/>
              <a:t>Technology</a:t>
            </a:r>
            <a:r>
              <a:rPr lang="sv-SE" sz="2000" spc="-150" dirty="0" smtClean="0"/>
              <a:t> </a:t>
            </a:r>
            <a:r>
              <a:rPr lang="sv-SE" sz="2000" spc="-150" dirty="0" err="1" smtClean="0"/>
              <a:t>Roadmap</a:t>
            </a:r>
            <a:endParaRPr lang="sv-SE" sz="2000" spc="-150" dirty="0" smtClean="0"/>
          </a:p>
        </p:txBody>
      </p:sp>
    </p:spTree>
    <p:extLst>
      <p:ext uri="{BB962C8B-B14F-4D97-AF65-F5344CB8AC3E}">
        <p14:creationId xmlns:p14="http://schemas.microsoft.com/office/powerpoint/2010/main" val="983525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dirty="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6</a:t>
            </a:fld>
            <a:endParaRPr lang="en-GB"/>
          </a:p>
        </p:txBody>
      </p:sp>
      <p:sp>
        <p:nvSpPr>
          <p:cNvPr id="10" name="Content Placeholder 9"/>
          <p:cNvSpPr>
            <a:spLocks noGrp="1"/>
          </p:cNvSpPr>
          <p:nvPr>
            <p:ph sz="quarter" idx="13"/>
          </p:nvPr>
        </p:nvSpPr>
        <p:spPr>
          <a:xfrm>
            <a:off x="2158388" y="585627"/>
            <a:ext cx="7875225" cy="698643"/>
          </a:xfrm>
        </p:spPr>
        <p:txBody>
          <a:bodyPr>
            <a:noAutofit/>
          </a:bodyPr>
          <a:lstStyle/>
          <a:p>
            <a:pPr marL="0" algn="ctr"/>
            <a:r>
              <a:rPr lang="sv-SE" sz="3600" dirty="0" smtClean="0">
                <a:solidFill>
                  <a:schemeClr val="tx1"/>
                </a:solidFill>
              </a:rPr>
              <a:t>Smart Grids – </a:t>
            </a:r>
            <a:r>
              <a:rPr lang="sv-SE" sz="3600" dirty="0" err="1" smtClean="0">
                <a:solidFill>
                  <a:schemeClr val="tx1"/>
                </a:solidFill>
              </a:rPr>
              <a:t>What</a:t>
            </a:r>
            <a:r>
              <a:rPr lang="sv-SE" sz="3600" dirty="0" smtClean="0">
                <a:solidFill>
                  <a:schemeClr val="tx1"/>
                </a:solidFill>
              </a:rPr>
              <a:t> </a:t>
            </a:r>
            <a:r>
              <a:rPr lang="sv-SE" sz="3600" dirty="0" err="1" smtClean="0">
                <a:solidFill>
                  <a:schemeClr val="tx1"/>
                </a:solidFill>
              </a:rPr>
              <a:t>can</a:t>
            </a:r>
            <a:r>
              <a:rPr lang="sv-SE" sz="3600" dirty="0" smtClean="0">
                <a:solidFill>
                  <a:schemeClr val="tx1"/>
                </a:solidFill>
              </a:rPr>
              <a:t> </a:t>
            </a:r>
            <a:r>
              <a:rPr lang="sv-SE" sz="3600" dirty="0" err="1" smtClean="0">
                <a:solidFill>
                  <a:schemeClr val="tx1"/>
                </a:solidFill>
              </a:rPr>
              <a:t>they</a:t>
            </a:r>
            <a:r>
              <a:rPr lang="sv-SE" sz="3600" dirty="0" smtClean="0">
                <a:solidFill>
                  <a:schemeClr val="tx1"/>
                </a:solidFill>
              </a:rPr>
              <a:t> offer?</a:t>
            </a:r>
            <a:endParaRPr lang="en-US" sz="3600" dirty="0">
              <a:solidFill>
                <a:schemeClr val="tx1"/>
              </a:solidFill>
            </a:endParaRPr>
          </a:p>
        </p:txBody>
      </p:sp>
      <p:sp>
        <p:nvSpPr>
          <p:cNvPr id="9" name="Rectangle 3"/>
          <p:cNvSpPr>
            <a:spLocks noGrp="1" noChangeArrowheads="1"/>
          </p:cNvSpPr>
          <p:nvPr>
            <p:ph idx="1"/>
          </p:nvPr>
        </p:nvSpPr>
        <p:spPr>
          <a:xfrm>
            <a:off x="838200" y="1726059"/>
            <a:ext cx="11353800" cy="4161031"/>
          </a:xfrm>
        </p:spPr>
        <p:txBody>
          <a:bodyPr>
            <a:noAutofit/>
          </a:bodyPr>
          <a:lstStyle/>
          <a:p>
            <a:pPr marL="457200" indent="-457200">
              <a:buFont typeface="Arial" panose="020B0604020202020204" pitchFamily="34" charset="0"/>
              <a:buChar char="•"/>
            </a:pPr>
            <a:r>
              <a:rPr lang="en-US" dirty="0" smtClean="0"/>
              <a:t>Enable </a:t>
            </a:r>
            <a:r>
              <a:rPr lang="en-US" dirty="0"/>
              <a:t>informed participation by </a:t>
            </a:r>
            <a:r>
              <a:rPr lang="en-US" dirty="0" smtClean="0"/>
              <a:t>customers</a:t>
            </a:r>
            <a:endParaRPr lang="en-GB" dirty="0"/>
          </a:p>
          <a:p>
            <a:pPr marL="457200" indent="-457200">
              <a:buFont typeface="Arial" panose="020B0604020202020204" pitchFamily="34" charset="0"/>
              <a:buChar char="•"/>
            </a:pPr>
            <a:r>
              <a:rPr lang="en-US" dirty="0" smtClean="0"/>
              <a:t>Accommodate </a:t>
            </a:r>
            <a:r>
              <a:rPr lang="en-US" dirty="0"/>
              <a:t>all generation and storage </a:t>
            </a:r>
            <a:r>
              <a:rPr lang="en-US" dirty="0" smtClean="0"/>
              <a:t>options</a:t>
            </a:r>
          </a:p>
          <a:p>
            <a:pPr marL="457200" indent="-457200">
              <a:buFont typeface="Arial" panose="020B0604020202020204" pitchFamily="34" charset="0"/>
              <a:buChar char="•"/>
            </a:pPr>
            <a:r>
              <a:rPr lang="en-US" dirty="0" smtClean="0"/>
              <a:t>Enable </a:t>
            </a:r>
            <a:r>
              <a:rPr lang="en-US" dirty="0"/>
              <a:t>new products, services and markets</a:t>
            </a:r>
          </a:p>
          <a:p>
            <a:pPr marL="457200" indent="-457200">
              <a:buFont typeface="Arial" panose="020B0604020202020204" pitchFamily="34" charset="0"/>
              <a:buChar char="•"/>
            </a:pPr>
            <a:r>
              <a:rPr lang="en-US" dirty="0" err="1" smtClean="0"/>
              <a:t>Optimise</a:t>
            </a:r>
            <a:r>
              <a:rPr lang="en-US" dirty="0" smtClean="0"/>
              <a:t> </a:t>
            </a:r>
            <a:r>
              <a:rPr lang="en-US" dirty="0"/>
              <a:t>asset </a:t>
            </a:r>
            <a:r>
              <a:rPr lang="en-US" dirty="0" err="1"/>
              <a:t>utilisation</a:t>
            </a:r>
            <a:r>
              <a:rPr lang="en-US" dirty="0"/>
              <a:t> and operating </a:t>
            </a:r>
            <a:r>
              <a:rPr lang="en-US" dirty="0" smtClean="0"/>
              <a:t>efficiency</a:t>
            </a:r>
          </a:p>
          <a:p>
            <a:pPr marL="457200" indent="-457200">
              <a:buFont typeface="Arial" panose="020B0604020202020204" pitchFamily="34" charset="0"/>
              <a:buChar char="•"/>
            </a:pPr>
            <a:r>
              <a:rPr lang="en-US" dirty="0" smtClean="0"/>
              <a:t>Provide </a:t>
            </a:r>
            <a:r>
              <a:rPr lang="en-US" dirty="0"/>
              <a:t>resiliency to disturbances, attacks and natural disasters</a:t>
            </a:r>
            <a:endParaRPr lang="en-GB" dirty="0" smtClean="0"/>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sp>
        <p:nvSpPr>
          <p:cNvPr id="11" name="TextBox 10"/>
          <p:cNvSpPr txBox="1"/>
          <p:nvPr/>
        </p:nvSpPr>
        <p:spPr>
          <a:xfrm>
            <a:off x="7189574" y="5908051"/>
            <a:ext cx="4804306" cy="388609"/>
          </a:xfrm>
          <a:prstGeom prst="rect">
            <a:avLst/>
          </a:prstGeom>
        </p:spPr>
        <p:txBody>
          <a:bodyPr vert="horz" wrap="square" lIns="91440" tIns="0" rIns="91440" bIns="0" rtlCol="0" anchor="t">
            <a:normAutofit/>
          </a:bodyPr>
          <a:lstStyle/>
          <a:p>
            <a:r>
              <a:rPr lang="sv-SE" sz="2000" spc="-150" dirty="0" smtClean="0"/>
              <a:t>Source: IEA, 2011. Smart Grids – </a:t>
            </a:r>
            <a:r>
              <a:rPr lang="sv-SE" sz="2000" spc="-150" dirty="0" err="1" smtClean="0"/>
              <a:t>Technology</a:t>
            </a:r>
            <a:r>
              <a:rPr lang="sv-SE" sz="2000" spc="-150" dirty="0" smtClean="0"/>
              <a:t> </a:t>
            </a:r>
            <a:r>
              <a:rPr lang="sv-SE" sz="2000" spc="-150" dirty="0" err="1" smtClean="0"/>
              <a:t>Roadmap</a:t>
            </a:r>
            <a:endParaRPr lang="sv-SE" sz="2000" spc="-150" dirty="0" smtClean="0"/>
          </a:p>
        </p:txBody>
      </p:sp>
    </p:spTree>
    <p:extLst>
      <p:ext uri="{BB962C8B-B14F-4D97-AF65-F5344CB8AC3E}">
        <p14:creationId xmlns:p14="http://schemas.microsoft.com/office/powerpoint/2010/main" val="1031261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0B7FA9A-6BCF-4CFA-8685-B7A43319A6CD}" type="slidenum">
              <a:rPr lang="en-GB" smtClean="0"/>
              <a:pPr/>
              <a:t>7</a:t>
            </a:fld>
            <a:endParaRPr lang="en-GB"/>
          </a:p>
        </p:txBody>
      </p:sp>
      <p:sp>
        <p:nvSpPr>
          <p:cNvPr id="10" name="Content Placeholder 9"/>
          <p:cNvSpPr>
            <a:spLocks noGrp="1"/>
          </p:cNvSpPr>
          <p:nvPr>
            <p:ph sz="quarter" idx="13"/>
          </p:nvPr>
        </p:nvSpPr>
        <p:spPr>
          <a:xfrm>
            <a:off x="2158388" y="585627"/>
            <a:ext cx="7875225" cy="698643"/>
          </a:xfrm>
        </p:spPr>
        <p:txBody>
          <a:bodyPr>
            <a:noAutofit/>
          </a:bodyPr>
          <a:lstStyle/>
          <a:p>
            <a:pPr marL="0" algn="ctr"/>
            <a:r>
              <a:rPr lang="sv-SE" sz="4400" dirty="0" smtClean="0">
                <a:solidFill>
                  <a:schemeClr val="tx1"/>
                </a:solidFill>
              </a:rPr>
              <a:t>Smart Grids – </a:t>
            </a:r>
            <a:r>
              <a:rPr lang="sv-SE" sz="4400" dirty="0" err="1" smtClean="0">
                <a:solidFill>
                  <a:schemeClr val="tx1"/>
                </a:solidFill>
              </a:rPr>
              <a:t>What</a:t>
            </a:r>
            <a:r>
              <a:rPr lang="sv-SE" sz="4400" dirty="0" smtClean="0">
                <a:solidFill>
                  <a:schemeClr val="tx1"/>
                </a:solidFill>
              </a:rPr>
              <a:t> </a:t>
            </a:r>
            <a:r>
              <a:rPr lang="sv-SE" sz="4400" dirty="0" err="1" smtClean="0">
                <a:solidFill>
                  <a:schemeClr val="tx1"/>
                </a:solidFill>
              </a:rPr>
              <a:t>can</a:t>
            </a:r>
            <a:r>
              <a:rPr lang="sv-SE" sz="4400" dirty="0" smtClean="0">
                <a:solidFill>
                  <a:schemeClr val="tx1"/>
                </a:solidFill>
              </a:rPr>
              <a:t> </a:t>
            </a:r>
            <a:r>
              <a:rPr lang="sv-SE" sz="4400" dirty="0" err="1" smtClean="0">
                <a:solidFill>
                  <a:schemeClr val="tx1"/>
                </a:solidFill>
              </a:rPr>
              <a:t>they</a:t>
            </a:r>
            <a:r>
              <a:rPr lang="sv-SE" sz="4400" dirty="0" smtClean="0">
                <a:solidFill>
                  <a:schemeClr val="tx1"/>
                </a:solidFill>
              </a:rPr>
              <a:t> offer</a:t>
            </a:r>
            <a:endParaRPr lang="en-US" sz="4400" dirty="0">
              <a:solidFill>
                <a:schemeClr val="tx1"/>
              </a:solidFill>
            </a:endParaRPr>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pic>
        <p:nvPicPr>
          <p:cNvPr id="3" name="Picture 2"/>
          <p:cNvPicPr>
            <a:picLocks noChangeAspect="1"/>
          </p:cNvPicPr>
          <p:nvPr/>
        </p:nvPicPr>
        <p:blipFill>
          <a:blip r:embed="rId3"/>
          <a:stretch>
            <a:fillRect/>
          </a:stretch>
        </p:blipFill>
        <p:spPr>
          <a:xfrm>
            <a:off x="213360" y="106680"/>
            <a:ext cx="11963400" cy="6614795"/>
          </a:xfrm>
          <a:prstGeom prst="rect">
            <a:avLst/>
          </a:prstGeom>
        </p:spPr>
      </p:pic>
      <p:sp>
        <p:nvSpPr>
          <p:cNvPr id="11" name="TextBox 10"/>
          <p:cNvSpPr txBox="1"/>
          <p:nvPr/>
        </p:nvSpPr>
        <p:spPr>
          <a:xfrm>
            <a:off x="6758342" y="6356350"/>
            <a:ext cx="6061720" cy="731519"/>
          </a:xfrm>
          <a:prstGeom prst="rect">
            <a:avLst/>
          </a:prstGeom>
        </p:spPr>
        <p:txBody>
          <a:bodyPr vert="horz" wrap="square" lIns="91440" tIns="0" rIns="91440" bIns="0" rtlCol="0" anchor="t">
            <a:normAutofit/>
          </a:bodyPr>
          <a:lstStyle/>
          <a:p>
            <a:r>
              <a:rPr lang="sv-SE" sz="2000" spc="-150" dirty="0" smtClean="0"/>
              <a:t>Source: IEA, 2011. Smart Grids – </a:t>
            </a:r>
            <a:r>
              <a:rPr lang="sv-SE" sz="2000" spc="-150" dirty="0" err="1" smtClean="0"/>
              <a:t>Technology</a:t>
            </a:r>
            <a:r>
              <a:rPr lang="sv-SE" sz="2000" spc="-150" dirty="0" smtClean="0"/>
              <a:t> </a:t>
            </a:r>
            <a:r>
              <a:rPr lang="sv-SE" sz="2000" spc="-150" dirty="0" err="1" smtClean="0"/>
              <a:t>Roadmap</a:t>
            </a:r>
            <a:endParaRPr lang="sv-SE" sz="2000" spc="-150" dirty="0" smtClean="0"/>
          </a:p>
        </p:txBody>
      </p:sp>
      <p:sp>
        <p:nvSpPr>
          <p:cNvPr id="2" name="Date Placeholder 1"/>
          <p:cNvSpPr>
            <a:spLocks noGrp="1"/>
          </p:cNvSpPr>
          <p:nvPr>
            <p:ph type="dt" sz="half" idx="10"/>
          </p:nvPr>
        </p:nvSpPr>
        <p:spPr/>
        <p:txBody>
          <a:bodyPr/>
          <a:lstStyle/>
          <a:p>
            <a:r>
              <a:rPr lang="sv-SE" noProof="0" smtClean="0"/>
              <a:t>2017-10-10</a:t>
            </a:r>
            <a:endParaRPr lang="es-BO" noProof="0" dirty="0"/>
          </a:p>
        </p:txBody>
      </p:sp>
    </p:spTree>
    <p:extLst>
      <p:ext uri="{BB962C8B-B14F-4D97-AF65-F5344CB8AC3E}">
        <p14:creationId xmlns:p14="http://schemas.microsoft.com/office/powerpoint/2010/main" val="3489391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0B7FA9A-6BCF-4CFA-8685-B7A43319A6CD}" type="slidenum">
              <a:rPr lang="en-GB" smtClean="0"/>
              <a:pPr/>
              <a:t>8</a:t>
            </a:fld>
            <a:endParaRPr lang="en-GB" dirty="0"/>
          </a:p>
        </p:txBody>
      </p:sp>
      <p:sp>
        <p:nvSpPr>
          <p:cNvPr id="11" name="Content Placeholder 9"/>
          <p:cNvSpPr>
            <a:spLocks noGrp="1"/>
          </p:cNvSpPr>
          <p:nvPr>
            <p:ph sz="quarter" idx="13"/>
          </p:nvPr>
        </p:nvSpPr>
        <p:spPr>
          <a:xfrm>
            <a:off x="1189349" y="585627"/>
            <a:ext cx="9813302" cy="698643"/>
          </a:xfrm>
        </p:spPr>
        <p:txBody>
          <a:bodyPr>
            <a:noAutofit/>
          </a:bodyPr>
          <a:lstStyle/>
          <a:p>
            <a:pPr marL="0" algn="ctr"/>
            <a:r>
              <a:rPr lang="sv-SE" sz="3600" dirty="0" err="1" smtClean="0">
                <a:solidFill>
                  <a:schemeClr val="tx1"/>
                </a:solidFill>
              </a:rPr>
              <a:t>Suggested</a:t>
            </a:r>
            <a:r>
              <a:rPr lang="sv-SE" sz="3600" dirty="0" smtClean="0">
                <a:solidFill>
                  <a:schemeClr val="tx1"/>
                </a:solidFill>
              </a:rPr>
              <a:t> </a:t>
            </a:r>
            <a:r>
              <a:rPr lang="sv-SE" sz="3600" dirty="0" err="1" smtClean="0">
                <a:solidFill>
                  <a:schemeClr val="tx1"/>
                </a:solidFill>
              </a:rPr>
              <a:t>further</a:t>
            </a:r>
            <a:r>
              <a:rPr lang="sv-SE" sz="3600" dirty="0" smtClean="0">
                <a:solidFill>
                  <a:schemeClr val="tx1"/>
                </a:solidFill>
              </a:rPr>
              <a:t> </a:t>
            </a:r>
            <a:r>
              <a:rPr lang="sv-SE" sz="3600" dirty="0" err="1" smtClean="0">
                <a:solidFill>
                  <a:schemeClr val="tx1"/>
                </a:solidFill>
              </a:rPr>
              <a:t>reading</a:t>
            </a:r>
            <a:endParaRPr lang="en-US" sz="3600" dirty="0">
              <a:solidFill>
                <a:schemeClr val="tx1"/>
              </a:solidFill>
            </a:endParaRPr>
          </a:p>
        </p:txBody>
      </p:sp>
      <p:sp>
        <p:nvSpPr>
          <p:cNvPr id="7" name="Date Placeholder 4"/>
          <p:cNvSpPr>
            <a:spLocks noGrp="1"/>
          </p:cNvSpPr>
          <p:nvPr>
            <p:ph type="dt" sz="half" idx="10"/>
          </p:nvPr>
        </p:nvSpPr>
        <p:spPr>
          <a:xfrm>
            <a:off x="838200" y="6356350"/>
            <a:ext cx="2743200" cy="365125"/>
          </a:xfrm>
        </p:spPr>
        <p:txBody>
          <a:bodyPr/>
          <a:lstStyle/>
          <a:p>
            <a:r>
              <a:rPr lang="sv-SE" smtClean="0"/>
              <a:t>2017-10-10</a:t>
            </a:r>
            <a:endParaRPr lang="en-GB" dirty="0"/>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sp>
        <p:nvSpPr>
          <p:cNvPr id="9" name="Rectangle 3"/>
          <p:cNvSpPr>
            <a:spLocks noGrp="1" noChangeArrowheads="1"/>
          </p:cNvSpPr>
          <p:nvPr>
            <p:ph idx="1"/>
          </p:nvPr>
        </p:nvSpPr>
        <p:spPr>
          <a:xfrm>
            <a:off x="838200" y="1726059"/>
            <a:ext cx="10515600" cy="4493766"/>
          </a:xfrm>
        </p:spPr>
        <p:txBody>
          <a:bodyPr>
            <a:noAutofit/>
          </a:bodyPr>
          <a:lstStyle/>
          <a:p>
            <a:pPr marL="457200" lvl="0" indent="-457200">
              <a:buFont typeface="Arial" panose="020B0604020202020204" pitchFamily="34" charset="0"/>
              <a:buChar char="•"/>
            </a:pPr>
            <a:r>
              <a:rPr lang="en-US" dirty="0" smtClean="0"/>
              <a:t>IEA Technology Roadmap: Smart Grids</a:t>
            </a:r>
          </a:p>
          <a:p>
            <a:pPr marL="449263" lvl="0"/>
            <a:r>
              <a:rPr lang="en-US" dirty="0">
                <a:hlinkClick r:id="rId2"/>
              </a:rPr>
              <a:t>http://</a:t>
            </a:r>
            <a:r>
              <a:rPr lang="en-US" dirty="0" smtClean="0">
                <a:hlinkClick r:id="rId2"/>
              </a:rPr>
              <a:t>www.oecd-ilibrary.org/energy/technology-roadmap-smart-grids_9789264115071-en</a:t>
            </a:r>
            <a:r>
              <a:rPr lang="en-US" dirty="0" smtClean="0"/>
              <a:t> </a:t>
            </a:r>
            <a:endParaRPr lang="en-US" dirty="0"/>
          </a:p>
          <a:p>
            <a:pPr marL="457200" lvl="0" indent="-457200">
              <a:buFont typeface="Arial" panose="020B0604020202020204" pitchFamily="34" charset="0"/>
              <a:buChar char="•"/>
            </a:pPr>
            <a:endParaRPr lang="en-GB" sz="2400" b="1" spc="0" dirty="0" smtClean="0"/>
          </a:p>
        </p:txBody>
      </p:sp>
    </p:spTree>
    <p:extLst>
      <p:ext uri="{BB962C8B-B14F-4D97-AF65-F5344CB8AC3E}">
        <p14:creationId xmlns:p14="http://schemas.microsoft.com/office/powerpoint/2010/main" val="4096767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nvPr>
        </p:nvGraphicFramePr>
        <p:xfrm>
          <a:off x="838200" y="1616075"/>
          <a:ext cx="10515601" cy="1112520"/>
        </p:xfrm>
        <a:graphic>
          <a:graphicData uri="http://schemas.openxmlformats.org/drawingml/2006/table">
            <a:tbl>
              <a:tblPr firstRow="1" bandRow="1">
                <a:tableStyleId>{5C22544A-7EE6-4342-B048-85BDC9FD1C3A}</a:tableStyleId>
              </a:tblPr>
              <a:tblGrid>
                <a:gridCol w="1490083">
                  <a:extLst>
                    <a:ext uri="{9D8B030D-6E8A-4147-A177-3AD203B41FA5}">
                      <a16:colId xmlns:a16="http://schemas.microsoft.com/office/drawing/2014/main" val="46406547"/>
                    </a:ext>
                  </a:extLst>
                </a:gridCol>
                <a:gridCol w="3008506">
                  <a:extLst>
                    <a:ext uri="{9D8B030D-6E8A-4147-A177-3AD203B41FA5}">
                      <a16:colId xmlns:a16="http://schemas.microsoft.com/office/drawing/2014/main" val="2760605769"/>
                    </a:ext>
                  </a:extLst>
                </a:gridCol>
                <a:gridCol w="3008506">
                  <a:extLst>
                    <a:ext uri="{9D8B030D-6E8A-4147-A177-3AD203B41FA5}">
                      <a16:colId xmlns:a16="http://schemas.microsoft.com/office/drawing/2014/main" val="2954716314"/>
                    </a:ext>
                  </a:extLst>
                </a:gridCol>
                <a:gridCol w="3008506">
                  <a:extLst>
                    <a:ext uri="{9D8B030D-6E8A-4147-A177-3AD203B41FA5}">
                      <a16:colId xmlns:a16="http://schemas.microsoft.com/office/drawing/2014/main" val="3664904773"/>
                    </a:ext>
                  </a:extLst>
                </a:gridCol>
              </a:tblGrid>
              <a:tr h="370840">
                <a:tc>
                  <a:txBody>
                    <a:bodyPr/>
                    <a:lstStyle/>
                    <a:p>
                      <a:r>
                        <a:rPr lang="en-US" dirty="0" smtClean="0"/>
                        <a:t>Date</a:t>
                      </a:r>
                      <a:endParaRPr lang="sv-SE" dirty="0"/>
                    </a:p>
                  </a:txBody>
                  <a:tcPr/>
                </a:tc>
                <a:tc>
                  <a:txBody>
                    <a:bodyPr/>
                    <a:lstStyle/>
                    <a:p>
                      <a:r>
                        <a:rPr lang="en-US" dirty="0" smtClean="0"/>
                        <a:t>Author</a:t>
                      </a:r>
                      <a:endParaRPr lang="sv-SE" dirty="0"/>
                    </a:p>
                  </a:txBody>
                  <a:tcPr/>
                </a:tc>
                <a:tc>
                  <a:txBody>
                    <a:bodyPr/>
                    <a:lstStyle/>
                    <a:p>
                      <a:r>
                        <a:rPr lang="en-US" dirty="0" smtClean="0"/>
                        <a:t>Reviewer</a:t>
                      </a:r>
                      <a:endParaRPr lang="sv-SE" dirty="0"/>
                    </a:p>
                  </a:txBody>
                  <a:tcPr/>
                </a:tc>
                <a:tc>
                  <a:txBody>
                    <a:bodyPr/>
                    <a:lstStyle/>
                    <a:p>
                      <a:r>
                        <a:rPr lang="en-US" dirty="0" smtClean="0"/>
                        <a:t>Reviser</a:t>
                      </a:r>
                      <a:r>
                        <a:rPr lang="en-US" baseline="0" dirty="0" smtClean="0"/>
                        <a:t> </a:t>
                      </a:r>
                      <a:endParaRPr lang="sv-SE" dirty="0"/>
                    </a:p>
                  </a:txBody>
                  <a:tcPr/>
                </a:tc>
                <a:extLst>
                  <a:ext uri="{0D108BD9-81ED-4DB2-BD59-A6C34878D82A}">
                    <a16:rowId xmlns:a16="http://schemas.microsoft.com/office/drawing/2014/main" val="1748660123"/>
                  </a:ext>
                </a:extLst>
              </a:tr>
              <a:tr h="370840">
                <a:tc>
                  <a:txBody>
                    <a:bodyPr/>
                    <a:lstStyle/>
                    <a:p>
                      <a:r>
                        <a:rPr lang="en-US" dirty="0" smtClean="0"/>
                        <a:t>2017-10-10</a:t>
                      </a:r>
                      <a:endParaRPr lang="sv-SE" dirty="0"/>
                    </a:p>
                  </a:txBody>
                  <a:tcPr/>
                </a:tc>
                <a:tc>
                  <a:txBody>
                    <a:bodyPr/>
                    <a:lstStyle/>
                    <a:p>
                      <a:r>
                        <a:rPr lang="en-US" dirty="0" smtClean="0"/>
                        <a:t>Constantinos</a:t>
                      </a:r>
                      <a:r>
                        <a:rPr lang="en-US" baseline="0" dirty="0" smtClean="0"/>
                        <a:t> Taliotis</a:t>
                      </a:r>
                      <a:endParaRPr lang="sv-SE" dirty="0"/>
                    </a:p>
                  </a:txBody>
                  <a:tcPr/>
                </a:tc>
                <a:tc>
                  <a:txBody>
                    <a:bodyPr/>
                    <a:lstStyle/>
                    <a:p>
                      <a:r>
                        <a:rPr lang="en-US" dirty="0" smtClean="0"/>
                        <a:t>Agnese Beltramo</a:t>
                      </a:r>
                      <a:endParaRPr lang="sv-SE" dirty="0"/>
                    </a:p>
                  </a:txBody>
                  <a:tcPr/>
                </a:tc>
                <a:tc>
                  <a:txBody>
                    <a:bodyPr/>
                    <a:lstStyle/>
                    <a:p>
                      <a:r>
                        <a:rPr lang="en-US" dirty="0" smtClean="0"/>
                        <a:t>Constantinos Taliotis</a:t>
                      </a:r>
                      <a:endParaRPr lang="sv-SE" dirty="0"/>
                    </a:p>
                  </a:txBody>
                  <a:tcPr/>
                </a:tc>
                <a:extLst>
                  <a:ext uri="{0D108BD9-81ED-4DB2-BD59-A6C34878D82A}">
                    <a16:rowId xmlns:a16="http://schemas.microsoft.com/office/drawing/2014/main" val="250744443"/>
                  </a:ext>
                </a:extLst>
              </a:tr>
              <a:tr h="37084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72775028"/>
                  </a:ext>
                </a:extLst>
              </a:tr>
            </a:tbl>
          </a:graphicData>
        </a:graphic>
      </p:graphicFrame>
      <p:sp>
        <p:nvSpPr>
          <p:cNvPr id="3" name="Date Placeholder 2"/>
          <p:cNvSpPr>
            <a:spLocks noGrp="1"/>
          </p:cNvSpPr>
          <p:nvPr>
            <p:ph type="dt" sz="half" idx="10"/>
          </p:nvPr>
        </p:nvSpPr>
        <p:spPr/>
        <p:txBody>
          <a:bodyPr/>
          <a:lstStyle/>
          <a:p>
            <a:r>
              <a:rPr lang="sv-SE" smtClean="0"/>
              <a:t>2017-10-10</a:t>
            </a:r>
            <a:endParaRPr lang="en-GB" dirty="0"/>
          </a:p>
        </p:txBody>
      </p:sp>
      <p:sp>
        <p:nvSpPr>
          <p:cNvPr id="4" name="Footer Placeholder 3"/>
          <p:cNvSpPr>
            <a:spLocks noGrp="1"/>
          </p:cNvSpPr>
          <p:nvPr>
            <p:ph type="ftr" sz="quarter" idx="11"/>
          </p:nvPr>
        </p:nvSpPr>
        <p:spPr/>
        <p:txBody>
          <a:bodyPr/>
          <a:lstStyle/>
          <a:p>
            <a:r>
              <a:rPr lang="en-US" smtClean="0"/>
              <a:t>New trends in Energy</a:t>
            </a:r>
            <a:endParaRPr lang="en-GB" dirty="0"/>
          </a:p>
        </p:txBody>
      </p:sp>
      <p:sp>
        <p:nvSpPr>
          <p:cNvPr id="5" name="Slide Number Placeholder 4"/>
          <p:cNvSpPr>
            <a:spLocks noGrp="1"/>
          </p:cNvSpPr>
          <p:nvPr>
            <p:ph type="sldNum" sz="quarter" idx="12"/>
          </p:nvPr>
        </p:nvSpPr>
        <p:spPr/>
        <p:txBody>
          <a:bodyPr/>
          <a:lstStyle/>
          <a:p>
            <a:fld id="{A0B7FA9A-6BCF-4CFA-8685-B7A43319A6CD}" type="slidenum">
              <a:rPr lang="en-GB" smtClean="0"/>
              <a:pPr/>
              <a:t>9</a:t>
            </a:fld>
            <a:endParaRPr lang="en-GB" dirty="0"/>
          </a:p>
        </p:txBody>
      </p:sp>
      <p:sp>
        <p:nvSpPr>
          <p:cNvPr id="6" name="Title 5"/>
          <p:cNvSpPr>
            <a:spLocks noGrp="1"/>
          </p:cNvSpPr>
          <p:nvPr>
            <p:ph type="title"/>
          </p:nvPr>
        </p:nvSpPr>
        <p:spPr/>
        <p:txBody>
          <a:bodyPr/>
          <a:lstStyle/>
          <a:p>
            <a:r>
              <a:rPr lang="en-US" dirty="0" smtClean="0"/>
              <a:t>Changelog and attribution</a:t>
            </a:r>
            <a:endParaRPr lang="sv-SE" dirty="0"/>
          </a:p>
        </p:txBody>
      </p:sp>
      <p:sp>
        <p:nvSpPr>
          <p:cNvPr id="8" name="TextBox 7"/>
          <p:cNvSpPr txBox="1"/>
          <p:nvPr/>
        </p:nvSpPr>
        <p:spPr>
          <a:xfrm>
            <a:off x="838200" y="5397500"/>
            <a:ext cx="10515600" cy="851282"/>
          </a:xfrm>
          <a:prstGeom prst="rect">
            <a:avLst/>
          </a:prstGeom>
        </p:spPr>
        <p:txBody>
          <a:bodyPr vert="horz" wrap="square" lIns="91440" tIns="0" rIns="91440" bIns="0" rtlCol="0" anchor="t">
            <a:noAutofit/>
          </a:bodyPr>
          <a:lstStyle/>
          <a:p>
            <a:pPr indent="0"/>
            <a:r>
              <a:rPr lang="sv-SE" i="1" dirty="0" smtClean="0"/>
              <a:t>To </a:t>
            </a:r>
            <a:r>
              <a:rPr lang="sv-SE" i="1" dirty="0" err="1" smtClean="0"/>
              <a:t>correctly</a:t>
            </a:r>
            <a:r>
              <a:rPr lang="sv-SE" i="1" dirty="0" smtClean="0"/>
              <a:t> </a:t>
            </a:r>
            <a:r>
              <a:rPr lang="sv-SE" i="1" dirty="0" err="1" smtClean="0"/>
              <a:t>reference</a:t>
            </a:r>
            <a:r>
              <a:rPr lang="sv-SE" i="1" dirty="0" smtClean="0"/>
              <a:t> </a:t>
            </a:r>
            <a:r>
              <a:rPr lang="sv-SE" i="1" dirty="0" err="1" smtClean="0"/>
              <a:t>this</a:t>
            </a:r>
            <a:r>
              <a:rPr lang="sv-SE" i="1" dirty="0" smtClean="0"/>
              <a:t> </a:t>
            </a:r>
            <a:r>
              <a:rPr lang="sv-SE" i="1" dirty="0" err="1" smtClean="0"/>
              <a:t>work</a:t>
            </a:r>
            <a:r>
              <a:rPr lang="sv-SE" i="1" dirty="0" smtClean="0"/>
              <a:t>, </a:t>
            </a:r>
            <a:r>
              <a:rPr lang="sv-SE" i="1" dirty="0" err="1" smtClean="0"/>
              <a:t>please</a:t>
            </a:r>
            <a:r>
              <a:rPr lang="sv-SE" i="1" dirty="0" smtClean="0"/>
              <a:t> </a:t>
            </a:r>
            <a:r>
              <a:rPr lang="sv-SE" i="1" dirty="0" err="1" smtClean="0"/>
              <a:t>use</a:t>
            </a:r>
            <a:r>
              <a:rPr lang="sv-SE" i="1" dirty="0" smtClean="0"/>
              <a:t> the </a:t>
            </a:r>
            <a:r>
              <a:rPr lang="sv-SE" i="1" dirty="0" err="1" smtClean="0"/>
              <a:t>following</a:t>
            </a:r>
            <a:r>
              <a:rPr lang="sv-SE" i="1" dirty="0" smtClean="0"/>
              <a:t>:</a:t>
            </a:r>
          </a:p>
          <a:p>
            <a:pPr indent="0"/>
            <a:r>
              <a:rPr lang="sv-SE" dirty="0" smtClean="0"/>
              <a:t>Taliotis, C., 2017. New Trends in Energy – Smart </a:t>
            </a:r>
            <a:r>
              <a:rPr lang="sv-SE" dirty="0" err="1" smtClean="0"/>
              <a:t>grids</a:t>
            </a:r>
            <a:r>
              <a:rPr lang="sv-SE" dirty="0" smtClean="0"/>
              <a:t>, </a:t>
            </a:r>
            <a:r>
              <a:rPr lang="sv-SE" dirty="0" err="1" smtClean="0"/>
              <a:t>OpTIMUS.community</a:t>
            </a:r>
            <a:r>
              <a:rPr lang="sv-SE" dirty="0" smtClean="0"/>
              <a:t>. </a:t>
            </a:r>
            <a:r>
              <a:rPr lang="sv-SE" dirty="0" err="1" smtClean="0"/>
              <a:t>Available</a:t>
            </a:r>
            <a:r>
              <a:rPr lang="sv-SE" dirty="0"/>
              <a:t> at: </a:t>
            </a:r>
            <a:r>
              <a:rPr lang="sv-SE" dirty="0">
                <a:hlinkClick r:id="rId2"/>
              </a:rPr>
              <a:t>http://</a:t>
            </a:r>
            <a:r>
              <a:rPr lang="sv-SE" dirty="0" smtClean="0">
                <a:hlinkClick r:id="rId2"/>
              </a:rPr>
              <a:t>www.osemosys.org/understanding-the-energy-system.html</a:t>
            </a:r>
            <a:r>
              <a:rPr lang="sv-SE" dirty="0" smtClean="0"/>
              <a:t>. [Access date]</a:t>
            </a:r>
          </a:p>
        </p:txBody>
      </p:sp>
    </p:spTree>
    <p:extLst>
      <p:ext uri="{BB962C8B-B14F-4D97-AF65-F5344CB8AC3E}">
        <p14:creationId xmlns:p14="http://schemas.microsoft.com/office/powerpoint/2010/main" val="4262574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0" rIns="91440" bIns="0" rtlCol="0" anchor="t">
        <a:normAutofit fontScale="92500" lnSpcReduction="10000"/>
      </a:bodyPr>
      <a:lstStyle>
        <a:defPPr marL="457200" indent="0">
          <a:defRPr sz="3000" b="1" spc="-150" dirty="0" smtClean="0">
            <a:solidFill>
              <a:schemeClr val="bg2">
                <a:lumMod val="50000"/>
              </a:schemeClr>
            </a:solidFill>
            <a:latin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18581</TotalTime>
  <Words>1294</Words>
  <Application>Microsoft Office PowerPoint</Application>
  <PresentationFormat>Widescreen</PresentationFormat>
  <Paragraphs>104</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New Trends in Energy Smart grids</vt:lpstr>
      <vt:lpstr>Motivation for energy technology research and development</vt:lpstr>
      <vt:lpstr>PowerPoint Presentation</vt:lpstr>
      <vt:lpstr>Smart grids</vt:lpstr>
      <vt:lpstr>PowerPoint Presentation</vt:lpstr>
      <vt:lpstr>PowerPoint Presentation</vt:lpstr>
      <vt:lpstr>PowerPoint Presentation</vt:lpstr>
      <vt:lpstr>PowerPoint Presentation</vt:lpstr>
      <vt:lpstr>Changelog and attribution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dc:creator>
  <cp:lastModifiedBy>Agnese Beltramo</cp:lastModifiedBy>
  <cp:revision>742</cp:revision>
  <dcterms:created xsi:type="dcterms:W3CDTF">2015-09-10T21:41:21Z</dcterms:created>
  <dcterms:modified xsi:type="dcterms:W3CDTF">2017-10-18T12:08:43Z</dcterms:modified>
</cp:coreProperties>
</file>