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2" r:id="rId2"/>
    <p:sldId id="341" r:id="rId3"/>
    <p:sldId id="390" r:id="rId4"/>
    <p:sldId id="419" r:id="rId5"/>
    <p:sldId id="394" r:id="rId6"/>
    <p:sldId id="395" r:id="rId7"/>
    <p:sldId id="420" r:id="rId8"/>
    <p:sldId id="396" r:id="rId9"/>
    <p:sldId id="397" r:id="rId10"/>
    <p:sldId id="398" r:id="rId11"/>
    <p:sldId id="399" r:id="rId12"/>
    <p:sldId id="400" r:id="rId13"/>
    <p:sldId id="401" r:id="rId14"/>
    <p:sldId id="412" r:id="rId15"/>
    <p:sldId id="4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er Broad" initials="OB" lastIdx="1" clrIdx="0">
    <p:extLst>
      <p:ext uri="{19B8F6BF-5375-455C-9EA6-DF929625EA0E}">
        <p15:presenceInfo xmlns:p15="http://schemas.microsoft.com/office/powerpoint/2012/main" userId="S-1-5-21-4270984560-2697355171-1338322823-6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54A6"/>
    <a:srgbClr val="FFFFFF"/>
    <a:srgbClr val="DEE4EE"/>
    <a:srgbClr val="3B6ABF"/>
    <a:srgbClr val="B0BFD8"/>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0727" autoAdjust="0"/>
  </p:normalViewPr>
  <p:slideViewPr>
    <p:cSldViewPr snapToGrid="0">
      <p:cViewPr varScale="1">
        <p:scale>
          <a:sx n="91" d="100"/>
          <a:sy n="91" d="100"/>
        </p:scale>
        <p:origin x="2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A1728-CCC6-4FFD-AB4E-CF9E18E50C8E}" type="datetimeFigureOut">
              <a:rPr lang="en-GB" smtClean="0"/>
              <a:t>18/10/2017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E99D3-575E-4B33-AEE3-580024E0F63F}" type="slidenum">
              <a:rPr lang="en-GB" smtClean="0"/>
              <a:t>‹#›</a:t>
            </a:fld>
            <a:endParaRPr lang="en-GB"/>
          </a:p>
        </p:txBody>
      </p:sp>
    </p:spTree>
    <p:extLst>
      <p:ext uri="{BB962C8B-B14F-4D97-AF65-F5344CB8AC3E}">
        <p14:creationId xmlns:p14="http://schemas.microsoft.com/office/powerpoint/2010/main" val="1122559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 afternoon and welcome</a:t>
            </a:r>
            <a:r>
              <a:rPr lang="en-GB" baseline="0" dirty="0" smtClean="0"/>
              <a:t> to the lecture on “…”.</a:t>
            </a:r>
          </a:p>
          <a:p>
            <a:r>
              <a:rPr lang="en-GB" baseline="0" dirty="0" smtClean="0"/>
              <a:t>Introduce yourself and your research, field of expertise</a:t>
            </a:r>
            <a:endParaRPr lang="en-GB" dirty="0"/>
          </a:p>
        </p:txBody>
      </p:sp>
      <p:sp>
        <p:nvSpPr>
          <p:cNvPr id="4" name="Slide Number Placeholder 3"/>
          <p:cNvSpPr>
            <a:spLocks noGrp="1"/>
          </p:cNvSpPr>
          <p:nvPr>
            <p:ph type="sldNum" sz="quarter" idx="10"/>
          </p:nvPr>
        </p:nvSpPr>
        <p:spPr/>
        <p:txBody>
          <a:bodyPr/>
          <a:lstStyle/>
          <a:p>
            <a:fld id="{F4ADF510-92B0-49DE-9C99-E21626351E91}" type="slidenum">
              <a:rPr lang="en-GB" smtClean="0"/>
              <a:t>1</a:t>
            </a:fld>
            <a:endParaRPr lang="en-GB" dirty="0"/>
          </a:p>
        </p:txBody>
      </p:sp>
    </p:spTree>
    <p:extLst>
      <p:ext uri="{BB962C8B-B14F-4D97-AF65-F5344CB8AC3E}">
        <p14:creationId xmlns:p14="http://schemas.microsoft.com/office/powerpoint/2010/main" val="1608962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a:t>
            </a:r>
            <a:r>
              <a:rPr lang="en-US" baseline="0" dirty="0" smtClean="0"/>
              <a:t> IEA ETP 2DS scenario, which assumes an 80% chance to limit global temperature increase to 2oC, the RE share in electricity generation increases in different regions of the world as seen in the top figure. By 2050, the EU reaches about 45%, China and the US 35% and India exceeds 25%. </a:t>
            </a:r>
          </a:p>
          <a:p>
            <a:r>
              <a:rPr lang="en-US" baseline="0" dirty="0" smtClean="0"/>
              <a:t>To achieve these shares in 2050, the level of storage deployment is shown in the figure below for each region (light green bar as opposed to the dark green which corresponds to 2050).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Breakthrough – In a "breakthrough" scenario, with aggressive cost reductions in storage technologies (blue bar), the level of storage</a:t>
            </a:r>
            <a:r>
              <a:rPr lang="en-US" baseline="0" dirty="0" smtClean="0"/>
              <a:t> increases due to higher cost-competitiveness. </a:t>
            </a:r>
            <a:endParaRPr lang="en-US" dirty="0" smtClean="0"/>
          </a:p>
          <a:p>
            <a:r>
              <a:rPr lang="en-US" dirty="0" smtClean="0"/>
              <a:t>EV scenario - In an "EV" scenario, where demand response from "smart" charging of the electric vehicle fleet in the</a:t>
            </a:r>
            <a:r>
              <a:rPr lang="en-US" baseline="0" dirty="0" smtClean="0"/>
              <a:t> </a:t>
            </a:r>
            <a:r>
              <a:rPr lang="en-US" dirty="0" smtClean="0"/>
              <a:t>2DS provides additional flexibility to the system, thus</a:t>
            </a:r>
            <a:r>
              <a:rPr lang="en-US" baseline="0" dirty="0" smtClean="0"/>
              <a:t> reducing the required level for storage to achieve a 2DS</a:t>
            </a:r>
            <a:r>
              <a:rPr lang="en-US" dirty="0" smtClean="0"/>
              <a:t>. – In this case it’s good to note the</a:t>
            </a:r>
            <a:r>
              <a:rPr lang="en-US" baseline="0" dirty="0" smtClean="0"/>
              <a:t> need for smart-grids operation to allow such charging scheme. </a:t>
            </a:r>
            <a:endParaRPr lang="en-US" dirty="0" smtClean="0"/>
          </a:p>
          <a:p>
            <a:r>
              <a:rPr lang="en-US" dirty="0" smtClean="0"/>
              <a:t>Current</a:t>
            </a:r>
            <a:r>
              <a:rPr lang="en-US" baseline="0" dirty="0" smtClean="0"/>
              <a:t> installed generation capacity (US-1000 GW), Germany (150 GW), France and Italy (125 MW)</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10</a:t>
            </a:fld>
            <a:endParaRPr lang="en-GB"/>
          </a:p>
        </p:txBody>
      </p:sp>
    </p:spTree>
    <p:extLst>
      <p:ext uri="{BB962C8B-B14F-4D97-AF65-F5344CB8AC3E}">
        <p14:creationId xmlns:p14="http://schemas.microsoft.com/office/powerpoint/2010/main" val="178000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see the effect of different</a:t>
            </a:r>
            <a:r>
              <a:rPr lang="en-US" baseline="0" dirty="0" smtClean="0"/>
              <a:t> shares of RE on a national electricity system (that of the USA). Both figures show results for 2050. The top figure shows the generation mix for different targets of RE share in electricity generation. The bottom figure shows the total installed capacity of the respective technologies, with the purple-greyish color indicating required storage capacity. </a:t>
            </a:r>
            <a:r>
              <a:rPr lang="en-US" dirty="0" smtClean="0"/>
              <a:t>The higher the RE share the higher the need for storage,</a:t>
            </a:r>
            <a:r>
              <a:rPr lang="en-US" baseline="0" dirty="0" smtClean="0"/>
              <a:t> as RE don’t always produce at the same time as electricity is demanded. This comes at a cost.</a:t>
            </a:r>
          </a:p>
          <a:p>
            <a:r>
              <a:rPr lang="en-US" baseline="0" dirty="0" smtClean="0"/>
              <a:t>Connection to next slide: However, already in some countries storage enables consumers to achieve lower electricity prices</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11</a:t>
            </a:fld>
            <a:endParaRPr lang="en-GB"/>
          </a:p>
        </p:txBody>
      </p:sp>
    </p:spTree>
    <p:extLst>
      <p:ext uri="{BB962C8B-B14F-4D97-AF65-F5344CB8AC3E}">
        <p14:creationId xmlns:p14="http://schemas.microsoft.com/office/powerpoint/2010/main" val="4177026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1" u="none" dirty="0" err="1" smtClean="0"/>
              <a:t>Distributed</a:t>
            </a:r>
            <a:r>
              <a:rPr lang="sv-SE" b="1" u="none" dirty="0" smtClean="0"/>
              <a:t> RE + </a:t>
            </a:r>
            <a:r>
              <a:rPr lang="sv-SE" b="1" u="none" dirty="0" err="1" smtClean="0"/>
              <a:t>Storage</a:t>
            </a:r>
            <a:endParaRPr lang="sv-SE" b="1" u="none" dirty="0" smtClean="0"/>
          </a:p>
          <a:p>
            <a:r>
              <a:rPr lang="sv-SE" dirty="0" smtClean="0"/>
              <a:t>Same </a:t>
            </a:r>
            <a:r>
              <a:rPr lang="sv-SE" dirty="0" err="1" smtClean="0"/>
              <a:t>reliability</a:t>
            </a:r>
            <a:r>
              <a:rPr lang="sv-SE" dirty="0" smtClean="0"/>
              <a:t> </a:t>
            </a:r>
            <a:r>
              <a:rPr lang="sv-SE" dirty="0" err="1" smtClean="0"/>
              <a:t>level</a:t>
            </a:r>
            <a:r>
              <a:rPr lang="sv-SE" dirty="0" smtClean="0"/>
              <a:t> </a:t>
            </a:r>
            <a:r>
              <a:rPr lang="sv-SE" dirty="0" err="1" smtClean="0"/>
              <a:t>possible</a:t>
            </a:r>
            <a:endParaRPr lang="en-GB" dirty="0" smtClean="0"/>
          </a:p>
          <a:p>
            <a:r>
              <a:rPr lang="sv-SE" dirty="0" err="1" smtClean="0"/>
              <a:t>E.g</a:t>
            </a:r>
            <a:r>
              <a:rPr lang="sv-SE" dirty="0" smtClean="0"/>
              <a:t>., small hydro: black-start </a:t>
            </a:r>
            <a:r>
              <a:rPr lang="sv-SE" dirty="0" err="1" smtClean="0"/>
              <a:t>capable</a:t>
            </a:r>
            <a:endParaRPr lang="en-GB" dirty="0" smtClean="0"/>
          </a:p>
          <a:p>
            <a:r>
              <a:rPr lang="sv-SE" dirty="0" err="1" smtClean="0"/>
              <a:t>Germany</a:t>
            </a:r>
            <a:r>
              <a:rPr lang="sv-SE" dirty="0" smtClean="0"/>
              <a:t>: </a:t>
            </a:r>
            <a:r>
              <a:rPr lang="sv-SE" dirty="0" err="1" smtClean="0"/>
              <a:t>loans</a:t>
            </a:r>
            <a:r>
              <a:rPr lang="sv-SE" dirty="0" smtClean="0"/>
              <a:t>/subsidies for PV </a:t>
            </a:r>
            <a:r>
              <a:rPr lang="sv-SE" dirty="0" err="1" smtClean="0"/>
              <a:t>storage</a:t>
            </a:r>
            <a:endParaRPr lang="en-GB" dirty="0" smtClean="0"/>
          </a:p>
          <a:p>
            <a:r>
              <a:rPr lang="sv-SE" dirty="0" smtClean="0"/>
              <a:t>Distribution </a:t>
            </a:r>
            <a:r>
              <a:rPr lang="sv-SE" dirty="0" err="1" smtClean="0"/>
              <a:t>of</a:t>
            </a:r>
            <a:r>
              <a:rPr lang="sv-SE" dirty="0" smtClean="0"/>
              <a:t> </a:t>
            </a:r>
            <a:r>
              <a:rPr lang="sv-SE" dirty="0" err="1" smtClean="0"/>
              <a:t>costs</a:t>
            </a:r>
            <a:r>
              <a:rPr lang="sv-SE" dirty="0" smtClean="0"/>
              <a:t> for </a:t>
            </a:r>
            <a:r>
              <a:rPr lang="sv-SE" dirty="0" err="1" smtClean="0"/>
              <a:t>grid</a:t>
            </a:r>
            <a:r>
              <a:rPr lang="sv-SE" dirty="0" smtClean="0"/>
              <a:t> access </a:t>
            </a:r>
            <a:r>
              <a:rPr lang="sv-SE" dirty="0" err="1" smtClean="0"/>
              <a:t>requires</a:t>
            </a:r>
            <a:r>
              <a:rPr lang="sv-SE" dirty="0" smtClean="0"/>
              <a:t> </a:t>
            </a:r>
            <a:r>
              <a:rPr lang="sv-SE" dirty="0" err="1" smtClean="0"/>
              <a:t>consideration</a:t>
            </a:r>
            <a:endParaRPr lang="sv-SE" dirty="0" smtClean="0"/>
          </a:p>
          <a:p>
            <a:r>
              <a:rPr lang="en-GB" sz="1200" b="1" kern="1200" dirty="0" smtClean="0">
                <a:solidFill>
                  <a:schemeClr val="tx1"/>
                </a:solidFill>
                <a:effectLst/>
                <a:latin typeface="+mn-lt"/>
                <a:ea typeface="+mn-ea"/>
                <a:cs typeface="+mn-cs"/>
              </a:rPr>
              <a:t>The advantages to society are twofold. </a:t>
            </a:r>
            <a:r>
              <a:rPr lang="en-GB" sz="1200" kern="1200" dirty="0" smtClean="0">
                <a:solidFill>
                  <a:schemeClr val="tx1"/>
                </a:solidFill>
                <a:effectLst/>
                <a:latin typeface="+mn-lt"/>
                <a:ea typeface="+mn-ea"/>
                <a:cs typeface="+mn-cs"/>
              </a:rPr>
              <a:t>The system would increase the supply security of the connected households in the case of outages. Further, the system reduces the pressure on local grids by reducing the peak production of the PV systems. </a:t>
            </a:r>
          </a:p>
          <a:p>
            <a:r>
              <a:rPr lang="sv-SE" sz="1200" kern="1200" dirty="0" smtClean="0">
                <a:solidFill>
                  <a:schemeClr val="tx1"/>
                </a:solidFill>
                <a:effectLst/>
                <a:latin typeface="+mn-lt"/>
                <a:ea typeface="+mn-ea"/>
                <a:cs typeface="+mn-cs"/>
              </a:rPr>
              <a:t>No </a:t>
            </a:r>
            <a:r>
              <a:rPr lang="sv-SE" sz="1200" kern="1200" dirty="0" err="1" smtClean="0">
                <a:solidFill>
                  <a:schemeClr val="tx1"/>
                </a:solidFill>
                <a:effectLst/>
                <a:latin typeface="+mn-lt"/>
                <a:ea typeface="+mn-ea"/>
                <a:cs typeface="+mn-cs"/>
              </a:rPr>
              <a:t>need</a:t>
            </a:r>
            <a:r>
              <a:rPr lang="sv-SE" sz="1200" kern="1200" dirty="0" smtClean="0">
                <a:solidFill>
                  <a:schemeClr val="tx1"/>
                </a:solidFill>
                <a:effectLst/>
                <a:latin typeface="+mn-lt"/>
                <a:ea typeface="+mn-ea"/>
                <a:cs typeface="+mn-cs"/>
              </a:rPr>
              <a:t> to </a:t>
            </a:r>
            <a:r>
              <a:rPr lang="sv-SE" sz="1200" kern="1200" dirty="0" err="1" smtClean="0">
                <a:solidFill>
                  <a:schemeClr val="tx1"/>
                </a:solidFill>
                <a:effectLst/>
                <a:latin typeface="+mn-lt"/>
                <a:ea typeface="+mn-ea"/>
                <a:cs typeface="+mn-cs"/>
              </a:rPr>
              <a:t>pay</a:t>
            </a:r>
            <a:r>
              <a:rPr lang="sv-SE" sz="1200" kern="1200" dirty="0" smtClean="0">
                <a:solidFill>
                  <a:schemeClr val="tx1"/>
                </a:solidFill>
                <a:effectLst/>
                <a:latin typeface="+mn-lt"/>
                <a:ea typeface="+mn-ea"/>
                <a:cs typeface="+mn-cs"/>
              </a:rPr>
              <a:t> for </a:t>
            </a:r>
            <a:r>
              <a:rPr lang="sv-SE" sz="1200" kern="1200" dirty="0" err="1" smtClean="0">
                <a:solidFill>
                  <a:schemeClr val="tx1"/>
                </a:solidFill>
                <a:effectLst/>
                <a:latin typeface="+mn-lt"/>
                <a:ea typeface="+mn-ea"/>
                <a:cs typeface="+mn-cs"/>
              </a:rPr>
              <a:t>electricity</a:t>
            </a:r>
            <a:r>
              <a:rPr lang="sv-SE" sz="1200" kern="1200" baseline="0" dirty="0" smtClean="0">
                <a:solidFill>
                  <a:schemeClr val="tx1"/>
                </a:solidFill>
                <a:effectLst/>
                <a:latin typeface="+mn-lt"/>
                <a:ea typeface="+mn-ea"/>
                <a:cs typeface="+mn-cs"/>
              </a:rPr>
              <a:t> tax +</a:t>
            </a:r>
          </a:p>
          <a:p>
            <a:r>
              <a:rPr lang="sv-SE" sz="1200" kern="1200" baseline="0" dirty="0" err="1" smtClean="0">
                <a:solidFill>
                  <a:schemeClr val="tx1"/>
                </a:solidFill>
                <a:effectLst/>
                <a:latin typeface="+mn-lt"/>
                <a:ea typeface="+mn-ea"/>
                <a:cs typeface="+mn-cs"/>
              </a:rPr>
              <a:t>You</a:t>
            </a:r>
            <a:r>
              <a:rPr lang="sv-SE" sz="1200" kern="1200" baseline="0" dirty="0" smtClean="0">
                <a:solidFill>
                  <a:schemeClr val="tx1"/>
                </a:solidFill>
                <a:effectLst/>
                <a:latin typeface="+mn-lt"/>
                <a:ea typeface="+mn-ea"/>
                <a:cs typeface="+mn-cs"/>
              </a:rPr>
              <a:t> </a:t>
            </a:r>
            <a:r>
              <a:rPr lang="sv-SE" sz="1200" kern="1200" baseline="0" dirty="0" err="1" smtClean="0">
                <a:solidFill>
                  <a:schemeClr val="tx1"/>
                </a:solidFill>
                <a:effectLst/>
                <a:latin typeface="+mn-lt"/>
                <a:ea typeface="+mn-ea"/>
                <a:cs typeface="+mn-cs"/>
              </a:rPr>
              <a:t>don’t</a:t>
            </a:r>
            <a:r>
              <a:rPr lang="sv-SE" sz="1200" kern="1200" baseline="0" dirty="0" smtClean="0">
                <a:solidFill>
                  <a:schemeClr val="tx1"/>
                </a:solidFill>
                <a:effectLst/>
                <a:latin typeface="+mn-lt"/>
                <a:ea typeface="+mn-ea"/>
                <a:cs typeface="+mn-cs"/>
              </a:rPr>
              <a:t> </a:t>
            </a:r>
            <a:r>
              <a:rPr lang="sv-SE" sz="1200" kern="1200" baseline="0" dirty="0" err="1" smtClean="0">
                <a:solidFill>
                  <a:schemeClr val="tx1"/>
                </a:solidFill>
                <a:effectLst/>
                <a:latin typeface="+mn-lt"/>
                <a:ea typeface="+mn-ea"/>
                <a:cs typeface="+mn-cs"/>
              </a:rPr>
              <a:t>contribute</a:t>
            </a:r>
            <a:r>
              <a:rPr lang="sv-SE" sz="1200" kern="1200" baseline="0" dirty="0" smtClean="0">
                <a:solidFill>
                  <a:schemeClr val="tx1"/>
                </a:solidFill>
                <a:effectLst/>
                <a:latin typeface="+mn-lt"/>
                <a:ea typeface="+mn-ea"/>
                <a:cs typeface="+mn-cs"/>
              </a:rPr>
              <a:t> to </a:t>
            </a:r>
            <a:r>
              <a:rPr lang="sv-SE" sz="1200" kern="1200" baseline="0" dirty="0" err="1" smtClean="0">
                <a:solidFill>
                  <a:schemeClr val="tx1"/>
                </a:solidFill>
                <a:effectLst/>
                <a:latin typeface="+mn-lt"/>
                <a:ea typeface="+mn-ea"/>
                <a:cs typeface="+mn-cs"/>
              </a:rPr>
              <a:t>grid</a:t>
            </a:r>
            <a:r>
              <a:rPr lang="sv-SE" sz="1200" kern="1200" baseline="0" dirty="0" smtClean="0">
                <a:solidFill>
                  <a:schemeClr val="tx1"/>
                </a:solidFill>
                <a:effectLst/>
                <a:latin typeface="+mn-lt"/>
                <a:ea typeface="+mn-ea"/>
                <a:cs typeface="+mn-cs"/>
              </a:rPr>
              <a:t> </a:t>
            </a:r>
            <a:r>
              <a:rPr lang="sv-SE" sz="1200" kern="1200" baseline="0" dirty="0" err="1" smtClean="0">
                <a:solidFill>
                  <a:schemeClr val="tx1"/>
                </a:solidFill>
                <a:effectLst/>
                <a:latin typeface="+mn-lt"/>
                <a:ea typeface="+mn-ea"/>
                <a:cs typeface="+mn-cs"/>
              </a:rPr>
              <a:t>costs</a:t>
            </a:r>
            <a:r>
              <a:rPr lang="sv-SE" sz="1200" kern="1200" baseline="0" dirty="0" smtClean="0">
                <a:solidFill>
                  <a:schemeClr val="tx1"/>
                </a:solidFill>
                <a:effectLst/>
                <a:latin typeface="+mn-lt"/>
                <a:ea typeface="+mn-ea"/>
                <a:cs typeface="+mn-cs"/>
              </a:rPr>
              <a:t> -</a:t>
            </a:r>
            <a:endParaRPr lang="sv-SE" sz="1200" kern="1200" dirty="0" smtClean="0">
              <a:solidFill>
                <a:schemeClr val="tx1"/>
              </a:solidFill>
              <a:effectLst/>
              <a:latin typeface="+mn-lt"/>
              <a:ea typeface="+mn-ea"/>
              <a:cs typeface="+mn-cs"/>
            </a:endParaRPr>
          </a:p>
          <a:p>
            <a:endParaRPr lang="en-GB" dirty="0" smtClean="0"/>
          </a:p>
        </p:txBody>
      </p:sp>
      <p:sp>
        <p:nvSpPr>
          <p:cNvPr id="4" name="Slide Number Placeholder 3"/>
          <p:cNvSpPr>
            <a:spLocks noGrp="1"/>
          </p:cNvSpPr>
          <p:nvPr>
            <p:ph type="sldNum" sz="quarter" idx="10"/>
          </p:nvPr>
        </p:nvSpPr>
        <p:spPr/>
        <p:txBody>
          <a:bodyPr/>
          <a:lstStyle/>
          <a:p>
            <a:fld id="{253E99D3-575E-4B33-AEE3-580024E0F63F}" type="slidenum">
              <a:rPr lang="en-GB" smtClean="0"/>
              <a:t>12</a:t>
            </a:fld>
            <a:endParaRPr lang="en-GB"/>
          </a:p>
        </p:txBody>
      </p:sp>
    </p:spTree>
    <p:extLst>
      <p:ext uri="{BB962C8B-B14F-4D97-AF65-F5344CB8AC3E}">
        <p14:creationId xmlns:p14="http://schemas.microsoft.com/office/powerpoint/2010/main" val="3761540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currently</a:t>
            </a:r>
            <a:r>
              <a:rPr lang="en-US" baseline="0" dirty="0" smtClean="0"/>
              <a:t> the biggest obstacle for storage deployment, is the upfront cost, it is important to look into what the trends are and what projections are estimating. In the case of Li-ion batteries for BEV, </a:t>
            </a:r>
            <a:r>
              <a:rPr lang="en-US" dirty="0" smtClean="0"/>
              <a:t>the</a:t>
            </a:r>
            <a:r>
              <a:rPr lang="en-US" baseline="0" dirty="0" smtClean="0"/>
              <a:t> cost has decreased rapidly and is expected to continue to decrease, as R&amp;D continues. Already market leaders such as Tesla and Nissan have achieved prices that have been projected to come in the next 10-15 years. </a:t>
            </a:r>
          </a:p>
        </p:txBody>
      </p:sp>
      <p:sp>
        <p:nvSpPr>
          <p:cNvPr id="4" name="Slide Number Placeholder 3"/>
          <p:cNvSpPr>
            <a:spLocks noGrp="1"/>
          </p:cNvSpPr>
          <p:nvPr>
            <p:ph type="sldNum" sz="quarter" idx="10"/>
          </p:nvPr>
        </p:nvSpPr>
        <p:spPr/>
        <p:txBody>
          <a:bodyPr/>
          <a:lstStyle/>
          <a:p>
            <a:fld id="{253E99D3-575E-4B33-AEE3-580024E0F63F}" type="slidenum">
              <a:rPr lang="en-GB" smtClean="0"/>
              <a:t>13</a:t>
            </a:fld>
            <a:endParaRPr lang="en-GB"/>
          </a:p>
        </p:txBody>
      </p:sp>
    </p:spTree>
    <p:extLst>
      <p:ext uri="{BB962C8B-B14F-4D97-AF65-F5344CB8AC3E}">
        <p14:creationId xmlns:p14="http://schemas.microsoft.com/office/powerpoint/2010/main" val="355613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To</a:t>
            </a:r>
            <a:r>
              <a:rPr lang="sv-SE" baseline="0" dirty="0" smtClean="0"/>
              <a:t> start </a:t>
            </a:r>
            <a:r>
              <a:rPr lang="sv-SE" baseline="0" dirty="0" err="1" smtClean="0"/>
              <a:t>with</a:t>
            </a:r>
            <a:r>
              <a:rPr lang="sv-SE" baseline="0" dirty="0" smtClean="0"/>
              <a:t>, </a:t>
            </a:r>
            <a:r>
              <a:rPr lang="sv-SE" baseline="0" dirty="0" err="1" smtClean="0"/>
              <a:t>it’s</a:t>
            </a:r>
            <a:r>
              <a:rPr lang="sv-SE" baseline="0" dirty="0" smtClean="0"/>
              <a:t> </a:t>
            </a:r>
            <a:r>
              <a:rPr lang="sv-SE" baseline="0" dirty="0" err="1" smtClean="0"/>
              <a:t>important</a:t>
            </a:r>
            <a:r>
              <a:rPr lang="sv-SE" baseline="0" dirty="0" smtClean="0"/>
              <a:t> to understand </a:t>
            </a:r>
            <a:r>
              <a:rPr lang="sv-SE" baseline="0" dirty="0" err="1" smtClean="0"/>
              <a:t>why</a:t>
            </a:r>
            <a:r>
              <a:rPr lang="sv-SE" baseline="0" dirty="0" smtClean="0"/>
              <a:t> </a:t>
            </a:r>
            <a:r>
              <a:rPr lang="sv-SE" baseline="0" dirty="0" err="1" smtClean="0"/>
              <a:t>efforts</a:t>
            </a:r>
            <a:r>
              <a:rPr lang="sv-SE" baseline="0" dirty="0" smtClean="0"/>
              <a:t> </a:t>
            </a:r>
            <a:r>
              <a:rPr lang="sv-SE" baseline="0" dirty="0" err="1" smtClean="0"/>
              <a:t>are</a:t>
            </a:r>
            <a:r>
              <a:rPr lang="sv-SE" baseline="0" dirty="0" smtClean="0"/>
              <a:t> </a:t>
            </a:r>
            <a:r>
              <a:rPr lang="sv-SE" baseline="0" dirty="0" err="1" smtClean="0"/>
              <a:t>put</a:t>
            </a:r>
            <a:r>
              <a:rPr lang="sv-SE" baseline="0" dirty="0" smtClean="0"/>
              <a:t> </a:t>
            </a:r>
            <a:r>
              <a:rPr lang="sv-SE" baseline="0" dirty="0" err="1" smtClean="0"/>
              <a:t>into</a:t>
            </a:r>
            <a:r>
              <a:rPr lang="sv-SE" baseline="0" dirty="0" smtClean="0"/>
              <a:t> </a:t>
            </a:r>
            <a:r>
              <a:rPr lang="sv-SE" baseline="0" dirty="0" err="1" smtClean="0"/>
              <a:t>improving</a:t>
            </a:r>
            <a:r>
              <a:rPr lang="sv-SE" baseline="0" dirty="0" smtClean="0"/>
              <a:t> the </a:t>
            </a:r>
            <a:r>
              <a:rPr lang="sv-SE" baseline="0" dirty="0" err="1" smtClean="0"/>
              <a:t>structure</a:t>
            </a:r>
            <a:r>
              <a:rPr lang="sv-SE" baseline="0" dirty="0" smtClean="0"/>
              <a:t> </a:t>
            </a:r>
            <a:r>
              <a:rPr lang="sv-SE" baseline="0" dirty="0" err="1" smtClean="0"/>
              <a:t>of</a:t>
            </a:r>
            <a:r>
              <a:rPr lang="sv-SE" baseline="0" dirty="0" smtClean="0"/>
              <a:t> the </a:t>
            </a:r>
            <a:r>
              <a:rPr lang="sv-SE" baseline="0" dirty="0" err="1" smtClean="0"/>
              <a:t>current</a:t>
            </a:r>
            <a:r>
              <a:rPr lang="sv-SE" baseline="0" dirty="0" smtClean="0"/>
              <a:t> </a:t>
            </a:r>
            <a:r>
              <a:rPr lang="sv-SE" baseline="0" dirty="0" err="1" smtClean="0"/>
              <a:t>energy</a:t>
            </a:r>
            <a:r>
              <a:rPr lang="sv-SE" baseline="0" dirty="0" smtClean="0"/>
              <a:t> system. For </a:t>
            </a:r>
            <a:r>
              <a:rPr lang="sv-SE" baseline="0" dirty="0" err="1" smtClean="0"/>
              <a:t>instance</a:t>
            </a:r>
            <a:r>
              <a:rPr lang="sv-SE" baseline="0" dirty="0" smtClean="0"/>
              <a:t>, </a:t>
            </a:r>
            <a:r>
              <a:rPr lang="sv-SE" baseline="0" dirty="0" err="1" smtClean="0"/>
              <a:t>even</a:t>
            </a:r>
            <a:r>
              <a:rPr lang="sv-SE" baseline="0" dirty="0" smtClean="0"/>
              <a:t> in Sweden </a:t>
            </a:r>
            <a:r>
              <a:rPr lang="sv-SE" baseline="0" dirty="0" err="1" smtClean="0"/>
              <a:t>where</a:t>
            </a:r>
            <a:r>
              <a:rPr lang="sv-SE" baseline="0" dirty="0" smtClean="0"/>
              <a:t> the </a:t>
            </a:r>
            <a:r>
              <a:rPr lang="sv-SE" baseline="0" dirty="0" err="1" smtClean="0"/>
              <a:t>share</a:t>
            </a:r>
            <a:r>
              <a:rPr lang="sv-SE" baseline="0" dirty="0" smtClean="0"/>
              <a:t> </a:t>
            </a:r>
            <a:r>
              <a:rPr lang="sv-SE" baseline="0" dirty="0" err="1" smtClean="0"/>
              <a:t>of</a:t>
            </a:r>
            <a:r>
              <a:rPr lang="sv-SE" baseline="0" dirty="0" smtClean="0"/>
              <a:t> </a:t>
            </a:r>
            <a:r>
              <a:rPr lang="sv-SE" baseline="0" dirty="0" err="1" smtClean="0"/>
              <a:t>renewables</a:t>
            </a:r>
            <a:r>
              <a:rPr lang="sv-SE" baseline="0" dirty="0" smtClean="0"/>
              <a:t> is </a:t>
            </a:r>
            <a:r>
              <a:rPr lang="sv-SE" baseline="0" dirty="0" err="1" smtClean="0"/>
              <a:t>very</a:t>
            </a:r>
            <a:r>
              <a:rPr lang="sv-SE" baseline="0" dirty="0" smtClean="0"/>
              <a:t> </a:t>
            </a:r>
            <a:r>
              <a:rPr lang="sv-SE" baseline="0" dirty="0" err="1" smtClean="0"/>
              <a:t>high</a:t>
            </a:r>
            <a:r>
              <a:rPr lang="sv-SE" baseline="0" dirty="0" smtClean="0"/>
              <a:t> in </a:t>
            </a:r>
            <a:r>
              <a:rPr lang="sv-SE" baseline="0" dirty="0" err="1" smtClean="0"/>
              <a:t>comparison</a:t>
            </a:r>
            <a:r>
              <a:rPr lang="sv-SE" baseline="0" dirty="0" smtClean="0"/>
              <a:t> </a:t>
            </a:r>
            <a:r>
              <a:rPr lang="sv-SE" baseline="0" dirty="0" err="1" smtClean="0"/>
              <a:t>with</a:t>
            </a:r>
            <a:r>
              <a:rPr lang="sv-SE" baseline="0" dirty="0" smtClean="0"/>
              <a:t> the rest </a:t>
            </a:r>
            <a:r>
              <a:rPr lang="sv-SE" baseline="0" dirty="0" err="1" smtClean="0"/>
              <a:t>of</a:t>
            </a:r>
            <a:r>
              <a:rPr lang="sv-SE" baseline="0" dirty="0" smtClean="0"/>
              <a:t> the </a:t>
            </a:r>
            <a:r>
              <a:rPr lang="sv-SE" baseline="0" dirty="0" err="1" smtClean="0"/>
              <a:t>world</a:t>
            </a:r>
            <a:r>
              <a:rPr lang="sv-SE" baseline="0" dirty="0" smtClean="0"/>
              <a:t> (or </a:t>
            </a:r>
            <a:r>
              <a:rPr lang="sv-SE" baseline="0" dirty="0" err="1" smtClean="0"/>
              <a:t>even</a:t>
            </a:r>
            <a:r>
              <a:rPr lang="sv-SE" baseline="0" dirty="0" smtClean="0"/>
              <a:t> EU), </a:t>
            </a:r>
            <a:r>
              <a:rPr lang="sv-SE" baseline="0" dirty="0" err="1" smtClean="0"/>
              <a:t>there</a:t>
            </a:r>
            <a:r>
              <a:rPr lang="sv-SE" baseline="0" dirty="0" smtClean="0"/>
              <a:t> </a:t>
            </a:r>
            <a:r>
              <a:rPr lang="sv-SE" baseline="0" dirty="0" err="1" smtClean="0"/>
              <a:t>are</a:t>
            </a:r>
            <a:r>
              <a:rPr lang="sv-SE" baseline="0" dirty="0" smtClean="0"/>
              <a:t> </a:t>
            </a:r>
            <a:r>
              <a:rPr lang="sv-SE" baseline="0" dirty="0" err="1" smtClean="0"/>
              <a:t>efforts</a:t>
            </a:r>
            <a:r>
              <a:rPr lang="sv-SE" baseline="0" dirty="0" smtClean="0"/>
              <a:t> to transform the </a:t>
            </a:r>
            <a:r>
              <a:rPr lang="sv-SE" baseline="0" dirty="0" err="1" smtClean="0"/>
              <a:t>energy</a:t>
            </a:r>
            <a:r>
              <a:rPr lang="sv-SE" baseline="0" dirty="0" smtClean="0"/>
              <a:t> system </a:t>
            </a:r>
            <a:r>
              <a:rPr lang="sv-SE" baseline="0" dirty="0" err="1" smtClean="0"/>
              <a:t>into</a:t>
            </a:r>
            <a:r>
              <a:rPr lang="sv-SE" baseline="0" dirty="0" smtClean="0"/>
              <a:t> </a:t>
            </a:r>
            <a:r>
              <a:rPr lang="sv-SE" baseline="0" dirty="0" err="1" smtClean="0"/>
              <a:t>completely</a:t>
            </a:r>
            <a:r>
              <a:rPr lang="sv-SE" baseline="0" dirty="0" smtClean="0"/>
              <a:t> </a:t>
            </a:r>
            <a:r>
              <a:rPr lang="sv-SE" baseline="0" dirty="0" err="1" smtClean="0"/>
              <a:t>carbon</a:t>
            </a:r>
            <a:r>
              <a:rPr lang="sv-SE" baseline="0" dirty="0" smtClean="0"/>
              <a:t> </a:t>
            </a:r>
            <a:r>
              <a:rPr lang="sv-SE" baseline="0" dirty="0" err="1" smtClean="0"/>
              <a:t>free</a:t>
            </a:r>
            <a:r>
              <a:rPr lang="sv-SE" baseline="0" dirty="0" smtClean="0"/>
              <a:t> in the </a:t>
            </a:r>
            <a:r>
              <a:rPr lang="sv-SE" baseline="0" dirty="0" err="1" smtClean="0"/>
              <a:t>next</a:t>
            </a:r>
            <a:r>
              <a:rPr lang="sv-SE" baseline="0" dirty="0" smtClean="0"/>
              <a:t> </a:t>
            </a:r>
            <a:r>
              <a:rPr lang="sv-SE" baseline="0" dirty="0" err="1" smtClean="0"/>
              <a:t>few</a:t>
            </a:r>
            <a:r>
              <a:rPr lang="sv-SE" baseline="0" dirty="0" smtClean="0"/>
              <a:t> </a:t>
            </a:r>
            <a:r>
              <a:rPr lang="sv-SE" baseline="0" dirty="0" err="1" smtClean="0"/>
              <a:t>decades</a:t>
            </a:r>
            <a:r>
              <a:rPr lang="sv-SE" baseline="0" dirty="0" smtClean="0"/>
              <a:t>. </a:t>
            </a:r>
            <a:r>
              <a:rPr lang="sv-SE" baseline="0" dirty="0" err="1" smtClean="0"/>
              <a:t>This</a:t>
            </a:r>
            <a:r>
              <a:rPr lang="sv-SE" baseline="0" dirty="0" smtClean="0"/>
              <a:t> is not trivial, </a:t>
            </a:r>
            <a:r>
              <a:rPr lang="sv-SE" baseline="0" dirty="0" err="1" smtClean="0"/>
              <a:t>considering</a:t>
            </a:r>
            <a:r>
              <a:rPr lang="sv-SE" baseline="0" dirty="0" smtClean="0"/>
              <a:t> the </a:t>
            </a:r>
            <a:r>
              <a:rPr lang="sv-SE" baseline="0" dirty="0" err="1" smtClean="0"/>
              <a:t>fact</a:t>
            </a:r>
            <a:r>
              <a:rPr lang="sv-SE" baseline="0" dirty="0" smtClean="0"/>
              <a:t> </a:t>
            </a:r>
            <a:r>
              <a:rPr lang="sv-SE" baseline="0" dirty="0" err="1" smtClean="0"/>
              <a:t>that</a:t>
            </a:r>
            <a:r>
              <a:rPr lang="sv-SE" baseline="0" dirty="0" smtClean="0"/>
              <a:t> the transport </a:t>
            </a:r>
            <a:r>
              <a:rPr lang="sv-SE" baseline="0" dirty="0" err="1" smtClean="0"/>
              <a:t>sector</a:t>
            </a:r>
            <a:r>
              <a:rPr lang="sv-SE" baseline="0" dirty="0" smtClean="0"/>
              <a:t> is </a:t>
            </a:r>
            <a:r>
              <a:rPr lang="sv-SE" baseline="0" dirty="0" err="1" smtClean="0"/>
              <a:t>heavily</a:t>
            </a:r>
            <a:r>
              <a:rPr lang="sv-SE" baseline="0" dirty="0" smtClean="0"/>
              <a:t> </a:t>
            </a:r>
            <a:r>
              <a:rPr lang="sv-SE" baseline="0" dirty="0" err="1" smtClean="0"/>
              <a:t>reliant</a:t>
            </a:r>
            <a:r>
              <a:rPr lang="sv-SE" baseline="0" dirty="0" smtClean="0"/>
              <a:t> on </a:t>
            </a:r>
            <a:r>
              <a:rPr lang="sv-SE" baseline="0" dirty="0" err="1" smtClean="0"/>
              <a:t>oil</a:t>
            </a:r>
            <a:r>
              <a:rPr lang="sv-SE" baseline="0" dirty="0" smtClean="0"/>
              <a:t> </a:t>
            </a:r>
            <a:r>
              <a:rPr lang="sv-SE" baseline="0" dirty="0" err="1" smtClean="0"/>
              <a:t>products</a:t>
            </a:r>
            <a:r>
              <a:rPr lang="sv-SE" baseline="0" dirty="0" smtClean="0"/>
              <a:t>. </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2</a:t>
            </a:fld>
            <a:endParaRPr lang="en-GB"/>
          </a:p>
        </p:txBody>
      </p:sp>
    </p:spTree>
    <p:extLst>
      <p:ext uri="{BB962C8B-B14F-4D97-AF65-F5344CB8AC3E}">
        <p14:creationId xmlns:p14="http://schemas.microsoft.com/office/powerpoint/2010/main" val="411641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&gt;Moving on, one important aspect</a:t>
            </a:r>
            <a:r>
              <a:rPr lang="en-US" baseline="0" dirty="0" smtClean="0"/>
              <a:t> to improve on is energy efficiency, which directly corresponds to a more cost-efficient system. In terms of electricity generation, the cheapest kWh is a kWh not generated – this can be achieved for instance with better thermal insulation, thus reducing the need for heating or cooling. </a:t>
            </a:r>
          </a:p>
          <a:p>
            <a:r>
              <a:rPr lang="en-US" baseline="0" dirty="0" smtClean="0"/>
              <a:t>&gt;Furthermore, technology improvements help in strengthening the resilience and robustness of the energy system, as for example it can withstand outages more effectively. In addition, by maximizing the use of domestic energy sources, import dependency is reduced and disruptions in fuel supply and price fluctuations are avoided. For instance, EV owners charging their vehicles with electricity from domestic solar and wind technologies, remain unaffected in the case of sudden surges in oil price. </a:t>
            </a:r>
          </a:p>
          <a:p>
            <a:r>
              <a:rPr lang="en-US" baseline="0" dirty="0" smtClean="0"/>
              <a:t>&gt;In addition, future deployment of technologies that help reduce CO2 emissions is significant. Finally, emissions of air and water pollutants that adversely affect health public health and the environment can be reduced.</a:t>
            </a:r>
            <a:endParaRPr lang="en-US" dirty="0" smtClean="0"/>
          </a:p>
          <a:p>
            <a:r>
              <a:rPr lang="en-US" dirty="0" smtClean="0"/>
              <a:t>A</a:t>
            </a:r>
            <a:r>
              <a:rPr lang="en-US" baseline="0" dirty="0" smtClean="0"/>
              <a:t>ll of these aspects are connected to each of the technology options we will discuss today</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3</a:t>
            </a:fld>
            <a:endParaRPr lang="en-GB"/>
          </a:p>
        </p:txBody>
      </p:sp>
    </p:spTree>
    <p:extLst>
      <p:ext uri="{BB962C8B-B14F-4D97-AF65-F5344CB8AC3E}">
        <p14:creationId xmlns:p14="http://schemas.microsoft.com/office/powerpoint/2010/main" val="169495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Smart </a:t>
            </a:r>
            <a:r>
              <a:rPr lang="sv-SE" dirty="0" err="1" smtClean="0"/>
              <a:t>grids</a:t>
            </a:r>
            <a:r>
              <a:rPr lang="sv-SE" dirty="0" smtClean="0"/>
              <a:t> </a:t>
            </a:r>
            <a:r>
              <a:rPr lang="sv-SE" dirty="0" err="1" smtClean="0"/>
              <a:t>require</a:t>
            </a:r>
            <a:r>
              <a:rPr lang="sv-SE" dirty="0" smtClean="0"/>
              <a:t> the integration</a:t>
            </a:r>
            <a:r>
              <a:rPr lang="sv-SE" baseline="0" dirty="0" smtClean="0"/>
              <a:t> and operation </a:t>
            </a:r>
            <a:r>
              <a:rPr lang="sv-SE" baseline="0" dirty="0" err="1" smtClean="0"/>
              <a:t>of</a:t>
            </a:r>
            <a:r>
              <a:rPr lang="sv-SE" baseline="0" dirty="0" smtClean="0"/>
              <a:t> </a:t>
            </a:r>
            <a:r>
              <a:rPr lang="sv-SE" baseline="0" dirty="0" err="1" smtClean="0"/>
              <a:t>certain</a:t>
            </a:r>
            <a:r>
              <a:rPr lang="sv-SE" baseline="0" dirty="0" smtClean="0"/>
              <a:t> </a:t>
            </a:r>
            <a:r>
              <a:rPr lang="sv-SE" baseline="0" dirty="0" err="1" smtClean="0"/>
              <a:t>technology</a:t>
            </a:r>
            <a:r>
              <a:rPr lang="sv-SE" baseline="0" dirty="0" smtClean="0"/>
              <a:t> options. </a:t>
            </a:r>
            <a:r>
              <a:rPr lang="sv-SE" baseline="0" dirty="0" err="1" smtClean="0"/>
              <a:t>This</a:t>
            </a:r>
            <a:r>
              <a:rPr lang="sv-SE" baseline="0" dirty="0" smtClean="0"/>
              <a:t> </a:t>
            </a:r>
            <a:r>
              <a:rPr lang="sv-SE" baseline="0" dirty="0" err="1" smtClean="0"/>
              <a:t>includes</a:t>
            </a:r>
            <a:r>
              <a:rPr lang="sv-SE" baseline="0" dirty="0" smtClean="0"/>
              <a:t> </a:t>
            </a:r>
            <a:r>
              <a:rPr lang="sv-SE" baseline="0" dirty="0" err="1" smtClean="0"/>
              <a:t>energy</a:t>
            </a:r>
            <a:r>
              <a:rPr lang="sv-SE" baseline="0" dirty="0" smtClean="0"/>
              <a:t> </a:t>
            </a:r>
            <a:r>
              <a:rPr lang="sv-SE" baseline="0" dirty="0" err="1" smtClean="0"/>
              <a:t>storage</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4</a:t>
            </a:fld>
            <a:endParaRPr lang="en-GB"/>
          </a:p>
        </p:txBody>
      </p:sp>
    </p:spTree>
    <p:extLst>
      <p:ext uri="{BB962C8B-B14F-4D97-AF65-F5344CB8AC3E}">
        <p14:creationId xmlns:p14="http://schemas.microsoft.com/office/powerpoint/2010/main" val="427189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Energy</a:t>
            </a:r>
            <a:r>
              <a:rPr lang="en-US" baseline="0" dirty="0" smtClean="0"/>
              <a:t> can be stored in a variety of forms and media. Examples include (explain in relevant detail)</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5</a:t>
            </a:fld>
            <a:endParaRPr lang="en-GB"/>
          </a:p>
        </p:txBody>
      </p:sp>
    </p:spTree>
    <p:extLst>
      <p:ext uri="{BB962C8B-B14F-4D97-AF65-F5344CB8AC3E}">
        <p14:creationId xmlns:p14="http://schemas.microsoft.com/office/powerpoint/2010/main" val="39056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Despite the fact that there is a large array of storage technologies, their maturity varies. In this figure we have the maturity level (R&amp;D,</a:t>
            </a:r>
            <a:r>
              <a:rPr lang="en-US" baseline="0" dirty="0" smtClean="0"/>
              <a:t> demonstration and deployment or commercialization)</a:t>
            </a:r>
            <a:r>
              <a:rPr lang="en-US" dirty="0" smtClean="0"/>
              <a:t> on</a:t>
            </a:r>
            <a:r>
              <a:rPr lang="en-US" baseline="0" dirty="0" smtClean="0"/>
              <a:t> the x-axis and a combination between capital cost and risk on the y-axis.</a:t>
            </a:r>
            <a:endParaRPr lang="en-US" dirty="0" smtClean="0"/>
          </a:p>
          <a:p>
            <a:r>
              <a:rPr lang="en-US" dirty="0" smtClean="0"/>
              <a:t>Pumped storage</a:t>
            </a:r>
            <a:r>
              <a:rPr lang="en-US" baseline="0" dirty="0" smtClean="0"/>
              <a:t> is one of the oldest methods of storing electrical energy. </a:t>
            </a:r>
          </a:p>
          <a:p>
            <a:r>
              <a:rPr lang="en-US" baseline="0" dirty="0" smtClean="0"/>
              <a:t>Residential hot water heaters store energy in the form of heat.</a:t>
            </a:r>
          </a:p>
          <a:p>
            <a:r>
              <a:rPr lang="en-US" baseline="0" dirty="0" smtClean="0"/>
              <a:t>Li-ion batteries currently undergoing fast improvements in cost (they are also highly efficient)</a:t>
            </a:r>
          </a:p>
          <a:p>
            <a:r>
              <a:rPr lang="en-US" baseline="0" dirty="0" smtClean="0"/>
              <a:t>Hydrogen still very expensive</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6</a:t>
            </a:fld>
            <a:endParaRPr lang="en-GB"/>
          </a:p>
        </p:txBody>
      </p:sp>
    </p:spTree>
    <p:extLst>
      <p:ext uri="{BB962C8B-B14F-4D97-AF65-F5344CB8AC3E}">
        <p14:creationId xmlns:p14="http://schemas.microsoft.com/office/powerpoint/2010/main" val="591857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Deployment</a:t>
            </a:r>
            <a:r>
              <a:rPr lang="en-US" baseline="0" dirty="0" smtClean="0"/>
              <a:t> of storage in the system can offer multiple benefits. First of all, energy resources already existing in the system can be used more efficiently, while the share of </a:t>
            </a:r>
            <a:r>
              <a:rPr lang="en-US" baseline="0" dirty="0" err="1" smtClean="0"/>
              <a:t>vRET</a:t>
            </a:r>
            <a:r>
              <a:rPr lang="en-US" baseline="0" dirty="0" smtClean="0"/>
              <a:t> can also be increased. </a:t>
            </a:r>
            <a:r>
              <a:rPr lang="en-US" dirty="0" smtClean="0"/>
              <a:t>(Draw</a:t>
            </a:r>
            <a:r>
              <a:rPr lang="en-US" baseline="0" dirty="0" smtClean="0"/>
              <a:t> load curve and explain the first two). </a:t>
            </a:r>
          </a:p>
          <a:p>
            <a:r>
              <a:rPr lang="en-US" baseline="0" dirty="0" smtClean="0"/>
              <a:t>By installing storage devices at the final end-use level (e.g. household, commercial, industrial), self-production and –consumption of energy increases. For instance, electricity from solar PV or hot water from solar water heaters can be stored and used at the time of demand. </a:t>
            </a:r>
          </a:p>
          <a:p>
            <a:r>
              <a:rPr lang="en-US" baseline="0" dirty="0" smtClean="0"/>
              <a:t>Increasing energy access- important in rural villages in SSA for instance. </a:t>
            </a:r>
          </a:p>
          <a:p>
            <a:r>
              <a:rPr lang="en-US" baseline="0" dirty="0" smtClean="0"/>
              <a:t>Storage helps with the establishment of a reliable, stable, resilient grid. In case of sudden events storage can act as backup (operational reserve) – contributes to reserve margin.</a:t>
            </a:r>
          </a:p>
          <a:p>
            <a:r>
              <a:rPr lang="en-US" baseline="0" dirty="0" smtClean="0"/>
              <a:t>As you know, batteries are necessary for EV deployment and the electrification of the transport sector. </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7</a:t>
            </a:fld>
            <a:endParaRPr lang="en-GB"/>
          </a:p>
        </p:txBody>
      </p:sp>
    </p:spTree>
    <p:extLst>
      <p:ext uri="{BB962C8B-B14F-4D97-AF65-F5344CB8AC3E}">
        <p14:creationId xmlns:p14="http://schemas.microsoft.com/office/powerpoint/2010/main" val="2815113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Storage</a:t>
            </a:r>
            <a:r>
              <a:rPr lang="en-US" baseline="0" dirty="0" smtClean="0"/>
              <a:t> can be used for a variety of applications. (explain some of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France, more than one-third of households use electrical water heaters equipped with a “2-period meter,” which allows these water heaters to be used as distributed thermal storage resources (</a:t>
            </a:r>
            <a:r>
              <a:rPr lang="en-US" dirty="0" err="1" smtClean="0"/>
              <a:t>Enerdata</a:t>
            </a:r>
            <a:r>
              <a:rPr lang="en-US" dirty="0" smtClean="0"/>
              <a:t>, 2011; EIA, 2013). These meters also allow customers to respond to the country’s peak-pricing structures, which were first implemented in the 1960s. In 2013, EDF quoted off-peak electricity prices at EUR 100/MWh versus EUR 130/MWh for peak electricity. This reduction was achieved in part thanks to consumer information campaigns on electricity pricing structures (peak versus </a:t>
            </a:r>
            <a:r>
              <a:rPr lang="en-US" dirty="0" err="1" smtClean="0"/>
              <a:t>offpeak</a:t>
            </a:r>
            <a:r>
              <a:rPr lang="en-US" dirty="0" smtClean="0"/>
              <a:t> pricing) and a remote start/stop function option that allows grid operators to remotely control these water heaters. As a result of this peak reduction, French utilities claim that thermal energy storage has helped the country </a:t>
            </a:r>
            <a:r>
              <a:rPr lang="en-US" dirty="0" err="1" smtClean="0"/>
              <a:t>optimise</a:t>
            </a:r>
            <a:r>
              <a:rPr lang="en-US" dirty="0" smtClean="0"/>
              <a:t> its use of the nation’s generation capacity. At the same time, it has helped France reduce its energy-related CO2 emissions by limiting the use of expensive fossil fuel-fired peak generation plants (</a:t>
            </a:r>
            <a:r>
              <a:rPr lang="en-US" dirty="0" err="1" smtClean="0"/>
              <a:t>Hercberg</a:t>
            </a:r>
            <a:r>
              <a:rPr lang="en-US" dirty="0" smtClean="0"/>
              <a:t>, 2013).</a:t>
            </a:r>
          </a:p>
        </p:txBody>
      </p:sp>
      <p:sp>
        <p:nvSpPr>
          <p:cNvPr id="4" name="Slide Number Placeholder 3"/>
          <p:cNvSpPr>
            <a:spLocks noGrp="1"/>
          </p:cNvSpPr>
          <p:nvPr>
            <p:ph type="sldNum" sz="quarter" idx="10"/>
          </p:nvPr>
        </p:nvSpPr>
        <p:spPr/>
        <p:txBody>
          <a:bodyPr/>
          <a:lstStyle/>
          <a:p>
            <a:fld id="{253E99D3-575E-4B33-AEE3-580024E0F63F}" type="slidenum">
              <a:rPr lang="en-GB" smtClean="0"/>
              <a:t>8</a:t>
            </a:fld>
            <a:endParaRPr lang="en-GB"/>
          </a:p>
        </p:txBody>
      </p:sp>
    </p:spTree>
    <p:extLst>
      <p:ext uri="{BB962C8B-B14F-4D97-AF65-F5344CB8AC3E}">
        <p14:creationId xmlns:p14="http://schemas.microsoft.com/office/powerpoint/2010/main" val="422076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&gt;You can have storage at different levels in the system. At the supply side and on the T&amp;D</a:t>
            </a:r>
            <a:r>
              <a:rPr lang="en-US" baseline="0" dirty="0" smtClean="0"/>
              <a:t> level, storage requires centralized planning, but consumers may decide to deploy options at the final end-use level. </a:t>
            </a:r>
          </a:p>
          <a:p>
            <a:r>
              <a:rPr lang="en-US" baseline="0" dirty="0" smtClean="0"/>
              <a:t>&gt;With smart grids, potentially a service provider may take up the role of adding storage on the demand-side.</a:t>
            </a:r>
          </a:p>
          <a:p>
            <a:r>
              <a:rPr lang="en-US" baseline="0" dirty="0" smtClean="0"/>
              <a:t>&gt;Vehicle-to-grid</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9</a:t>
            </a:fld>
            <a:endParaRPr lang="en-GB"/>
          </a:p>
        </p:txBody>
      </p:sp>
    </p:spTree>
    <p:extLst>
      <p:ext uri="{BB962C8B-B14F-4D97-AF65-F5344CB8AC3E}">
        <p14:creationId xmlns:p14="http://schemas.microsoft.com/office/powerpoint/2010/main" val="2766006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BO" noProof="0" dirty="0" err="1"/>
              <a:t>Click</a:t>
            </a:r>
            <a:r>
              <a:rPr lang="es-BO" noProof="0" dirty="0"/>
              <a:t> to </a:t>
            </a:r>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smtClean="0"/>
              <a:t>2017-10-10</a:t>
            </a:r>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1170" y="477372"/>
            <a:ext cx="1941576" cy="762000"/>
          </a:xfrm>
          <a:prstGeom prst="rect">
            <a:avLst/>
          </a:prstGeom>
        </p:spPr>
      </p:pic>
    </p:spTree>
    <p:extLst>
      <p:ext uri="{BB962C8B-B14F-4D97-AF65-F5344CB8AC3E}">
        <p14:creationId xmlns:p14="http://schemas.microsoft.com/office/powerpoint/2010/main" val="418129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4056"/>
          </a:xfrm>
        </p:spPr>
        <p:txBody>
          <a:bodyPr anchor="b"/>
          <a:lstStyle>
            <a:lvl1pPr>
              <a:defRPr sz="32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Content Placeholder 2"/>
          <p:cNvSpPr>
            <a:spLocks noGrp="1"/>
          </p:cNvSpPr>
          <p:nvPr>
            <p:ph idx="1"/>
          </p:nvPr>
        </p:nvSpPr>
        <p:spPr>
          <a:xfrm>
            <a:off x="5183188" y="1618488"/>
            <a:ext cx="6172200" cy="4515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88953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6464"/>
          </a:xfrm>
        </p:spPr>
        <p:txBody>
          <a:bodyPr anchor="b"/>
          <a:lstStyle>
            <a:lvl1pPr>
              <a:defRPr sz="32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Picture Placeholder 2"/>
          <p:cNvSpPr>
            <a:spLocks noGrp="1"/>
          </p:cNvSpPr>
          <p:nvPr>
            <p:ph type="pic" idx="1"/>
          </p:nvPr>
        </p:nvSpPr>
        <p:spPr>
          <a:xfrm>
            <a:off x="5183188" y="1618488"/>
            <a:ext cx="6172200" cy="45156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
        <p:nvSpPr>
          <p:cNvPr id="9"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Tree>
    <p:extLst>
      <p:ext uri="{BB962C8B-B14F-4D97-AF65-F5344CB8AC3E}">
        <p14:creationId xmlns:p14="http://schemas.microsoft.com/office/powerpoint/2010/main" val="2599907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Vertical Text Placeholder 2"/>
          <p:cNvSpPr>
            <a:spLocks noGrp="1"/>
          </p:cNvSpPr>
          <p:nvPr>
            <p:ph type="body" orient="vert" idx="1"/>
          </p:nvPr>
        </p:nvSpPr>
        <p:spPr/>
        <p:txBody>
          <a:bodyPr vert="eaVert"/>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spTree>
    <p:extLst>
      <p:ext uri="{BB962C8B-B14F-4D97-AF65-F5344CB8AC3E}">
        <p14:creationId xmlns:p14="http://schemas.microsoft.com/office/powerpoint/2010/main" val="284917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68203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smtClean="0"/>
              <a:t>2017-10-10</a:t>
            </a:r>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grpSp>
        <p:nvGrpSpPr>
          <p:cNvPr id="5" name="Grupp 28"/>
          <p:cNvGrpSpPr/>
          <p:nvPr userDrawn="1"/>
        </p:nvGrpSpPr>
        <p:grpSpPr>
          <a:xfrm>
            <a:off x="839972" y="364809"/>
            <a:ext cx="10513828" cy="5859118"/>
            <a:chOff x="0" y="2049787"/>
            <a:chExt cx="9144000" cy="3091924"/>
          </a:xfrm>
        </p:grpSpPr>
        <p:sp>
          <p:nvSpPr>
            <p:cNvPr id="6" name="Rektangel 13"/>
            <p:cNvSpPr/>
            <p:nvPr userDrawn="1"/>
          </p:nvSpPr>
          <p:spPr bwMode="gray">
            <a:xfrm>
              <a:off x="0" y="2049787"/>
              <a:ext cx="9144000" cy="3091924"/>
            </a:xfrm>
            <a:prstGeom prst="rect">
              <a:avLst/>
            </a:prstGeom>
            <a:solidFill>
              <a:srgbClr val="1954A6"/>
            </a:solidFill>
            <a:ln w="25400" cap="flat" cmpd="sng" algn="ctr">
              <a:noFill/>
              <a:prstDash val="solid"/>
            </a:ln>
            <a:effectLst/>
          </p:spPr>
          <p:txBody>
            <a:bodyPr rtlCol="0" anchor="ctr"/>
            <a:lstStyle/>
            <a:p>
              <a:pPr marL="0" marR="0" lvl="0" indent="0" algn="l" defTabSz="913956"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7" name="Grupp 22"/>
            <p:cNvGrpSpPr/>
            <p:nvPr userDrawn="1"/>
          </p:nvGrpSpPr>
          <p:grpSpPr>
            <a:xfrm>
              <a:off x="0" y="3282722"/>
              <a:ext cx="9144000" cy="1514670"/>
              <a:chOff x="900907" y="2781178"/>
              <a:chExt cx="9144000" cy="1514670"/>
            </a:xfrm>
          </p:grpSpPr>
          <p:sp>
            <p:nvSpPr>
              <p:cNvPr id="8" name="Rektangel 4"/>
              <p:cNvSpPr/>
              <p:nvPr userDrawn="1"/>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ktangel 10"/>
              <p:cNvSpPr/>
              <p:nvPr userDrawn="1"/>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1"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ktangel 11"/>
              <p:cNvSpPr/>
              <p:nvPr userDrawn="1"/>
            </p:nvSpPr>
            <p:spPr>
              <a:xfrm>
                <a:off x="900907" y="2781178"/>
                <a:ext cx="9144000" cy="900963"/>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ktangel 12"/>
              <p:cNvSpPr/>
              <p:nvPr userDrawn="1"/>
            </p:nvSpPr>
            <p:spPr>
              <a:xfrm>
                <a:off x="900907" y="2950674"/>
                <a:ext cx="9144000" cy="1345174"/>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Rektangel 13"/>
              <p:cNvSpPr/>
              <p:nvPr userDrawn="1"/>
            </p:nvSpPr>
            <p:spPr>
              <a:xfrm>
                <a:off x="900907" y="3041048"/>
                <a:ext cx="9144000" cy="1250039"/>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solidFill>
                      <a:srgbClr val="1F497D"/>
                    </a:solidFill>
                  </a:ln>
                  <a:solidFill>
                    <a:prstClr val="white"/>
                  </a:solidFill>
                  <a:effectLst/>
                  <a:uLnTx/>
                  <a:uFillTx/>
                  <a:latin typeface="Arial"/>
                  <a:ea typeface="+mn-ea"/>
                  <a:cs typeface="+mn-cs"/>
                </a:endParaRPr>
              </a:p>
            </p:txBody>
          </p:sp>
        </p:grpSp>
      </p:gr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spTree>
    <p:extLst>
      <p:ext uri="{BB962C8B-B14F-4D97-AF65-F5344CB8AC3E}">
        <p14:creationId xmlns:p14="http://schemas.microsoft.com/office/powerpoint/2010/main" val="398265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smtClean="0"/>
              <a:t>2017-10-10</a:t>
            </a:r>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sp>
        <p:nvSpPr>
          <p:cNvPr id="11" name="Title 1"/>
          <p:cNvSpPr>
            <a:spLocks noGrp="1"/>
          </p:cNvSpPr>
          <p:nvPr>
            <p:ph type="title"/>
          </p:nvPr>
        </p:nvSpPr>
        <p:spPr>
          <a:xfrm>
            <a:off x="1935480" y="342841"/>
            <a:ext cx="9418320" cy="1116286"/>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1170" y="477372"/>
            <a:ext cx="1941576" cy="762000"/>
          </a:xfrm>
          <a:prstGeom prst="rect">
            <a:avLst/>
          </a:prstGeom>
        </p:spPr>
      </p:pic>
    </p:spTree>
    <p:extLst>
      <p:ext uri="{BB962C8B-B14F-4D97-AF65-F5344CB8AC3E}">
        <p14:creationId xmlns:p14="http://schemas.microsoft.com/office/powerpoint/2010/main" val="154618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sp>
        <p:nvSpPr>
          <p:cNvPr id="9" name="Title 1"/>
          <p:cNvSpPr>
            <a:spLocks noGrp="1"/>
          </p:cNvSpPr>
          <p:nvPr>
            <p:ph type="title"/>
          </p:nvPr>
        </p:nvSpPr>
        <p:spPr>
          <a:xfrm>
            <a:off x="1935480" y="382053"/>
            <a:ext cx="9418320" cy="669507"/>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14"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320817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396372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Content Placeholder 2"/>
          <p:cNvSpPr>
            <a:spLocks noGrp="1"/>
          </p:cNvSpPr>
          <p:nvPr>
            <p:ph sz="half" idx="1"/>
          </p:nvPr>
        </p:nvSpPr>
        <p:spPr>
          <a:xfrm>
            <a:off x="838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289601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
        <p:nvSpPr>
          <p:cNvPr id="8" name="Title 1"/>
          <p:cNvSpPr>
            <a:spLocks noGrp="1"/>
          </p:cNvSpPr>
          <p:nvPr>
            <p:ph type="title"/>
          </p:nvPr>
        </p:nvSpPr>
        <p:spPr>
          <a:xfrm>
            <a:off x="1935480" y="382053"/>
            <a:ext cx="9418320" cy="669507"/>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9"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295756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184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4" name="Content Placeholder 3"/>
          <p:cNvSpPr>
            <a:spLocks noGrp="1"/>
          </p:cNvSpPr>
          <p:nvPr>
            <p:ph sz="half" idx="2"/>
          </p:nvPr>
        </p:nvSpPr>
        <p:spPr>
          <a:xfrm>
            <a:off x="839788" y="2609087"/>
            <a:ext cx="5157787" cy="3580576"/>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5" name="Text Placeholder 4"/>
          <p:cNvSpPr>
            <a:spLocks noGrp="1"/>
          </p:cNvSpPr>
          <p:nvPr>
            <p:ph type="body" sz="quarter" idx="3"/>
          </p:nvPr>
        </p:nvSpPr>
        <p:spPr>
          <a:xfrm>
            <a:off x="6172200" y="16184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6" name="Content Placeholder 5"/>
          <p:cNvSpPr>
            <a:spLocks noGrp="1"/>
          </p:cNvSpPr>
          <p:nvPr>
            <p:ph sz="quarter" idx="4"/>
          </p:nvPr>
        </p:nvSpPr>
        <p:spPr>
          <a:xfrm>
            <a:off x="6172200" y="2609087"/>
            <a:ext cx="5183188" cy="3580576"/>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
        <p:nvSpPr>
          <p:cNvPr id="11" name="Title 1"/>
          <p:cNvSpPr>
            <a:spLocks noGrp="1"/>
          </p:cNvSpPr>
          <p:nvPr>
            <p:ph type="title"/>
          </p:nvPr>
        </p:nvSpPr>
        <p:spPr>
          <a:xfrm>
            <a:off x="1935480" y="354521"/>
            <a:ext cx="9418320" cy="1097280"/>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161202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261344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4937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69000">
              <a:srgbClr val="FDFDFD"/>
            </a:gs>
            <a:gs pos="100000">
              <a:schemeClr val="bg2">
                <a:alpha val="5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5480" y="364808"/>
            <a:ext cx="9418320" cy="1097280"/>
          </a:xfrm>
          <a:prstGeom prst="rect">
            <a:avLst/>
          </a:prstGeom>
        </p:spPr>
        <p:txBody>
          <a:bodyPr vert="horz" lIns="91440" tIns="45720" rIns="91440" bIns="45720" rtlCol="0" anchor="ctr">
            <a:normAutofit/>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Text Placeholder 2"/>
          <p:cNvSpPr>
            <a:spLocks noGrp="1"/>
          </p:cNvSpPr>
          <p:nvPr>
            <p:ph type="body" idx="1"/>
          </p:nvPr>
        </p:nvSpPr>
        <p:spPr>
          <a:xfrm>
            <a:off x="838200" y="1616149"/>
            <a:ext cx="10515600" cy="4550734"/>
          </a:xfrm>
          <a:prstGeom prst="rect">
            <a:avLst/>
          </a:prstGeom>
        </p:spPr>
        <p:txBody>
          <a:bodyPr vert="horz" lIns="91440" tIns="45720" rIns="91440" bIns="45720" rtlCol="0">
            <a:normAutofit/>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cxnSp>
        <p:nvCxnSpPr>
          <p:cNvPr id="5" name="Straight Connector 4"/>
          <p:cNvCxnSpPr/>
          <p:nvPr userDrawn="1"/>
        </p:nvCxnSpPr>
        <p:spPr>
          <a:xfrm>
            <a:off x="838200" y="6323905"/>
            <a:ext cx="1051560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9871170" y="477372"/>
            <a:ext cx="1941576" cy="762000"/>
          </a:xfrm>
          <a:prstGeom prst="rect">
            <a:avLst/>
          </a:prstGeom>
        </p:spPr>
      </p:pic>
    </p:spTree>
    <p:extLst>
      <p:ext uri="{BB962C8B-B14F-4D97-AF65-F5344CB8AC3E}">
        <p14:creationId xmlns:p14="http://schemas.microsoft.com/office/powerpoint/2010/main" val="26509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63"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hf hdr="0"/>
  <p:txStyles>
    <p:title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aliotis@kth.s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4.0/" TargetMode="External"/><Relationship Id="rId4" Type="http://schemas.openxmlformats.org/officeDocument/2006/relationships/hyperlink" Target="http://www.optimus.communit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www.oecd-ilibrary.org/energy/energy-storage_9789264211872-en"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www.osemosys.org/understanding-the-energy-system.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New Trends in Energy</a:t>
            </a:r>
            <a:br>
              <a:rPr lang="en-GB" dirty="0"/>
            </a:br>
            <a:r>
              <a:rPr lang="en-GB" sz="3600" dirty="0" smtClean="0">
                <a:solidFill>
                  <a:schemeClr val="tx1">
                    <a:lumMod val="65000"/>
                    <a:lumOff val="35000"/>
                  </a:schemeClr>
                </a:solidFill>
              </a:rPr>
              <a:t>Storage</a:t>
            </a:r>
            <a:endParaRPr lang="en-GB" dirty="0">
              <a:solidFill>
                <a:schemeClr val="tx1">
                  <a:lumMod val="65000"/>
                  <a:lumOff val="35000"/>
                </a:schemeClr>
              </a:solidFill>
            </a:endParaRPr>
          </a:p>
        </p:txBody>
      </p:sp>
      <p:sp>
        <p:nvSpPr>
          <p:cNvPr id="7" name="Subtitle 3"/>
          <p:cNvSpPr>
            <a:spLocks noGrp="1"/>
          </p:cNvSpPr>
          <p:nvPr>
            <p:ph type="subTitle" idx="1"/>
          </p:nvPr>
        </p:nvSpPr>
        <p:spPr/>
        <p:txBody>
          <a:bodyPr>
            <a:normAutofit/>
          </a:bodyPr>
          <a:lstStyle/>
          <a:p>
            <a:r>
              <a:rPr lang="en-GB" dirty="0" smtClean="0"/>
              <a:t>Constantinos Taliotis</a:t>
            </a:r>
            <a:endParaRPr lang="en-GB" dirty="0"/>
          </a:p>
          <a:p>
            <a:r>
              <a:rPr lang="en-GB" dirty="0" smtClean="0">
                <a:hlinkClick r:id="rId3"/>
              </a:rPr>
              <a:t>taliotis@kth.se</a:t>
            </a:r>
            <a:r>
              <a:rPr lang="en-GB" dirty="0" smtClean="0"/>
              <a:t> </a:t>
            </a:r>
            <a:endParaRPr lang="en-GB" dirty="0"/>
          </a:p>
        </p:txBody>
      </p:sp>
      <p:sp>
        <p:nvSpPr>
          <p:cNvPr id="5" name="Date Placeholder 4"/>
          <p:cNvSpPr>
            <a:spLocks noGrp="1"/>
          </p:cNvSpPr>
          <p:nvPr>
            <p:ph type="dt" sz="half" idx="10"/>
          </p:nvPr>
        </p:nvSpPr>
        <p:spPr/>
        <p:txBody>
          <a:bodyPr/>
          <a:lstStyle/>
          <a:p>
            <a:r>
              <a:rPr lang="sv-SE" smtClean="0"/>
              <a:t>2017-10-10</a:t>
            </a:r>
            <a:endParaRPr lang="en-GB" dirty="0"/>
          </a:p>
        </p:txBody>
      </p:sp>
      <p:sp>
        <p:nvSpPr>
          <p:cNvPr id="6" name="Footer Placeholder 5"/>
          <p:cNvSpPr>
            <a:spLocks noGrp="1"/>
          </p:cNvSpPr>
          <p:nvPr>
            <p:ph type="ftr" sz="quarter" idx="11"/>
          </p:nvPr>
        </p:nvSpPr>
        <p:spPr/>
        <p:txBody>
          <a:bodyPr/>
          <a:lstStyle/>
          <a:p>
            <a:r>
              <a:rPr lang="en-GB" smtClean="0"/>
              <a:t>New trends in Energy</a:t>
            </a:r>
            <a:endParaRPr lang="en-GB" dirty="0"/>
          </a:p>
        </p:txBody>
      </p:sp>
      <p:sp>
        <p:nvSpPr>
          <p:cNvPr id="8" name="Slide Number Placeholder 7"/>
          <p:cNvSpPr>
            <a:spLocks noGrp="1"/>
          </p:cNvSpPr>
          <p:nvPr>
            <p:ph type="sldNum" sz="quarter" idx="12"/>
          </p:nvPr>
        </p:nvSpPr>
        <p:spPr/>
        <p:txBody>
          <a:bodyPr/>
          <a:lstStyle/>
          <a:p>
            <a:fld id="{A0B7FA9A-6BCF-4CFA-8685-B7A43319A6CD}" type="slidenum">
              <a:rPr lang="en-GB" smtClean="0"/>
              <a:pPr/>
              <a:t>1</a:t>
            </a:fld>
            <a:endParaRPr lang="en-GB" dirty="0"/>
          </a:p>
        </p:txBody>
      </p:sp>
      <p:sp>
        <p:nvSpPr>
          <p:cNvPr id="10" name="Subtitle 3"/>
          <p:cNvSpPr txBox="1">
            <a:spLocks/>
          </p:cNvSpPr>
          <p:nvPr/>
        </p:nvSpPr>
        <p:spPr>
          <a:xfrm>
            <a:off x="838200" y="5696322"/>
            <a:ext cx="9144000" cy="4175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spc="-15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spc="-15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spc="-15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spc="-15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spc="-15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spc="0" dirty="0" smtClean="0"/>
              <a:t>Introductory lecture – Energy commodities and technologies</a:t>
            </a:r>
          </a:p>
        </p:txBody>
      </p:sp>
      <p:sp>
        <p:nvSpPr>
          <p:cNvPr id="11" name="TextBox 10"/>
          <p:cNvSpPr txBox="1"/>
          <p:nvPr/>
        </p:nvSpPr>
        <p:spPr>
          <a:xfrm>
            <a:off x="838199" y="6085489"/>
            <a:ext cx="10515601" cy="163293"/>
          </a:xfrm>
          <a:prstGeom prst="rect">
            <a:avLst/>
          </a:prstGeom>
        </p:spPr>
        <p:txBody>
          <a:bodyPr vert="horz" wrap="square" lIns="91440" tIns="0" rIns="91440" bIns="0" rtlCol="0" anchor="t">
            <a:noAutofit/>
          </a:bodyPr>
          <a:lstStyle/>
          <a:p>
            <a:pPr fontAlgn="ctr"/>
            <a:r>
              <a:rPr lang="en-US" sz="1000" dirty="0"/>
              <a:t>This work by </a:t>
            </a:r>
            <a:r>
              <a:rPr lang="en-US" sz="1000" dirty="0" err="1">
                <a:hlinkClick r:id="rId4"/>
              </a:rPr>
              <a:t>OpTIMUS.community</a:t>
            </a:r>
            <a:r>
              <a:rPr lang="en-US" sz="1000" dirty="0"/>
              <a:t> is licensed </a:t>
            </a:r>
            <a:r>
              <a:rPr lang="en-US" sz="1000" dirty="0" smtClean="0"/>
              <a:t>under the </a:t>
            </a:r>
            <a:r>
              <a:rPr lang="en-US" sz="1000" dirty="0"/>
              <a:t>Creative Commons Attribution 4.0 International License. To view a copy of this license, visit </a:t>
            </a:r>
            <a:r>
              <a:rPr lang="en-US" sz="1000" dirty="0">
                <a:hlinkClick r:id="rId5"/>
              </a:rPr>
              <a:t>http://creativecommons.org/licenses/by/4.0</a:t>
            </a:r>
            <a:r>
              <a:rPr lang="en-US" sz="1000" dirty="0" smtClean="0">
                <a:hlinkClick r:id="rId5"/>
              </a:rPr>
              <a:t>/</a:t>
            </a:r>
            <a:r>
              <a:rPr lang="en-US" sz="1000" dirty="0" smtClean="0"/>
              <a:t>.</a:t>
            </a:r>
            <a:endParaRPr lang="sv-SE" sz="1000" b="1" spc="-150" dirty="0" smtClean="0">
              <a:solidFill>
                <a:schemeClr val="bg2">
                  <a:lumMod val="50000"/>
                </a:schemeClr>
              </a:solidFill>
            </a:endParaRPr>
          </a:p>
        </p:txBody>
      </p:sp>
      <p:pic>
        <p:nvPicPr>
          <p:cNvPr id="12" name="Picture 11">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Tree>
    <p:extLst>
      <p:ext uri="{BB962C8B-B14F-4D97-AF65-F5344CB8AC3E}">
        <p14:creationId xmlns:p14="http://schemas.microsoft.com/office/powerpoint/2010/main" val="163141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10</a:t>
            </a:fld>
            <a:endParaRPr lang="en-GB"/>
          </a:p>
        </p:txBody>
      </p:sp>
      <p:sp>
        <p:nvSpPr>
          <p:cNvPr id="10" name="Content Placeholder 9"/>
          <p:cNvSpPr>
            <a:spLocks noGrp="1"/>
          </p:cNvSpPr>
          <p:nvPr>
            <p:ph sz="quarter" idx="13"/>
          </p:nvPr>
        </p:nvSpPr>
        <p:spPr>
          <a:xfrm>
            <a:off x="1498294" y="585627"/>
            <a:ext cx="9195412" cy="698643"/>
          </a:xfrm>
        </p:spPr>
        <p:txBody>
          <a:bodyPr>
            <a:noAutofit/>
          </a:bodyPr>
          <a:lstStyle/>
          <a:p>
            <a:pPr marL="0" algn="ctr"/>
            <a:r>
              <a:rPr lang="en-US" sz="4400" dirty="0" smtClean="0">
                <a:solidFill>
                  <a:schemeClr val="tx1"/>
                </a:solidFill>
              </a:rPr>
              <a:t>Variable renewables and storage</a:t>
            </a:r>
            <a:endParaRPr lang="en-US" sz="44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2" name="Picture 1"/>
          <p:cNvPicPr>
            <a:picLocks noChangeAspect="1"/>
          </p:cNvPicPr>
          <p:nvPr/>
        </p:nvPicPr>
        <p:blipFill>
          <a:blip r:embed="rId3"/>
          <a:stretch>
            <a:fillRect/>
          </a:stretch>
        </p:blipFill>
        <p:spPr>
          <a:xfrm>
            <a:off x="230985" y="139486"/>
            <a:ext cx="9502171" cy="3448351"/>
          </a:xfrm>
          <a:prstGeom prst="rect">
            <a:avLst/>
          </a:prstGeom>
        </p:spPr>
      </p:pic>
      <p:pic>
        <p:nvPicPr>
          <p:cNvPr id="4" name="Picture 3"/>
          <p:cNvPicPr>
            <a:picLocks noChangeAspect="1"/>
          </p:cNvPicPr>
          <p:nvPr/>
        </p:nvPicPr>
        <p:blipFill>
          <a:blip r:embed="rId4"/>
          <a:stretch>
            <a:fillRect/>
          </a:stretch>
        </p:blipFill>
        <p:spPr>
          <a:xfrm>
            <a:off x="529421" y="3528583"/>
            <a:ext cx="10217164" cy="3329417"/>
          </a:xfrm>
          <a:prstGeom prst="rect">
            <a:avLst/>
          </a:prstGeom>
        </p:spPr>
      </p:pic>
      <p:sp>
        <p:nvSpPr>
          <p:cNvPr id="6" name="TextBox 5"/>
          <p:cNvSpPr txBox="1"/>
          <p:nvPr/>
        </p:nvSpPr>
        <p:spPr>
          <a:xfrm rot="16200000">
            <a:off x="-949060" y="5059625"/>
            <a:ext cx="2872893" cy="450810"/>
          </a:xfrm>
          <a:prstGeom prst="rect">
            <a:avLst/>
          </a:prstGeom>
        </p:spPr>
        <p:txBody>
          <a:bodyPr vert="horz" wrap="square" lIns="91440" tIns="0" rIns="91440" bIns="0" rtlCol="0" anchor="t">
            <a:normAutofit/>
          </a:bodyPr>
          <a:lstStyle/>
          <a:p>
            <a:pPr marL="457200" indent="0"/>
            <a:r>
              <a:rPr lang="sv-SE" sz="2000" b="1" spc="-150" dirty="0" err="1" smtClean="0">
                <a:solidFill>
                  <a:schemeClr val="bg2">
                    <a:lumMod val="50000"/>
                  </a:schemeClr>
                </a:solidFill>
                <a:latin typeface="+mn-lt"/>
              </a:rPr>
              <a:t>Storage</a:t>
            </a:r>
            <a:r>
              <a:rPr lang="sv-SE" sz="2000" b="1" spc="-150" dirty="0" smtClean="0">
                <a:solidFill>
                  <a:schemeClr val="bg2">
                    <a:lumMod val="50000"/>
                  </a:schemeClr>
                </a:solidFill>
                <a:latin typeface="+mn-lt"/>
              </a:rPr>
              <a:t> </a:t>
            </a:r>
            <a:r>
              <a:rPr lang="sv-SE" sz="2000" b="1" spc="-150" dirty="0" err="1" smtClean="0">
                <a:solidFill>
                  <a:schemeClr val="bg2">
                    <a:lumMod val="50000"/>
                  </a:schemeClr>
                </a:solidFill>
                <a:latin typeface="+mn-lt"/>
              </a:rPr>
              <a:t>capacity</a:t>
            </a:r>
            <a:r>
              <a:rPr lang="sv-SE" sz="2000" b="1" spc="-150" dirty="0" smtClean="0">
                <a:solidFill>
                  <a:schemeClr val="bg2">
                    <a:lumMod val="50000"/>
                  </a:schemeClr>
                </a:solidFill>
                <a:latin typeface="+mn-lt"/>
              </a:rPr>
              <a:t> in 2050</a:t>
            </a:r>
          </a:p>
        </p:txBody>
      </p:sp>
      <p:sp>
        <p:nvSpPr>
          <p:cNvPr id="9" name="TextBox 8"/>
          <p:cNvSpPr txBox="1"/>
          <p:nvPr/>
        </p:nvSpPr>
        <p:spPr>
          <a:xfrm>
            <a:off x="9425428" y="1436169"/>
            <a:ext cx="2536556" cy="1483182"/>
          </a:xfrm>
          <a:prstGeom prst="rect">
            <a:avLst/>
          </a:prstGeom>
        </p:spPr>
        <p:txBody>
          <a:bodyPr vert="horz" wrap="square" lIns="91440" tIns="0" rIns="91440" bIns="0" rtlCol="0" anchor="t">
            <a:normAutofit/>
          </a:bodyPr>
          <a:lstStyle/>
          <a:p>
            <a:pPr marL="457200" indent="0"/>
            <a:r>
              <a:rPr lang="sv-SE" sz="2000" b="1" spc="-150" dirty="0" smtClean="0">
                <a:solidFill>
                  <a:schemeClr val="bg2">
                    <a:lumMod val="50000"/>
                  </a:schemeClr>
                </a:solidFill>
                <a:latin typeface="+mn-lt"/>
              </a:rPr>
              <a:t>IEA ETP 2DS scenario – 80% </a:t>
            </a:r>
            <a:r>
              <a:rPr lang="sv-SE" sz="2000" b="1" spc="-150" dirty="0" err="1" smtClean="0">
                <a:solidFill>
                  <a:schemeClr val="bg2">
                    <a:lumMod val="50000"/>
                  </a:schemeClr>
                </a:solidFill>
                <a:latin typeface="+mn-lt"/>
              </a:rPr>
              <a:t>chance</a:t>
            </a:r>
            <a:r>
              <a:rPr lang="sv-SE" sz="2000" b="1" spc="-150" dirty="0" smtClean="0">
                <a:solidFill>
                  <a:schemeClr val="bg2">
                    <a:lumMod val="50000"/>
                  </a:schemeClr>
                </a:solidFill>
                <a:latin typeface="+mn-lt"/>
              </a:rPr>
              <a:t> to limit global </a:t>
            </a:r>
            <a:r>
              <a:rPr lang="sv-SE" sz="2000" b="1" spc="-150" dirty="0" err="1" smtClean="0">
                <a:solidFill>
                  <a:schemeClr val="bg2">
                    <a:lumMod val="50000"/>
                  </a:schemeClr>
                </a:solidFill>
                <a:latin typeface="+mn-lt"/>
              </a:rPr>
              <a:t>temperature</a:t>
            </a:r>
            <a:r>
              <a:rPr lang="sv-SE" sz="2000" b="1" spc="-150" dirty="0" smtClean="0">
                <a:solidFill>
                  <a:schemeClr val="bg2">
                    <a:lumMod val="50000"/>
                  </a:schemeClr>
                </a:solidFill>
                <a:latin typeface="+mn-lt"/>
              </a:rPr>
              <a:t> </a:t>
            </a:r>
            <a:r>
              <a:rPr lang="sv-SE" sz="2000" b="1" spc="-150" dirty="0" err="1" smtClean="0">
                <a:solidFill>
                  <a:schemeClr val="bg2">
                    <a:lumMod val="50000"/>
                  </a:schemeClr>
                </a:solidFill>
                <a:latin typeface="+mn-lt"/>
              </a:rPr>
              <a:t>increase</a:t>
            </a:r>
            <a:r>
              <a:rPr lang="sv-SE" sz="2000" b="1" spc="-150" dirty="0" smtClean="0">
                <a:solidFill>
                  <a:schemeClr val="bg2">
                    <a:lumMod val="50000"/>
                  </a:schemeClr>
                </a:solidFill>
                <a:latin typeface="+mn-lt"/>
              </a:rPr>
              <a:t> to 2</a:t>
            </a:r>
            <a:r>
              <a:rPr lang="sv-SE" sz="2000" b="1" spc="-150" baseline="30000" dirty="0" smtClean="0">
                <a:solidFill>
                  <a:schemeClr val="bg2">
                    <a:lumMod val="50000"/>
                  </a:schemeClr>
                </a:solidFill>
                <a:latin typeface="+mn-lt"/>
              </a:rPr>
              <a:t>o</a:t>
            </a:r>
            <a:r>
              <a:rPr lang="sv-SE" sz="2000" b="1" spc="-150" dirty="0" smtClean="0">
                <a:solidFill>
                  <a:schemeClr val="bg2">
                    <a:lumMod val="50000"/>
                  </a:schemeClr>
                </a:solidFill>
                <a:latin typeface="+mn-lt"/>
              </a:rPr>
              <a:t>C</a:t>
            </a:r>
          </a:p>
        </p:txBody>
      </p:sp>
      <p:sp>
        <p:nvSpPr>
          <p:cNvPr id="11" name="TextBox 10"/>
          <p:cNvSpPr txBox="1"/>
          <p:nvPr/>
        </p:nvSpPr>
        <p:spPr>
          <a:xfrm>
            <a:off x="9647434" y="5621980"/>
            <a:ext cx="2443827" cy="679074"/>
          </a:xfrm>
          <a:prstGeom prst="rect">
            <a:avLst/>
          </a:prstGeom>
        </p:spPr>
        <p:txBody>
          <a:bodyPr vert="horz" wrap="square" lIns="91440" tIns="0" rIns="91440" bIns="0" rtlCol="0" anchor="t">
            <a:normAutofit/>
          </a:bodyPr>
          <a:lstStyle/>
          <a:p>
            <a:pPr marL="457200" indent="0"/>
            <a:r>
              <a:rPr lang="sv-SE" sz="2000" spc="-150" dirty="0" smtClean="0"/>
              <a:t>Source: IEA, 2014 . Energy </a:t>
            </a:r>
            <a:r>
              <a:rPr lang="sv-SE" sz="2000" spc="-150" dirty="0" err="1" smtClean="0"/>
              <a:t>Storage</a:t>
            </a:r>
            <a:endParaRPr lang="sv-SE" sz="2000" spc="-150" dirty="0" smtClean="0"/>
          </a:p>
        </p:txBody>
      </p:sp>
    </p:spTree>
    <p:extLst>
      <p:ext uri="{BB962C8B-B14F-4D97-AF65-F5344CB8AC3E}">
        <p14:creationId xmlns:p14="http://schemas.microsoft.com/office/powerpoint/2010/main" val="2337616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11</a:t>
            </a:fld>
            <a:endParaRPr lang="en-GB"/>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4" name="Picture 3"/>
          <p:cNvPicPr>
            <a:picLocks noChangeAspect="1"/>
          </p:cNvPicPr>
          <p:nvPr/>
        </p:nvPicPr>
        <p:blipFill>
          <a:blip r:embed="rId3"/>
          <a:stretch>
            <a:fillRect/>
          </a:stretch>
        </p:blipFill>
        <p:spPr>
          <a:xfrm>
            <a:off x="178230" y="139483"/>
            <a:ext cx="8954804" cy="2766509"/>
          </a:xfrm>
          <a:prstGeom prst="rect">
            <a:avLst/>
          </a:prstGeom>
        </p:spPr>
      </p:pic>
      <p:pic>
        <p:nvPicPr>
          <p:cNvPr id="6" name="Picture 5"/>
          <p:cNvPicPr>
            <a:picLocks noChangeAspect="1"/>
          </p:cNvPicPr>
          <p:nvPr/>
        </p:nvPicPr>
        <p:blipFill>
          <a:blip r:embed="rId4"/>
          <a:stretch>
            <a:fillRect/>
          </a:stretch>
        </p:blipFill>
        <p:spPr>
          <a:xfrm>
            <a:off x="178230" y="2908958"/>
            <a:ext cx="8954804" cy="2858457"/>
          </a:xfrm>
          <a:prstGeom prst="rect">
            <a:avLst/>
          </a:prstGeom>
        </p:spPr>
      </p:pic>
      <p:sp>
        <p:nvSpPr>
          <p:cNvPr id="11" name="TextBox 10"/>
          <p:cNvSpPr txBox="1"/>
          <p:nvPr/>
        </p:nvSpPr>
        <p:spPr>
          <a:xfrm>
            <a:off x="0" y="5819372"/>
            <a:ext cx="3952068" cy="365125"/>
          </a:xfrm>
          <a:prstGeom prst="rect">
            <a:avLst/>
          </a:prstGeom>
        </p:spPr>
        <p:txBody>
          <a:bodyPr vert="horz" wrap="square" lIns="91440" tIns="0" rIns="91440" bIns="0" rtlCol="0" anchor="t">
            <a:normAutofit/>
          </a:bodyPr>
          <a:lstStyle/>
          <a:p>
            <a:pPr marL="457200" indent="0" algn="r"/>
            <a:r>
              <a:rPr lang="sv-SE" sz="2000" spc="-150" dirty="0" smtClean="0"/>
              <a:t>Source: IEA, 2014 . Energy </a:t>
            </a:r>
            <a:r>
              <a:rPr lang="sv-SE" sz="2000" spc="-150" dirty="0" err="1" smtClean="0"/>
              <a:t>Storage</a:t>
            </a:r>
            <a:endParaRPr lang="sv-SE" sz="2000" spc="-150" dirty="0" smtClean="0"/>
          </a:p>
        </p:txBody>
      </p:sp>
      <p:sp>
        <p:nvSpPr>
          <p:cNvPr id="9" name="TextBox 8"/>
          <p:cNvSpPr txBox="1"/>
          <p:nvPr/>
        </p:nvSpPr>
        <p:spPr>
          <a:xfrm>
            <a:off x="9133034" y="3423465"/>
            <a:ext cx="2642184" cy="2395907"/>
          </a:xfrm>
          <a:prstGeom prst="rect">
            <a:avLst/>
          </a:prstGeom>
        </p:spPr>
        <p:txBody>
          <a:bodyPr vert="horz" wrap="square" lIns="91440" tIns="0" rIns="91440" bIns="0" rtlCol="0" anchor="t">
            <a:normAutofit/>
          </a:bodyPr>
          <a:lstStyle/>
          <a:p>
            <a:r>
              <a:rPr lang="sv-SE" sz="3000" spc="-150" dirty="0" err="1" smtClean="0">
                <a:latin typeface="+mn-lt"/>
              </a:rPr>
              <a:t>Share</a:t>
            </a:r>
            <a:r>
              <a:rPr lang="sv-SE" sz="3000" spc="-150" dirty="0" smtClean="0">
                <a:latin typeface="+mn-lt"/>
              </a:rPr>
              <a:t> </a:t>
            </a:r>
            <a:r>
              <a:rPr lang="sv-SE" sz="3000" spc="-150" dirty="0" err="1" smtClean="0">
                <a:latin typeface="+mn-lt"/>
              </a:rPr>
              <a:t>of</a:t>
            </a:r>
            <a:r>
              <a:rPr lang="sv-SE" sz="3000" spc="-150" dirty="0" smtClean="0">
                <a:latin typeface="+mn-lt"/>
              </a:rPr>
              <a:t> </a:t>
            </a:r>
            <a:r>
              <a:rPr lang="sv-SE" sz="3000" spc="-150" dirty="0" err="1" smtClean="0">
                <a:latin typeface="+mn-lt"/>
              </a:rPr>
              <a:t>renewables</a:t>
            </a:r>
            <a:r>
              <a:rPr lang="sv-SE" sz="3000" spc="-150" dirty="0" smtClean="0">
                <a:latin typeface="+mn-lt"/>
              </a:rPr>
              <a:t> vs </a:t>
            </a:r>
            <a:r>
              <a:rPr lang="sv-SE" sz="3000" spc="-150" dirty="0" err="1" smtClean="0">
                <a:latin typeface="+mn-lt"/>
              </a:rPr>
              <a:t>storage</a:t>
            </a:r>
            <a:r>
              <a:rPr lang="sv-SE" sz="3000" spc="-150" dirty="0" smtClean="0">
                <a:latin typeface="+mn-lt"/>
              </a:rPr>
              <a:t> </a:t>
            </a:r>
            <a:r>
              <a:rPr lang="sv-SE" sz="3000" spc="-150" dirty="0" err="1" smtClean="0">
                <a:latin typeface="+mn-lt"/>
              </a:rPr>
              <a:t>capacity</a:t>
            </a:r>
            <a:r>
              <a:rPr lang="sv-SE" sz="3000" spc="-150" dirty="0" smtClean="0">
                <a:latin typeface="+mn-lt"/>
              </a:rPr>
              <a:t> in the United States in 2050</a:t>
            </a:r>
          </a:p>
        </p:txBody>
      </p:sp>
      <p:sp>
        <p:nvSpPr>
          <p:cNvPr id="12" name="Oval 11"/>
          <p:cNvSpPr/>
          <p:nvPr/>
        </p:nvSpPr>
        <p:spPr>
          <a:xfrm>
            <a:off x="133260" y="4961743"/>
            <a:ext cx="781140" cy="29980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Oval 12"/>
          <p:cNvSpPr/>
          <p:nvPr/>
        </p:nvSpPr>
        <p:spPr>
          <a:xfrm>
            <a:off x="71224" y="2170121"/>
            <a:ext cx="781140" cy="29980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Oval 13"/>
          <p:cNvSpPr/>
          <p:nvPr/>
        </p:nvSpPr>
        <p:spPr>
          <a:xfrm>
            <a:off x="4799592" y="4961743"/>
            <a:ext cx="781140" cy="29980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Oval 14"/>
          <p:cNvSpPr/>
          <p:nvPr/>
        </p:nvSpPr>
        <p:spPr>
          <a:xfrm>
            <a:off x="119096" y="4065489"/>
            <a:ext cx="781140" cy="29980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Oval 15"/>
          <p:cNvSpPr/>
          <p:nvPr/>
        </p:nvSpPr>
        <p:spPr>
          <a:xfrm>
            <a:off x="57060" y="1273867"/>
            <a:ext cx="781140" cy="29980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Oval 16"/>
          <p:cNvSpPr/>
          <p:nvPr/>
        </p:nvSpPr>
        <p:spPr>
          <a:xfrm>
            <a:off x="5894700" y="4068644"/>
            <a:ext cx="781140" cy="29980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Oval 17"/>
          <p:cNvSpPr/>
          <p:nvPr/>
        </p:nvSpPr>
        <p:spPr>
          <a:xfrm>
            <a:off x="90767" y="2943999"/>
            <a:ext cx="781140" cy="29980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Oval 18"/>
          <p:cNvSpPr/>
          <p:nvPr/>
        </p:nvSpPr>
        <p:spPr>
          <a:xfrm>
            <a:off x="28731" y="152377"/>
            <a:ext cx="781140" cy="29980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Oval 19"/>
          <p:cNvSpPr/>
          <p:nvPr/>
        </p:nvSpPr>
        <p:spPr>
          <a:xfrm>
            <a:off x="6975643" y="2934936"/>
            <a:ext cx="781140" cy="29980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77965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12</a:t>
            </a:fld>
            <a:endParaRPr lang="en-GB"/>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11" name="TextBox 10"/>
          <p:cNvSpPr txBox="1"/>
          <p:nvPr/>
        </p:nvSpPr>
        <p:spPr>
          <a:xfrm>
            <a:off x="9002110" y="5993743"/>
            <a:ext cx="2822028" cy="362607"/>
          </a:xfrm>
          <a:prstGeom prst="rect">
            <a:avLst/>
          </a:prstGeom>
        </p:spPr>
        <p:txBody>
          <a:bodyPr vert="horz" wrap="square" lIns="91440" tIns="0" rIns="91440" bIns="0" rtlCol="0" anchor="t">
            <a:normAutofit/>
          </a:bodyPr>
          <a:lstStyle/>
          <a:p>
            <a:r>
              <a:rPr lang="sv-SE" sz="2000" spc="-150" dirty="0" smtClean="0"/>
              <a:t>Source: www.lecho.be</a:t>
            </a:r>
          </a:p>
        </p:txBody>
      </p:sp>
      <p:sp>
        <p:nvSpPr>
          <p:cNvPr id="3" name="TextBox 2"/>
          <p:cNvSpPr txBox="1"/>
          <p:nvPr/>
        </p:nvSpPr>
        <p:spPr>
          <a:xfrm>
            <a:off x="9047047" y="1815880"/>
            <a:ext cx="3026980" cy="2664373"/>
          </a:xfrm>
          <a:prstGeom prst="rect">
            <a:avLst/>
          </a:prstGeom>
        </p:spPr>
        <p:txBody>
          <a:bodyPr vert="horz" wrap="square" lIns="91440" tIns="0" rIns="91440" bIns="0" rtlCol="0" anchor="t">
            <a:normAutofit/>
          </a:bodyPr>
          <a:lstStyle/>
          <a:p>
            <a:r>
              <a:rPr lang="sv-SE" sz="3000" spc="-150" dirty="0" err="1" smtClean="0">
                <a:latin typeface="+mn-lt"/>
              </a:rPr>
              <a:t>Electricity</a:t>
            </a:r>
            <a:r>
              <a:rPr lang="sv-SE" sz="3000" spc="-150" dirty="0" smtClean="0">
                <a:latin typeface="+mn-lt"/>
              </a:rPr>
              <a:t> </a:t>
            </a:r>
            <a:r>
              <a:rPr lang="sv-SE" sz="3000" spc="-150" dirty="0" err="1" smtClean="0">
                <a:latin typeface="+mn-lt"/>
              </a:rPr>
              <a:t>cost</a:t>
            </a:r>
            <a:r>
              <a:rPr lang="sv-SE" sz="3000" spc="-150" dirty="0" smtClean="0">
                <a:latin typeface="+mn-lt"/>
              </a:rPr>
              <a:t> in </a:t>
            </a:r>
            <a:r>
              <a:rPr lang="sv-SE" sz="3000" spc="-150" dirty="0" err="1" smtClean="0">
                <a:latin typeface="+mn-lt"/>
              </a:rPr>
              <a:t>Belgium</a:t>
            </a:r>
            <a:r>
              <a:rPr lang="sv-SE" sz="3000" spc="-150" dirty="0" smtClean="0">
                <a:latin typeface="+mn-lt"/>
              </a:rPr>
              <a:t> and the potential for off-</a:t>
            </a:r>
            <a:r>
              <a:rPr lang="sv-SE" sz="3000" spc="-150" dirty="0" err="1" smtClean="0">
                <a:latin typeface="+mn-lt"/>
              </a:rPr>
              <a:t>grid</a:t>
            </a:r>
            <a:r>
              <a:rPr lang="sv-SE" sz="3000" spc="-150" dirty="0" smtClean="0">
                <a:latin typeface="+mn-lt"/>
              </a:rPr>
              <a:t> generation</a:t>
            </a:r>
          </a:p>
        </p:txBody>
      </p:sp>
      <p:pic>
        <p:nvPicPr>
          <p:cNvPr id="12" name="Picture 11"/>
          <p:cNvPicPr>
            <a:picLocks noChangeAspect="1"/>
          </p:cNvPicPr>
          <p:nvPr/>
        </p:nvPicPr>
        <p:blipFill>
          <a:blip r:embed="rId3"/>
          <a:stretch>
            <a:fillRect/>
          </a:stretch>
        </p:blipFill>
        <p:spPr>
          <a:xfrm>
            <a:off x="2417647" y="16042"/>
            <a:ext cx="6629400" cy="6838950"/>
          </a:xfrm>
          <a:prstGeom prst="rect">
            <a:avLst/>
          </a:prstGeom>
        </p:spPr>
      </p:pic>
    </p:spTree>
    <p:extLst>
      <p:ext uri="{BB962C8B-B14F-4D97-AF65-F5344CB8AC3E}">
        <p14:creationId xmlns:p14="http://schemas.microsoft.com/office/powerpoint/2010/main" val="1466996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13</a:t>
            </a:fld>
            <a:endParaRPr lang="en-GB"/>
          </a:p>
        </p:txBody>
      </p:sp>
      <p:sp>
        <p:nvSpPr>
          <p:cNvPr id="10" name="Content Placeholder 9"/>
          <p:cNvSpPr>
            <a:spLocks noGrp="1"/>
          </p:cNvSpPr>
          <p:nvPr>
            <p:ph sz="quarter" idx="13"/>
          </p:nvPr>
        </p:nvSpPr>
        <p:spPr>
          <a:xfrm>
            <a:off x="1498294" y="585627"/>
            <a:ext cx="9459008" cy="698643"/>
          </a:xfrm>
        </p:spPr>
        <p:txBody>
          <a:bodyPr>
            <a:noAutofit/>
          </a:bodyPr>
          <a:lstStyle/>
          <a:p>
            <a:pPr marL="0" algn="ctr"/>
            <a:r>
              <a:rPr lang="en-US" sz="3600" dirty="0" smtClean="0">
                <a:solidFill>
                  <a:schemeClr val="tx1"/>
                </a:solidFill>
              </a:rPr>
              <a:t>Cost of Li-ion battery packs in BEV</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2050" name="Picture 2" descr="Cost of Li-ion battery packs in BE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57" y="1301708"/>
            <a:ext cx="8159882" cy="505464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255799" y="4651607"/>
            <a:ext cx="1936201" cy="945151"/>
          </a:xfrm>
          <a:prstGeom prst="rect">
            <a:avLst/>
          </a:prstGeom>
        </p:spPr>
        <p:txBody>
          <a:bodyPr vert="horz" wrap="square" lIns="91440" tIns="0" rIns="91440" bIns="0" rtlCol="0" anchor="t">
            <a:normAutofit/>
          </a:bodyPr>
          <a:lstStyle/>
          <a:p>
            <a:r>
              <a:rPr lang="sv-SE" sz="2400" spc="-150" dirty="0" smtClean="0">
                <a:latin typeface="+mn-lt"/>
              </a:rPr>
              <a:t>Source: Nykvist &amp; Nilsson, 2015</a:t>
            </a:r>
          </a:p>
        </p:txBody>
      </p:sp>
    </p:spTree>
    <p:extLst>
      <p:ext uri="{BB962C8B-B14F-4D97-AF65-F5344CB8AC3E}">
        <p14:creationId xmlns:p14="http://schemas.microsoft.com/office/powerpoint/2010/main" val="3645834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0B7FA9A-6BCF-4CFA-8685-B7A43319A6CD}" type="slidenum">
              <a:rPr lang="en-GB" smtClean="0"/>
              <a:pPr/>
              <a:t>14</a:t>
            </a:fld>
            <a:endParaRPr lang="en-GB" dirty="0"/>
          </a:p>
        </p:txBody>
      </p:sp>
      <p:sp>
        <p:nvSpPr>
          <p:cNvPr id="11" name="Content Placeholder 9"/>
          <p:cNvSpPr>
            <a:spLocks noGrp="1"/>
          </p:cNvSpPr>
          <p:nvPr>
            <p:ph sz="quarter" idx="13"/>
          </p:nvPr>
        </p:nvSpPr>
        <p:spPr>
          <a:xfrm>
            <a:off x="1189349" y="585627"/>
            <a:ext cx="9813302" cy="698643"/>
          </a:xfrm>
        </p:spPr>
        <p:txBody>
          <a:bodyPr>
            <a:noAutofit/>
          </a:bodyPr>
          <a:lstStyle/>
          <a:p>
            <a:pPr marL="0" algn="ctr"/>
            <a:r>
              <a:rPr lang="sv-SE" sz="3600" dirty="0" err="1" smtClean="0">
                <a:solidFill>
                  <a:schemeClr val="tx1"/>
                </a:solidFill>
              </a:rPr>
              <a:t>Suggested</a:t>
            </a:r>
            <a:r>
              <a:rPr lang="sv-SE" sz="3600" dirty="0" smtClean="0">
                <a:solidFill>
                  <a:schemeClr val="tx1"/>
                </a:solidFill>
              </a:rPr>
              <a:t> </a:t>
            </a:r>
            <a:r>
              <a:rPr lang="sv-SE" sz="3600" dirty="0" err="1" smtClean="0">
                <a:solidFill>
                  <a:schemeClr val="tx1"/>
                </a:solidFill>
              </a:rPr>
              <a:t>further</a:t>
            </a:r>
            <a:r>
              <a:rPr lang="sv-SE" sz="3600" dirty="0" smtClean="0">
                <a:solidFill>
                  <a:schemeClr val="tx1"/>
                </a:solidFill>
              </a:rPr>
              <a:t> </a:t>
            </a:r>
            <a:r>
              <a:rPr lang="sv-SE" sz="3600" dirty="0" err="1" smtClean="0">
                <a:solidFill>
                  <a:schemeClr val="tx1"/>
                </a:solidFill>
              </a:rPr>
              <a:t>reading</a:t>
            </a:r>
            <a:endParaRPr lang="en-US" sz="3600" dirty="0">
              <a:solidFill>
                <a:schemeClr val="tx1"/>
              </a:solidFill>
            </a:endParaRPr>
          </a:p>
        </p:txBody>
      </p:sp>
      <p:sp>
        <p:nvSpPr>
          <p:cNvPr id="7" name="Date Placeholder 4"/>
          <p:cNvSpPr>
            <a:spLocks noGrp="1"/>
          </p:cNvSpPr>
          <p:nvPr>
            <p:ph type="dt" sz="half" idx="10"/>
          </p:nvPr>
        </p:nvSpPr>
        <p:spPr>
          <a:xfrm>
            <a:off x="838200" y="6356350"/>
            <a:ext cx="2743200" cy="365125"/>
          </a:xfrm>
        </p:spPr>
        <p:txBody>
          <a:bodyPr/>
          <a:lstStyle/>
          <a:p>
            <a:r>
              <a:rPr lang="sv-SE" dirty="0" smtClean="0"/>
              <a:t>2017-10-10</a:t>
            </a:r>
            <a:endParaRPr lang="en-GB" dirty="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9" name="Rectangle 3"/>
          <p:cNvSpPr>
            <a:spLocks noGrp="1" noChangeArrowheads="1"/>
          </p:cNvSpPr>
          <p:nvPr>
            <p:ph idx="1"/>
          </p:nvPr>
        </p:nvSpPr>
        <p:spPr>
          <a:xfrm>
            <a:off x="838200" y="1726059"/>
            <a:ext cx="10515600" cy="4493766"/>
          </a:xfrm>
        </p:spPr>
        <p:txBody>
          <a:bodyPr>
            <a:noAutofit/>
          </a:bodyPr>
          <a:lstStyle/>
          <a:p>
            <a:pPr marL="457200" lvl="0" indent="-457200">
              <a:buFont typeface="Arial" panose="020B0604020202020204" pitchFamily="34" charset="0"/>
              <a:buChar char="•"/>
            </a:pPr>
            <a:r>
              <a:rPr lang="en-US" dirty="0" smtClean="0"/>
              <a:t>IEA Technology Roadmap: </a:t>
            </a:r>
            <a:r>
              <a:rPr lang="en-US" dirty="0"/>
              <a:t>Energy Storage </a:t>
            </a:r>
            <a:r>
              <a:rPr lang="en-US" dirty="0" smtClean="0"/>
              <a:t>  </a:t>
            </a:r>
          </a:p>
          <a:p>
            <a:pPr marL="449263" lvl="0"/>
            <a:r>
              <a:rPr lang="en-US" dirty="0" smtClean="0">
                <a:hlinkClick r:id="rId2"/>
              </a:rPr>
              <a:t>http</a:t>
            </a:r>
            <a:r>
              <a:rPr lang="en-US" dirty="0">
                <a:hlinkClick r:id="rId2"/>
              </a:rPr>
              <a:t>://</a:t>
            </a:r>
            <a:r>
              <a:rPr lang="en-US" dirty="0" smtClean="0">
                <a:hlinkClick r:id="rId2"/>
              </a:rPr>
              <a:t>www.oecd-ilibrary.org/energy/energy-storage_9789264211872-en</a:t>
            </a:r>
            <a:endParaRPr lang="en-US" dirty="0" smtClean="0"/>
          </a:p>
          <a:p>
            <a:pPr marL="457200" lvl="0" indent="-457200">
              <a:buFont typeface="Arial" panose="020B0604020202020204" pitchFamily="34" charset="0"/>
              <a:buChar char="•"/>
            </a:pPr>
            <a:endParaRPr lang="en-US" dirty="0" smtClean="0"/>
          </a:p>
          <a:p>
            <a:pPr marL="457200" lvl="0" indent="-457200">
              <a:buFont typeface="Arial" panose="020B0604020202020204" pitchFamily="34" charset="0"/>
              <a:buChar char="•"/>
            </a:pPr>
            <a:endParaRPr lang="en-US" dirty="0"/>
          </a:p>
          <a:p>
            <a:pPr marL="457200" lvl="0" indent="-457200">
              <a:buFont typeface="Arial" panose="020B0604020202020204" pitchFamily="34" charset="0"/>
              <a:buChar char="•"/>
            </a:pPr>
            <a:endParaRPr lang="en-GB" sz="2400" b="1" spc="0" dirty="0" smtClean="0"/>
          </a:p>
        </p:txBody>
      </p:sp>
    </p:spTree>
    <p:extLst>
      <p:ext uri="{BB962C8B-B14F-4D97-AF65-F5344CB8AC3E}">
        <p14:creationId xmlns:p14="http://schemas.microsoft.com/office/powerpoint/2010/main" val="2976486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nvPr>
        </p:nvGraphicFramePr>
        <p:xfrm>
          <a:off x="838200" y="1616075"/>
          <a:ext cx="10515601" cy="111252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smtClean="0"/>
                        <a:t>Date</a:t>
                      </a:r>
                      <a:endParaRPr lang="sv-SE" dirty="0"/>
                    </a:p>
                  </a:txBody>
                  <a:tcPr/>
                </a:tc>
                <a:tc>
                  <a:txBody>
                    <a:bodyPr/>
                    <a:lstStyle/>
                    <a:p>
                      <a:r>
                        <a:rPr lang="en-US" dirty="0" smtClean="0"/>
                        <a:t>Author</a:t>
                      </a:r>
                      <a:endParaRPr lang="sv-SE" dirty="0"/>
                    </a:p>
                  </a:txBody>
                  <a:tcPr/>
                </a:tc>
                <a:tc>
                  <a:txBody>
                    <a:bodyPr/>
                    <a:lstStyle/>
                    <a:p>
                      <a:r>
                        <a:rPr lang="en-US" dirty="0" smtClean="0"/>
                        <a:t>Reviewer</a:t>
                      </a:r>
                      <a:endParaRPr lang="sv-SE" dirty="0"/>
                    </a:p>
                  </a:txBody>
                  <a:tcPr/>
                </a:tc>
                <a:tc>
                  <a:txBody>
                    <a:bodyPr/>
                    <a:lstStyle/>
                    <a:p>
                      <a:r>
                        <a:rPr lang="en-US" dirty="0" smtClean="0"/>
                        <a:t>Reviser</a:t>
                      </a:r>
                      <a:r>
                        <a:rPr lang="en-US" baseline="0" dirty="0" smtClean="0"/>
                        <a:t> </a:t>
                      </a:r>
                      <a:endParaRPr lang="sv-SE" dirty="0"/>
                    </a:p>
                  </a:txBody>
                  <a:tcPr/>
                </a:tc>
                <a:extLst>
                  <a:ext uri="{0D108BD9-81ED-4DB2-BD59-A6C34878D82A}">
                    <a16:rowId xmlns:a16="http://schemas.microsoft.com/office/drawing/2014/main" val="1748660123"/>
                  </a:ext>
                </a:extLst>
              </a:tr>
              <a:tr h="370840">
                <a:tc>
                  <a:txBody>
                    <a:bodyPr/>
                    <a:lstStyle/>
                    <a:p>
                      <a:r>
                        <a:rPr lang="en-US" dirty="0" smtClean="0"/>
                        <a:t>2017-10-10</a:t>
                      </a:r>
                      <a:endParaRPr lang="sv-SE" dirty="0"/>
                    </a:p>
                  </a:txBody>
                  <a:tcPr/>
                </a:tc>
                <a:tc>
                  <a:txBody>
                    <a:bodyPr/>
                    <a:lstStyle/>
                    <a:p>
                      <a:r>
                        <a:rPr lang="en-US" dirty="0" smtClean="0"/>
                        <a:t>Constantinos</a:t>
                      </a:r>
                      <a:r>
                        <a:rPr lang="en-US" baseline="0" dirty="0" smtClean="0"/>
                        <a:t> Taliotis</a:t>
                      </a:r>
                      <a:endParaRPr lang="sv-SE" dirty="0"/>
                    </a:p>
                  </a:txBody>
                  <a:tcPr/>
                </a:tc>
                <a:tc>
                  <a:txBody>
                    <a:bodyPr/>
                    <a:lstStyle/>
                    <a:p>
                      <a:r>
                        <a:rPr lang="en-US" dirty="0" smtClean="0"/>
                        <a:t>Agnese Beltramo</a:t>
                      </a:r>
                      <a:endParaRPr lang="sv-SE" dirty="0"/>
                    </a:p>
                  </a:txBody>
                  <a:tcPr/>
                </a:tc>
                <a:tc>
                  <a:txBody>
                    <a:bodyPr/>
                    <a:lstStyle/>
                    <a:p>
                      <a:r>
                        <a:rPr lang="en-US" dirty="0" smtClean="0"/>
                        <a:t>Constantinos Taliotis</a:t>
                      </a:r>
                      <a:endParaRPr lang="sv-SE" dirty="0"/>
                    </a:p>
                  </a:txBody>
                  <a:tcPr/>
                </a:tc>
                <a:extLst>
                  <a:ext uri="{0D108BD9-81ED-4DB2-BD59-A6C34878D82A}">
                    <a16:rowId xmlns:a16="http://schemas.microsoft.com/office/drawing/2014/main" val="25074444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72775028"/>
                  </a:ext>
                </a:extLst>
              </a:tr>
            </a:tbl>
          </a:graphicData>
        </a:graphic>
      </p:graphicFrame>
      <p:sp>
        <p:nvSpPr>
          <p:cNvPr id="3" name="Date Placeholder 2"/>
          <p:cNvSpPr>
            <a:spLocks noGrp="1"/>
          </p:cNvSpPr>
          <p:nvPr>
            <p:ph type="dt" sz="half" idx="10"/>
          </p:nvPr>
        </p:nvSpPr>
        <p:spPr/>
        <p:txBody>
          <a:bodyPr/>
          <a:lstStyle/>
          <a:p>
            <a:r>
              <a:rPr lang="sv-SE" smtClean="0"/>
              <a:t>2017-10-10</a:t>
            </a:r>
            <a:endParaRPr lang="en-GB" dirty="0"/>
          </a:p>
        </p:txBody>
      </p:sp>
      <p:sp>
        <p:nvSpPr>
          <p:cNvPr id="4" name="Footer Placeholder 3"/>
          <p:cNvSpPr>
            <a:spLocks noGrp="1"/>
          </p:cNvSpPr>
          <p:nvPr>
            <p:ph type="ftr" sz="quarter" idx="11"/>
          </p:nvPr>
        </p:nvSpPr>
        <p:spPr/>
        <p:txBody>
          <a:bodyPr/>
          <a:lstStyle/>
          <a:p>
            <a:r>
              <a:rPr lang="en-US" smtClean="0"/>
              <a:t>New trends in Energy</a:t>
            </a:r>
            <a:endParaRPr lang="en-GB" dirty="0"/>
          </a:p>
        </p:txBody>
      </p:sp>
      <p:sp>
        <p:nvSpPr>
          <p:cNvPr id="5" name="Slide Number Placeholder 4"/>
          <p:cNvSpPr>
            <a:spLocks noGrp="1"/>
          </p:cNvSpPr>
          <p:nvPr>
            <p:ph type="sldNum" sz="quarter" idx="12"/>
          </p:nvPr>
        </p:nvSpPr>
        <p:spPr/>
        <p:txBody>
          <a:bodyPr/>
          <a:lstStyle/>
          <a:p>
            <a:fld id="{A0B7FA9A-6BCF-4CFA-8685-B7A43319A6CD}" type="slidenum">
              <a:rPr lang="en-GB" smtClean="0"/>
              <a:pPr/>
              <a:t>15</a:t>
            </a:fld>
            <a:endParaRPr lang="en-GB" dirty="0"/>
          </a:p>
        </p:txBody>
      </p:sp>
      <p:sp>
        <p:nvSpPr>
          <p:cNvPr id="6" name="Title 5"/>
          <p:cNvSpPr>
            <a:spLocks noGrp="1"/>
          </p:cNvSpPr>
          <p:nvPr>
            <p:ph type="title"/>
          </p:nvPr>
        </p:nvSpPr>
        <p:spPr/>
        <p:txBody>
          <a:bodyPr/>
          <a:lstStyle/>
          <a:p>
            <a:r>
              <a:rPr lang="en-US" dirty="0" smtClean="0"/>
              <a:t>Changelog and attribution</a:t>
            </a:r>
            <a:endParaRPr lang="sv-SE" dirty="0"/>
          </a:p>
        </p:txBody>
      </p:sp>
      <p:sp>
        <p:nvSpPr>
          <p:cNvPr id="8" name="TextBox 7"/>
          <p:cNvSpPr txBox="1"/>
          <p:nvPr/>
        </p:nvSpPr>
        <p:spPr>
          <a:xfrm>
            <a:off x="838200" y="5397500"/>
            <a:ext cx="10515600" cy="851282"/>
          </a:xfrm>
          <a:prstGeom prst="rect">
            <a:avLst/>
          </a:prstGeom>
        </p:spPr>
        <p:txBody>
          <a:bodyPr vert="horz" wrap="square" lIns="91440" tIns="0" rIns="91440" bIns="0" rtlCol="0" anchor="t">
            <a:noAutofit/>
          </a:bodyPr>
          <a:lstStyle/>
          <a:p>
            <a:pPr indent="0"/>
            <a:r>
              <a:rPr lang="sv-SE" i="1" dirty="0" smtClean="0"/>
              <a:t>To </a:t>
            </a:r>
            <a:r>
              <a:rPr lang="sv-SE" i="1" dirty="0" err="1" smtClean="0"/>
              <a:t>correctly</a:t>
            </a:r>
            <a:r>
              <a:rPr lang="sv-SE" i="1" dirty="0" smtClean="0"/>
              <a:t> </a:t>
            </a:r>
            <a:r>
              <a:rPr lang="sv-SE" i="1" dirty="0" err="1" smtClean="0"/>
              <a:t>reference</a:t>
            </a:r>
            <a:r>
              <a:rPr lang="sv-SE" i="1" dirty="0" smtClean="0"/>
              <a:t> </a:t>
            </a:r>
            <a:r>
              <a:rPr lang="sv-SE" i="1" dirty="0" err="1" smtClean="0"/>
              <a:t>this</a:t>
            </a:r>
            <a:r>
              <a:rPr lang="sv-SE" i="1" dirty="0" smtClean="0"/>
              <a:t> </a:t>
            </a:r>
            <a:r>
              <a:rPr lang="sv-SE" i="1" dirty="0" err="1" smtClean="0"/>
              <a:t>work</a:t>
            </a:r>
            <a:r>
              <a:rPr lang="sv-SE" i="1" dirty="0" smtClean="0"/>
              <a:t>, </a:t>
            </a:r>
            <a:r>
              <a:rPr lang="sv-SE" i="1" dirty="0" err="1" smtClean="0"/>
              <a:t>please</a:t>
            </a:r>
            <a:r>
              <a:rPr lang="sv-SE" i="1" dirty="0" smtClean="0"/>
              <a:t> </a:t>
            </a:r>
            <a:r>
              <a:rPr lang="sv-SE" i="1" dirty="0" err="1" smtClean="0"/>
              <a:t>use</a:t>
            </a:r>
            <a:r>
              <a:rPr lang="sv-SE" i="1" dirty="0" smtClean="0"/>
              <a:t> the </a:t>
            </a:r>
            <a:r>
              <a:rPr lang="sv-SE" i="1" dirty="0" err="1" smtClean="0"/>
              <a:t>following</a:t>
            </a:r>
            <a:r>
              <a:rPr lang="sv-SE" i="1" dirty="0" smtClean="0"/>
              <a:t>:</a:t>
            </a:r>
          </a:p>
          <a:p>
            <a:pPr indent="0"/>
            <a:r>
              <a:rPr lang="sv-SE" dirty="0" smtClean="0"/>
              <a:t>Taliotis, C., 2017. New Trends in Energy – </a:t>
            </a:r>
            <a:r>
              <a:rPr lang="sv-SE" dirty="0" err="1" smtClean="0"/>
              <a:t>Storage</a:t>
            </a:r>
            <a:r>
              <a:rPr lang="sv-SE" dirty="0" smtClean="0"/>
              <a:t>, </a:t>
            </a:r>
            <a:r>
              <a:rPr lang="sv-SE" dirty="0" err="1" smtClean="0"/>
              <a:t>OpTIMUS.community</a:t>
            </a:r>
            <a:r>
              <a:rPr lang="sv-SE" dirty="0" smtClean="0"/>
              <a:t>. </a:t>
            </a:r>
            <a:r>
              <a:rPr lang="sv-SE" dirty="0" err="1" smtClean="0"/>
              <a:t>Available</a:t>
            </a:r>
            <a:r>
              <a:rPr lang="sv-SE" dirty="0"/>
              <a:t> at: </a:t>
            </a:r>
            <a:r>
              <a:rPr lang="sv-SE" dirty="0">
                <a:hlinkClick r:id="rId2"/>
              </a:rPr>
              <a:t>http://</a:t>
            </a:r>
            <a:r>
              <a:rPr lang="sv-SE" dirty="0" smtClean="0">
                <a:hlinkClick r:id="rId2"/>
              </a:rPr>
              <a:t>www.osemosys.org/understanding-the-energy-system.html</a:t>
            </a:r>
            <a:r>
              <a:rPr lang="sv-SE" dirty="0" smtClean="0"/>
              <a:t>. [Access date]</a:t>
            </a:r>
          </a:p>
        </p:txBody>
      </p:sp>
    </p:spTree>
    <p:extLst>
      <p:ext uri="{BB962C8B-B14F-4D97-AF65-F5344CB8AC3E}">
        <p14:creationId xmlns:p14="http://schemas.microsoft.com/office/powerpoint/2010/main" val="381415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Motivation for energy technology research and development</a:t>
            </a:r>
            <a:endParaRPr lang="sv-SE" i="1" dirty="0"/>
          </a:p>
        </p:txBody>
      </p:sp>
      <p:sp>
        <p:nvSpPr>
          <p:cNvPr id="4" name="Date Placeholder 3"/>
          <p:cNvSpPr>
            <a:spLocks noGrp="1"/>
          </p:cNvSpPr>
          <p:nvPr>
            <p:ph type="dt" sz="half" idx="10"/>
          </p:nvPr>
        </p:nvSpPr>
        <p:spPr/>
        <p:txBody>
          <a:bodyPr/>
          <a:lstStyle/>
          <a:p>
            <a:r>
              <a:rPr lang="sv-SE" smtClean="0"/>
              <a:t>2017-10-10</a:t>
            </a:r>
            <a:endParaRPr lang="en-GB" dirty="0"/>
          </a:p>
        </p:txBody>
      </p:sp>
      <p:sp>
        <p:nvSpPr>
          <p:cNvPr id="5" name="Footer Placeholder 4"/>
          <p:cNvSpPr>
            <a:spLocks noGrp="1"/>
          </p:cNvSpPr>
          <p:nvPr>
            <p:ph type="ftr" sz="quarter" idx="11"/>
          </p:nvPr>
        </p:nvSpPr>
        <p:spPr/>
        <p:txBody>
          <a:bodyPr/>
          <a:lstStyle/>
          <a:p>
            <a:r>
              <a:rPr lang="en-GB" smtClean="0"/>
              <a:t>New trends in Energy</a:t>
            </a:r>
            <a:endParaRPr lang="en-GB" dirty="0"/>
          </a:p>
        </p:txBody>
      </p:sp>
      <p:sp>
        <p:nvSpPr>
          <p:cNvPr id="6" name="Slide Number Placeholder 5"/>
          <p:cNvSpPr>
            <a:spLocks noGrp="1"/>
          </p:cNvSpPr>
          <p:nvPr>
            <p:ph type="sldNum" sz="quarter" idx="12"/>
          </p:nvPr>
        </p:nvSpPr>
        <p:spPr/>
        <p:txBody>
          <a:bodyPr/>
          <a:lstStyle/>
          <a:p>
            <a:fld id="{A0B7FA9A-6BCF-4CFA-8685-B7A43319A6CD}" type="slidenum">
              <a:rPr lang="en-GB" smtClean="0"/>
              <a:pPr/>
              <a:t>2</a:t>
            </a:fld>
            <a:endParaRPr lang="en-GB" dirty="0"/>
          </a:p>
        </p:txBody>
      </p:sp>
    </p:spTree>
    <p:extLst>
      <p:ext uri="{BB962C8B-B14F-4D97-AF65-F5344CB8AC3E}">
        <p14:creationId xmlns:p14="http://schemas.microsoft.com/office/powerpoint/2010/main" val="829384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3</a:t>
            </a:fld>
            <a:endParaRPr lang="en-GB"/>
          </a:p>
        </p:txBody>
      </p:sp>
      <p:sp>
        <p:nvSpPr>
          <p:cNvPr id="10" name="Content Placeholder 9"/>
          <p:cNvSpPr>
            <a:spLocks noGrp="1"/>
          </p:cNvSpPr>
          <p:nvPr>
            <p:ph sz="quarter" idx="13"/>
          </p:nvPr>
        </p:nvSpPr>
        <p:spPr>
          <a:xfrm>
            <a:off x="2684980" y="585627"/>
            <a:ext cx="6822040" cy="698643"/>
          </a:xfrm>
        </p:spPr>
        <p:txBody>
          <a:bodyPr>
            <a:noAutofit/>
          </a:bodyPr>
          <a:lstStyle/>
          <a:p>
            <a:pPr algn="ctr"/>
            <a:r>
              <a:rPr lang="en-US" sz="3600" dirty="0" smtClean="0">
                <a:solidFill>
                  <a:schemeClr val="tx1"/>
                </a:solidFill>
              </a:rPr>
              <a:t>Why innovate?</a:t>
            </a:r>
            <a:endParaRPr lang="en-GB" sz="3600" dirty="0">
              <a:solidFill>
                <a:schemeClr val="tx1"/>
              </a:solidFill>
            </a:endParaRPr>
          </a:p>
        </p:txBody>
      </p:sp>
      <p:sp>
        <p:nvSpPr>
          <p:cNvPr id="9" name="Rectangle 3"/>
          <p:cNvSpPr>
            <a:spLocks noGrp="1" noChangeArrowheads="1"/>
          </p:cNvSpPr>
          <p:nvPr>
            <p:ph idx="1"/>
          </p:nvPr>
        </p:nvSpPr>
        <p:spPr>
          <a:xfrm>
            <a:off x="838200" y="1726059"/>
            <a:ext cx="10515600" cy="4161031"/>
          </a:xfrm>
        </p:spPr>
        <p:txBody>
          <a:bodyPr>
            <a:noAutofit/>
          </a:bodyPr>
          <a:lstStyle/>
          <a:p>
            <a:pPr>
              <a:spcBef>
                <a:spcPts val="600"/>
              </a:spcBef>
            </a:pPr>
            <a:r>
              <a:rPr lang="en-GB" sz="2400" b="1" spc="0" dirty="0" smtClean="0"/>
              <a:t>Energy Efficiency – Cost Efficiency</a:t>
            </a:r>
          </a:p>
          <a:p>
            <a:pPr marL="342900" indent="-342900">
              <a:spcBef>
                <a:spcPts val="600"/>
              </a:spcBef>
              <a:buFont typeface="Arial" panose="020B0604020202020204" pitchFamily="34" charset="0"/>
              <a:buChar char="•"/>
            </a:pPr>
            <a:r>
              <a:rPr lang="en-GB" sz="2400" spc="0" dirty="0" smtClean="0"/>
              <a:t>The cheapest kWh is a kWh not generated</a:t>
            </a:r>
          </a:p>
          <a:p>
            <a:pPr marL="342900" indent="-342900">
              <a:spcBef>
                <a:spcPts val="600"/>
              </a:spcBef>
              <a:buFont typeface="Arial" panose="020B0604020202020204" pitchFamily="34" charset="0"/>
              <a:buChar char="•"/>
            </a:pPr>
            <a:r>
              <a:rPr lang="en-GB" sz="2400" spc="0" dirty="0" smtClean="0"/>
              <a:t>Making the best out of the available resources</a:t>
            </a:r>
            <a:endParaRPr lang="en-GB" sz="2400" spc="0" dirty="0"/>
          </a:p>
          <a:p>
            <a:pPr>
              <a:spcBef>
                <a:spcPts val="600"/>
              </a:spcBef>
            </a:pPr>
            <a:r>
              <a:rPr lang="en-GB" sz="2400" b="1" spc="0" dirty="0" smtClean="0"/>
              <a:t>Energy Security</a:t>
            </a:r>
          </a:p>
          <a:p>
            <a:pPr marL="342900" indent="-342900">
              <a:spcBef>
                <a:spcPts val="600"/>
              </a:spcBef>
              <a:buFont typeface="Arial" panose="020B0604020202020204" pitchFamily="34" charset="0"/>
              <a:buChar char="•"/>
            </a:pPr>
            <a:r>
              <a:rPr lang="en-GB" sz="2400" spc="0" dirty="0" smtClean="0"/>
              <a:t>Resilient and robust energy system</a:t>
            </a:r>
          </a:p>
          <a:p>
            <a:pPr marL="342900" indent="-342900">
              <a:spcBef>
                <a:spcPts val="600"/>
              </a:spcBef>
              <a:buFont typeface="Arial" panose="020B0604020202020204" pitchFamily="34" charset="0"/>
              <a:buChar char="•"/>
            </a:pPr>
            <a:r>
              <a:rPr lang="en-GB" sz="2400" spc="0" dirty="0" smtClean="0"/>
              <a:t>Taking advantage of domestic energy sources leads to reduced reliance on fuel imports</a:t>
            </a:r>
          </a:p>
          <a:p>
            <a:pPr>
              <a:spcBef>
                <a:spcPts val="600"/>
              </a:spcBef>
            </a:pPr>
            <a:r>
              <a:rPr lang="en-GB" sz="2400" b="1" spc="0" dirty="0" smtClean="0"/>
              <a:t>Climate Change</a:t>
            </a:r>
          </a:p>
          <a:p>
            <a:pPr marL="342900" indent="-342900">
              <a:spcBef>
                <a:spcPts val="600"/>
              </a:spcBef>
              <a:buFont typeface="Arial" panose="020B0604020202020204" pitchFamily="34" charset="0"/>
              <a:buChar char="•"/>
            </a:pPr>
            <a:r>
              <a:rPr lang="en-GB" sz="2400" spc="0" dirty="0" smtClean="0"/>
              <a:t>Transition to low-carbon economy</a:t>
            </a:r>
            <a:endParaRPr lang="en-GB" sz="2400" spc="0" dirty="0"/>
          </a:p>
          <a:p>
            <a:pPr>
              <a:spcBef>
                <a:spcPts val="600"/>
              </a:spcBef>
            </a:pPr>
            <a:r>
              <a:rPr lang="en-GB" sz="2400" b="1" spc="0" dirty="0" smtClean="0"/>
              <a:t>Health and environment</a:t>
            </a:r>
          </a:p>
          <a:p>
            <a:pPr marL="342900" indent="-342900">
              <a:spcBef>
                <a:spcPts val="600"/>
              </a:spcBef>
              <a:buFont typeface="Arial" panose="020B0604020202020204" pitchFamily="34" charset="0"/>
              <a:buChar char="•"/>
            </a:pPr>
            <a:r>
              <a:rPr lang="en-GB" sz="2400" spc="0" dirty="0" smtClean="0"/>
              <a:t>Reduced emission of air and water pollutants that adversely affect health</a:t>
            </a:r>
            <a:endParaRPr lang="en-GB" sz="2400" spc="0" dirty="0"/>
          </a:p>
          <a:p>
            <a:pPr>
              <a:spcBef>
                <a:spcPts val="600"/>
              </a:spcBef>
            </a:pPr>
            <a:endParaRPr lang="en-GB" sz="24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Tree>
    <p:extLst>
      <p:ext uri="{BB962C8B-B14F-4D97-AF65-F5344CB8AC3E}">
        <p14:creationId xmlns:p14="http://schemas.microsoft.com/office/powerpoint/2010/main" val="3020691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Storage</a:t>
            </a:r>
            <a:endParaRPr lang="sv-SE" i="1" dirty="0"/>
          </a:p>
        </p:txBody>
      </p:sp>
      <p:sp>
        <p:nvSpPr>
          <p:cNvPr id="4" name="Date Placeholder 3"/>
          <p:cNvSpPr>
            <a:spLocks noGrp="1"/>
          </p:cNvSpPr>
          <p:nvPr>
            <p:ph type="dt" sz="half" idx="10"/>
          </p:nvPr>
        </p:nvSpPr>
        <p:spPr/>
        <p:txBody>
          <a:bodyPr/>
          <a:lstStyle/>
          <a:p>
            <a:r>
              <a:rPr lang="sv-SE" smtClean="0"/>
              <a:t>2017-10-10</a:t>
            </a:r>
            <a:endParaRPr lang="en-GB" dirty="0"/>
          </a:p>
        </p:txBody>
      </p:sp>
      <p:sp>
        <p:nvSpPr>
          <p:cNvPr id="5" name="Footer Placeholder 4"/>
          <p:cNvSpPr>
            <a:spLocks noGrp="1"/>
          </p:cNvSpPr>
          <p:nvPr>
            <p:ph type="ftr" sz="quarter" idx="11"/>
          </p:nvPr>
        </p:nvSpPr>
        <p:spPr/>
        <p:txBody>
          <a:bodyPr/>
          <a:lstStyle/>
          <a:p>
            <a:r>
              <a:rPr lang="en-GB" smtClean="0"/>
              <a:t>New trends in Energy</a:t>
            </a:r>
            <a:endParaRPr lang="en-GB" dirty="0"/>
          </a:p>
        </p:txBody>
      </p:sp>
      <p:sp>
        <p:nvSpPr>
          <p:cNvPr id="6" name="Slide Number Placeholder 5"/>
          <p:cNvSpPr>
            <a:spLocks noGrp="1"/>
          </p:cNvSpPr>
          <p:nvPr>
            <p:ph type="sldNum" sz="quarter" idx="12"/>
          </p:nvPr>
        </p:nvSpPr>
        <p:spPr/>
        <p:txBody>
          <a:bodyPr/>
          <a:lstStyle/>
          <a:p>
            <a:fld id="{A0B7FA9A-6BCF-4CFA-8685-B7A43319A6CD}" type="slidenum">
              <a:rPr lang="en-GB" smtClean="0"/>
              <a:pPr/>
              <a:t>4</a:t>
            </a:fld>
            <a:endParaRPr lang="en-GB" dirty="0"/>
          </a:p>
        </p:txBody>
      </p:sp>
    </p:spTree>
    <p:extLst>
      <p:ext uri="{BB962C8B-B14F-4D97-AF65-F5344CB8AC3E}">
        <p14:creationId xmlns:p14="http://schemas.microsoft.com/office/powerpoint/2010/main" val="2040868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25594" y="2612473"/>
            <a:ext cx="4858437" cy="4160110"/>
            <a:chOff x="7225594" y="2612473"/>
            <a:chExt cx="4858437" cy="4160110"/>
          </a:xfrm>
        </p:grpSpPr>
        <p:pic>
          <p:nvPicPr>
            <p:cNvPr id="2" name="Picture 1"/>
            <p:cNvPicPr>
              <a:picLocks noChangeAspect="1"/>
            </p:cNvPicPr>
            <p:nvPr/>
          </p:nvPicPr>
          <p:blipFill rotWithShape="1">
            <a:blip r:embed="rId3"/>
            <a:srcRect l="23485"/>
            <a:stretch/>
          </p:blipFill>
          <p:spPr>
            <a:xfrm>
              <a:off x="7398327" y="2612473"/>
              <a:ext cx="4685704" cy="4160110"/>
            </a:xfrm>
            <a:prstGeom prst="rect">
              <a:avLst/>
            </a:prstGeom>
          </p:spPr>
        </p:pic>
        <p:sp>
          <p:nvSpPr>
            <p:cNvPr id="3" name="Rectangle 2"/>
            <p:cNvSpPr/>
            <p:nvPr/>
          </p:nvSpPr>
          <p:spPr>
            <a:xfrm>
              <a:off x="7225594" y="3789949"/>
              <a:ext cx="1795549" cy="964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5</a:t>
            </a:fld>
            <a:endParaRPr lang="en-GB"/>
          </a:p>
        </p:txBody>
      </p:sp>
      <p:sp>
        <p:nvSpPr>
          <p:cNvPr id="10" name="Content Placeholder 9"/>
          <p:cNvSpPr>
            <a:spLocks noGrp="1"/>
          </p:cNvSpPr>
          <p:nvPr>
            <p:ph sz="quarter" idx="13"/>
          </p:nvPr>
        </p:nvSpPr>
        <p:spPr>
          <a:xfrm>
            <a:off x="2158388" y="585627"/>
            <a:ext cx="7875225" cy="698643"/>
          </a:xfrm>
        </p:spPr>
        <p:txBody>
          <a:bodyPr>
            <a:noAutofit/>
          </a:bodyPr>
          <a:lstStyle/>
          <a:p>
            <a:pPr marL="0" algn="ctr"/>
            <a:r>
              <a:rPr lang="sv-SE" sz="3600" dirty="0" err="1" smtClean="0">
                <a:solidFill>
                  <a:schemeClr val="tx1"/>
                </a:solidFill>
              </a:rPr>
              <a:t>Storage</a:t>
            </a:r>
            <a:r>
              <a:rPr lang="sv-SE" sz="3600" dirty="0" smtClean="0">
                <a:solidFill>
                  <a:schemeClr val="tx1"/>
                </a:solidFill>
              </a:rPr>
              <a:t> – forms </a:t>
            </a:r>
            <a:r>
              <a:rPr lang="sv-SE" sz="3600" dirty="0" err="1" smtClean="0">
                <a:solidFill>
                  <a:schemeClr val="tx1"/>
                </a:solidFill>
              </a:rPr>
              <a:t>of</a:t>
            </a:r>
            <a:r>
              <a:rPr lang="sv-SE" sz="3600" dirty="0" smtClean="0">
                <a:solidFill>
                  <a:schemeClr val="tx1"/>
                </a:solidFill>
              </a:rPr>
              <a:t> </a:t>
            </a:r>
            <a:r>
              <a:rPr lang="sv-SE" sz="3600" dirty="0" err="1" smtClean="0">
                <a:solidFill>
                  <a:schemeClr val="tx1"/>
                </a:solidFill>
              </a:rPr>
              <a:t>storage</a:t>
            </a:r>
            <a:endParaRPr lang="en-US" sz="3600" dirty="0">
              <a:solidFill>
                <a:schemeClr val="tx1"/>
              </a:solidFill>
            </a:endParaRPr>
          </a:p>
        </p:txBody>
      </p:sp>
      <p:sp>
        <p:nvSpPr>
          <p:cNvPr id="9" name="Rectangle 3"/>
          <p:cNvSpPr>
            <a:spLocks noGrp="1" noChangeArrowheads="1"/>
          </p:cNvSpPr>
          <p:nvPr>
            <p:ph idx="1"/>
          </p:nvPr>
        </p:nvSpPr>
        <p:spPr>
          <a:xfrm>
            <a:off x="838200" y="1726059"/>
            <a:ext cx="10782993" cy="4161031"/>
          </a:xfrm>
        </p:spPr>
        <p:txBody>
          <a:bodyPr>
            <a:noAutofit/>
          </a:bodyPr>
          <a:lstStyle/>
          <a:p>
            <a:r>
              <a:rPr lang="en-US" dirty="0" smtClean="0"/>
              <a:t>Energy can be stored in many forms and several media. Key examples include:</a:t>
            </a:r>
          </a:p>
          <a:p>
            <a:pPr marL="457200" indent="-457200">
              <a:buFont typeface="Arial" panose="020B0604020202020204" pitchFamily="34" charset="0"/>
              <a:buChar char="•"/>
            </a:pPr>
            <a:r>
              <a:rPr lang="en-US" dirty="0" smtClean="0"/>
              <a:t>Pumped-hydro storage &gt;&gt; gravitational</a:t>
            </a:r>
          </a:p>
          <a:p>
            <a:pPr marL="457200" indent="-457200">
              <a:buFont typeface="Arial" panose="020B0604020202020204" pitchFamily="34" charset="0"/>
              <a:buChar char="•"/>
            </a:pPr>
            <a:r>
              <a:rPr lang="en-US" dirty="0" smtClean="0"/>
              <a:t>Flywheels &gt;&gt; mechanical/rotational</a:t>
            </a:r>
          </a:p>
          <a:p>
            <a:pPr marL="457200" indent="-457200">
              <a:buFont typeface="Arial" panose="020B0604020202020204" pitchFamily="34" charset="0"/>
              <a:buChar char="•"/>
            </a:pPr>
            <a:r>
              <a:rPr lang="en-US" dirty="0" smtClean="0"/>
              <a:t>Solid state batteries (e.g. Li-ion batteries) &gt;&gt; electrochemical</a:t>
            </a:r>
          </a:p>
          <a:p>
            <a:pPr marL="457200" indent="-457200">
              <a:buFont typeface="Arial" panose="020B0604020202020204" pitchFamily="34" charset="0"/>
              <a:buChar char="•"/>
            </a:pPr>
            <a:r>
              <a:rPr lang="en-US" dirty="0" smtClean="0"/>
              <a:t>Compressed Air Energy Storage (CAES)</a:t>
            </a:r>
          </a:p>
          <a:p>
            <a:pPr marL="457200" indent="-457200">
              <a:buFont typeface="Arial" panose="020B0604020202020204" pitchFamily="34" charset="0"/>
              <a:buChar char="•"/>
            </a:pPr>
            <a:r>
              <a:rPr lang="en-US" dirty="0" smtClean="0"/>
              <a:t>Thermal energy storage – e.g. hot water</a:t>
            </a:r>
            <a:endParaRPr lang="en-GB" sz="21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Tree>
    <p:extLst>
      <p:ext uri="{BB962C8B-B14F-4D97-AF65-F5344CB8AC3E}">
        <p14:creationId xmlns:p14="http://schemas.microsoft.com/office/powerpoint/2010/main" val="2897037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6</a:t>
            </a:fld>
            <a:endParaRPr lang="en-GB"/>
          </a:p>
        </p:txBody>
      </p:sp>
      <p:sp>
        <p:nvSpPr>
          <p:cNvPr id="10" name="Content Placeholder 9"/>
          <p:cNvSpPr>
            <a:spLocks noGrp="1"/>
          </p:cNvSpPr>
          <p:nvPr>
            <p:ph sz="quarter" idx="13"/>
          </p:nvPr>
        </p:nvSpPr>
        <p:spPr>
          <a:xfrm>
            <a:off x="1498294" y="585627"/>
            <a:ext cx="9195412" cy="698643"/>
          </a:xfrm>
        </p:spPr>
        <p:txBody>
          <a:bodyPr>
            <a:noAutofit/>
          </a:bodyPr>
          <a:lstStyle/>
          <a:p>
            <a:pPr marL="0" algn="ctr"/>
            <a:r>
              <a:rPr lang="en-US" sz="3600" dirty="0" smtClean="0">
                <a:solidFill>
                  <a:schemeClr val="tx1"/>
                </a:solidFill>
              </a:rPr>
              <a:t>Maturity of energy storage technologies</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3" name="Picture 2"/>
          <p:cNvPicPr>
            <a:picLocks noChangeAspect="1"/>
          </p:cNvPicPr>
          <p:nvPr/>
        </p:nvPicPr>
        <p:blipFill>
          <a:blip r:embed="rId3"/>
          <a:stretch>
            <a:fillRect/>
          </a:stretch>
        </p:blipFill>
        <p:spPr>
          <a:xfrm>
            <a:off x="838200" y="1468892"/>
            <a:ext cx="10033613" cy="5360653"/>
          </a:xfrm>
          <a:prstGeom prst="rect">
            <a:avLst/>
          </a:prstGeom>
        </p:spPr>
      </p:pic>
      <p:sp>
        <p:nvSpPr>
          <p:cNvPr id="2" name="Oval 1"/>
          <p:cNvSpPr/>
          <p:nvPr/>
        </p:nvSpPr>
        <p:spPr>
          <a:xfrm>
            <a:off x="7285220" y="4452079"/>
            <a:ext cx="2833141" cy="689547"/>
          </a:xfrm>
          <a:prstGeom prst="ellipse">
            <a:avLst/>
          </a:prstGeom>
          <a:noFill/>
          <a:ln w="25400">
            <a:solidFill>
              <a:srgbClr val="E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Oval 8"/>
          <p:cNvSpPr/>
          <p:nvPr/>
        </p:nvSpPr>
        <p:spPr>
          <a:xfrm>
            <a:off x="4997082" y="1648918"/>
            <a:ext cx="2288138" cy="464695"/>
          </a:xfrm>
          <a:prstGeom prst="ellipse">
            <a:avLst/>
          </a:prstGeom>
          <a:noFill/>
          <a:ln w="25400">
            <a:solidFill>
              <a:srgbClr val="E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Oval 10"/>
          <p:cNvSpPr/>
          <p:nvPr/>
        </p:nvSpPr>
        <p:spPr>
          <a:xfrm>
            <a:off x="2173574" y="2863121"/>
            <a:ext cx="1259174" cy="344254"/>
          </a:xfrm>
          <a:prstGeom prst="ellipse">
            <a:avLst/>
          </a:prstGeom>
          <a:noFill/>
          <a:ln w="25400">
            <a:solidFill>
              <a:srgbClr val="E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Oval 11"/>
          <p:cNvSpPr/>
          <p:nvPr/>
        </p:nvSpPr>
        <p:spPr>
          <a:xfrm>
            <a:off x="5473908" y="3207375"/>
            <a:ext cx="1961213" cy="533919"/>
          </a:xfrm>
          <a:prstGeom prst="ellipse">
            <a:avLst/>
          </a:prstGeom>
          <a:noFill/>
          <a:ln w="25400">
            <a:solidFill>
              <a:srgbClr val="E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64133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7</a:t>
            </a:fld>
            <a:endParaRPr lang="en-GB"/>
          </a:p>
        </p:txBody>
      </p:sp>
      <p:sp>
        <p:nvSpPr>
          <p:cNvPr id="10" name="Content Placeholder 9"/>
          <p:cNvSpPr>
            <a:spLocks noGrp="1"/>
          </p:cNvSpPr>
          <p:nvPr>
            <p:ph sz="quarter" idx="13"/>
          </p:nvPr>
        </p:nvSpPr>
        <p:spPr>
          <a:xfrm>
            <a:off x="2158388" y="585627"/>
            <a:ext cx="7875225" cy="698643"/>
          </a:xfrm>
        </p:spPr>
        <p:txBody>
          <a:bodyPr>
            <a:noAutofit/>
          </a:bodyPr>
          <a:lstStyle/>
          <a:p>
            <a:pPr marL="0" algn="ctr"/>
            <a:r>
              <a:rPr lang="sv-SE" sz="3600" dirty="0" err="1" smtClean="0">
                <a:solidFill>
                  <a:schemeClr val="tx1"/>
                </a:solidFill>
              </a:rPr>
              <a:t>Storage</a:t>
            </a:r>
            <a:r>
              <a:rPr lang="sv-SE" sz="3600" dirty="0" smtClean="0">
                <a:solidFill>
                  <a:schemeClr val="tx1"/>
                </a:solidFill>
              </a:rPr>
              <a:t> – </a:t>
            </a:r>
            <a:r>
              <a:rPr lang="sv-SE" sz="3600" dirty="0" err="1" smtClean="0">
                <a:solidFill>
                  <a:schemeClr val="tx1"/>
                </a:solidFill>
              </a:rPr>
              <a:t>Benefits</a:t>
            </a:r>
            <a:endParaRPr lang="en-US" sz="3600" dirty="0">
              <a:solidFill>
                <a:schemeClr val="tx1"/>
              </a:solidFill>
            </a:endParaRPr>
          </a:p>
        </p:txBody>
      </p:sp>
      <p:sp>
        <p:nvSpPr>
          <p:cNvPr id="9" name="Rectangle 3"/>
          <p:cNvSpPr>
            <a:spLocks noGrp="1" noChangeArrowheads="1"/>
          </p:cNvSpPr>
          <p:nvPr>
            <p:ph idx="1"/>
          </p:nvPr>
        </p:nvSpPr>
        <p:spPr>
          <a:xfrm>
            <a:off x="838200" y="1726059"/>
            <a:ext cx="10515600" cy="4161031"/>
          </a:xfrm>
        </p:spPr>
        <p:txBody>
          <a:bodyPr>
            <a:noAutofit/>
          </a:bodyPr>
          <a:lstStyle/>
          <a:p>
            <a:pPr marL="457200" indent="-457200">
              <a:buFont typeface="Arial" panose="020B0604020202020204" pitchFamily="34" charset="0"/>
              <a:buChar char="•"/>
            </a:pPr>
            <a:r>
              <a:rPr lang="en-US" dirty="0"/>
              <a:t>improving energy system resource use efficiency</a:t>
            </a:r>
          </a:p>
          <a:p>
            <a:pPr marL="457200" indent="-457200">
              <a:buFont typeface="Arial" panose="020B0604020202020204" pitchFamily="34" charset="0"/>
              <a:buChar char="•"/>
            </a:pPr>
            <a:r>
              <a:rPr lang="en-US" dirty="0" smtClean="0"/>
              <a:t>increasing </a:t>
            </a:r>
            <a:r>
              <a:rPr lang="en-US" dirty="0"/>
              <a:t>use of variable renewable resources</a:t>
            </a:r>
          </a:p>
          <a:p>
            <a:pPr marL="457200" indent="-457200">
              <a:buFont typeface="Arial" panose="020B0604020202020204" pitchFamily="34" charset="0"/>
              <a:buChar char="•"/>
            </a:pPr>
            <a:r>
              <a:rPr lang="en-US" dirty="0" smtClean="0"/>
              <a:t>rising self-production and self-consumption of energy </a:t>
            </a:r>
            <a:r>
              <a:rPr lang="en-US" dirty="0"/>
              <a:t>(electricity, heat/cold)</a:t>
            </a:r>
          </a:p>
          <a:p>
            <a:pPr marL="457200" indent="-457200">
              <a:buFont typeface="Arial" panose="020B0604020202020204" pitchFamily="34" charset="0"/>
              <a:buChar char="•"/>
            </a:pPr>
            <a:r>
              <a:rPr lang="en-US" dirty="0" smtClean="0"/>
              <a:t>increasing </a:t>
            </a:r>
            <a:r>
              <a:rPr lang="en-US" dirty="0"/>
              <a:t>energy access (e.g. via </a:t>
            </a:r>
            <a:r>
              <a:rPr lang="en-US" dirty="0" smtClean="0"/>
              <a:t>off-grid electrification </a:t>
            </a:r>
            <a:r>
              <a:rPr lang="en-US" dirty="0"/>
              <a:t>using solar photovoltaic (</a:t>
            </a:r>
            <a:r>
              <a:rPr lang="en-US" dirty="0" smtClean="0"/>
              <a:t>PV) technologies</a:t>
            </a:r>
            <a:r>
              <a:rPr lang="en-US" dirty="0"/>
              <a:t>)</a:t>
            </a:r>
          </a:p>
          <a:p>
            <a:pPr marL="457200" indent="-457200">
              <a:buFont typeface="Arial" panose="020B0604020202020204" pitchFamily="34" charset="0"/>
              <a:buChar char="•"/>
            </a:pPr>
            <a:r>
              <a:rPr lang="en-US" dirty="0" smtClean="0"/>
              <a:t>facilitating in electricity </a:t>
            </a:r>
            <a:r>
              <a:rPr lang="en-US" dirty="0"/>
              <a:t>grid </a:t>
            </a:r>
            <a:r>
              <a:rPr lang="en-US" dirty="0" smtClean="0"/>
              <a:t>stability, reliability </a:t>
            </a:r>
            <a:r>
              <a:rPr lang="en-US" dirty="0"/>
              <a:t>and resilience</a:t>
            </a:r>
          </a:p>
          <a:p>
            <a:pPr marL="457200" indent="-457200">
              <a:buFont typeface="Arial" panose="020B0604020202020204" pitchFamily="34" charset="0"/>
              <a:buChar char="•"/>
            </a:pPr>
            <a:r>
              <a:rPr lang="en-US" dirty="0" smtClean="0"/>
              <a:t>increasing </a:t>
            </a:r>
            <a:r>
              <a:rPr lang="en-US" dirty="0"/>
              <a:t>end-use sector electrification (</a:t>
            </a:r>
            <a:r>
              <a:rPr lang="en-US" dirty="0" smtClean="0"/>
              <a:t>e.g. electrification </a:t>
            </a:r>
            <a:r>
              <a:rPr lang="en-US" dirty="0"/>
              <a:t>of transport sector).</a:t>
            </a:r>
            <a:endParaRPr lang="en-GB" sz="21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Tree>
    <p:extLst>
      <p:ext uri="{BB962C8B-B14F-4D97-AF65-F5344CB8AC3E}">
        <p14:creationId xmlns:p14="http://schemas.microsoft.com/office/powerpoint/2010/main" val="1381475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8</a:t>
            </a:fld>
            <a:endParaRPr lang="en-GB"/>
          </a:p>
        </p:txBody>
      </p:sp>
      <p:sp>
        <p:nvSpPr>
          <p:cNvPr id="10" name="Content Placeholder 9"/>
          <p:cNvSpPr>
            <a:spLocks noGrp="1"/>
          </p:cNvSpPr>
          <p:nvPr>
            <p:ph sz="quarter" idx="13"/>
          </p:nvPr>
        </p:nvSpPr>
        <p:spPr>
          <a:xfrm>
            <a:off x="2158388" y="585627"/>
            <a:ext cx="7875225" cy="698643"/>
          </a:xfrm>
        </p:spPr>
        <p:txBody>
          <a:bodyPr>
            <a:noAutofit/>
          </a:bodyPr>
          <a:lstStyle/>
          <a:p>
            <a:pPr marL="0" algn="ctr"/>
            <a:r>
              <a:rPr lang="sv-SE" sz="3600" dirty="0" err="1" smtClean="0">
                <a:solidFill>
                  <a:schemeClr val="tx1"/>
                </a:solidFill>
              </a:rPr>
              <a:t>Storage</a:t>
            </a:r>
            <a:r>
              <a:rPr lang="sv-SE" sz="3600" dirty="0" smtClean="0">
                <a:solidFill>
                  <a:schemeClr val="tx1"/>
                </a:solidFill>
              </a:rPr>
              <a:t> </a:t>
            </a:r>
            <a:r>
              <a:rPr lang="sv-SE" sz="3600" dirty="0" err="1" smtClean="0">
                <a:solidFill>
                  <a:schemeClr val="tx1"/>
                </a:solidFill>
              </a:rPr>
              <a:t>applications</a:t>
            </a:r>
            <a:endParaRPr lang="en-US" sz="3600" dirty="0">
              <a:solidFill>
                <a:schemeClr val="tx1"/>
              </a:solidFill>
            </a:endParaRPr>
          </a:p>
        </p:txBody>
      </p:sp>
      <p:sp>
        <p:nvSpPr>
          <p:cNvPr id="9" name="Rectangle 3"/>
          <p:cNvSpPr>
            <a:spLocks noGrp="1" noChangeArrowheads="1"/>
          </p:cNvSpPr>
          <p:nvPr>
            <p:ph idx="1"/>
          </p:nvPr>
        </p:nvSpPr>
        <p:spPr>
          <a:xfrm>
            <a:off x="412529" y="1802858"/>
            <a:ext cx="3580858" cy="4161031"/>
          </a:xfrm>
        </p:spPr>
        <p:txBody>
          <a:bodyPr>
            <a:noAutofit/>
          </a:bodyPr>
          <a:lstStyle/>
          <a:p>
            <a:pPr marL="457200" indent="-457200">
              <a:buFont typeface="Arial" panose="020B0604020202020204" pitchFamily="34" charset="0"/>
              <a:buChar char="•"/>
            </a:pPr>
            <a:r>
              <a:rPr lang="sv-SE" dirty="0" err="1" smtClean="0"/>
              <a:t>Seasonal</a:t>
            </a:r>
            <a:r>
              <a:rPr lang="sv-SE" dirty="0" smtClean="0"/>
              <a:t> </a:t>
            </a:r>
            <a:r>
              <a:rPr lang="sv-SE" dirty="0" err="1" smtClean="0"/>
              <a:t>storage</a:t>
            </a:r>
            <a:endParaRPr lang="sv-SE" dirty="0" smtClean="0"/>
          </a:p>
          <a:p>
            <a:pPr marL="457200" indent="-457200">
              <a:buFont typeface="Arial" panose="020B0604020202020204" pitchFamily="34" charset="0"/>
              <a:buChar char="•"/>
            </a:pPr>
            <a:r>
              <a:rPr lang="sv-SE" dirty="0" smtClean="0"/>
              <a:t>Energy arbitrage and </a:t>
            </a:r>
            <a:r>
              <a:rPr lang="sv-SE" dirty="0" err="1" smtClean="0"/>
              <a:t>peak</a:t>
            </a:r>
            <a:r>
              <a:rPr lang="sv-SE" dirty="0" smtClean="0"/>
              <a:t> </a:t>
            </a:r>
            <a:r>
              <a:rPr lang="sv-SE" dirty="0" err="1" smtClean="0"/>
              <a:t>demand</a:t>
            </a:r>
            <a:r>
              <a:rPr lang="sv-SE" dirty="0" smtClean="0"/>
              <a:t> </a:t>
            </a:r>
            <a:r>
              <a:rPr lang="sv-SE" dirty="0" err="1" smtClean="0"/>
              <a:t>shifting</a:t>
            </a:r>
            <a:r>
              <a:rPr lang="sv-SE" dirty="0" smtClean="0"/>
              <a:t> </a:t>
            </a:r>
          </a:p>
          <a:p>
            <a:pPr marL="457200" indent="-457200">
              <a:buFont typeface="Arial" panose="020B0604020202020204" pitchFamily="34" charset="0"/>
              <a:buChar char="•"/>
            </a:pPr>
            <a:r>
              <a:rPr lang="sv-SE" dirty="0" err="1" smtClean="0"/>
              <a:t>Ancillary</a:t>
            </a:r>
            <a:r>
              <a:rPr lang="sv-SE" dirty="0" smtClean="0"/>
              <a:t> services</a:t>
            </a:r>
          </a:p>
          <a:p>
            <a:pPr marL="457200" indent="-457200">
              <a:buFont typeface="Arial" panose="020B0604020202020204" pitchFamily="34" charset="0"/>
              <a:buChar char="•"/>
            </a:pPr>
            <a:r>
              <a:rPr lang="sv-SE" dirty="0" smtClean="0"/>
              <a:t>Black start</a:t>
            </a:r>
          </a:p>
          <a:p>
            <a:pPr marL="457200" indent="-457200">
              <a:buFont typeface="Arial" panose="020B0604020202020204" pitchFamily="34" charset="0"/>
              <a:buChar char="•"/>
            </a:pPr>
            <a:r>
              <a:rPr lang="sv-SE" dirty="0" smtClean="0"/>
              <a:t>Grid </a:t>
            </a:r>
            <a:r>
              <a:rPr lang="sv-SE" dirty="0" err="1" smtClean="0"/>
              <a:t>congestion</a:t>
            </a:r>
            <a:r>
              <a:rPr lang="sv-SE" dirty="0" smtClean="0"/>
              <a:t> relief</a:t>
            </a:r>
          </a:p>
          <a:p>
            <a:pPr marL="457200" indent="-457200">
              <a:buFont typeface="Arial" panose="020B0604020202020204" pitchFamily="34" charset="0"/>
              <a:buChar char="•"/>
            </a:pPr>
            <a:r>
              <a:rPr lang="sv-SE" dirty="0" smtClean="0"/>
              <a:t>Off-</a:t>
            </a:r>
            <a:r>
              <a:rPr lang="sv-SE" dirty="0" err="1" smtClean="0"/>
              <a:t>grid</a:t>
            </a:r>
            <a:r>
              <a:rPr lang="sv-SE" dirty="0" smtClean="0"/>
              <a:t> </a:t>
            </a:r>
            <a:r>
              <a:rPr lang="sv-SE" dirty="0" err="1" smtClean="0"/>
              <a:t>energy</a:t>
            </a:r>
            <a:r>
              <a:rPr lang="sv-SE" dirty="0" smtClean="0"/>
              <a:t> </a:t>
            </a:r>
            <a:r>
              <a:rPr lang="sv-SE" dirty="0" err="1" smtClean="0"/>
              <a:t>demand</a:t>
            </a:r>
            <a:endParaRPr lang="en-GB" dirty="0"/>
          </a:p>
          <a:p>
            <a:pPr>
              <a:spcBef>
                <a:spcPts val="600"/>
              </a:spcBef>
            </a:pPr>
            <a:endParaRPr lang="en-GB" sz="21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2" name="Picture 1"/>
          <p:cNvPicPr>
            <a:picLocks noChangeAspect="1"/>
          </p:cNvPicPr>
          <p:nvPr/>
        </p:nvPicPr>
        <p:blipFill>
          <a:blip r:embed="rId3"/>
          <a:stretch>
            <a:fillRect/>
          </a:stretch>
        </p:blipFill>
        <p:spPr>
          <a:xfrm>
            <a:off x="3993386" y="1852007"/>
            <a:ext cx="8126966" cy="3746725"/>
          </a:xfrm>
          <a:prstGeom prst="rect">
            <a:avLst/>
          </a:prstGeom>
        </p:spPr>
      </p:pic>
      <p:sp>
        <p:nvSpPr>
          <p:cNvPr id="3" name="TextBox 2"/>
          <p:cNvSpPr txBox="1"/>
          <p:nvPr/>
        </p:nvSpPr>
        <p:spPr>
          <a:xfrm>
            <a:off x="8439805" y="5559256"/>
            <a:ext cx="3657600" cy="386836"/>
          </a:xfrm>
          <a:prstGeom prst="rect">
            <a:avLst/>
          </a:prstGeom>
        </p:spPr>
        <p:txBody>
          <a:bodyPr vert="horz" wrap="square" lIns="91440" tIns="0" rIns="91440" bIns="0" rtlCol="0" anchor="t">
            <a:normAutofit/>
          </a:bodyPr>
          <a:lstStyle/>
          <a:p>
            <a:pPr marL="457200" indent="0" algn="r"/>
            <a:r>
              <a:rPr lang="sv-SE" sz="2000" spc="-150" dirty="0" smtClean="0"/>
              <a:t>Source: IEA, 2014 . Energy </a:t>
            </a:r>
            <a:r>
              <a:rPr lang="sv-SE" sz="2000" spc="-150" dirty="0" err="1" smtClean="0"/>
              <a:t>Storage</a:t>
            </a:r>
            <a:endParaRPr lang="sv-SE" sz="2000" spc="-150" dirty="0" smtClean="0"/>
          </a:p>
        </p:txBody>
      </p:sp>
    </p:spTree>
    <p:extLst>
      <p:ext uri="{BB962C8B-B14F-4D97-AF65-F5344CB8AC3E}">
        <p14:creationId xmlns:p14="http://schemas.microsoft.com/office/powerpoint/2010/main" val="2680524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9</a:t>
            </a:fld>
            <a:endParaRPr lang="en-GB"/>
          </a:p>
        </p:txBody>
      </p:sp>
      <p:sp>
        <p:nvSpPr>
          <p:cNvPr id="10" name="Content Placeholder 9"/>
          <p:cNvSpPr>
            <a:spLocks noGrp="1"/>
          </p:cNvSpPr>
          <p:nvPr>
            <p:ph sz="quarter" idx="13"/>
          </p:nvPr>
        </p:nvSpPr>
        <p:spPr>
          <a:xfrm>
            <a:off x="1973028" y="585627"/>
            <a:ext cx="9195412" cy="698643"/>
          </a:xfrm>
        </p:spPr>
        <p:txBody>
          <a:bodyPr>
            <a:noAutofit/>
          </a:bodyPr>
          <a:lstStyle/>
          <a:p>
            <a:pPr marL="0" algn="ctr"/>
            <a:r>
              <a:rPr lang="en-US" sz="3600" dirty="0" smtClean="0">
                <a:solidFill>
                  <a:schemeClr val="tx1"/>
                </a:solidFill>
              </a:rPr>
              <a:t>Storage deployment options for electricity</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4" name="Picture 3"/>
          <p:cNvPicPr>
            <a:picLocks noChangeAspect="1"/>
          </p:cNvPicPr>
          <p:nvPr/>
        </p:nvPicPr>
        <p:blipFill>
          <a:blip r:embed="rId3"/>
          <a:stretch>
            <a:fillRect/>
          </a:stretch>
        </p:blipFill>
        <p:spPr>
          <a:xfrm>
            <a:off x="1941238" y="1267258"/>
            <a:ext cx="9337731" cy="5552604"/>
          </a:xfrm>
          <a:prstGeom prst="rect">
            <a:avLst/>
          </a:prstGeom>
        </p:spPr>
      </p:pic>
      <p:sp>
        <p:nvSpPr>
          <p:cNvPr id="11" name="TextBox 10"/>
          <p:cNvSpPr txBox="1"/>
          <p:nvPr/>
        </p:nvSpPr>
        <p:spPr>
          <a:xfrm>
            <a:off x="1387935" y="5752058"/>
            <a:ext cx="3499945" cy="679074"/>
          </a:xfrm>
          <a:prstGeom prst="rect">
            <a:avLst/>
          </a:prstGeom>
        </p:spPr>
        <p:txBody>
          <a:bodyPr vert="horz" wrap="square" lIns="91440" tIns="0" rIns="91440" bIns="0" rtlCol="0" anchor="t">
            <a:normAutofit/>
          </a:bodyPr>
          <a:lstStyle/>
          <a:p>
            <a:pPr algn="r"/>
            <a:r>
              <a:rPr lang="sv-SE" sz="2000" spc="-150" dirty="0" smtClean="0"/>
              <a:t>Source: IEA, 2014 . Energy </a:t>
            </a:r>
            <a:r>
              <a:rPr lang="sv-SE" sz="2000" spc="-150" dirty="0" err="1" smtClean="0"/>
              <a:t>Storage</a:t>
            </a:r>
            <a:endParaRPr lang="sv-SE" sz="2000" spc="-150" dirty="0" smtClean="0"/>
          </a:p>
        </p:txBody>
      </p:sp>
    </p:spTree>
    <p:extLst>
      <p:ext uri="{BB962C8B-B14F-4D97-AF65-F5344CB8AC3E}">
        <p14:creationId xmlns:p14="http://schemas.microsoft.com/office/powerpoint/2010/main" val="3214006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0" rIns="91440" bIns="0" rtlCol="0" anchor="t">
        <a:normAutofit fontScale="92500" lnSpcReduction="10000"/>
      </a:bodyPr>
      <a:lstStyle>
        <a:defPPr marL="457200" indent="0">
          <a:defRPr sz="3000" b="1" spc="-150" dirty="0" smtClean="0">
            <a:solidFill>
              <a:schemeClr val="bg2">
                <a:lumMod val="50000"/>
              </a:schemeClr>
            </a:solidFill>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18577</TotalTime>
  <Words>1838</Words>
  <Application>Microsoft Office PowerPoint</Application>
  <PresentationFormat>Widescreen</PresentationFormat>
  <Paragraphs>166</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New Trends in Energy Storage</vt:lpstr>
      <vt:lpstr>Motivation for energy technology research and development</vt:lpstr>
      <vt:lpstr>PowerPoint Presentation</vt:lpstr>
      <vt:lpstr>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Changelog and attribution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dc:creator>
  <cp:lastModifiedBy>Agnese Beltramo</cp:lastModifiedBy>
  <cp:revision>742</cp:revision>
  <dcterms:created xsi:type="dcterms:W3CDTF">2015-09-10T21:41:21Z</dcterms:created>
  <dcterms:modified xsi:type="dcterms:W3CDTF">2017-10-18T12:06:31Z</dcterms:modified>
</cp:coreProperties>
</file>