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0"/>
    <p:sldMasterId id="2147483699" r:id="rId11"/>
  </p:sldMasterIdLst>
  <p:notesMasterIdLst>
    <p:notesMasterId r:id="rId24"/>
  </p:notesMasterIdLst>
  <p:sldIdLst>
    <p:sldId id="383" r:id="rId12"/>
    <p:sldId id="487" r:id="rId13"/>
    <p:sldId id="486" r:id="rId14"/>
    <p:sldId id="482" r:id="rId15"/>
    <p:sldId id="496" r:id="rId16"/>
    <p:sldId id="424" r:id="rId17"/>
    <p:sldId id="483" r:id="rId18"/>
    <p:sldId id="479" r:id="rId19"/>
    <p:sldId id="426" r:id="rId20"/>
    <p:sldId id="480" r:id="rId21"/>
    <p:sldId id="481" r:id="rId22"/>
    <p:sldId id="35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a Peña Balderrama" initials="GPB" lastIdx="2" clrIdx="0">
    <p:extLst>
      <p:ext uri="{19B8F6BF-5375-455C-9EA6-DF929625EA0E}">
        <p15:presenceInfo xmlns:p15="http://schemas.microsoft.com/office/powerpoint/2012/main" userId="d4cb51f7aa79fe2b" providerId="Windows Live"/>
      </p:ext>
    </p:extLst>
  </p:cmAuthor>
  <p:cmAuthor id="2" name="Francesco Gardumi" initials="FG" lastIdx="19" clrIdx="1">
    <p:extLst>
      <p:ext uri="{19B8F6BF-5375-455C-9EA6-DF929625EA0E}">
        <p15:presenceInfo xmlns:p15="http://schemas.microsoft.com/office/powerpoint/2012/main" userId="S-1-5-21-4270984560-2697355171-1338322823-6359" providerId="AD"/>
      </p:ext>
    </p:extLst>
  </p:cmAuthor>
  <p:cmAuthor id="3" name="Youssef Almulla" initials="YA" lastIdx="5" clrIdx="2">
    <p:extLst>
      <p:ext uri="{19B8F6BF-5375-455C-9EA6-DF929625EA0E}">
        <p15:presenceInfo xmlns:p15="http://schemas.microsoft.com/office/powerpoint/2012/main" userId="50222d39666882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58" autoAdjust="0"/>
    <p:restoredTop sz="72393" autoAdjust="0"/>
  </p:normalViewPr>
  <p:slideViewPr>
    <p:cSldViewPr snapToGrid="0">
      <p:cViewPr varScale="1">
        <p:scale>
          <a:sx n="85" d="100"/>
          <a:sy n="85" d="100"/>
        </p:scale>
        <p:origin x="11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customXml" Target="../customXml/item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2.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theme" Target="theme/theme1.xml"/><Relationship Id="rId10" Type="http://schemas.openxmlformats.org/officeDocument/2006/relationships/slideMaster" Target="slideMasters/slideMaster1.xml"/><Relationship Id="rId19" Type="http://schemas.openxmlformats.org/officeDocument/2006/relationships/slide" Target="slides/slide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5D92DE-72E4-4D68-B56B-40DF2E933B83}" type="doc">
      <dgm:prSet loTypeId="urn:microsoft.com/office/officeart/2005/8/layout/hierarchy2" loCatId="hierarchy" qsTypeId="urn:microsoft.com/office/officeart/2005/8/quickstyle/simple3" qsCatId="simple" csTypeId="urn:microsoft.com/office/officeart/2005/8/colors/accent0_1" csCatId="mainScheme" phldr="1"/>
      <dgm:spPr/>
      <dgm:t>
        <a:bodyPr/>
        <a:lstStyle/>
        <a:p>
          <a:endParaRPr lang="en-GB"/>
        </a:p>
      </dgm:t>
    </dgm:pt>
    <dgm:pt modelId="{E9E5FC0E-0231-41F0-BE41-1C81A39C8463}">
      <dgm:prSet phldrT="[Text]" custT="1"/>
      <dgm:spPr>
        <a:solidFill>
          <a:schemeClr val="bg1"/>
        </a:solidFill>
      </dgm:spPr>
      <dgm:t>
        <a:bodyPr/>
        <a:lstStyle/>
        <a:p>
          <a:r>
            <a:rPr lang="en-GB" sz="2000" b="1" dirty="0"/>
            <a:t>MODELLING TOOLS</a:t>
          </a:r>
        </a:p>
      </dgm:t>
    </dgm:pt>
    <dgm:pt modelId="{F6E81E7F-EFC0-413C-9B46-68902DA903F0}" type="parTrans" cxnId="{BA5995A6-5B3C-49CB-AD34-4DE306615216}">
      <dgm:prSet/>
      <dgm:spPr/>
      <dgm:t>
        <a:bodyPr/>
        <a:lstStyle/>
        <a:p>
          <a:endParaRPr lang="en-GB" sz="2000" dirty="0"/>
        </a:p>
      </dgm:t>
    </dgm:pt>
    <dgm:pt modelId="{9E787EDF-83C8-4408-94E8-F1EF7E929A92}" type="sibTrans" cxnId="{BA5995A6-5B3C-49CB-AD34-4DE306615216}">
      <dgm:prSet/>
      <dgm:spPr/>
      <dgm:t>
        <a:bodyPr/>
        <a:lstStyle/>
        <a:p>
          <a:endParaRPr lang="en-GB" sz="2000" dirty="0"/>
        </a:p>
      </dgm:t>
    </dgm:pt>
    <dgm:pt modelId="{7545817E-32B6-40FE-A835-83DD4B2374E8}">
      <dgm:prSet phldrT="[Text]" custT="1"/>
      <dgm:spPr>
        <a:solidFill>
          <a:srgbClr val="DEE4EE"/>
        </a:solidFill>
      </dgm:spPr>
      <dgm:t>
        <a:bodyPr/>
        <a:lstStyle/>
        <a:p>
          <a:r>
            <a:rPr lang="en-GB" sz="2000" b="1" dirty="0"/>
            <a:t>TOP-DOWN</a:t>
          </a:r>
        </a:p>
      </dgm:t>
    </dgm:pt>
    <dgm:pt modelId="{1EC0EA96-2EEB-408C-9700-BB75698A84A3}" type="parTrans" cxnId="{03E50BAC-AB5E-4547-869F-166680C803C1}">
      <dgm:prSet custT="1"/>
      <dgm:spPr/>
      <dgm:t>
        <a:bodyPr/>
        <a:lstStyle/>
        <a:p>
          <a:endParaRPr lang="en-GB" sz="2000" dirty="0"/>
        </a:p>
      </dgm:t>
    </dgm:pt>
    <dgm:pt modelId="{84ECBF4B-B709-4AB7-BE37-F01E075B0323}" type="sibTrans" cxnId="{03E50BAC-AB5E-4547-869F-166680C803C1}">
      <dgm:prSet/>
      <dgm:spPr/>
      <dgm:t>
        <a:bodyPr/>
        <a:lstStyle/>
        <a:p>
          <a:endParaRPr lang="en-GB" sz="2000" dirty="0"/>
        </a:p>
      </dgm:t>
    </dgm:pt>
    <dgm:pt modelId="{0E433D7D-4385-4185-8693-13E1A74E7F02}">
      <dgm:prSet phldrT="[Text]" custT="1"/>
      <dgm:spPr>
        <a:solidFill>
          <a:srgbClr val="DEE4EE"/>
        </a:solidFill>
      </dgm:spPr>
      <dgm:t>
        <a:bodyPr/>
        <a:lstStyle/>
        <a:p>
          <a:r>
            <a:rPr lang="en-GB" sz="2000" dirty="0"/>
            <a:t>ECONOMETRIC</a:t>
          </a:r>
        </a:p>
      </dgm:t>
    </dgm:pt>
    <dgm:pt modelId="{A457A750-E402-4C7D-AA14-27878FD98DB0}" type="parTrans" cxnId="{9F552A31-045E-4ED4-9BB3-5B9A8A284113}">
      <dgm:prSet custT="1"/>
      <dgm:spPr/>
      <dgm:t>
        <a:bodyPr/>
        <a:lstStyle/>
        <a:p>
          <a:endParaRPr lang="en-GB" sz="2000" dirty="0"/>
        </a:p>
      </dgm:t>
    </dgm:pt>
    <dgm:pt modelId="{8108FE9E-87E9-49A2-A1E1-3B391F03A03D}" type="sibTrans" cxnId="{9F552A31-045E-4ED4-9BB3-5B9A8A284113}">
      <dgm:prSet/>
      <dgm:spPr/>
      <dgm:t>
        <a:bodyPr/>
        <a:lstStyle/>
        <a:p>
          <a:endParaRPr lang="en-GB" sz="2000" dirty="0"/>
        </a:p>
      </dgm:t>
    </dgm:pt>
    <dgm:pt modelId="{319EED76-B84B-448E-BFAD-D0AC2190D596}">
      <dgm:prSet phldrT="[Text]" custT="1"/>
      <dgm:spPr>
        <a:solidFill>
          <a:srgbClr val="DEE4EE"/>
        </a:solidFill>
      </dgm:spPr>
      <dgm:t>
        <a:bodyPr/>
        <a:lstStyle/>
        <a:p>
          <a:r>
            <a:rPr lang="en-GB" sz="2000" dirty="0"/>
            <a:t>INPUT/OUTPUT</a:t>
          </a:r>
        </a:p>
      </dgm:t>
    </dgm:pt>
    <dgm:pt modelId="{B40B8080-00C4-49BF-9EAB-9599C7A62A0F}" type="parTrans" cxnId="{313D3D02-FE4E-45F7-934E-30303EE7C7FB}">
      <dgm:prSet custT="1"/>
      <dgm:spPr/>
      <dgm:t>
        <a:bodyPr/>
        <a:lstStyle/>
        <a:p>
          <a:endParaRPr lang="en-GB" sz="2000" dirty="0"/>
        </a:p>
      </dgm:t>
    </dgm:pt>
    <dgm:pt modelId="{23509F6E-04C7-48CC-BA6C-4AE58D9A7C12}" type="sibTrans" cxnId="{313D3D02-FE4E-45F7-934E-30303EE7C7FB}">
      <dgm:prSet/>
      <dgm:spPr/>
      <dgm:t>
        <a:bodyPr/>
        <a:lstStyle/>
        <a:p>
          <a:endParaRPr lang="en-GB" sz="2000" dirty="0"/>
        </a:p>
      </dgm:t>
    </dgm:pt>
    <dgm:pt modelId="{5A121CA9-554C-408C-AF5C-F06F9EEAB018}">
      <dgm:prSet phldrT="[Text]" custT="1"/>
      <dgm:spPr>
        <a:solidFill>
          <a:srgbClr val="DEE4EE"/>
        </a:solidFill>
      </dgm:spPr>
      <dgm:t>
        <a:bodyPr/>
        <a:lstStyle/>
        <a:p>
          <a:r>
            <a:rPr lang="en-GB" sz="2000" dirty="0"/>
            <a:t>CGE</a:t>
          </a:r>
        </a:p>
      </dgm:t>
    </dgm:pt>
    <dgm:pt modelId="{3F389262-08E7-40A8-AF2F-EDF073627DDC}" type="parTrans" cxnId="{EE71346C-1783-458F-BF59-C53FD6EE1316}">
      <dgm:prSet custT="1"/>
      <dgm:spPr/>
      <dgm:t>
        <a:bodyPr/>
        <a:lstStyle/>
        <a:p>
          <a:endParaRPr lang="en-GB" sz="2000" dirty="0"/>
        </a:p>
      </dgm:t>
    </dgm:pt>
    <dgm:pt modelId="{839EA3D1-3648-44B4-9C1E-B5334B3F2108}" type="sibTrans" cxnId="{EE71346C-1783-458F-BF59-C53FD6EE1316}">
      <dgm:prSet/>
      <dgm:spPr/>
      <dgm:t>
        <a:bodyPr/>
        <a:lstStyle/>
        <a:p>
          <a:endParaRPr lang="en-GB" sz="2000" dirty="0"/>
        </a:p>
      </dgm:t>
    </dgm:pt>
    <dgm:pt modelId="{9E3AA124-0B2C-4DF8-8EE4-0167413B3A68}">
      <dgm:prSet phldrT="[Text]" custT="1"/>
      <dgm:spPr>
        <a:solidFill>
          <a:srgbClr val="A1B1CF"/>
        </a:solidFill>
      </dgm:spPr>
      <dgm:t>
        <a:bodyPr/>
        <a:lstStyle/>
        <a:p>
          <a:r>
            <a:rPr lang="en-GB" sz="2000" b="1" dirty="0"/>
            <a:t>BOTTOM-UP</a:t>
          </a:r>
        </a:p>
      </dgm:t>
    </dgm:pt>
    <dgm:pt modelId="{5E5B4099-39B9-49C8-AB7B-249D8628571D}" type="parTrans" cxnId="{AD02B15D-1350-4C43-9018-CA30B599A5D3}">
      <dgm:prSet custT="1"/>
      <dgm:spPr/>
      <dgm:t>
        <a:bodyPr/>
        <a:lstStyle/>
        <a:p>
          <a:endParaRPr lang="en-GB" sz="2000" dirty="0"/>
        </a:p>
      </dgm:t>
    </dgm:pt>
    <dgm:pt modelId="{9C986C8D-D2F4-4DBA-A11B-1868BBB3446F}" type="sibTrans" cxnId="{AD02B15D-1350-4C43-9018-CA30B599A5D3}">
      <dgm:prSet/>
      <dgm:spPr/>
      <dgm:t>
        <a:bodyPr/>
        <a:lstStyle/>
        <a:p>
          <a:endParaRPr lang="en-GB" sz="2000" dirty="0"/>
        </a:p>
      </dgm:t>
    </dgm:pt>
    <dgm:pt modelId="{7C14D422-0C41-41A8-830F-2DF66809D9A5}">
      <dgm:prSet phldrT="[Text]" custT="1"/>
      <dgm:spPr>
        <a:solidFill>
          <a:srgbClr val="A1B1CF"/>
        </a:solidFill>
      </dgm:spPr>
      <dgm:t>
        <a:bodyPr/>
        <a:lstStyle/>
        <a:p>
          <a:r>
            <a:rPr lang="en-GB" sz="2000" dirty="0"/>
            <a:t>ACCOUNTING</a:t>
          </a:r>
        </a:p>
      </dgm:t>
    </dgm:pt>
    <dgm:pt modelId="{186667C5-D9ED-4E51-B069-0146F3B7EEA9}" type="parTrans" cxnId="{174E5715-8C0C-4E4C-AF0A-ED7C36691026}">
      <dgm:prSet custT="1"/>
      <dgm:spPr/>
      <dgm:t>
        <a:bodyPr/>
        <a:lstStyle/>
        <a:p>
          <a:endParaRPr lang="en-GB" sz="2000" dirty="0"/>
        </a:p>
      </dgm:t>
    </dgm:pt>
    <dgm:pt modelId="{33AFF3A4-4419-4162-B84D-D06AD18E2B51}" type="sibTrans" cxnId="{174E5715-8C0C-4E4C-AF0A-ED7C36691026}">
      <dgm:prSet/>
      <dgm:spPr/>
      <dgm:t>
        <a:bodyPr/>
        <a:lstStyle/>
        <a:p>
          <a:endParaRPr lang="en-GB" sz="2000" dirty="0"/>
        </a:p>
      </dgm:t>
    </dgm:pt>
    <dgm:pt modelId="{83A0B4D6-598B-49A1-B11D-FCFE0730A506}">
      <dgm:prSet phldrT="[Text]" custT="1"/>
      <dgm:spPr>
        <a:solidFill>
          <a:srgbClr val="A1B1CF"/>
        </a:solidFill>
      </dgm:spPr>
      <dgm:t>
        <a:bodyPr/>
        <a:lstStyle/>
        <a:p>
          <a:r>
            <a:rPr lang="en-GB" sz="2000" dirty="0"/>
            <a:t>SIMULATION</a:t>
          </a:r>
        </a:p>
      </dgm:t>
    </dgm:pt>
    <dgm:pt modelId="{B89AD8CE-0846-4988-85B3-A1BA13CCDF20}" type="parTrans" cxnId="{A80AC09C-6913-4103-9A0A-FB1AD02873ED}">
      <dgm:prSet custT="1"/>
      <dgm:spPr/>
      <dgm:t>
        <a:bodyPr/>
        <a:lstStyle/>
        <a:p>
          <a:endParaRPr lang="en-GB" sz="2000" dirty="0"/>
        </a:p>
      </dgm:t>
    </dgm:pt>
    <dgm:pt modelId="{DD7DC3F0-85AD-47A5-B970-9F6AED7FAFCA}" type="sibTrans" cxnId="{A80AC09C-6913-4103-9A0A-FB1AD02873ED}">
      <dgm:prSet/>
      <dgm:spPr/>
      <dgm:t>
        <a:bodyPr/>
        <a:lstStyle/>
        <a:p>
          <a:endParaRPr lang="en-GB" sz="2000" dirty="0"/>
        </a:p>
      </dgm:t>
    </dgm:pt>
    <dgm:pt modelId="{91E2DAB7-897F-4A2D-A035-882185E1949B}">
      <dgm:prSet phldrT="[Text]" custT="1"/>
      <dgm:spPr>
        <a:solidFill>
          <a:srgbClr val="A1B1CF"/>
        </a:solidFill>
      </dgm:spPr>
      <dgm:t>
        <a:bodyPr/>
        <a:lstStyle/>
        <a:p>
          <a:r>
            <a:rPr lang="en-GB" sz="2000" dirty="0"/>
            <a:t>OPTIMISATION</a:t>
          </a:r>
        </a:p>
      </dgm:t>
    </dgm:pt>
    <dgm:pt modelId="{C3FD3ED9-27D1-41E7-96C7-6368B4A14AF8}" type="parTrans" cxnId="{887919CF-4172-4998-A251-4F04333469B4}">
      <dgm:prSet custT="1"/>
      <dgm:spPr/>
      <dgm:t>
        <a:bodyPr/>
        <a:lstStyle/>
        <a:p>
          <a:endParaRPr lang="en-GB" sz="2000" dirty="0"/>
        </a:p>
      </dgm:t>
    </dgm:pt>
    <dgm:pt modelId="{B334B690-9791-451D-931A-D39572624ECE}" type="sibTrans" cxnId="{887919CF-4172-4998-A251-4F04333469B4}">
      <dgm:prSet/>
      <dgm:spPr/>
      <dgm:t>
        <a:bodyPr/>
        <a:lstStyle/>
        <a:p>
          <a:endParaRPr lang="en-GB" sz="2000" dirty="0"/>
        </a:p>
      </dgm:t>
    </dgm:pt>
    <dgm:pt modelId="{BD95C828-42EB-44D0-AA62-D3AB98A6D916}">
      <dgm:prSet phldrT="[Text]" custT="1"/>
      <dgm:spPr>
        <a:solidFill>
          <a:srgbClr val="A1B1CF"/>
        </a:solidFill>
      </dgm:spPr>
      <dgm:t>
        <a:bodyPr/>
        <a:lstStyle/>
        <a:p>
          <a:r>
            <a:rPr lang="en-GB" sz="2000" dirty="0"/>
            <a:t>HYBRID MODELS</a:t>
          </a:r>
        </a:p>
      </dgm:t>
    </dgm:pt>
    <dgm:pt modelId="{6FA4EF3A-F34F-478D-B20D-AE2D0EA8228F}" type="parTrans" cxnId="{C0AE8292-1717-4418-8A0D-54C232502D15}">
      <dgm:prSet custT="1"/>
      <dgm:spPr/>
      <dgm:t>
        <a:bodyPr/>
        <a:lstStyle/>
        <a:p>
          <a:endParaRPr lang="en-GB" sz="2000" dirty="0"/>
        </a:p>
      </dgm:t>
    </dgm:pt>
    <dgm:pt modelId="{851D60E7-D3AA-4391-AAF2-0E43DD6C6661}" type="sibTrans" cxnId="{C0AE8292-1717-4418-8A0D-54C232502D15}">
      <dgm:prSet/>
      <dgm:spPr/>
      <dgm:t>
        <a:bodyPr/>
        <a:lstStyle/>
        <a:p>
          <a:endParaRPr lang="en-GB" sz="2000" dirty="0"/>
        </a:p>
      </dgm:t>
    </dgm:pt>
    <dgm:pt modelId="{0FF3CF15-A5CF-4136-A792-A587E8B37119}" type="pres">
      <dgm:prSet presAssocID="{745D92DE-72E4-4D68-B56B-40DF2E933B83}" presName="diagram" presStyleCnt="0">
        <dgm:presLayoutVars>
          <dgm:chPref val="1"/>
          <dgm:dir/>
          <dgm:animOne val="branch"/>
          <dgm:animLvl val="lvl"/>
          <dgm:resizeHandles val="exact"/>
        </dgm:presLayoutVars>
      </dgm:prSet>
      <dgm:spPr/>
      <dgm:t>
        <a:bodyPr/>
        <a:lstStyle/>
        <a:p>
          <a:endParaRPr lang="en-US"/>
        </a:p>
      </dgm:t>
    </dgm:pt>
    <dgm:pt modelId="{0389A3AF-F5B2-4A2B-9DC2-B56B501B83B2}" type="pres">
      <dgm:prSet presAssocID="{E9E5FC0E-0231-41F0-BE41-1C81A39C8463}" presName="root1" presStyleCnt="0"/>
      <dgm:spPr/>
    </dgm:pt>
    <dgm:pt modelId="{B4A630B5-3F56-49AD-8F86-8038BC2C3CDE}" type="pres">
      <dgm:prSet presAssocID="{E9E5FC0E-0231-41F0-BE41-1C81A39C8463}" presName="LevelOneTextNode" presStyleLbl="node0" presStyleIdx="0" presStyleCnt="1" custScaleX="151674" custScaleY="136763">
        <dgm:presLayoutVars>
          <dgm:chPref val="3"/>
        </dgm:presLayoutVars>
      </dgm:prSet>
      <dgm:spPr/>
      <dgm:t>
        <a:bodyPr/>
        <a:lstStyle/>
        <a:p>
          <a:endParaRPr lang="en-US"/>
        </a:p>
      </dgm:t>
    </dgm:pt>
    <dgm:pt modelId="{16BF7D41-6AB9-4AE4-B53A-9E61D39CA986}" type="pres">
      <dgm:prSet presAssocID="{E9E5FC0E-0231-41F0-BE41-1C81A39C8463}" presName="level2hierChild" presStyleCnt="0"/>
      <dgm:spPr/>
    </dgm:pt>
    <dgm:pt modelId="{D3097717-B715-4CF9-87BF-E5C99F6C027D}" type="pres">
      <dgm:prSet presAssocID="{1EC0EA96-2EEB-408C-9700-BB75698A84A3}" presName="conn2-1" presStyleLbl="parChTrans1D2" presStyleIdx="0" presStyleCnt="2"/>
      <dgm:spPr/>
      <dgm:t>
        <a:bodyPr/>
        <a:lstStyle/>
        <a:p>
          <a:endParaRPr lang="en-US"/>
        </a:p>
      </dgm:t>
    </dgm:pt>
    <dgm:pt modelId="{38D3A82F-FC82-487C-914F-A0BF693CB482}" type="pres">
      <dgm:prSet presAssocID="{1EC0EA96-2EEB-408C-9700-BB75698A84A3}" presName="connTx" presStyleLbl="parChTrans1D2" presStyleIdx="0" presStyleCnt="2"/>
      <dgm:spPr/>
      <dgm:t>
        <a:bodyPr/>
        <a:lstStyle/>
        <a:p>
          <a:endParaRPr lang="en-US"/>
        </a:p>
      </dgm:t>
    </dgm:pt>
    <dgm:pt modelId="{F4080DBB-E6E8-44FF-8A75-6798D4D2F99E}" type="pres">
      <dgm:prSet presAssocID="{7545817E-32B6-40FE-A835-83DD4B2374E8}" presName="root2" presStyleCnt="0"/>
      <dgm:spPr/>
    </dgm:pt>
    <dgm:pt modelId="{B051374F-5119-46A4-A0EF-7A89FC6BE09A}" type="pres">
      <dgm:prSet presAssocID="{7545817E-32B6-40FE-A835-83DD4B2374E8}" presName="LevelTwoTextNode" presStyleLbl="node2" presStyleIdx="0" presStyleCnt="2" custScaleX="163510">
        <dgm:presLayoutVars>
          <dgm:chPref val="3"/>
        </dgm:presLayoutVars>
      </dgm:prSet>
      <dgm:spPr/>
      <dgm:t>
        <a:bodyPr/>
        <a:lstStyle/>
        <a:p>
          <a:endParaRPr lang="en-US"/>
        </a:p>
      </dgm:t>
    </dgm:pt>
    <dgm:pt modelId="{D519B116-5591-474C-BAAE-FC5718FE0DDB}" type="pres">
      <dgm:prSet presAssocID="{7545817E-32B6-40FE-A835-83DD4B2374E8}" presName="level3hierChild" presStyleCnt="0"/>
      <dgm:spPr/>
    </dgm:pt>
    <dgm:pt modelId="{E2C3FD19-24C5-459E-B65E-D099B70A80F6}" type="pres">
      <dgm:prSet presAssocID="{A457A750-E402-4C7D-AA14-27878FD98DB0}" presName="conn2-1" presStyleLbl="parChTrans1D3" presStyleIdx="0" presStyleCnt="7"/>
      <dgm:spPr/>
      <dgm:t>
        <a:bodyPr/>
        <a:lstStyle/>
        <a:p>
          <a:endParaRPr lang="en-US"/>
        </a:p>
      </dgm:t>
    </dgm:pt>
    <dgm:pt modelId="{9010595D-D2FF-4D2B-A80A-409BA3287FA6}" type="pres">
      <dgm:prSet presAssocID="{A457A750-E402-4C7D-AA14-27878FD98DB0}" presName="connTx" presStyleLbl="parChTrans1D3" presStyleIdx="0" presStyleCnt="7"/>
      <dgm:spPr/>
      <dgm:t>
        <a:bodyPr/>
        <a:lstStyle/>
        <a:p>
          <a:endParaRPr lang="en-US"/>
        </a:p>
      </dgm:t>
    </dgm:pt>
    <dgm:pt modelId="{2149724C-1478-43BB-8C32-ED27AABC29C7}" type="pres">
      <dgm:prSet presAssocID="{0E433D7D-4385-4185-8693-13E1A74E7F02}" presName="root2" presStyleCnt="0"/>
      <dgm:spPr/>
    </dgm:pt>
    <dgm:pt modelId="{A44791AB-2162-4C0B-90DE-B0CDEE920922}" type="pres">
      <dgm:prSet presAssocID="{0E433D7D-4385-4185-8693-13E1A74E7F02}" presName="LevelTwoTextNode" presStyleLbl="node3" presStyleIdx="0" presStyleCnt="7" custScaleX="199325" custLinFactNeighborX="41809">
        <dgm:presLayoutVars>
          <dgm:chPref val="3"/>
        </dgm:presLayoutVars>
      </dgm:prSet>
      <dgm:spPr/>
      <dgm:t>
        <a:bodyPr/>
        <a:lstStyle/>
        <a:p>
          <a:endParaRPr lang="en-US"/>
        </a:p>
      </dgm:t>
    </dgm:pt>
    <dgm:pt modelId="{CE6AB8D7-2951-4FA4-9547-3AF749261ED1}" type="pres">
      <dgm:prSet presAssocID="{0E433D7D-4385-4185-8693-13E1A74E7F02}" presName="level3hierChild" presStyleCnt="0"/>
      <dgm:spPr/>
    </dgm:pt>
    <dgm:pt modelId="{3305CB66-6B73-4FD1-A839-3BBD63B4FE0B}" type="pres">
      <dgm:prSet presAssocID="{B40B8080-00C4-49BF-9EAB-9599C7A62A0F}" presName="conn2-1" presStyleLbl="parChTrans1D3" presStyleIdx="1" presStyleCnt="7"/>
      <dgm:spPr/>
      <dgm:t>
        <a:bodyPr/>
        <a:lstStyle/>
        <a:p>
          <a:endParaRPr lang="en-US"/>
        </a:p>
      </dgm:t>
    </dgm:pt>
    <dgm:pt modelId="{C5AFF327-658F-4838-9C82-39B0AC68516C}" type="pres">
      <dgm:prSet presAssocID="{B40B8080-00C4-49BF-9EAB-9599C7A62A0F}" presName="connTx" presStyleLbl="parChTrans1D3" presStyleIdx="1" presStyleCnt="7"/>
      <dgm:spPr/>
      <dgm:t>
        <a:bodyPr/>
        <a:lstStyle/>
        <a:p>
          <a:endParaRPr lang="en-US"/>
        </a:p>
      </dgm:t>
    </dgm:pt>
    <dgm:pt modelId="{37E45E81-AB8E-4DA5-8000-E4FDBBDE69AA}" type="pres">
      <dgm:prSet presAssocID="{319EED76-B84B-448E-BFAD-D0AC2190D596}" presName="root2" presStyleCnt="0"/>
      <dgm:spPr/>
    </dgm:pt>
    <dgm:pt modelId="{9C59314F-A0DA-4CA0-B0C8-185A596E396C}" type="pres">
      <dgm:prSet presAssocID="{319EED76-B84B-448E-BFAD-D0AC2190D596}" presName="LevelTwoTextNode" presStyleLbl="node3" presStyleIdx="1" presStyleCnt="7" custScaleX="199325" custLinFactNeighborX="41809">
        <dgm:presLayoutVars>
          <dgm:chPref val="3"/>
        </dgm:presLayoutVars>
      </dgm:prSet>
      <dgm:spPr/>
      <dgm:t>
        <a:bodyPr/>
        <a:lstStyle/>
        <a:p>
          <a:endParaRPr lang="en-US"/>
        </a:p>
      </dgm:t>
    </dgm:pt>
    <dgm:pt modelId="{593E389B-1D83-4FF1-885F-FF75E6194340}" type="pres">
      <dgm:prSet presAssocID="{319EED76-B84B-448E-BFAD-D0AC2190D596}" presName="level3hierChild" presStyleCnt="0"/>
      <dgm:spPr/>
    </dgm:pt>
    <dgm:pt modelId="{502E635D-37D4-496E-89C3-7B5238E8CFB1}" type="pres">
      <dgm:prSet presAssocID="{3F389262-08E7-40A8-AF2F-EDF073627DDC}" presName="conn2-1" presStyleLbl="parChTrans1D3" presStyleIdx="2" presStyleCnt="7"/>
      <dgm:spPr/>
      <dgm:t>
        <a:bodyPr/>
        <a:lstStyle/>
        <a:p>
          <a:endParaRPr lang="en-US"/>
        </a:p>
      </dgm:t>
    </dgm:pt>
    <dgm:pt modelId="{B79D52C0-AA59-46D6-8F50-4CDF084FCE65}" type="pres">
      <dgm:prSet presAssocID="{3F389262-08E7-40A8-AF2F-EDF073627DDC}" presName="connTx" presStyleLbl="parChTrans1D3" presStyleIdx="2" presStyleCnt="7"/>
      <dgm:spPr/>
      <dgm:t>
        <a:bodyPr/>
        <a:lstStyle/>
        <a:p>
          <a:endParaRPr lang="en-US"/>
        </a:p>
      </dgm:t>
    </dgm:pt>
    <dgm:pt modelId="{2B8555FE-53DC-4932-A17E-FF99255F6365}" type="pres">
      <dgm:prSet presAssocID="{5A121CA9-554C-408C-AF5C-F06F9EEAB018}" presName="root2" presStyleCnt="0"/>
      <dgm:spPr/>
    </dgm:pt>
    <dgm:pt modelId="{79688652-A84D-4620-BB03-B262594BDB6F}" type="pres">
      <dgm:prSet presAssocID="{5A121CA9-554C-408C-AF5C-F06F9EEAB018}" presName="LevelTwoTextNode" presStyleLbl="node3" presStyleIdx="2" presStyleCnt="7" custScaleX="199325" custLinFactNeighborX="41809">
        <dgm:presLayoutVars>
          <dgm:chPref val="3"/>
        </dgm:presLayoutVars>
      </dgm:prSet>
      <dgm:spPr/>
      <dgm:t>
        <a:bodyPr/>
        <a:lstStyle/>
        <a:p>
          <a:endParaRPr lang="en-US"/>
        </a:p>
      </dgm:t>
    </dgm:pt>
    <dgm:pt modelId="{60F8091F-12B6-4D46-8D13-4A047E19B113}" type="pres">
      <dgm:prSet presAssocID="{5A121CA9-554C-408C-AF5C-F06F9EEAB018}" presName="level3hierChild" presStyleCnt="0"/>
      <dgm:spPr/>
    </dgm:pt>
    <dgm:pt modelId="{A85A89CC-4DC6-4548-A2D7-81AF6DEB7D85}" type="pres">
      <dgm:prSet presAssocID="{5E5B4099-39B9-49C8-AB7B-249D8628571D}" presName="conn2-1" presStyleLbl="parChTrans1D2" presStyleIdx="1" presStyleCnt="2"/>
      <dgm:spPr/>
      <dgm:t>
        <a:bodyPr/>
        <a:lstStyle/>
        <a:p>
          <a:endParaRPr lang="en-US"/>
        </a:p>
      </dgm:t>
    </dgm:pt>
    <dgm:pt modelId="{409FACE8-7926-4614-9FDC-B437F8CD753A}" type="pres">
      <dgm:prSet presAssocID="{5E5B4099-39B9-49C8-AB7B-249D8628571D}" presName="connTx" presStyleLbl="parChTrans1D2" presStyleIdx="1" presStyleCnt="2"/>
      <dgm:spPr/>
      <dgm:t>
        <a:bodyPr/>
        <a:lstStyle/>
        <a:p>
          <a:endParaRPr lang="en-US"/>
        </a:p>
      </dgm:t>
    </dgm:pt>
    <dgm:pt modelId="{DCFA8D66-13AF-4D1E-955F-A026B6E53907}" type="pres">
      <dgm:prSet presAssocID="{9E3AA124-0B2C-4DF8-8EE4-0167413B3A68}" presName="root2" presStyleCnt="0"/>
      <dgm:spPr/>
    </dgm:pt>
    <dgm:pt modelId="{A0110444-3F58-41EE-8A28-3FD1DEFF81C6}" type="pres">
      <dgm:prSet presAssocID="{9E3AA124-0B2C-4DF8-8EE4-0167413B3A68}" presName="LevelTwoTextNode" presStyleLbl="node2" presStyleIdx="1" presStyleCnt="2" custScaleX="163510">
        <dgm:presLayoutVars>
          <dgm:chPref val="3"/>
        </dgm:presLayoutVars>
      </dgm:prSet>
      <dgm:spPr/>
      <dgm:t>
        <a:bodyPr/>
        <a:lstStyle/>
        <a:p>
          <a:endParaRPr lang="en-US"/>
        </a:p>
      </dgm:t>
    </dgm:pt>
    <dgm:pt modelId="{8CF7CB11-FD16-426B-8A39-F9F651C82F17}" type="pres">
      <dgm:prSet presAssocID="{9E3AA124-0B2C-4DF8-8EE4-0167413B3A68}" presName="level3hierChild" presStyleCnt="0"/>
      <dgm:spPr/>
    </dgm:pt>
    <dgm:pt modelId="{ED75461A-E841-45CA-B3C4-C440DCD709F9}" type="pres">
      <dgm:prSet presAssocID="{186667C5-D9ED-4E51-B069-0146F3B7EEA9}" presName="conn2-1" presStyleLbl="parChTrans1D3" presStyleIdx="3" presStyleCnt="7"/>
      <dgm:spPr/>
      <dgm:t>
        <a:bodyPr/>
        <a:lstStyle/>
        <a:p>
          <a:endParaRPr lang="en-US"/>
        </a:p>
      </dgm:t>
    </dgm:pt>
    <dgm:pt modelId="{FD758FC1-32BB-4E72-A828-F17AC7402500}" type="pres">
      <dgm:prSet presAssocID="{186667C5-D9ED-4E51-B069-0146F3B7EEA9}" presName="connTx" presStyleLbl="parChTrans1D3" presStyleIdx="3" presStyleCnt="7"/>
      <dgm:spPr/>
      <dgm:t>
        <a:bodyPr/>
        <a:lstStyle/>
        <a:p>
          <a:endParaRPr lang="en-US"/>
        </a:p>
      </dgm:t>
    </dgm:pt>
    <dgm:pt modelId="{DB03C449-E74B-4533-AEE1-27E48493FB5C}" type="pres">
      <dgm:prSet presAssocID="{7C14D422-0C41-41A8-830F-2DF66809D9A5}" presName="root2" presStyleCnt="0"/>
      <dgm:spPr/>
    </dgm:pt>
    <dgm:pt modelId="{0D5C06AF-1A1D-48DE-AFEE-E634FA55A673}" type="pres">
      <dgm:prSet presAssocID="{7C14D422-0C41-41A8-830F-2DF66809D9A5}" presName="LevelTwoTextNode" presStyleLbl="node3" presStyleIdx="3" presStyleCnt="7" custScaleX="199325" custLinFactNeighborX="41809">
        <dgm:presLayoutVars>
          <dgm:chPref val="3"/>
        </dgm:presLayoutVars>
      </dgm:prSet>
      <dgm:spPr/>
      <dgm:t>
        <a:bodyPr/>
        <a:lstStyle/>
        <a:p>
          <a:endParaRPr lang="en-US"/>
        </a:p>
      </dgm:t>
    </dgm:pt>
    <dgm:pt modelId="{CD595A13-8053-487E-8CFF-CBDF2EE892D5}" type="pres">
      <dgm:prSet presAssocID="{7C14D422-0C41-41A8-830F-2DF66809D9A5}" presName="level3hierChild" presStyleCnt="0"/>
      <dgm:spPr/>
    </dgm:pt>
    <dgm:pt modelId="{35D2DF70-770F-45AF-8CC9-87351B2EAD52}" type="pres">
      <dgm:prSet presAssocID="{B89AD8CE-0846-4988-85B3-A1BA13CCDF20}" presName="conn2-1" presStyleLbl="parChTrans1D3" presStyleIdx="4" presStyleCnt="7"/>
      <dgm:spPr/>
      <dgm:t>
        <a:bodyPr/>
        <a:lstStyle/>
        <a:p>
          <a:endParaRPr lang="en-US"/>
        </a:p>
      </dgm:t>
    </dgm:pt>
    <dgm:pt modelId="{7EA48B6B-A05F-407E-A4C3-5B74921F4047}" type="pres">
      <dgm:prSet presAssocID="{B89AD8CE-0846-4988-85B3-A1BA13CCDF20}" presName="connTx" presStyleLbl="parChTrans1D3" presStyleIdx="4" presStyleCnt="7"/>
      <dgm:spPr/>
      <dgm:t>
        <a:bodyPr/>
        <a:lstStyle/>
        <a:p>
          <a:endParaRPr lang="en-US"/>
        </a:p>
      </dgm:t>
    </dgm:pt>
    <dgm:pt modelId="{B82488B3-6694-4325-9AD7-936040E117C6}" type="pres">
      <dgm:prSet presAssocID="{83A0B4D6-598B-49A1-B11D-FCFE0730A506}" presName="root2" presStyleCnt="0"/>
      <dgm:spPr/>
    </dgm:pt>
    <dgm:pt modelId="{5EC4D291-1C98-45DD-82C2-4C0984AC4869}" type="pres">
      <dgm:prSet presAssocID="{83A0B4D6-598B-49A1-B11D-FCFE0730A506}" presName="LevelTwoTextNode" presStyleLbl="node3" presStyleIdx="4" presStyleCnt="7" custScaleX="199325" custLinFactNeighborX="41809">
        <dgm:presLayoutVars>
          <dgm:chPref val="3"/>
        </dgm:presLayoutVars>
      </dgm:prSet>
      <dgm:spPr/>
      <dgm:t>
        <a:bodyPr/>
        <a:lstStyle/>
        <a:p>
          <a:endParaRPr lang="en-US"/>
        </a:p>
      </dgm:t>
    </dgm:pt>
    <dgm:pt modelId="{964F03A9-1150-4F3E-B5D1-B7EF57A47326}" type="pres">
      <dgm:prSet presAssocID="{83A0B4D6-598B-49A1-B11D-FCFE0730A506}" presName="level3hierChild" presStyleCnt="0"/>
      <dgm:spPr/>
    </dgm:pt>
    <dgm:pt modelId="{0F8CB499-12D1-4847-B00B-0ADCE1F70017}" type="pres">
      <dgm:prSet presAssocID="{C3FD3ED9-27D1-41E7-96C7-6368B4A14AF8}" presName="conn2-1" presStyleLbl="parChTrans1D3" presStyleIdx="5" presStyleCnt="7"/>
      <dgm:spPr/>
      <dgm:t>
        <a:bodyPr/>
        <a:lstStyle/>
        <a:p>
          <a:endParaRPr lang="en-US"/>
        </a:p>
      </dgm:t>
    </dgm:pt>
    <dgm:pt modelId="{E00DB702-C15E-4510-BEAF-8FFC71416A5B}" type="pres">
      <dgm:prSet presAssocID="{C3FD3ED9-27D1-41E7-96C7-6368B4A14AF8}" presName="connTx" presStyleLbl="parChTrans1D3" presStyleIdx="5" presStyleCnt="7"/>
      <dgm:spPr/>
      <dgm:t>
        <a:bodyPr/>
        <a:lstStyle/>
        <a:p>
          <a:endParaRPr lang="en-US"/>
        </a:p>
      </dgm:t>
    </dgm:pt>
    <dgm:pt modelId="{EE6FFF6A-87A7-40E1-B370-C0EBFEEB36A0}" type="pres">
      <dgm:prSet presAssocID="{91E2DAB7-897F-4A2D-A035-882185E1949B}" presName="root2" presStyleCnt="0"/>
      <dgm:spPr/>
    </dgm:pt>
    <dgm:pt modelId="{396C82DB-438D-4406-A984-373FA64BF519}" type="pres">
      <dgm:prSet presAssocID="{91E2DAB7-897F-4A2D-A035-882185E1949B}" presName="LevelTwoTextNode" presStyleLbl="node3" presStyleIdx="5" presStyleCnt="7" custScaleX="199325" custLinFactNeighborX="41809">
        <dgm:presLayoutVars>
          <dgm:chPref val="3"/>
        </dgm:presLayoutVars>
      </dgm:prSet>
      <dgm:spPr/>
      <dgm:t>
        <a:bodyPr/>
        <a:lstStyle/>
        <a:p>
          <a:endParaRPr lang="en-US"/>
        </a:p>
      </dgm:t>
    </dgm:pt>
    <dgm:pt modelId="{1A160E03-9035-4825-9A00-099D277D68EA}" type="pres">
      <dgm:prSet presAssocID="{91E2DAB7-897F-4A2D-A035-882185E1949B}" presName="level3hierChild" presStyleCnt="0"/>
      <dgm:spPr/>
    </dgm:pt>
    <dgm:pt modelId="{38AB1E70-0647-497B-BFB9-1AA0D7A97D82}" type="pres">
      <dgm:prSet presAssocID="{6FA4EF3A-F34F-478D-B20D-AE2D0EA8228F}" presName="conn2-1" presStyleLbl="parChTrans1D3" presStyleIdx="6" presStyleCnt="7"/>
      <dgm:spPr/>
      <dgm:t>
        <a:bodyPr/>
        <a:lstStyle/>
        <a:p>
          <a:endParaRPr lang="en-US"/>
        </a:p>
      </dgm:t>
    </dgm:pt>
    <dgm:pt modelId="{61CD3DA8-7A36-47F2-8566-D65FE72497E3}" type="pres">
      <dgm:prSet presAssocID="{6FA4EF3A-F34F-478D-B20D-AE2D0EA8228F}" presName="connTx" presStyleLbl="parChTrans1D3" presStyleIdx="6" presStyleCnt="7"/>
      <dgm:spPr/>
      <dgm:t>
        <a:bodyPr/>
        <a:lstStyle/>
        <a:p>
          <a:endParaRPr lang="en-US"/>
        </a:p>
      </dgm:t>
    </dgm:pt>
    <dgm:pt modelId="{010ECC65-A3B6-42A9-AC4D-D954D796E2A6}" type="pres">
      <dgm:prSet presAssocID="{BD95C828-42EB-44D0-AA62-D3AB98A6D916}" presName="root2" presStyleCnt="0"/>
      <dgm:spPr/>
    </dgm:pt>
    <dgm:pt modelId="{B50E44EC-F92E-4CDF-9E18-AD45E9F2E7FA}" type="pres">
      <dgm:prSet presAssocID="{BD95C828-42EB-44D0-AA62-D3AB98A6D916}" presName="LevelTwoTextNode" presStyleLbl="node3" presStyleIdx="6" presStyleCnt="7" custScaleX="199325" custLinFactNeighborX="41809" custLinFactNeighborY="-1570">
        <dgm:presLayoutVars>
          <dgm:chPref val="3"/>
        </dgm:presLayoutVars>
      </dgm:prSet>
      <dgm:spPr/>
      <dgm:t>
        <a:bodyPr/>
        <a:lstStyle/>
        <a:p>
          <a:endParaRPr lang="en-US"/>
        </a:p>
      </dgm:t>
    </dgm:pt>
    <dgm:pt modelId="{596FA663-A702-4CAE-9ACA-EBE787D124BD}" type="pres">
      <dgm:prSet presAssocID="{BD95C828-42EB-44D0-AA62-D3AB98A6D916}" presName="level3hierChild" presStyleCnt="0"/>
      <dgm:spPr/>
    </dgm:pt>
  </dgm:ptLst>
  <dgm:cxnLst>
    <dgm:cxn modelId="{174DD893-5E75-40B8-A7C9-BE26E3F52612}" type="presOf" srcId="{1EC0EA96-2EEB-408C-9700-BB75698A84A3}" destId="{38D3A82F-FC82-487C-914F-A0BF693CB482}" srcOrd="1" destOrd="0" presId="urn:microsoft.com/office/officeart/2005/8/layout/hierarchy2"/>
    <dgm:cxn modelId="{53EC3B74-0C1D-4C60-AED6-C72C5F15956B}" type="presOf" srcId="{B89AD8CE-0846-4988-85B3-A1BA13CCDF20}" destId="{35D2DF70-770F-45AF-8CC9-87351B2EAD52}" srcOrd="0" destOrd="0" presId="urn:microsoft.com/office/officeart/2005/8/layout/hierarchy2"/>
    <dgm:cxn modelId="{944F03B0-C02B-4B4C-A897-04BBAE3F7415}" type="presOf" srcId="{3F389262-08E7-40A8-AF2F-EDF073627DDC}" destId="{502E635D-37D4-496E-89C3-7B5238E8CFB1}" srcOrd="0" destOrd="0" presId="urn:microsoft.com/office/officeart/2005/8/layout/hierarchy2"/>
    <dgm:cxn modelId="{DF431544-F7EA-4FB4-9720-46D33F1D7733}" type="presOf" srcId="{1EC0EA96-2EEB-408C-9700-BB75698A84A3}" destId="{D3097717-B715-4CF9-87BF-E5C99F6C027D}" srcOrd="0" destOrd="0" presId="urn:microsoft.com/office/officeart/2005/8/layout/hierarchy2"/>
    <dgm:cxn modelId="{B75391B4-F6C4-40EB-A338-EC43A08D4CF2}" type="presOf" srcId="{186667C5-D9ED-4E51-B069-0146F3B7EEA9}" destId="{ED75461A-E841-45CA-B3C4-C440DCD709F9}" srcOrd="0" destOrd="0" presId="urn:microsoft.com/office/officeart/2005/8/layout/hierarchy2"/>
    <dgm:cxn modelId="{E0675DA2-110A-440C-B456-017BD8D27E51}" type="presOf" srcId="{91E2DAB7-897F-4A2D-A035-882185E1949B}" destId="{396C82DB-438D-4406-A984-373FA64BF519}" srcOrd="0" destOrd="0" presId="urn:microsoft.com/office/officeart/2005/8/layout/hierarchy2"/>
    <dgm:cxn modelId="{EE71346C-1783-458F-BF59-C53FD6EE1316}" srcId="{7545817E-32B6-40FE-A835-83DD4B2374E8}" destId="{5A121CA9-554C-408C-AF5C-F06F9EEAB018}" srcOrd="2" destOrd="0" parTransId="{3F389262-08E7-40A8-AF2F-EDF073627DDC}" sibTransId="{839EA3D1-3648-44B4-9C1E-B5334B3F2108}"/>
    <dgm:cxn modelId="{E78691ED-3FC5-4E94-B8E5-805E78E42561}" type="presOf" srcId="{319EED76-B84B-448E-BFAD-D0AC2190D596}" destId="{9C59314F-A0DA-4CA0-B0C8-185A596E396C}" srcOrd="0" destOrd="0" presId="urn:microsoft.com/office/officeart/2005/8/layout/hierarchy2"/>
    <dgm:cxn modelId="{C5B6A8C6-F699-4129-97AE-429F5647393A}" type="presOf" srcId="{A457A750-E402-4C7D-AA14-27878FD98DB0}" destId="{9010595D-D2FF-4D2B-A80A-409BA3287FA6}" srcOrd="1" destOrd="0" presId="urn:microsoft.com/office/officeart/2005/8/layout/hierarchy2"/>
    <dgm:cxn modelId="{50F22442-2123-4B80-BC73-A81E14A9203B}" type="presOf" srcId="{E9E5FC0E-0231-41F0-BE41-1C81A39C8463}" destId="{B4A630B5-3F56-49AD-8F86-8038BC2C3CDE}" srcOrd="0" destOrd="0" presId="urn:microsoft.com/office/officeart/2005/8/layout/hierarchy2"/>
    <dgm:cxn modelId="{C20C102B-FBF7-4284-84EE-0B95BC511679}" type="presOf" srcId="{5E5B4099-39B9-49C8-AB7B-249D8628571D}" destId="{409FACE8-7926-4614-9FDC-B437F8CD753A}" srcOrd="1" destOrd="0" presId="urn:microsoft.com/office/officeart/2005/8/layout/hierarchy2"/>
    <dgm:cxn modelId="{21486DD6-0C2E-44D5-B7A1-076ADD3785E7}" type="presOf" srcId="{C3FD3ED9-27D1-41E7-96C7-6368B4A14AF8}" destId="{0F8CB499-12D1-4847-B00B-0ADCE1F70017}" srcOrd="0" destOrd="0" presId="urn:microsoft.com/office/officeart/2005/8/layout/hierarchy2"/>
    <dgm:cxn modelId="{3F37EACA-910D-4006-B0EE-DF8CB0709506}" type="presOf" srcId="{6FA4EF3A-F34F-478D-B20D-AE2D0EA8228F}" destId="{61CD3DA8-7A36-47F2-8566-D65FE72497E3}" srcOrd="1" destOrd="0" presId="urn:microsoft.com/office/officeart/2005/8/layout/hierarchy2"/>
    <dgm:cxn modelId="{03E50BAC-AB5E-4547-869F-166680C803C1}" srcId="{E9E5FC0E-0231-41F0-BE41-1C81A39C8463}" destId="{7545817E-32B6-40FE-A835-83DD4B2374E8}" srcOrd="0" destOrd="0" parTransId="{1EC0EA96-2EEB-408C-9700-BB75698A84A3}" sibTransId="{84ECBF4B-B709-4AB7-BE37-F01E075B0323}"/>
    <dgm:cxn modelId="{AD02B15D-1350-4C43-9018-CA30B599A5D3}" srcId="{E9E5FC0E-0231-41F0-BE41-1C81A39C8463}" destId="{9E3AA124-0B2C-4DF8-8EE4-0167413B3A68}" srcOrd="1" destOrd="0" parTransId="{5E5B4099-39B9-49C8-AB7B-249D8628571D}" sibTransId="{9C986C8D-D2F4-4DBA-A11B-1868BBB3446F}"/>
    <dgm:cxn modelId="{887919CF-4172-4998-A251-4F04333469B4}" srcId="{9E3AA124-0B2C-4DF8-8EE4-0167413B3A68}" destId="{91E2DAB7-897F-4A2D-A035-882185E1949B}" srcOrd="2" destOrd="0" parTransId="{C3FD3ED9-27D1-41E7-96C7-6368B4A14AF8}" sibTransId="{B334B690-9791-451D-931A-D39572624ECE}"/>
    <dgm:cxn modelId="{D5A02042-7278-48C7-A5BA-137690148E26}" type="presOf" srcId="{B40B8080-00C4-49BF-9EAB-9599C7A62A0F}" destId="{C5AFF327-658F-4838-9C82-39B0AC68516C}" srcOrd="1" destOrd="0" presId="urn:microsoft.com/office/officeart/2005/8/layout/hierarchy2"/>
    <dgm:cxn modelId="{338489AF-F17D-43C1-9A38-1CCB26449D84}" type="presOf" srcId="{B89AD8CE-0846-4988-85B3-A1BA13CCDF20}" destId="{7EA48B6B-A05F-407E-A4C3-5B74921F4047}" srcOrd="1" destOrd="0" presId="urn:microsoft.com/office/officeart/2005/8/layout/hierarchy2"/>
    <dgm:cxn modelId="{2CA838C3-C05A-4965-AD8D-DE556B5179CD}" type="presOf" srcId="{5E5B4099-39B9-49C8-AB7B-249D8628571D}" destId="{A85A89CC-4DC6-4548-A2D7-81AF6DEB7D85}" srcOrd="0" destOrd="0" presId="urn:microsoft.com/office/officeart/2005/8/layout/hierarchy2"/>
    <dgm:cxn modelId="{9F552A31-045E-4ED4-9BB3-5B9A8A284113}" srcId="{7545817E-32B6-40FE-A835-83DD4B2374E8}" destId="{0E433D7D-4385-4185-8693-13E1A74E7F02}" srcOrd="0" destOrd="0" parTransId="{A457A750-E402-4C7D-AA14-27878FD98DB0}" sibTransId="{8108FE9E-87E9-49A2-A1E1-3B391F03A03D}"/>
    <dgm:cxn modelId="{20B6FA61-6A5E-4312-80C5-185A3426F199}" type="presOf" srcId="{83A0B4D6-598B-49A1-B11D-FCFE0730A506}" destId="{5EC4D291-1C98-45DD-82C2-4C0984AC4869}" srcOrd="0" destOrd="0" presId="urn:microsoft.com/office/officeart/2005/8/layout/hierarchy2"/>
    <dgm:cxn modelId="{174E5715-8C0C-4E4C-AF0A-ED7C36691026}" srcId="{9E3AA124-0B2C-4DF8-8EE4-0167413B3A68}" destId="{7C14D422-0C41-41A8-830F-2DF66809D9A5}" srcOrd="0" destOrd="0" parTransId="{186667C5-D9ED-4E51-B069-0146F3B7EEA9}" sibTransId="{33AFF3A4-4419-4162-B84D-D06AD18E2B51}"/>
    <dgm:cxn modelId="{6B4FD6F8-31A4-437E-B34A-D87745104700}" type="presOf" srcId="{B40B8080-00C4-49BF-9EAB-9599C7A62A0F}" destId="{3305CB66-6B73-4FD1-A839-3BBD63B4FE0B}" srcOrd="0" destOrd="0" presId="urn:microsoft.com/office/officeart/2005/8/layout/hierarchy2"/>
    <dgm:cxn modelId="{28B4C098-19EA-4823-8228-06E0DBC1DEEC}" type="presOf" srcId="{5A121CA9-554C-408C-AF5C-F06F9EEAB018}" destId="{79688652-A84D-4620-BB03-B262594BDB6F}" srcOrd="0" destOrd="0" presId="urn:microsoft.com/office/officeart/2005/8/layout/hierarchy2"/>
    <dgm:cxn modelId="{8262A7DE-05D3-44C9-A4B9-7B7127801A9C}" type="presOf" srcId="{6FA4EF3A-F34F-478D-B20D-AE2D0EA8228F}" destId="{38AB1E70-0647-497B-BFB9-1AA0D7A97D82}" srcOrd="0" destOrd="0" presId="urn:microsoft.com/office/officeart/2005/8/layout/hierarchy2"/>
    <dgm:cxn modelId="{14ED1D65-14F9-4B80-BB1F-1FF6E7A65614}" type="presOf" srcId="{9E3AA124-0B2C-4DF8-8EE4-0167413B3A68}" destId="{A0110444-3F58-41EE-8A28-3FD1DEFF81C6}" srcOrd="0" destOrd="0" presId="urn:microsoft.com/office/officeart/2005/8/layout/hierarchy2"/>
    <dgm:cxn modelId="{9944D14F-5B33-48FC-AF99-E70493150E95}" type="presOf" srcId="{7C14D422-0C41-41A8-830F-2DF66809D9A5}" destId="{0D5C06AF-1A1D-48DE-AFEE-E634FA55A673}" srcOrd="0" destOrd="0" presId="urn:microsoft.com/office/officeart/2005/8/layout/hierarchy2"/>
    <dgm:cxn modelId="{0D0F2328-7E92-48BF-A3B1-5C2CE7945D31}" type="presOf" srcId="{7545817E-32B6-40FE-A835-83DD4B2374E8}" destId="{B051374F-5119-46A4-A0EF-7A89FC6BE09A}" srcOrd="0" destOrd="0" presId="urn:microsoft.com/office/officeart/2005/8/layout/hierarchy2"/>
    <dgm:cxn modelId="{BB0EF55E-93C3-4B20-83F7-1A26A7698201}" type="presOf" srcId="{186667C5-D9ED-4E51-B069-0146F3B7EEA9}" destId="{FD758FC1-32BB-4E72-A828-F17AC7402500}" srcOrd="1" destOrd="0" presId="urn:microsoft.com/office/officeart/2005/8/layout/hierarchy2"/>
    <dgm:cxn modelId="{313D3D02-FE4E-45F7-934E-30303EE7C7FB}" srcId="{7545817E-32B6-40FE-A835-83DD4B2374E8}" destId="{319EED76-B84B-448E-BFAD-D0AC2190D596}" srcOrd="1" destOrd="0" parTransId="{B40B8080-00C4-49BF-9EAB-9599C7A62A0F}" sibTransId="{23509F6E-04C7-48CC-BA6C-4AE58D9A7C12}"/>
    <dgm:cxn modelId="{A80AC09C-6913-4103-9A0A-FB1AD02873ED}" srcId="{9E3AA124-0B2C-4DF8-8EE4-0167413B3A68}" destId="{83A0B4D6-598B-49A1-B11D-FCFE0730A506}" srcOrd="1" destOrd="0" parTransId="{B89AD8CE-0846-4988-85B3-A1BA13CCDF20}" sibTransId="{DD7DC3F0-85AD-47A5-B970-9F6AED7FAFCA}"/>
    <dgm:cxn modelId="{8E430E8D-1159-4BED-AE17-744F274A6527}" type="presOf" srcId="{BD95C828-42EB-44D0-AA62-D3AB98A6D916}" destId="{B50E44EC-F92E-4CDF-9E18-AD45E9F2E7FA}" srcOrd="0" destOrd="0" presId="urn:microsoft.com/office/officeart/2005/8/layout/hierarchy2"/>
    <dgm:cxn modelId="{BA5995A6-5B3C-49CB-AD34-4DE306615216}" srcId="{745D92DE-72E4-4D68-B56B-40DF2E933B83}" destId="{E9E5FC0E-0231-41F0-BE41-1C81A39C8463}" srcOrd="0" destOrd="0" parTransId="{F6E81E7F-EFC0-413C-9B46-68902DA903F0}" sibTransId="{9E787EDF-83C8-4408-94E8-F1EF7E929A92}"/>
    <dgm:cxn modelId="{AE6CE98C-2568-4B56-B93F-17836AAA3B21}" type="presOf" srcId="{745D92DE-72E4-4D68-B56B-40DF2E933B83}" destId="{0FF3CF15-A5CF-4136-A792-A587E8B37119}" srcOrd="0" destOrd="0" presId="urn:microsoft.com/office/officeart/2005/8/layout/hierarchy2"/>
    <dgm:cxn modelId="{CF03CA66-276D-4191-A9C7-938D406D6581}" type="presOf" srcId="{A457A750-E402-4C7D-AA14-27878FD98DB0}" destId="{E2C3FD19-24C5-459E-B65E-D099B70A80F6}" srcOrd="0" destOrd="0" presId="urn:microsoft.com/office/officeart/2005/8/layout/hierarchy2"/>
    <dgm:cxn modelId="{79E3D4A7-7B36-48E6-BABC-2F60AC4D76F4}" type="presOf" srcId="{3F389262-08E7-40A8-AF2F-EDF073627DDC}" destId="{B79D52C0-AA59-46D6-8F50-4CDF084FCE65}" srcOrd="1" destOrd="0" presId="urn:microsoft.com/office/officeart/2005/8/layout/hierarchy2"/>
    <dgm:cxn modelId="{1FD82F4F-B711-4632-8356-DE47123B69A4}" type="presOf" srcId="{C3FD3ED9-27D1-41E7-96C7-6368B4A14AF8}" destId="{E00DB702-C15E-4510-BEAF-8FFC71416A5B}" srcOrd="1" destOrd="0" presId="urn:microsoft.com/office/officeart/2005/8/layout/hierarchy2"/>
    <dgm:cxn modelId="{C0AE8292-1717-4418-8A0D-54C232502D15}" srcId="{9E3AA124-0B2C-4DF8-8EE4-0167413B3A68}" destId="{BD95C828-42EB-44D0-AA62-D3AB98A6D916}" srcOrd="3" destOrd="0" parTransId="{6FA4EF3A-F34F-478D-B20D-AE2D0EA8228F}" sibTransId="{851D60E7-D3AA-4391-AAF2-0E43DD6C6661}"/>
    <dgm:cxn modelId="{D9605262-368B-4B94-A206-BA813E1545C1}" type="presOf" srcId="{0E433D7D-4385-4185-8693-13E1A74E7F02}" destId="{A44791AB-2162-4C0B-90DE-B0CDEE920922}" srcOrd="0" destOrd="0" presId="urn:microsoft.com/office/officeart/2005/8/layout/hierarchy2"/>
    <dgm:cxn modelId="{CB1A5F84-731C-4025-968A-C32D735C5D84}" type="presParOf" srcId="{0FF3CF15-A5CF-4136-A792-A587E8B37119}" destId="{0389A3AF-F5B2-4A2B-9DC2-B56B501B83B2}" srcOrd="0" destOrd="0" presId="urn:microsoft.com/office/officeart/2005/8/layout/hierarchy2"/>
    <dgm:cxn modelId="{F67422E6-01C7-4604-8DCD-5AB2AA98FA5D}" type="presParOf" srcId="{0389A3AF-F5B2-4A2B-9DC2-B56B501B83B2}" destId="{B4A630B5-3F56-49AD-8F86-8038BC2C3CDE}" srcOrd="0" destOrd="0" presId="urn:microsoft.com/office/officeart/2005/8/layout/hierarchy2"/>
    <dgm:cxn modelId="{F54089A1-71BB-4065-90FE-C6DF2F02A5D4}" type="presParOf" srcId="{0389A3AF-F5B2-4A2B-9DC2-B56B501B83B2}" destId="{16BF7D41-6AB9-4AE4-B53A-9E61D39CA986}" srcOrd="1" destOrd="0" presId="urn:microsoft.com/office/officeart/2005/8/layout/hierarchy2"/>
    <dgm:cxn modelId="{8B39C77D-AF0F-41B7-AEEF-3849C653F147}" type="presParOf" srcId="{16BF7D41-6AB9-4AE4-B53A-9E61D39CA986}" destId="{D3097717-B715-4CF9-87BF-E5C99F6C027D}" srcOrd="0" destOrd="0" presId="urn:microsoft.com/office/officeart/2005/8/layout/hierarchy2"/>
    <dgm:cxn modelId="{044C699B-CCED-451E-8DAE-E3CBC9BF0847}" type="presParOf" srcId="{D3097717-B715-4CF9-87BF-E5C99F6C027D}" destId="{38D3A82F-FC82-487C-914F-A0BF693CB482}" srcOrd="0" destOrd="0" presId="urn:microsoft.com/office/officeart/2005/8/layout/hierarchy2"/>
    <dgm:cxn modelId="{6E1DEBF8-B1D3-4984-87D1-A0A0D3204D0B}" type="presParOf" srcId="{16BF7D41-6AB9-4AE4-B53A-9E61D39CA986}" destId="{F4080DBB-E6E8-44FF-8A75-6798D4D2F99E}" srcOrd="1" destOrd="0" presId="urn:microsoft.com/office/officeart/2005/8/layout/hierarchy2"/>
    <dgm:cxn modelId="{8D294443-2AC0-4229-A674-6F2E3438E7CD}" type="presParOf" srcId="{F4080DBB-E6E8-44FF-8A75-6798D4D2F99E}" destId="{B051374F-5119-46A4-A0EF-7A89FC6BE09A}" srcOrd="0" destOrd="0" presId="urn:microsoft.com/office/officeart/2005/8/layout/hierarchy2"/>
    <dgm:cxn modelId="{91518938-B42A-4419-BF5A-A4E2C4AB76D5}" type="presParOf" srcId="{F4080DBB-E6E8-44FF-8A75-6798D4D2F99E}" destId="{D519B116-5591-474C-BAAE-FC5718FE0DDB}" srcOrd="1" destOrd="0" presId="urn:microsoft.com/office/officeart/2005/8/layout/hierarchy2"/>
    <dgm:cxn modelId="{19588DD8-F325-417D-B6BB-E36C9F38BFDE}" type="presParOf" srcId="{D519B116-5591-474C-BAAE-FC5718FE0DDB}" destId="{E2C3FD19-24C5-459E-B65E-D099B70A80F6}" srcOrd="0" destOrd="0" presId="urn:microsoft.com/office/officeart/2005/8/layout/hierarchy2"/>
    <dgm:cxn modelId="{82D17D4C-A4FF-4FBD-AFBF-9CBFE460AF07}" type="presParOf" srcId="{E2C3FD19-24C5-459E-B65E-D099B70A80F6}" destId="{9010595D-D2FF-4D2B-A80A-409BA3287FA6}" srcOrd="0" destOrd="0" presId="urn:microsoft.com/office/officeart/2005/8/layout/hierarchy2"/>
    <dgm:cxn modelId="{35081597-8E43-47D2-9F0D-32EF3BA814CA}" type="presParOf" srcId="{D519B116-5591-474C-BAAE-FC5718FE0DDB}" destId="{2149724C-1478-43BB-8C32-ED27AABC29C7}" srcOrd="1" destOrd="0" presId="urn:microsoft.com/office/officeart/2005/8/layout/hierarchy2"/>
    <dgm:cxn modelId="{29CFCC5B-9A5E-4FC2-A6B9-5C00E38F5977}" type="presParOf" srcId="{2149724C-1478-43BB-8C32-ED27AABC29C7}" destId="{A44791AB-2162-4C0B-90DE-B0CDEE920922}" srcOrd="0" destOrd="0" presId="urn:microsoft.com/office/officeart/2005/8/layout/hierarchy2"/>
    <dgm:cxn modelId="{4A0BA32F-B263-41C7-B399-79E82C1871F4}" type="presParOf" srcId="{2149724C-1478-43BB-8C32-ED27AABC29C7}" destId="{CE6AB8D7-2951-4FA4-9547-3AF749261ED1}" srcOrd="1" destOrd="0" presId="urn:microsoft.com/office/officeart/2005/8/layout/hierarchy2"/>
    <dgm:cxn modelId="{D11C7470-36BE-4DC6-89E6-AC333D165F27}" type="presParOf" srcId="{D519B116-5591-474C-BAAE-FC5718FE0DDB}" destId="{3305CB66-6B73-4FD1-A839-3BBD63B4FE0B}" srcOrd="2" destOrd="0" presId="urn:microsoft.com/office/officeart/2005/8/layout/hierarchy2"/>
    <dgm:cxn modelId="{CA97013D-2601-46C9-83DB-A453CD105B5F}" type="presParOf" srcId="{3305CB66-6B73-4FD1-A839-3BBD63B4FE0B}" destId="{C5AFF327-658F-4838-9C82-39B0AC68516C}" srcOrd="0" destOrd="0" presId="urn:microsoft.com/office/officeart/2005/8/layout/hierarchy2"/>
    <dgm:cxn modelId="{6A404635-DA05-4942-BA70-F8DB8EA8ED52}" type="presParOf" srcId="{D519B116-5591-474C-BAAE-FC5718FE0DDB}" destId="{37E45E81-AB8E-4DA5-8000-E4FDBBDE69AA}" srcOrd="3" destOrd="0" presId="urn:microsoft.com/office/officeart/2005/8/layout/hierarchy2"/>
    <dgm:cxn modelId="{9440737B-5439-4D1F-9506-615C1DFC4F56}" type="presParOf" srcId="{37E45E81-AB8E-4DA5-8000-E4FDBBDE69AA}" destId="{9C59314F-A0DA-4CA0-B0C8-185A596E396C}" srcOrd="0" destOrd="0" presId="urn:microsoft.com/office/officeart/2005/8/layout/hierarchy2"/>
    <dgm:cxn modelId="{29DAB3A1-C301-4DBE-8E76-3BA6E5C081CB}" type="presParOf" srcId="{37E45E81-AB8E-4DA5-8000-E4FDBBDE69AA}" destId="{593E389B-1D83-4FF1-885F-FF75E6194340}" srcOrd="1" destOrd="0" presId="urn:microsoft.com/office/officeart/2005/8/layout/hierarchy2"/>
    <dgm:cxn modelId="{FE82CB21-B913-4E92-B843-8A31A7E86072}" type="presParOf" srcId="{D519B116-5591-474C-BAAE-FC5718FE0DDB}" destId="{502E635D-37D4-496E-89C3-7B5238E8CFB1}" srcOrd="4" destOrd="0" presId="urn:microsoft.com/office/officeart/2005/8/layout/hierarchy2"/>
    <dgm:cxn modelId="{8BC42B3D-3467-4B2B-900D-46D5E0A56603}" type="presParOf" srcId="{502E635D-37D4-496E-89C3-7B5238E8CFB1}" destId="{B79D52C0-AA59-46D6-8F50-4CDF084FCE65}" srcOrd="0" destOrd="0" presId="urn:microsoft.com/office/officeart/2005/8/layout/hierarchy2"/>
    <dgm:cxn modelId="{2DC84194-0BD4-4FBF-A696-980A6280739E}" type="presParOf" srcId="{D519B116-5591-474C-BAAE-FC5718FE0DDB}" destId="{2B8555FE-53DC-4932-A17E-FF99255F6365}" srcOrd="5" destOrd="0" presId="urn:microsoft.com/office/officeart/2005/8/layout/hierarchy2"/>
    <dgm:cxn modelId="{DFB0305E-C8A8-43CE-BC49-28B83043F35B}" type="presParOf" srcId="{2B8555FE-53DC-4932-A17E-FF99255F6365}" destId="{79688652-A84D-4620-BB03-B262594BDB6F}" srcOrd="0" destOrd="0" presId="urn:microsoft.com/office/officeart/2005/8/layout/hierarchy2"/>
    <dgm:cxn modelId="{4A91F6B8-4728-4B0B-AC06-C3813ADCC344}" type="presParOf" srcId="{2B8555FE-53DC-4932-A17E-FF99255F6365}" destId="{60F8091F-12B6-4D46-8D13-4A047E19B113}" srcOrd="1" destOrd="0" presId="urn:microsoft.com/office/officeart/2005/8/layout/hierarchy2"/>
    <dgm:cxn modelId="{66A04261-B4DF-4609-82C7-18205FC680D2}" type="presParOf" srcId="{16BF7D41-6AB9-4AE4-B53A-9E61D39CA986}" destId="{A85A89CC-4DC6-4548-A2D7-81AF6DEB7D85}" srcOrd="2" destOrd="0" presId="urn:microsoft.com/office/officeart/2005/8/layout/hierarchy2"/>
    <dgm:cxn modelId="{2F7BA3C6-D012-4FE3-9688-F0EE93F3EABA}" type="presParOf" srcId="{A85A89CC-4DC6-4548-A2D7-81AF6DEB7D85}" destId="{409FACE8-7926-4614-9FDC-B437F8CD753A}" srcOrd="0" destOrd="0" presId="urn:microsoft.com/office/officeart/2005/8/layout/hierarchy2"/>
    <dgm:cxn modelId="{3A4F1C49-CF24-4B20-B9E9-56E296028CBD}" type="presParOf" srcId="{16BF7D41-6AB9-4AE4-B53A-9E61D39CA986}" destId="{DCFA8D66-13AF-4D1E-955F-A026B6E53907}" srcOrd="3" destOrd="0" presId="urn:microsoft.com/office/officeart/2005/8/layout/hierarchy2"/>
    <dgm:cxn modelId="{7FD34C04-85AC-43E1-A2ED-4F4FF0FFEC53}" type="presParOf" srcId="{DCFA8D66-13AF-4D1E-955F-A026B6E53907}" destId="{A0110444-3F58-41EE-8A28-3FD1DEFF81C6}" srcOrd="0" destOrd="0" presId="urn:microsoft.com/office/officeart/2005/8/layout/hierarchy2"/>
    <dgm:cxn modelId="{0050E82F-5331-4CC4-B55C-3710F201307C}" type="presParOf" srcId="{DCFA8D66-13AF-4D1E-955F-A026B6E53907}" destId="{8CF7CB11-FD16-426B-8A39-F9F651C82F17}" srcOrd="1" destOrd="0" presId="urn:microsoft.com/office/officeart/2005/8/layout/hierarchy2"/>
    <dgm:cxn modelId="{6F6AE2C3-DE5F-4A70-974E-4F566CA02E6A}" type="presParOf" srcId="{8CF7CB11-FD16-426B-8A39-F9F651C82F17}" destId="{ED75461A-E841-45CA-B3C4-C440DCD709F9}" srcOrd="0" destOrd="0" presId="urn:microsoft.com/office/officeart/2005/8/layout/hierarchy2"/>
    <dgm:cxn modelId="{D682BAFD-AE91-49F8-83C1-BB260DE69C5D}" type="presParOf" srcId="{ED75461A-E841-45CA-B3C4-C440DCD709F9}" destId="{FD758FC1-32BB-4E72-A828-F17AC7402500}" srcOrd="0" destOrd="0" presId="urn:microsoft.com/office/officeart/2005/8/layout/hierarchy2"/>
    <dgm:cxn modelId="{6410977E-61E7-410B-A3F2-785FECBA1CD4}" type="presParOf" srcId="{8CF7CB11-FD16-426B-8A39-F9F651C82F17}" destId="{DB03C449-E74B-4533-AEE1-27E48493FB5C}" srcOrd="1" destOrd="0" presId="urn:microsoft.com/office/officeart/2005/8/layout/hierarchy2"/>
    <dgm:cxn modelId="{AAD55C61-E9C0-4391-8FFB-4B6B6FD7EC2A}" type="presParOf" srcId="{DB03C449-E74B-4533-AEE1-27E48493FB5C}" destId="{0D5C06AF-1A1D-48DE-AFEE-E634FA55A673}" srcOrd="0" destOrd="0" presId="urn:microsoft.com/office/officeart/2005/8/layout/hierarchy2"/>
    <dgm:cxn modelId="{6F623DB8-200D-49B9-8B38-65C4B269B9DD}" type="presParOf" srcId="{DB03C449-E74B-4533-AEE1-27E48493FB5C}" destId="{CD595A13-8053-487E-8CFF-CBDF2EE892D5}" srcOrd="1" destOrd="0" presId="urn:microsoft.com/office/officeart/2005/8/layout/hierarchy2"/>
    <dgm:cxn modelId="{936C96C5-82A6-43E9-A286-464F38E647A9}" type="presParOf" srcId="{8CF7CB11-FD16-426B-8A39-F9F651C82F17}" destId="{35D2DF70-770F-45AF-8CC9-87351B2EAD52}" srcOrd="2" destOrd="0" presId="urn:microsoft.com/office/officeart/2005/8/layout/hierarchy2"/>
    <dgm:cxn modelId="{5CAA4D53-3C55-43A0-97DB-A1D829280B43}" type="presParOf" srcId="{35D2DF70-770F-45AF-8CC9-87351B2EAD52}" destId="{7EA48B6B-A05F-407E-A4C3-5B74921F4047}" srcOrd="0" destOrd="0" presId="urn:microsoft.com/office/officeart/2005/8/layout/hierarchy2"/>
    <dgm:cxn modelId="{A3D9D0D8-9807-4CDD-BB37-56F9A6305A2B}" type="presParOf" srcId="{8CF7CB11-FD16-426B-8A39-F9F651C82F17}" destId="{B82488B3-6694-4325-9AD7-936040E117C6}" srcOrd="3" destOrd="0" presId="urn:microsoft.com/office/officeart/2005/8/layout/hierarchy2"/>
    <dgm:cxn modelId="{3A1035FC-D8BF-415B-88F1-C70CA513B18B}" type="presParOf" srcId="{B82488B3-6694-4325-9AD7-936040E117C6}" destId="{5EC4D291-1C98-45DD-82C2-4C0984AC4869}" srcOrd="0" destOrd="0" presId="urn:microsoft.com/office/officeart/2005/8/layout/hierarchy2"/>
    <dgm:cxn modelId="{1B5FBD9B-C645-4A6A-8E24-F8A279BD4485}" type="presParOf" srcId="{B82488B3-6694-4325-9AD7-936040E117C6}" destId="{964F03A9-1150-4F3E-B5D1-B7EF57A47326}" srcOrd="1" destOrd="0" presId="urn:microsoft.com/office/officeart/2005/8/layout/hierarchy2"/>
    <dgm:cxn modelId="{A196EAEB-431B-4876-8C45-5C3A0C034ECF}" type="presParOf" srcId="{8CF7CB11-FD16-426B-8A39-F9F651C82F17}" destId="{0F8CB499-12D1-4847-B00B-0ADCE1F70017}" srcOrd="4" destOrd="0" presId="urn:microsoft.com/office/officeart/2005/8/layout/hierarchy2"/>
    <dgm:cxn modelId="{367C2509-2D24-4F72-A19E-14CD38EF4617}" type="presParOf" srcId="{0F8CB499-12D1-4847-B00B-0ADCE1F70017}" destId="{E00DB702-C15E-4510-BEAF-8FFC71416A5B}" srcOrd="0" destOrd="0" presId="urn:microsoft.com/office/officeart/2005/8/layout/hierarchy2"/>
    <dgm:cxn modelId="{551DA6A4-139A-4FFA-9E31-9348180E6658}" type="presParOf" srcId="{8CF7CB11-FD16-426B-8A39-F9F651C82F17}" destId="{EE6FFF6A-87A7-40E1-B370-C0EBFEEB36A0}" srcOrd="5" destOrd="0" presId="urn:microsoft.com/office/officeart/2005/8/layout/hierarchy2"/>
    <dgm:cxn modelId="{21B08997-9EF0-4F86-A728-9E5D553E18C4}" type="presParOf" srcId="{EE6FFF6A-87A7-40E1-B370-C0EBFEEB36A0}" destId="{396C82DB-438D-4406-A984-373FA64BF519}" srcOrd="0" destOrd="0" presId="urn:microsoft.com/office/officeart/2005/8/layout/hierarchy2"/>
    <dgm:cxn modelId="{ADEA5539-4745-4B3A-BB8F-52798F85A89A}" type="presParOf" srcId="{EE6FFF6A-87A7-40E1-B370-C0EBFEEB36A0}" destId="{1A160E03-9035-4825-9A00-099D277D68EA}" srcOrd="1" destOrd="0" presId="urn:microsoft.com/office/officeart/2005/8/layout/hierarchy2"/>
    <dgm:cxn modelId="{6A1680B1-2ADD-4809-8417-A603882B8C63}" type="presParOf" srcId="{8CF7CB11-FD16-426B-8A39-F9F651C82F17}" destId="{38AB1E70-0647-497B-BFB9-1AA0D7A97D82}" srcOrd="6" destOrd="0" presId="urn:microsoft.com/office/officeart/2005/8/layout/hierarchy2"/>
    <dgm:cxn modelId="{7E4BF0D5-F518-49B6-8CB7-6E4415413C20}" type="presParOf" srcId="{38AB1E70-0647-497B-BFB9-1AA0D7A97D82}" destId="{61CD3DA8-7A36-47F2-8566-D65FE72497E3}" srcOrd="0" destOrd="0" presId="urn:microsoft.com/office/officeart/2005/8/layout/hierarchy2"/>
    <dgm:cxn modelId="{91ED5012-0E3E-4030-AAD0-C1D60E23131B}" type="presParOf" srcId="{8CF7CB11-FD16-426B-8A39-F9F651C82F17}" destId="{010ECC65-A3B6-42A9-AC4D-D954D796E2A6}" srcOrd="7" destOrd="0" presId="urn:microsoft.com/office/officeart/2005/8/layout/hierarchy2"/>
    <dgm:cxn modelId="{3DE6CE77-60A8-4C1B-8092-B9254327DCDE}" type="presParOf" srcId="{010ECC65-A3B6-42A9-AC4D-D954D796E2A6}" destId="{B50E44EC-F92E-4CDF-9E18-AD45E9F2E7FA}" srcOrd="0" destOrd="0" presId="urn:microsoft.com/office/officeart/2005/8/layout/hierarchy2"/>
    <dgm:cxn modelId="{A766E7F0-4669-4E8E-86B2-0716F6BB508D}" type="presParOf" srcId="{010ECC65-A3B6-42A9-AC4D-D954D796E2A6}" destId="{596FA663-A702-4CAE-9ACA-EBE787D124B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630B5-3F56-49AD-8F86-8038BC2C3CDE}">
      <dsp:nvSpPr>
        <dsp:cNvPr id="0" name=""/>
        <dsp:cNvSpPr/>
      </dsp:nvSpPr>
      <dsp:spPr>
        <a:xfrm>
          <a:off x="690009" y="1503374"/>
          <a:ext cx="1527168" cy="688516"/>
        </a:xfrm>
        <a:prstGeom prst="roundRect">
          <a:avLst>
            <a:gd name="adj" fmla="val 10000"/>
          </a:avLst>
        </a:prstGeom>
        <a:solidFill>
          <a:schemeClr val="bg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b="1" kern="1200" dirty="0"/>
            <a:t>MODELLING TOOLS</a:t>
          </a:r>
        </a:p>
      </dsp:txBody>
      <dsp:txXfrm>
        <a:off x="710175" y="1523540"/>
        <a:ext cx="1486836" cy="648184"/>
      </dsp:txXfrm>
    </dsp:sp>
    <dsp:sp modelId="{D3097717-B715-4CF9-87BF-E5C99F6C027D}">
      <dsp:nvSpPr>
        <dsp:cNvPr id="0" name=""/>
        <dsp:cNvSpPr/>
      </dsp:nvSpPr>
      <dsp:spPr>
        <a:xfrm rot="17500715">
          <a:off x="1873410" y="1329677"/>
          <a:ext cx="1090283" cy="22741"/>
        </a:xfrm>
        <a:custGeom>
          <a:avLst/>
          <a:gdLst/>
          <a:ahLst/>
          <a:cxnLst/>
          <a:rect l="0" t="0" r="0" b="0"/>
          <a:pathLst>
            <a:path>
              <a:moveTo>
                <a:pt x="0" y="11370"/>
              </a:moveTo>
              <a:lnTo>
                <a:pt x="1090283" y="1137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GB" sz="2000" kern="1200" dirty="0"/>
        </a:p>
      </dsp:txBody>
      <dsp:txXfrm>
        <a:off x="2391295" y="1313791"/>
        <a:ext cx="54514" cy="54514"/>
      </dsp:txXfrm>
    </dsp:sp>
    <dsp:sp modelId="{B051374F-5119-46A4-A0EF-7A89FC6BE09A}">
      <dsp:nvSpPr>
        <dsp:cNvPr id="0" name=""/>
        <dsp:cNvSpPr/>
      </dsp:nvSpPr>
      <dsp:spPr>
        <a:xfrm>
          <a:off x="2619927" y="582745"/>
          <a:ext cx="1646341" cy="503437"/>
        </a:xfrm>
        <a:prstGeom prst="roundRect">
          <a:avLst>
            <a:gd name="adj" fmla="val 10000"/>
          </a:avLst>
        </a:prstGeom>
        <a:solidFill>
          <a:srgbClr val="DEE4EE"/>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b="1" kern="1200" dirty="0"/>
            <a:t>TOP-DOWN</a:t>
          </a:r>
        </a:p>
      </dsp:txBody>
      <dsp:txXfrm>
        <a:off x="2634672" y="597490"/>
        <a:ext cx="1616851" cy="473947"/>
      </dsp:txXfrm>
    </dsp:sp>
    <dsp:sp modelId="{E2C3FD19-24C5-459E-B65E-D099B70A80F6}">
      <dsp:nvSpPr>
        <dsp:cNvPr id="0" name=""/>
        <dsp:cNvSpPr/>
      </dsp:nvSpPr>
      <dsp:spPr>
        <a:xfrm rot="19493897">
          <a:off x="4174715" y="533617"/>
          <a:ext cx="1006823" cy="22741"/>
        </a:xfrm>
        <a:custGeom>
          <a:avLst/>
          <a:gdLst/>
          <a:ahLst/>
          <a:cxnLst/>
          <a:rect l="0" t="0" r="0" b="0"/>
          <a:pathLst>
            <a:path>
              <a:moveTo>
                <a:pt x="0" y="11370"/>
              </a:moveTo>
              <a:lnTo>
                <a:pt x="1006823" y="1137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GB" sz="2000" kern="1200" dirty="0"/>
        </a:p>
      </dsp:txBody>
      <dsp:txXfrm>
        <a:off x="4652956" y="519817"/>
        <a:ext cx="50341" cy="50341"/>
      </dsp:txXfrm>
    </dsp:sp>
    <dsp:sp modelId="{A44791AB-2162-4C0B-90DE-B0CDEE920922}">
      <dsp:nvSpPr>
        <dsp:cNvPr id="0" name=""/>
        <dsp:cNvSpPr/>
      </dsp:nvSpPr>
      <dsp:spPr>
        <a:xfrm>
          <a:off x="5089983" y="3792"/>
          <a:ext cx="2006954" cy="503437"/>
        </a:xfrm>
        <a:prstGeom prst="roundRect">
          <a:avLst>
            <a:gd name="adj" fmla="val 10000"/>
          </a:avLst>
        </a:prstGeom>
        <a:solidFill>
          <a:srgbClr val="DEE4EE"/>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a:t>ECONOMETRIC</a:t>
          </a:r>
        </a:p>
      </dsp:txBody>
      <dsp:txXfrm>
        <a:off x="5104728" y="18537"/>
        <a:ext cx="1977464" cy="473947"/>
      </dsp:txXfrm>
    </dsp:sp>
    <dsp:sp modelId="{3305CB66-6B73-4FD1-A839-3BBD63B4FE0B}">
      <dsp:nvSpPr>
        <dsp:cNvPr id="0" name=""/>
        <dsp:cNvSpPr/>
      </dsp:nvSpPr>
      <dsp:spPr>
        <a:xfrm>
          <a:off x="4266269" y="823093"/>
          <a:ext cx="823714" cy="22741"/>
        </a:xfrm>
        <a:custGeom>
          <a:avLst/>
          <a:gdLst/>
          <a:ahLst/>
          <a:cxnLst/>
          <a:rect l="0" t="0" r="0" b="0"/>
          <a:pathLst>
            <a:path>
              <a:moveTo>
                <a:pt x="0" y="11370"/>
              </a:moveTo>
              <a:lnTo>
                <a:pt x="823714" y="1137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GB" sz="2000" kern="1200" dirty="0"/>
        </a:p>
      </dsp:txBody>
      <dsp:txXfrm>
        <a:off x="4657533" y="813871"/>
        <a:ext cx="41185" cy="41185"/>
      </dsp:txXfrm>
    </dsp:sp>
    <dsp:sp modelId="{9C59314F-A0DA-4CA0-B0C8-185A596E396C}">
      <dsp:nvSpPr>
        <dsp:cNvPr id="0" name=""/>
        <dsp:cNvSpPr/>
      </dsp:nvSpPr>
      <dsp:spPr>
        <a:xfrm>
          <a:off x="5089983" y="582745"/>
          <a:ext cx="2006954" cy="503437"/>
        </a:xfrm>
        <a:prstGeom prst="roundRect">
          <a:avLst>
            <a:gd name="adj" fmla="val 10000"/>
          </a:avLst>
        </a:prstGeom>
        <a:solidFill>
          <a:srgbClr val="DEE4EE"/>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a:t>INPUT/OUTPUT</a:t>
          </a:r>
        </a:p>
      </dsp:txBody>
      <dsp:txXfrm>
        <a:off x="5104728" y="597490"/>
        <a:ext cx="1977464" cy="473947"/>
      </dsp:txXfrm>
    </dsp:sp>
    <dsp:sp modelId="{502E635D-37D4-496E-89C3-7B5238E8CFB1}">
      <dsp:nvSpPr>
        <dsp:cNvPr id="0" name=""/>
        <dsp:cNvSpPr/>
      </dsp:nvSpPr>
      <dsp:spPr>
        <a:xfrm rot="2106103">
          <a:off x="4174715" y="1112570"/>
          <a:ext cx="1006823" cy="22741"/>
        </a:xfrm>
        <a:custGeom>
          <a:avLst/>
          <a:gdLst/>
          <a:ahLst/>
          <a:cxnLst/>
          <a:rect l="0" t="0" r="0" b="0"/>
          <a:pathLst>
            <a:path>
              <a:moveTo>
                <a:pt x="0" y="11370"/>
              </a:moveTo>
              <a:lnTo>
                <a:pt x="1006823" y="1137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GB" sz="2000" kern="1200" dirty="0"/>
        </a:p>
      </dsp:txBody>
      <dsp:txXfrm>
        <a:off x="4652956" y="1098770"/>
        <a:ext cx="50341" cy="50341"/>
      </dsp:txXfrm>
    </dsp:sp>
    <dsp:sp modelId="{79688652-A84D-4620-BB03-B262594BDB6F}">
      <dsp:nvSpPr>
        <dsp:cNvPr id="0" name=""/>
        <dsp:cNvSpPr/>
      </dsp:nvSpPr>
      <dsp:spPr>
        <a:xfrm>
          <a:off x="5089983" y="1161698"/>
          <a:ext cx="2006954" cy="503437"/>
        </a:xfrm>
        <a:prstGeom prst="roundRect">
          <a:avLst>
            <a:gd name="adj" fmla="val 10000"/>
          </a:avLst>
        </a:prstGeom>
        <a:solidFill>
          <a:srgbClr val="DEE4EE"/>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a:t>CGE</a:t>
          </a:r>
        </a:p>
      </dsp:txBody>
      <dsp:txXfrm>
        <a:off x="5104728" y="1176443"/>
        <a:ext cx="1977464" cy="473947"/>
      </dsp:txXfrm>
    </dsp:sp>
    <dsp:sp modelId="{A85A89CC-4DC6-4548-A2D7-81AF6DEB7D85}">
      <dsp:nvSpPr>
        <dsp:cNvPr id="0" name=""/>
        <dsp:cNvSpPr/>
      </dsp:nvSpPr>
      <dsp:spPr>
        <a:xfrm rot="4099285">
          <a:off x="1873410" y="2342846"/>
          <a:ext cx="1090283" cy="22741"/>
        </a:xfrm>
        <a:custGeom>
          <a:avLst/>
          <a:gdLst/>
          <a:ahLst/>
          <a:cxnLst/>
          <a:rect l="0" t="0" r="0" b="0"/>
          <a:pathLst>
            <a:path>
              <a:moveTo>
                <a:pt x="0" y="11370"/>
              </a:moveTo>
              <a:lnTo>
                <a:pt x="1090283" y="1137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GB" sz="2000" kern="1200" dirty="0"/>
        </a:p>
      </dsp:txBody>
      <dsp:txXfrm>
        <a:off x="2391295" y="2326959"/>
        <a:ext cx="54514" cy="54514"/>
      </dsp:txXfrm>
    </dsp:sp>
    <dsp:sp modelId="{A0110444-3F58-41EE-8A28-3FD1DEFF81C6}">
      <dsp:nvSpPr>
        <dsp:cNvPr id="0" name=""/>
        <dsp:cNvSpPr/>
      </dsp:nvSpPr>
      <dsp:spPr>
        <a:xfrm>
          <a:off x="2619927" y="2609082"/>
          <a:ext cx="1646341" cy="503437"/>
        </a:xfrm>
        <a:prstGeom prst="roundRect">
          <a:avLst>
            <a:gd name="adj" fmla="val 10000"/>
          </a:avLst>
        </a:prstGeom>
        <a:solidFill>
          <a:srgbClr val="A1B1CF"/>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b="1" kern="1200" dirty="0"/>
            <a:t>BOTTOM-UP</a:t>
          </a:r>
        </a:p>
      </dsp:txBody>
      <dsp:txXfrm>
        <a:off x="2634672" y="2623827"/>
        <a:ext cx="1616851" cy="473947"/>
      </dsp:txXfrm>
    </dsp:sp>
    <dsp:sp modelId="{ED75461A-E841-45CA-B3C4-C440DCD709F9}">
      <dsp:nvSpPr>
        <dsp:cNvPr id="0" name=""/>
        <dsp:cNvSpPr/>
      </dsp:nvSpPr>
      <dsp:spPr>
        <a:xfrm rot="18809178">
          <a:off x="4079654" y="2415215"/>
          <a:ext cx="1196944" cy="22741"/>
        </a:xfrm>
        <a:custGeom>
          <a:avLst/>
          <a:gdLst/>
          <a:ahLst/>
          <a:cxnLst/>
          <a:rect l="0" t="0" r="0" b="0"/>
          <a:pathLst>
            <a:path>
              <a:moveTo>
                <a:pt x="0" y="11370"/>
              </a:moveTo>
              <a:lnTo>
                <a:pt x="1196944" y="1137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GB" sz="2000" kern="1200" dirty="0"/>
        </a:p>
      </dsp:txBody>
      <dsp:txXfrm>
        <a:off x="4648203" y="2396662"/>
        <a:ext cx="59847" cy="59847"/>
      </dsp:txXfrm>
    </dsp:sp>
    <dsp:sp modelId="{0D5C06AF-1A1D-48DE-AFEE-E634FA55A673}">
      <dsp:nvSpPr>
        <dsp:cNvPr id="0" name=""/>
        <dsp:cNvSpPr/>
      </dsp:nvSpPr>
      <dsp:spPr>
        <a:xfrm>
          <a:off x="5089983" y="1740652"/>
          <a:ext cx="2006954" cy="503437"/>
        </a:xfrm>
        <a:prstGeom prst="roundRect">
          <a:avLst>
            <a:gd name="adj" fmla="val 10000"/>
          </a:avLst>
        </a:prstGeom>
        <a:solidFill>
          <a:srgbClr val="A1B1CF"/>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a:t>ACCOUNTING</a:t>
          </a:r>
        </a:p>
      </dsp:txBody>
      <dsp:txXfrm>
        <a:off x="5104728" y="1755397"/>
        <a:ext cx="1977464" cy="473947"/>
      </dsp:txXfrm>
    </dsp:sp>
    <dsp:sp modelId="{35D2DF70-770F-45AF-8CC9-87351B2EAD52}">
      <dsp:nvSpPr>
        <dsp:cNvPr id="0" name=""/>
        <dsp:cNvSpPr/>
      </dsp:nvSpPr>
      <dsp:spPr>
        <a:xfrm rot="20438225">
          <a:off x="4241576" y="2704691"/>
          <a:ext cx="873099" cy="22741"/>
        </a:xfrm>
        <a:custGeom>
          <a:avLst/>
          <a:gdLst/>
          <a:ahLst/>
          <a:cxnLst/>
          <a:rect l="0" t="0" r="0" b="0"/>
          <a:pathLst>
            <a:path>
              <a:moveTo>
                <a:pt x="0" y="11370"/>
              </a:moveTo>
              <a:lnTo>
                <a:pt x="873099" y="1137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GB" sz="2000" kern="1200" dirty="0"/>
        </a:p>
      </dsp:txBody>
      <dsp:txXfrm>
        <a:off x="4656299" y="2694235"/>
        <a:ext cx="43654" cy="43654"/>
      </dsp:txXfrm>
    </dsp:sp>
    <dsp:sp modelId="{5EC4D291-1C98-45DD-82C2-4C0984AC4869}">
      <dsp:nvSpPr>
        <dsp:cNvPr id="0" name=""/>
        <dsp:cNvSpPr/>
      </dsp:nvSpPr>
      <dsp:spPr>
        <a:xfrm>
          <a:off x="5089983" y="2319605"/>
          <a:ext cx="2006954" cy="503437"/>
        </a:xfrm>
        <a:prstGeom prst="roundRect">
          <a:avLst>
            <a:gd name="adj" fmla="val 10000"/>
          </a:avLst>
        </a:prstGeom>
        <a:solidFill>
          <a:srgbClr val="A1B1CF"/>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a:t>SIMULATION</a:t>
          </a:r>
        </a:p>
      </dsp:txBody>
      <dsp:txXfrm>
        <a:off x="5104728" y="2334350"/>
        <a:ext cx="1977464" cy="473947"/>
      </dsp:txXfrm>
    </dsp:sp>
    <dsp:sp modelId="{0F8CB499-12D1-4847-B00B-0ADCE1F70017}">
      <dsp:nvSpPr>
        <dsp:cNvPr id="0" name=""/>
        <dsp:cNvSpPr/>
      </dsp:nvSpPr>
      <dsp:spPr>
        <a:xfrm rot="1161775">
          <a:off x="4241576" y="2994168"/>
          <a:ext cx="873099" cy="22741"/>
        </a:xfrm>
        <a:custGeom>
          <a:avLst/>
          <a:gdLst/>
          <a:ahLst/>
          <a:cxnLst/>
          <a:rect l="0" t="0" r="0" b="0"/>
          <a:pathLst>
            <a:path>
              <a:moveTo>
                <a:pt x="0" y="11370"/>
              </a:moveTo>
              <a:lnTo>
                <a:pt x="873099" y="1137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GB" sz="2000" kern="1200" dirty="0"/>
        </a:p>
      </dsp:txBody>
      <dsp:txXfrm>
        <a:off x="4656299" y="2983711"/>
        <a:ext cx="43654" cy="43654"/>
      </dsp:txXfrm>
    </dsp:sp>
    <dsp:sp modelId="{396C82DB-438D-4406-A984-373FA64BF519}">
      <dsp:nvSpPr>
        <dsp:cNvPr id="0" name=""/>
        <dsp:cNvSpPr/>
      </dsp:nvSpPr>
      <dsp:spPr>
        <a:xfrm>
          <a:off x="5089983" y="2898558"/>
          <a:ext cx="2006954" cy="503437"/>
        </a:xfrm>
        <a:prstGeom prst="roundRect">
          <a:avLst>
            <a:gd name="adj" fmla="val 10000"/>
          </a:avLst>
        </a:prstGeom>
        <a:solidFill>
          <a:srgbClr val="A1B1CF"/>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a:t>OPTIMISATION</a:t>
          </a:r>
        </a:p>
      </dsp:txBody>
      <dsp:txXfrm>
        <a:off x="5104728" y="2913303"/>
        <a:ext cx="1977464" cy="473947"/>
      </dsp:txXfrm>
    </dsp:sp>
    <dsp:sp modelId="{38AB1E70-0647-497B-BFB9-1AA0D7A97D82}">
      <dsp:nvSpPr>
        <dsp:cNvPr id="0" name=""/>
        <dsp:cNvSpPr/>
      </dsp:nvSpPr>
      <dsp:spPr>
        <a:xfrm rot="2775125">
          <a:off x="4082515" y="3279693"/>
          <a:ext cx="1191222" cy="22741"/>
        </a:xfrm>
        <a:custGeom>
          <a:avLst/>
          <a:gdLst/>
          <a:ahLst/>
          <a:cxnLst/>
          <a:rect l="0" t="0" r="0" b="0"/>
          <a:pathLst>
            <a:path>
              <a:moveTo>
                <a:pt x="0" y="11370"/>
              </a:moveTo>
              <a:lnTo>
                <a:pt x="1191222" y="1137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GB" sz="2000" kern="1200" dirty="0"/>
        </a:p>
      </dsp:txBody>
      <dsp:txXfrm>
        <a:off x="4648346" y="3261283"/>
        <a:ext cx="59561" cy="59561"/>
      </dsp:txXfrm>
    </dsp:sp>
    <dsp:sp modelId="{B50E44EC-F92E-4CDF-9E18-AD45E9F2E7FA}">
      <dsp:nvSpPr>
        <dsp:cNvPr id="0" name=""/>
        <dsp:cNvSpPr/>
      </dsp:nvSpPr>
      <dsp:spPr>
        <a:xfrm>
          <a:off x="5089983" y="3469608"/>
          <a:ext cx="2006954" cy="503437"/>
        </a:xfrm>
        <a:prstGeom prst="roundRect">
          <a:avLst>
            <a:gd name="adj" fmla="val 10000"/>
          </a:avLst>
        </a:prstGeom>
        <a:solidFill>
          <a:srgbClr val="A1B1CF"/>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a:t>HYBRID MODELS</a:t>
          </a:r>
        </a:p>
      </dsp:txBody>
      <dsp:txXfrm>
        <a:off x="5104728" y="3484353"/>
        <a:ext cx="1977464" cy="4739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FC889-3B05-4F6A-9AB7-C2521E883D0A}" type="datetimeFigureOut">
              <a:rPr lang="en-GB" smtClean="0"/>
              <a:t>02/04/2020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BA41E-3344-47AD-8CBE-EB0FC2E51C22}" type="slidenum">
              <a:rPr lang="en-GB" smtClean="0"/>
              <a:t>‹#›</a:t>
            </a:fld>
            <a:endParaRPr lang="en-GB" dirty="0"/>
          </a:p>
        </p:txBody>
      </p:sp>
    </p:spTree>
    <p:extLst>
      <p:ext uri="{BB962C8B-B14F-4D97-AF65-F5344CB8AC3E}">
        <p14:creationId xmlns:p14="http://schemas.microsoft.com/office/powerpoint/2010/main" val="3468247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253E99D3-575E-4B33-AEE3-580024E0F63F}" type="slidenum">
              <a:rPr lang="en-GB" smtClean="0"/>
              <a:t>1</a:t>
            </a:fld>
            <a:endParaRPr lang="en-GB"/>
          </a:p>
        </p:txBody>
      </p:sp>
    </p:spTree>
    <p:extLst>
      <p:ext uri="{BB962C8B-B14F-4D97-AF65-F5344CB8AC3E}">
        <p14:creationId xmlns:p14="http://schemas.microsoft.com/office/powerpoint/2010/main" val="2461985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10</a:t>
            </a:fld>
            <a:endParaRPr lang="en-US"/>
          </a:p>
        </p:txBody>
      </p:sp>
    </p:spTree>
    <p:extLst>
      <p:ext uri="{BB962C8B-B14F-4D97-AF65-F5344CB8AC3E}">
        <p14:creationId xmlns:p14="http://schemas.microsoft.com/office/powerpoint/2010/main" val="4118941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11</a:t>
            </a:fld>
            <a:endParaRPr lang="en-US"/>
          </a:p>
        </p:txBody>
      </p:sp>
    </p:spTree>
    <p:extLst>
      <p:ext uri="{BB962C8B-B14F-4D97-AF65-F5344CB8AC3E}">
        <p14:creationId xmlns:p14="http://schemas.microsoft.com/office/powerpoint/2010/main" val="3631865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C971FF-EF28-4195-A575-329446EFAA55}" type="slidenum">
              <a:rPr lang="en-GB" smtClean="0"/>
              <a:t>12</a:t>
            </a:fld>
            <a:endParaRPr lang="en-GB"/>
          </a:p>
        </p:txBody>
      </p:sp>
    </p:spTree>
    <p:extLst>
      <p:ext uri="{BB962C8B-B14F-4D97-AF65-F5344CB8AC3E}">
        <p14:creationId xmlns:p14="http://schemas.microsoft.com/office/powerpoint/2010/main" val="2741906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10"/>
          </p:nvPr>
        </p:nvSpPr>
        <p:spPr/>
        <p:txBody>
          <a:bodyPr/>
          <a:lstStyle/>
          <a:p>
            <a:fld id="{253E99D3-575E-4B33-AEE3-580024E0F63F}" type="slidenum">
              <a:rPr lang="en-GB" smtClean="0"/>
              <a:t>2</a:t>
            </a:fld>
            <a:endParaRPr lang="en-GB"/>
          </a:p>
        </p:txBody>
      </p:sp>
    </p:spTree>
    <p:extLst>
      <p:ext uri="{BB962C8B-B14F-4D97-AF65-F5344CB8AC3E}">
        <p14:creationId xmlns:p14="http://schemas.microsoft.com/office/powerpoint/2010/main" val="208422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b="1" dirty="0"/>
              <a:t>Top-</a:t>
            </a:r>
            <a:r>
              <a:rPr lang="es-419" b="1" dirty="0" err="1"/>
              <a:t>down</a:t>
            </a:r>
            <a:r>
              <a:rPr lang="es-419" b="1" dirty="0"/>
              <a:t> </a:t>
            </a:r>
            <a:r>
              <a:rPr lang="es-419" b="1" dirty="0" err="1"/>
              <a:t>models</a:t>
            </a:r>
            <a:r>
              <a:rPr lang="es-419" b="1" dirty="0"/>
              <a:t>:</a:t>
            </a:r>
            <a:r>
              <a:rPr lang="es-419" b="1" baseline="0" dirty="0"/>
              <a:t> </a:t>
            </a:r>
            <a:r>
              <a:rPr lang="es-419" baseline="0" dirty="0" err="1"/>
              <a:t>draw</a:t>
            </a:r>
            <a:r>
              <a:rPr lang="es-419" baseline="0" dirty="0"/>
              <a:t> </a:t>
            </a:r>
            <a:r>
              <a:rPr lang="es-419" baseline="0" dirty="0" err="1"/>
              <a:t>on</a:t>
            </a:r>
            <a:r>
              <a:rPr lang="es-419" baseline="0" dirty="0"/>
              <a:t> </a:t>
            </a:r>
            <a:r>
              <a:rPr lang="es-419" baseline="0" dirty="0" err="1"/>
              <a:t>macroeconomic</a:t>
            </a:r>
            <a:r>
              <a:rPr lang="es-419" baseline="0" dirty="0"/>
              <a:t> </a:t>
            </a:r>
            <a:r>
              <a:rPr lang="es-419" baseline="0" dirty="0" err="1"/>
              <a:t>relationships</a:t>
            </a:r>
            <a:r>
              <a:rPr lang="es-419" baseline="0" dirty="0"/>
              <a:t> to derive and </a:t>
            </a:r>
            <a:r>
              <a:rPr lang="es-419" baseline="0" dirty="0" err="1"/>
              <a:t>inform</a:t>
            </a:r>
            <a:r>
              <a:rPr lang="es-419" baseline="0" dirty="0"/>
              <a:t> </a:t>
            </a:r>
            <a:r>
              <a:rPr lang="es-419" baseline="0" dirty="0" err="1"/>
              <a:t>insights</a:t>
            </a:r>
            <a:r>
              <a:rPr lang="es-419" baseline="0" dirty="0"/>
              <a:t>. Can be </a:t>
            </a:r>
            <a:r>
              <a:rPr lang="es-419" baseline="0" dirty="0" err="1"/>
              <a:t>used</a:t>
            </a:r>
            <a:r>
              <a:rPr lang="es-419" baseline="0" dirty="0"/>
              <a:t> to </a:t>
            </a:r>
            <a:r>
              <a:rPr lang="es-419" baseline="0" dirty="0" err="1"/>
              <a:t>assess</a:t>
            </a:r>
            <a:r>
              <a:rPr lang="es-419" baseline="0" dirty="0"/>
              <a:t> </a:t>
            </a:r>
            <a:r>
              <a:rPr lang="es-419" baseline="0" dirty="0" err="1"/>
              <a:t>the</a:t>
            </a:r>
            <a:r>
              <a:rPr lang="es-419" baseline="0" dirty="0"/>
              <a:t> </a:t>
            </a:r>
            <a:r>
              <a:rPr lang="es-419" baseline="0" dirty="0" err="1"/>
              <a:t>effects</a:t>
            </a:r>
            <a:r>
              <a:rPr lang="es-419" baseline="0" dirty="0"/>
              <a:t> of </a:t>
            </a:r>
            <a:r>
              <a:rPr lang="es-419" baseline="0" dirty="0" err="1"/>
              <a:t>cross-sectoral</a:t>
            </a:r>
            <a:r>
              <a:rPr lang="es-419" baseline="0" dirty="0"/>
              <a:t> </a:t>
            </a:r>
            <a:r>
              <a:rPr lang="es-419" baseline="0" dirty="0" err="1"/>
              <a:t>policies</a:t>
            </a:r>
            <a:r>
              <a:rPr lang="es-419" baseline="0" dirty="0"/>
              <a:t> </a:t>
            </a:r>
            <a:r>
              <a:rPr lang="es-419" baseline="0" dirty="0" err="1"/>
              <a:t>like</a:t>
            </a:r>
            <a:r>
              <a:rPr lang="es-419" baseline="0" dirty="0"/>
              <a:t> carbón </a:t>
            </a:r>
            <a:r>
              <a:rPr lang="es-419" baseline="0" dirty="0" err="1"/>
              <a:t>taxes</a:t>
            </a:r>
            <a:r>
              <a:rPr lang="es-419" baseline="0" dirty="0"/>
              <a:t> </a:t>
            </a:r>
            <a:r>
              <a:rPr lang="es-419" baseline="0" dirty="0" err="1"/>
              <a:t>or</a:t>
            </a:r>
            <a:r>
              <a:rPr lang="es-419" baseline="0" dirty="0"/>
              <a:t> fuel subsidies. </a:t>
            </a:r>
            <a:r>
              <a:rPr lang="es-419" baseline="0" dirty="0" err="1"/>
              <a:t>They</a:t>
            </a:r>
            <a:r>
              <a:rPr lang="es-419" baseline="0" dirty="0"/>
              <a:t> </a:t>
            </a:r>
            <a:r>
              <a:rPr lang="es-419" baseline="0" dirty="0" err="1"/>
              <a:t>lack</a:t>
            </a:r>
            <a:r>
              <a:rPr lang="es-419" baseline="0" dirty="0"/>
              <a:t> </a:t>
            </a:r>
            <a:r>
              <a:rPr lang="es-419" baseline="0" dirty="0" err="1"/>
              <a:t>technological</a:t>
            </a:r>
            <a:r>
              <a:rPr lang="es-419" baseline="0" dirty="0"/>
              <a:t> </a:t>
            </a:r>
            <a:r>
              <a:rPr lang="es-419" baseline="0" dirty="0" err="1"/>
              <a:t>detail</a:t>
            </a:r>
            <a:r>
              <a:rPr lang="es-419" baseline="0" dirty="0"/>
              <a:t>.</a:t>
            </a:r>
          </a:p>
          <a:p>
            <a:endParaRPr lang="es-419" b="1" baseline="0" dirty="0"/>
          </a:p>
          <a:p>
            <a:r>
              <a:rPr lang="es-419" b="1" dirty="0" err="1"/>
              <a:t>Bottom</a:t>
            </a:r>
            <a:r>
              <a:rPr lang="es-419" b="1" baseline="0" dirty="0"/>
              <a:t>-up </a:t>
            </a:r>
            <a:r>
              <a:rPr lang="es-419" b="1" baseline="0" dirty="0" err="1"/>
              <a:t>models</a:t>
            </a:r>
            <a:r>
              <a:rPr lang="es-419" b="1" baseline="0" dirty="0"/>
              <a:t>:</a:t>
            </a:r>
          </a:p>
          <a:p>
            <a:pPr marL="171450" indent="-171450">
              <a:buFont typeface="Arial" panose="020B0604020202020204" pitchFamily="34" charset="0"/>
              <a:buChar char="•"/>
            </a:pPr>
            <a:r>
              <a:rPr lang="es-419" baseline="0" dirty="0" err="1"/>
              <a:t>enable</a:t>
            </a:r>
            <a:r>
              <a:rPr lang="es-419" baseline="0" dirty="0"/>
              <a:t> a more </a:t>
            </a:r>
            <a:r>
              <a:rPr lang="es-419" baseline="0" dirty="0" err="1"/>
              <a:t>detailed</a:t>
            </a:r>
            <a:r>
              <a:rPr lang="es-419" baseline="0" dirty="0"/>
              <a:t> </a:t>
            </a:r>
            <a:r>
              <a:rPr lang="es-419" baseline="0" dirty="0" err="1"/>
              <a:t>technological</a:t>
            </a:r>
            <a:r>
              <a:rPr lang="es-419" baseline="0" dirty="0"/>
              <a:t> </a:t>
            </a:r>
            <a:r>
              <a:rPr lang="es-419" baseline="0" dirty="0" err="1"/>
              <a:t>representation</a:t>
            </a:r>
            <a:r>
              <a:rPr lang="es-419" baseline="0" dirty="0"/>
              <a:t> </a:t>
            </a:r>
            <a:r>
              <a:rPr lang="es-419" baseline="0" dirty="0" err="1"/>
              <a:t>within</a:t>
            </a:r>
            <a:r>
              <a:rPr lang="es-419" baseline="0" dirty="0"/>
              <a:t> </a:t>
            </a:r>
            <a:r>
              <a:rPr lang="es-419" baseline="0" dirty="0" err="1"/>
              <a:t>an</a:t>
            </a:r>
            <a:r>
              <a:rPr lang="es-419" baseline="0" dirty="0"/>
              <a:t> </a:t>
            </a:r>
            <a:r>
              <a:rPr lang="es-419" baseline="0" dirty="0" err="1"/>
              <a:t>energy</a:t>
            </a:r>
            <a:r>
              <a:rPr lang="es-419" baseline="0" dirty="0"/>
              <a:t> </a:t>
            </a:r>
            <a:r>
              <a:rPr lang="es-419" baseline="0" dirty="0" err="1"/>
              <a:t>system</a:t>
            </a:r>
            <a:r>
              <a:rPr lang="es-419" baseline="0" dirty="0"/>
              <a:t>. </a:t>
            </a:r>
            <a:r>
              <a:rPr lang="es-419" baseline="0" dirty="0" err="1"/>
              <a:t>They</a:t>
            </a:r>
            <a:r>
              <a:rPr lang="es-419" baseline="0" dirty="0"/>
              <a:t> are </a:t>
            </a:r>
            <a:r>
              <a:rPr lang="es-419" baseline="0" dirty="0" err="1"/>
              <a:t>useful</a:t>
            </a:r>
            <a:r>
              <a:rPr lang="es-419" baseline="0" dirty="0"/>
              <a:t> </a:t>
            </a:r>
            <a:r>
              <a:rPr lang="es-419" baseline="0" dirty="0" err="1"/>
              <a:t>when</a:t>
            </a:r>
            <a:r>
              <a:rPr lang="es-419" baseline="0" dirty="0"/>
              <a:t> </a:t>
            </a:r>
            <a:r>
              <a:rPr lang="es-419" baseline="0" dirty="0" err="1"/>
              <a:t>investigating</a:t>
            </a:r>
            <a:r>
              <a:rPr lang="es-419" baseline="0" dirty="0"/>
              <a:t> </a:t>
            </a:r>
            <a:r>
              <a:rPr lang="es-419" baseline="0" dirty="0" err="1"/>
              <a:t>issues</a:t>
            </a:r>
            <a:r>
              <a:rPr lang="es-419" baseline="0" dirty="0"/>
              <a:t> </a:t>
            </a:r>
            <a:r>
              <a:rPr lang="es-419" baseline="0" dirty="0" err="1"/>
              <a:t>such</a:t>
            </a:r>
            <a:r>
              <a:rPr lang="es-419" baseline="0" dirty="0"/>
              <a:t> as  </a:t>
            </a:r>
            <a:r>
              <a:rPr lang="es-419" baseline="0" dirty="0" err="1"/>
              <a:t>the</a:t>
            </a:r>
            <a:r>
              <a:rPr lang="es-419" baseline="0" dirty="0"/>
              <a:t> role of individual </a:t>
            </a:r>
            <a:r>
              <a:rPr lang="es-419" baseline="0" dirty="0" err="1"/>
              <a:t>technologies</a:t>
            </a:r>
            <a:r>
              <a:rPr lang="es-419" baseline="0" dirty="0"/>
              <a:t> </a:t>
            </a:r>
            <a:r>
              <a:rPr lang="es-419" baseline="0" dirty="0" err="1"/>
              <a:t>or</a:t>
            </a:r>
            <a:r>
              <a:rPr lang="es-419" baseline="0" dirty="0"/>
              <a:t> </a:t>
            </a:r>
            <a:r>
              <a:rPr lang="es-419" baseline="0" dirty="0" err="1"/>
              <a:t>energy</a:t>
            </a:r>
            <a:r>
              <a:rPr lang="es-419" baseline="0" dirty="0"/>
              <a:t> sector </a:t>
            </a:r>
            <a:r>
              <a:rPr lang="es-419" baseline="0" dirty="0" err="1"/>
              <a:t>specific</a:t>
            </a:r>
            <a:r>
              <a:rPr lang="es-419" baseline="0" dirty="0"/>
              <a:t> </a:t>
            </a:r>
            <a:r>
              <a:rPr lang="es-419" baseline="0" dirty="0" err="1"/>
              <a:t>policies,such</a:t>
            </a:r>
            <a:r>
              <a:rPr lang="es-419" baseline="0" dirty="0"/>
              <a:t> as </a:t>
            </a:r>
            <a:r>
              <a:rPr lang="es-419" baseline="0" dirty="0" err="1"/>
              <a:t>technology</a:t>
            </a:r>
            <a:r>
              <a:rPr lang="es-419" baseline="0" dirty="0"/>
              <a:t> </a:t>
            </a:r>
            <a:r>
              <a:rPr lang="es-419" baseline="0" dirty="0" err="1"/>
              <a:t>emission</a:t>
            </a:r>
            <a:r>
              <a:rPr lang="es-419" baseline="0" dirty="0"/>
              <a:t> targets.</a:t>
            </a:r>
          </a:p>
          <a:p>
            <a:pPr marL="171450" indent="-171450">
              <a:buFont typeface="Arial" panose="020B0604020202020204" pitchFamily="34" charset="0"/>
              <a:buChar char="•"/>
            </a:pPr>
            <a:r>
              <a:rPr lang="es-419" dirty="0" err="1"/>
              <a:t>They</a:t>
            </a:r>
            <a:r>
              <a:rPr lang="es-419" dirty="0"/>
              <a:t> are </a:t>
            </a:r>
            <a:r>
              <a:rPr lang="es-419" dirty="0" err="1"/>
              <a:t>characterised</a:t>
            </a:r>
            <a:r>
              <a:rPr lang="es-419" dirty="0"/>
              <a:t> </a:t>
            </a:r>
            <a:r>
              <a:rPr lang="es-419" dirty="0" err="1"/>
              <a:t>by</a:t>
            </a:r>
            <a:r>
              <a:rPr lang="es-419" dirty="0"/>
              <a:t> </a:t>
            </a:r>
            <a:r>
              <a:rPr lang="es-419" dirty="0" err="1"/>
              <a:t>their</a:t>
            </a:r>
            <a:r>
              <a:rPr lang="es-419" dirty="0"/>
              <a:t> </a:t>
            </a:r>
            <a:r>
              <a:rPr lang="es-419" dirty="0" err="1"/>
              <a:t>reliance</a:t>
            </a:r>
            <a:r>
              <a:rPr lang="es-419" dirty="0"/>
              <a:t> </a:t>
            </a:r>
            <a:r>
              <a:rPr lang="es-419" dirty="0" err="1"/>
              <a:t>on</a:t>
            </a:r>
            <a:r>
              <a:rPr lang="es-419" dirty="0"/>
              <a:t> </a:t>
            </a:r>
            <a:r>
              <a:rPr lang="es-419" dirty="0" err="1"/>
              <a:t>thermodynamic</a:t>
            </a:r>
            <a:r>
              <a:rPr lang="es-419" dirty="0"/>
              <a:t> </a:t>
            </a:r>
            <a:r>
              <a:rPr lang="es-419" dirty="0" err="1"/>
              <a:t>relations</a:t>
            </a:r>
            <a:r>
              <a:rPr lang="es-419" dirty="0"/>
              <a:t> </a:t>
            </a:r>
            <a:r>
              <a:rPr lang="es-419" dirty="0" err="1"/>
              <a:t>between</a:t>
            </a:r>
            <a:r>
              <a:rPr lang="es-419" dirty="0"/>
              <a:t> </a:t>
            </a:r>
            <a:r>
              <a:rPr lang="es-419" dirty="0" err="1"/>
              <a:t>production</a:t>
            </a:r>
            <a:r>
              <a:rPr lang="es-419" dirty="0"/>
              <a:t>, conversión and use of </a:t>
            </a:r>
            <a:r>
              <a:rPr lang="es-419" dirty="0" err="1"/>
              <a:t>energy</a:t>
            </a:r>
            <a:r>
              <a:rPr lang="es-419" dirty="0"/>
              <a:t> </a:t>
            </a:r>
            <a:r>
              <a:rPr lang="es-419" dirty="0" err="1"/>
              <a:t>carriers</a:t>
            </a:r>
            <a:r>
              <a:rPr lang="es-419" dirty="0"/>
              <a:t>.</a:t>
            </a:r>
          </a:p>
          <a:p>
            <a:pPr marL="171450" indent="-171450">
              <a:buFont typeface="Arial" panose="020B0604020202020204" pitchFamily="34" charset="0"/>
              <a:buChar char="•"/>
            </a:pPr>
            <a:r>
              <a:rPr lang="es-419" dirty="0"/>
              <a:t>In general, </a:t>
            </a:r>
            <a:r>
              <a:rPr lang="es-419" dirty="0" err="1"/>
              <a:t>they</a:t>
            </a:r>
            <a:r>
              <a:rPr lang="es-419" dirty="0"/>
              <a:t> </a:t>
            </a:r>
            <a:r>
              <a:rPr lang="es-419" dirty="0" err="1"/>
              <a:t>donnot</a:t>
            </a:r>
            <a:r>
              <a:rPr lang="es-419" dirty="0"/>
              <a:t> </a:t>
            </a:r>
            <a:r>
              <a:rPr lang="es-419" dirty="0" err="1"/>
              <a:t>take</a:t>
            </a:r>
            <a:r>
              <a:rPr lang="es-419" dirty="0"/>
              <a:t> </a:t>
            </a:r>
            <a:r>
              <a:rPr lang="es-419" dirty="0" err="1"/>
              <a:t>into</a:t>
            </a:r>
            <a:r>
              <a:rPr lang="es-419" dirty="0"/>
              <a:t> </a:t>
            </a:r>
            <a:r>
              <a:rPr lang="es-419" dirty="0" err="1"/>
              <a:t>considerantion</a:t>
            </a:r>
            <a:r>
              <a:rPr lang="es-419" dirty="0"/>
              <a:t> </a:t>
            </a:r>
            <a:r>
              <a:rPr lang="es-419" dirty="0" err="1"/>
              <a:t>cross-sectoral</a:t>
            </a:r>
            <a:r>
              <a:rPr lang="es-419" dirty="0"/>
              <a:t> </a:t>
            </a:r>
            <a:r>
              <a:rPr lang="es-419" dirty="0" err="1"/>
              <a:t>dependencies</a:t>
            </a:r>
            <a:r>
              <a:rPr lang="es-419" dirty="0"/>
              <a:t> </a:t>
            </a:r>
            <a:r>
              <a:rPr lang="es-419" dirty="0" err="1"/>
              <a:t>into</a:t>
            </a:r>
            <a:r>
              <a:rPr lang="es-419" dirty="0"/>
              <a:t> </a:t>
            </a:r>
            <a:r>
              <a:rPr lang="es-419" dirty="0" err="1"/>
              <a:t>account</a:t>
            </a:r>
            <a:r>
              <a:rPr lang="es-419" baseline="0" dirty="0"/>
              <a:t> (</a:t>
            </a:r>
            <a:r>
              <a:rPr lang="es-419" baseline="0" dirty="0" err="1"/>
              <a:t>we</a:t>
            </a:r>
            <a:r>
              <a:rPr lang="es-419" baseline="0" dirty="0"/>
              <a:t> do in CLEWs).</a:t>
            </a:r>
          </a:p>
          <a:p>
            <a:endParaRPr lang="es-419" baseline="0" dirty="0"/>
          </a:p>
          <a:p>
            <a:r>
              <a:rPr lang="es-419" b="1" baseline="0" dirty="0" err="1"/>
              <a:t>Examples</a:t>
            </a:r>
            <a:r>
              <a:rPr lang="es-419" b="1" baseline="0" dirty="0"/>
              <a:t> of Top-</a:t>
            </a:r>
            <a:r>
              <a:rPr lang="es-419" b="1" baseline="0" dirty="0" err="1"/>
              <a:t>down</a:t>
            </a:r>
            <a:r>
              <a:rPr lang="es-419" b="1" baseline="0" dirty="0"/>
              <a:t>:</a:t>
            </a:r>
          </a:p>
          <a:p>
            <a:pPr marL="171450" indent="-171450">
              <a:buFont typeface="Arial" panose="020B0604020202020204" pitchFamily="34" charset="0"/>
              <a:buChar char="•"/>
            </a:pPr>
            <a:r>
              <a:rPr lang="es-419" b="1" baseline="0" dirty="0" err="1"/>
              <a:t>Econometric</a:t>
            </a:r>
            <a:r>
              <a:rPr lang="es-419" b="1" baseline="0" dirty="0"/>
              <a:t>: </a:t>
            </a:r>
            <a:r>
              <a:rPr lang="es-419" baseline="0" dirty="0" err="1"/>
              <a:t>draw</a:t>
            </a:r>
            <a:r>
              <a:rPr lang="es-419" baseline="0" dirty="0"/>
              <a:t> </a:t>
            </a:r>
            <a:r>
              <a:rPr lang="es-419" baseline="0" dirty="0" err="1"/>
              <a:t>on</a:t>
            </a:r>
            <a:r>
              <a:rPr lang="es-419" baseline="0" dirty="0"/>
              <a:t> </a:t>
            </a:r>
            <a:r>
              <a:rPr lang="es-419" baseline="0" dirty="0" err="1"/>
              <a:t>statistical</a:t>
            </a:r>
            <a:r>
              <a:rPr lang="es-419" baseline="0" dirty="0"/>
              <a:t> </a:t>
            </a:r>
            <a:r>
              <a:rPr lang="es-419" baseline="0" dirty="0" err="1"/>
              <a:t>analysis</a:t>
            </a:r>
            <a:r>
              <a:rPr lang="es-419" baseline="0" dirty="0"/>
              <a:t> of </a:t>
            </a:r>
            <a:r>
              <a:rPr lang="es-419" baseline="0" dirty="0" err="1"/>
              <a:t>historical</a:t>
            </a:r>
            <a:r>
              <a:rPr lang="es-419" baseline="0" dirty="0"/>
              <a:t> time-series as a </a:t>
            </a:r>
            <a:r>
              <a:rPr lang="es-419" baseline="0" dirty="0" err="1"/>
              <a:t>basis</a:t>
            </a:r>
            <a:r>
              <a:rPr lang="es-419" baseline="0" dirty="0"/>
              <a:t> </a:t>
            </a:r>
            <a:r>
              <a:rPr lang="es-419" baseline="0" dirty="0" err="1"/>
              <a:t>for</a:t>
            </a:r>
            <a:r>
              <a:rPr lang="es-419" baseline="0" dirty="0"/>
              <a:t> </a:t>
            </a:r>
            <a:r>
              <a:rPr lang="es-419" baseline="0" dirty="0" err="1"/>
              <a:t>future</a:t>
            </a:r>
            <a:r>
              <a:rPr lang="es-419" baseline="0" dirty="0"/>
              <a:t> </a:t>
            </a:r>
            <a:r>
              <a:rPr lang="es-419" baseline="0" dirty="0" err="1"/>
              <a:t>projections</a:t>
            </a:r>
            <a:r>
              <a:rPr lang="es-419" baseline="0" dirty="0"/>
              <a:t>. </a:t>
            </a:r>
            <a:r>
              <a:rPr lang="es-419" baseline="0" dirty="0" err="1"/>
              <a:t>May</a:t>
            </a:r>
            <a:r>
              <a:rPr lang="es-419" baseline="0" dirty="0"/>
              <a:t> base </a:t>
            </a:r>
            <a:r>
              <a:rPr lang="es-419" baseline="0" dirty="0" err="1"/>
              <a:t>their</a:t>
            </a:r>
            <a:r>
              <a:rPr lang="es-419" baseline="0" dirty="0"/>
              <a:t> </a:t>
            </a:r>
            <a:r>
              <a:rPr lang="es-419" baseline="0" dirty="0" err="1"/>
              <a:t>projections</a:t>
            </a:r>
            <a:r>
              <a:rPr lang="es-419" baseline="0" dirty="0"/>
              <a:t> </a:t>
            </a:r>
            <a:r>
              <a:rPr lang="es-419" baseline="0" dirty="0" err="1"/>
              <a:t>on</a:t>
            </a:r>
            <a:r>
              <a:rPr lang="es-419" baseline="0" dirty="0"/>
              <a:t> variables </a:t>
            </a:r>
            <a:r>
              <a:rPr lang="es-419" baseline="0" dirty="0" err="1"/>
              <a:t>such</a:t>
            </a:r>
            <a:r>
              <a:rPr lang="es-419" baseline="0" dirty="0"/>
              <a:t> as GDP, </a:t>
            </a:r>
            <a:r>
              <a:rPr lang="es-419" baseline="0" dirty="0" err="1"/>
              <a:t>population</a:t>
            </a:r>
            <a:r>
              <a:rPr lang="es-419" baseline="0" dirty="0"/>
              <a:t>, </a:t>
            </a:r>
            <a:r>
              <a:rPr lang="es-419" baseline="0" dirty="0" err="1"/>
              <a:t>energy</a:t>
            </a:r>
            <a:r>
              <a:rPr lang="es-419" baseline="0" dirty="0"/>
              <a:t> </a:t>
            </a:r>
            <a:r>
              <a:rPr lang="es-419" baseline="0" dirty="0" err="1"/>
              <a:t>prices</a:t>
            </a:r>
            <a:r>
              <a:rPr lang="es-419" baseline="0" dirty="0"/>
              <a:t>, etc.</a:t>
            </a:r>
          </a:p>
          <a:p>
            <a:pPr marL="171450" indent="-171450">
              <a:buFont typeface="Arial" panose="020B0604020202020204" pitchFamily="34" charset="0"/>
              <a:buChar char="•"/>
            </a:pPr>
            <a:r>
              <a:rPr lang="es-419" b="1" baseline="0" dirty="0"/>
              <a:t>I/O: </a:t>
            </a:r>
            <a:r>
              <a:rPr lang="es-419" baseline="0" dirty="0" err="1"/>
              <a:t>consider</a:t>
            </a:r>
            <a:r>
              <a:rPr lang="es-419" baseline="0" dirty="0"/>
              <a:t> </a:t>
            </a:r>
            <a:r>
              <a:rPr lang="es-419" baseline="0" dirty="0" err="1"/>
              <a:t>the</a:t>
            </a:r>
            <a:r>
              <a:rPr lang="es-419" baseline="0" dirty="0"/>
              <a:t> </a:t>
            </a:r>
            <a:r>
              <a:rPr lang="es-419" baseline="0" dirty="0" err="1"/>
              <a:t>interrelations</a:t>
            </a:r>
            <a:r>
              <a:rPr lang="es-419" baseline="0" dirty="0"/>
              <a:t> </a:t>
            </a:r>
            <a:r>
              <a:rPr lang="es-419" baseline="0" dirty="0" err="1"/>
              <a:t>between</a:t>
            </a:r>
            <a:r>
              <a:rPr lang="es-419" baseline="0" dirty="0"/>
              <a:t> </a:t>
            </a:r>
            <a:r>
              <a:rPr lang="es-419" baseline="0" dirty="0" err="1"/>
              <a:t>various</a:t>
            </a:r>
            <a:r>
              <a:rPr lang="es-419" baseline="0" dirty="0"/>
              <a:t> sub-</a:t>
            </a:r>
            <a:r>
              <a:rPr lang="es-419" baseline="0" dirty="0" err="1"/>
              <a:t>sectors</a:t>
            </a:r>
            <a:r>
              <a:rPr lang="es-419" baseline="0" dirty="0"/>
              <a:t> of </a:t>
            </a:r>
            <a:r>
              <a:rPr lang="es-419" baseline="0" dirty="0" err="1"/>
              <a:t>the</a:t>
            </a:r>
            <a:r>
              <a:rPr lang="es-419" baseline="0" dirty="0"/>
              <a:t> </a:t>
            </a:r>
            <a:r>
              <a:rPr lang="es-419" baseline="0" dirty="0" err="1"/>
              <a:t>economy</a:t>
            </a:r>
            <a:r>
              <a:rPr lang="es-419" baseline="0" dirty="0"/>
              <a:t> </a:t>
            </a:r>
            <a:r>
              <a:rPr lang="es-419" baseline="0" dirty="0" err="1"/>
              <a:t>by</a:t>
            </a:r>
            <a:r>
              <a:rPr lang="es-419" baseline="0" dirty="0"/>
              <a:t> </a:t>
            </a:r>
            <a:r>
              <a:rPr lang="es-419" baseline="0" dirty="0" err="1"/>
              <a:t>capturing</a:t>
            </a:r>
            <a:r>
              <a:rPr lang="es-419" baseline="0" dirty="0"/>
              <a:t> </a:t>
            </a:r>
            <a:r>
              <a:rPr lang="es-419" baseline="0" dirty="0" err="1"/>
              <a:t>the</a:t>
            </a:r>
            <a:r>
              <a:rPr lang="es-419" baseline="0" dirty="0"/>
              <a:t> </a:t>
            </a:r>
            <a:r>
              <a:rPr lang="es-419" baseline="0" dirty="0" err="1"/>
              <a:t>monetary</a:t>
            </a:r>
            <a:r>
              <a:rPr lang="es-419" baseline="0" dirty="0"/>
              <a:t> </a:t>
            </a:r>
            <a:r>
              <a:rPr lang="es-419" baseline="0" dirty="0" err="1"/>
              <a:t>or</a:t>
            </a:r>
            <a:r>
              <a:rPr lang="es-419" baseline="0" dirty="0"/>
              <a:t> Commodity </a:t>
            </a:r>
            <a:r>
              <a:rPr lang="es-419" baseline="0" dirty="0" err="1"/>
              <a:t>flows</a:t>
            </a:r>
            <a:r>
              <a:rPr lang="es-419" baseline="0" dirty="0"/>
              <a:t> </a:t>
            </a:r>
            <a:r>
              <a:rPr lang="es-419" baseline="0" dirty="0" err="1"/>
              <a:t>between</a:t>
            </a:r>
            <a:r>
              <a:rPr lang="es-419" baseline="0" dirty="0"/>
              <a:t> </a:t>
            </a:r>
            <a:r>
              <a:rPr lang="es-419" baseline="0" dirty="0" err="1"/>
              <a:t>various</a:t>
            </a:r>
            <a:r>
              <a:rPr lang="es-419" baseline="0" dirty="0"/>
              <a:t> </a:t>
            </a:r>
            <a:r>
              <a:rPr lang="es-419" baseline="0" dirty="0" err="1"/>
              <a:t>sectors</a:t>
            </a:r>
            <a:r>
              <a:rPr lang="es-419" baseline="0" dirty="0"/>
              <a:t> Can be </a:t>
            </a:r>
            <a:r>
              <a:rPr lang="es-419" baseline="0" dirty="0" err="1"/>
              <a:t>seen</a:t>
            </a:r>
            <a:r>
              <a:rPr lang="es-419" baseline="0" dirty="0"/>
              <a:t> as </a:t>
            </a:r>
            <a:r>
              <a:rPr lang="es-419" baseline="0" dirty="0" err="1"/>
              <a:t>providign</a:t>
            </a:r>
            <a:r>
              <a:rPr lang="es-419" baseline="0" dirty="0"/>
              <a:t> a </a:t>
            </a:r>
            <a:r>
              <a:rPr lang="es-419" baseline="0" dirty="0" err="1"/>
              <a:t>static</a:t>
            </a:r>
            <a:r>
              <a:rPr lang="es-419" baseline="0" dirty="0"/>
              <a:t> </a:t>
            </a:r>
            <a:r>
              <a:rPr lang="es-419" baseline="0" dirty="0" err="1"/>
              <a:t>snapshot</a:t>
            </a:r>
            <a:r>
              <a:rPr lang="es-419" u="none" baseline="0" dirty="0" err="1"/>
              <a:t>interrelations</a:t>
            </a:r>
            <a:r>
              <a:rPr lang="es-419" u="none" baseline="0" dirty="0"/>
              <a:t> are </a:t>
            </a:r>
            <a:r>
              <a:rPr lang="es-419" u="none" baseline="0" dirty="0" err="1"/>
              <a:t>commonly</a:t>
            </a:r>
            <a:r>
              <a:rPr lang="es-419" u="none" baseline="0" dirty="0"/>
              <a:t> </a:t>
            </a:r>
            <a:r>
              <a:rPr lang="es-419" u="none" baseline="0" dirty="0" err="1"/>
              <a:t>represented</a:t>
            </a:r>
            <a:r>
              <a:rPr lang="es-419" u="none" baseline="0" dirty="0"/>
              <a:t> in I/O </a:t>
            </a:r>
            <a:r>
              <a:rPr lang="es-419" u="none" baseline="0" dirty="0" err="1"/>
              <a:t>tables</a:t>
            </a:r>
            <a:r>
              <a:rPr lang="es-419" u="none" baseline="0" dirty="0"/>
              <a:t> </a:t>
            </a:r>
            <a:r>
              <a:rPr lang="es-419" u="none" baseline="0" dirty="0" err="1"/>
              <a:t>listing</a:t>
            </a:r>
            <a:r>
              <a:rPr lang="es-419" u="none" baseline="0" dirty="0"/>
              <a:t> </a:t>
            </a:r>
            <a:r>
              <a:rPr lang="es-419" u="none" baseline="0" dirty="0" err="1"/>
              <a:t>the</a:t>
            </a:r>
            <a:r>
              <a:rPr lang="es-419" u="none" baseline="0" dirty="0"/>
              <a:t> </a:t>
            </a:r>
            <a:r>
              <a:rPr lang="es-419" u="none" baseline="0" dirty="0" err="1"/>
              <a:t>commodities</a:t>
            </a:r>
            <a:r>
              <a:rPr lang="es-419" u="none" baseline="0" dirty="0"/>
              <a:t> </a:t>
            </a:r>
            <a:r>
              <a:rPr lang="es-419" u="none" baseline="0" dirty="0" err="1"/>
              <a:t>consumed</a:t>
            </a:r>
            <a:r>
              <a:rPr lang="es-419" u="none" baseline="0" dirty="0"/>
              <a:t> </a:t>
            </a:r>
            <a:r>
              <a:rPr lang="es-419" u="none" baseline="0" dirty="0" err="1"/>
              <a:t>by</a:t>
            </a:r>
            <a:r>
              <a:rPr lang="es-419" u="none" baseline="0" dirty="0"/>
              <a:t> a sector; </a:t>
            </a:r>
            <a:r>
              <a:rPr lang="es-419" u="none" baseline="0" dirty="0" err="1"/>
              <a:t>or</a:t>
            </a:r>
            <a:r>
              <a:rPr lang="es-419" u="none" baseline="0" dirty="0"/>
              <a:t> </a:t>
            </a:r>
            <a:r>
              <a:rPr lang="es-419" u="none" baseline="0" dirty="0" err="1"/>
              <a:t>sectors</a:t>
            </a:r>
            <a:r>
              <a:rPr lang="es-419" u="none" baseline="0" dirty="0"/>
              <a:t> </a:t>
            </a:r>
            <a:r>
              <a:rPr lang="es-419" u="none" baseline="0" dirty="0" err="1"/>
              <a:t>consuming</a:t>
            </a:r>
            <a:r>
              <a:rPr lang="es-419" u="none" baseline="0" dirty="0"/>
              <a:t> </a:t>
            </a:r>
            <a:r>
              <a:rPr lang="es-419" u="none" baseline="0" dirty="0" err="1"/>
              <a:t>commodities</a:t>
            </a:r>
            <a:r>
              <a:rPr lang="es-419" u="none" baseline="0" dirty="0"/>
              <a:t>. Commodity </a:t>
            </a:r>
            <a:r>
              <a:rPr lang="es-419" u="none" baseline="0" dirty="0" err="1"/>
              <a:t>flows</a:t>
            </a:r>
            <a:r>
              <a:rPr lang="es-419" u="none" baseline="0" dirty="0"/>
              <a:t> are </a:t>
            </a:r>
            <a:r>
              <a:rPr lang="es-419" u="none" baseline="0" dirty="0" err="1"/>
              <a:t>frequenlty</a:t>
            </a:r>
            <a:r>
              <a:rPr lang="es-419" u="none" baseline="0" dirty="0"/>
              <a:t> </a:t>
            </a:r>
            <a:r>
              <a:rPr lang="es-419" u="none" baseline="0" dirty="0" err="1"/>
              <a:t>measured</a:t>
            </a:r>
            <a:r>
              <a:rPr lang="es-419" u="none" baseline="0" dirty="0"/>
              <a:t> in </a:t>
            </a:r>
            <a:r>
              <a:rPr lang="es-419" u="none" baseline="0" dirty="0" err="1"/>
              <a:t>monetary</a:t>
            </a:r>
            <a:r>
              <a:rPr lang="es-419" u="none" baseline="0" dirty="0"/>
              <a:t> </a:t>
            </a:r>
            <a:r>
              <a:rPr lang="es-419" u="none" baseline="0" dirty="0" err="1"/>
              <a:t>units</a:t>
            </a:r>
            <a:r>
              <a:rPr lang="es-419" u="none" baseline="0" dirty="0"/>
              <a:t>. </a:t>
            </a:r>
            <a:r>
              <a:rPr lang="es-419" u="none" baseline="0" dirty="0" err="1"/>
              <a:t>The</a:t>
            </a:r>
            <a:r>
              <a:rPr lang="es-419" u="none" baseline="0" dirty="0"/>
              <a:t> </a:t>
            </a:r>
            <a:r>
              <a:rPr lang="es-419" u="none" baseline="0" dirty="0" err="1"/>
              <a:t>level</a:t>
            </a:r>
            <a:r>
              <a:rPr lang="es-419" u="none" baseline="0" dirty="0"/>
              <a:t> of </a:t>
            </a:r>
            <a:r>
              <a:rPr lang="es-419" u="none" baseline="0" dirty="0" err="1"/>
              <a:t>detail</a:t>
            </a:r>
            <a:r>
              <a:rPr lang="es-419" u="none" baseline="0" dirty="0"/>
              <a:t> </a:t>
            </a:r>
            <a:r>
              <a:rPr lang="es-419" u="none" baseline="0" dirty="0" err="1"/>
              <a:t>is</a:t>
            </a:r>
            <a:r>
              <a:rPr lang="es-419" u="none" baseline="0" dirty="0"/>
              <a:t> variable, and can be </a:t>
            </a:r>
            <a:r>
              <a:rPr lang="es-419" u="none" baseline="0" dirty="0" err="1"/>
              <a:t>significant</a:t>
            </a:r>
            <a:r>
              <a:rPr lang="es-419" u="none" baseline="0" dirty="0"/>
              <a:t>.</a:t>
            </a:r>
          </a:p>
          <a:p>
            <a:pPr marL="171450" indent="-171450">
              <a:buFont typeface="Arial" panose="020B0604020202020204" pitchFamily="34" charset="0"/>
              <a:buChar char="•"/>
            </a:pPr>
            <a:r>
              <a:rPr lang="es-419" b="1" u="none" baseline="0" dirty="0"/>
              <a:t>CGE (</a:t>
            </a:r>
            <a:r>
              <a:rPr lang="es-419" b="1" u="none" baseline="0" dirty="0" err="1"/>
              <a:t>Computational</a:t>
            </a:r>
            <a:r>
              <a:rPr lang="es-419" b="1" u="none" baseline="0" dirty="0"/>
              <a:t> General </a:t>
            </a:r>
            <a:r>
              <a:rPr lang="es-419" b="1" u="none" baseline="0" dirty="0" err="1"/>
              <a:t>Equilibrium</a:t>
            </a:r>
            <a:r>
              <a:rPr lang="es-419" b="1" u="none" baseline="0" dirty="0"/>
              <a:t>): </a:t>
            </a:r>
            <a:r>
              <a:rPr lang="es-419" u="none" baseline="0" dirty="0"/>
              <a:t>are </a:t>
            </a:r>
            <a:r>
              <a:rPr lang="es-419" u="none" baseline="0" dirty="0" err="1"/>
              <a:t>dynamic</a:t>
            </a:r>
            <a:r>
              <a:rPr lang="es-419" u="none" baseline="0" dirty="0"/>
              <a:t> </a:t>
            </a:r>
            <a:r>
              <a:rPr lang="es-419" u="none" baseline="0" dirty="0" err="1"/>
              <a:t>models</a:t>
            </a:r>
            <a:r>
              <a:rPr lang="es-419" u="none" baseline="0" dirty="0"/>
              <a:t> </a:t>
            </a:r>
            <a:r>
              <a:rPr lang="es-419" u="none" baseline="0" dirty="0" err="1"/>
              <a:t>that</a:t>
            </a:r>
            <a:r>
              <a:rPr lang="es-419" u="none" baseline="0" dirty="0"/>
              <a:t> </a:t>
            </a:r>
            <a:r>
              <a:rPr lang="es-419" u="none" baseline="0" dirty="0" err="1"/>
              <a:t>ensure</a:t>
            </a:r>
            <a:r>
              <a:rPr lang="es-419" u="none" baseline="0" dirty="0"/>
              <a:t> </a:t>
            </a:r>
            <a:r>
              <a:rPr lang="es-419" u="none" baseline="0" dirty="0" err="1"/>
              <a:t>that</a:t>
            </a:r>
            <a:r>
              <a:rPr lang="es-419" u="none" baseline="0" dirty="0"/>
              <a:t> </a:t>
            </a:r>
            <a:r>
              <a:rPr lang="es-419" u="none" baseline="0" dirty="0" err="1"/>
              <a:t>an</a:t>
            </a:r>
            <a:r>
              <a:rPr lang="es-419" u="none" baseline="0" dirty="0"/>
              <a:t> </a:t>
            </a:r>
            <a:r>
              <a:rPr lang="es-419" u="none" baseline="0" dirty="0" err="1"/>
              <a:t>economy</a:t>
            </a:r>
            <a:r>
              <a:rPr lang="es-419" u="none" baseline="0" dirty="0"/>
              <a:t> </a:t>
            </a:r>
            <a:r>
              <a:rPr lang="es-419" u="none" baseline="0" dirty="0" err="1"/>
              <a:t>wide</a:t>
            </a:r>
            <a:r>
              <a:rPr lang="es-419" u="none" baseline="0" dirty="0"/>
              <a:t> general </a:t>
            </a:r>
            <a:r>
              <a:rPr lang="es-419" u="none" baseline="0" dirty="0" err="1"/>
              <a:t>equilibrium</a:t>
            </a:r>
            <a:r>
              <a:rPr lang="es-419" u="none" baseline="0" dirty="0"/>
              <a:t> </a:t>
            </a:r>
            <a:r>
              <a:rPr lang="es-419" u="none" baseline="0" dirty="0" err="1"/>
              <a:t>between</a:t>
            </a:r>
            <a:r>
              <a:rPr lang="es-419" u="none" baseline="0" dirty="0"/>
              <a:t> </a:t>
            </a:r>
            <a:r>
              <a:rPr lang="es-419" u="none" baseline="0" dirty="0" err="1"/>
              <a:t>sectoral</a:t>
            </a:r>
            <a:r>
              <a:rPr lang="es-419" u="none" baseline="0" dirty="0"/>
              <a:t> </a:t>
            </a:r>
            <a:r>
              <a:rPr lang="es-419" u="none" baseline="0" dirty="0" err="1"/>
              <a:t>demands</a:t>
            </a:r>
            <a:r>
              <a:rPr lang="es-419" u="none" baseline="0" dirty="0"/>
              <a:t> and </a:t>
            </a:r>
            <a:r>
              <a:rPr lang="es-419" u="none" baseline="0" dirty="0" err="1"/>
              <a:t>supplies</a:t>
            </a:r>
            <a:r>
              <a:rPr lang="es-419" u="none" baseline="0" dirty="0"/>
              <a:t> </a:t>
            </a:r>
            <a:r>
              <a:rPr lang="es-419" u="none" baseline="0" dirty="0" err="1"/>
              <a:t>occurs</a:t>
            </a:r>
            <a:r>
              <a:rPr lang="es-419" u="none" baseline="0" dirty="0"/>
              <a:t>. [General </a:t>
            </a:r>
            <a:r>
              <a:rPr lang="es-419" u="none" baseline="0" dirty="0" err="1"/>
              <a:t>equilibrium</a:t>
            </a:r>
            <a:r>
              <a:rPr lang="es-419" u="none" baseline="0" dirty="0"/>
              <a:t>: </a:t>
            </a:r>
            <a:r>
              <a:rPr lang="es-419" u="none" baseline="0" dirty="0" err="1"/>
              <a:t>occurs</a:t>
            </a:r>
            <a:r>
              <a:rPr lang="es-419" u="none" baseline="0" dirty="0"/>
              <a:t> </a:t>
            </a:r>
            <a:r>
              <a:rPr lang="es-419" u="none" baseline="0" dirty="0" err="1"/>
              <a:t>when</a:t>
            </a:r>
            <a:r>
              <a:rPr lang="es-419" u="none" baseline="0" dirty="0"/>
              <a:t> </a:t>
            </a:r>
            <a:r>
              <a:rPr lang="es-419" u="none" baseline="0" dirty="0" err="1"/>
              <a:t>prices</a:t>
            </a:r>
            <a:r>
              <a:rPr lang="es-419" u="none" baseline="0" dirty="0"/>
              <a:t> </a:t>
            </a:r>
            <a:r>
              <a:rPr lang="es-419" u="none" baseline="0" dirty="0" err="1"/>
              <a:t>have</a:t>
            </a:r>
            <a:r>
              <a:rPr lang="es-419" u="none" baseline="0" dirty="0"/>
              <a:t> </a:t>
            </a:r>
            <a:r>
              <a:rPr lang="es-419" u="none" baseline="0" dirty="0" err="1"/>
              <a:t>adjusted</a:t>
            </a:r>
            <a:r>
              <a:rPr lang="es-419" u="none" baseline="0" dirty="0"/>
              <a:t> so </a:t>
            </a:r>
            <a:r>
              <a:rPr lang="es-419" u="none" baseline="0" dirty="0" err="1"/>
              <a:t>that</a:t>
            </a:r>
            <a:r>
              <a:rPr lang="es-419" u="none" baseline="0" dirty="0"/>
              <a:t> </a:t>
            </a:r>
            <a:r>
              <a:rPr lang="es-419" u="none" baseline="0" dirty="0" err="1"/>
              <a:t>demand</a:t>
            </a:r>
            <a:r>
              <a:rPr lang="es-419" u="none" baseline="0" dirty="0"/>
              <a:t> </a:t>
            </a:r>
            <a:r>
              <a:rPr lang="es-419" u="none" baseline="0" dirty="0" err="1"/>
              <a:t>equals</a:t>
            </a:r>
            <a:r>
              <a:rPr lang="es-419" u="none" baseline="0" dirty="0"/>
              <a:t> </a:t>
            </a:r>
            <a:r>
              <a:rPr lang="es-419" u="none" baseline="0" dirty="0" err="1"/>
              <a:t>supply</a:t>
            </a:r>
            <a:r>
              <a:rPr lang="es-419" u="none" baseline="0" dirty="0"/>
              <a:t> of </a:t>
            </a:r>
            <a:r>
              <a:rPr lang="es-419" u="none" baseline="0" dirty="0" err="1"/>
              <a:t>all</a:t>
            </a:r>
            <a:r>
              <a:rPr lang="es-419" u="none" baseline="0" dirty="0"/>
              <a:t> </a:t>
            </a:r>
            <a:r>
              <a:rPr lang="es-419" u="none" baseline="0" dirty="0" err="1"/>
              <a:t>commodities</a:t>
            </a:r>
            <a:r>
              <a:rPr lang="es-419" u="none" baseline="0" dirty="0"/>
              <a:t> in </a:t>
            </a:r>
            <a:r>
              <a:rPr lang="es-419" u="none" baseline="0" dirty="0" err="1"/>
              <a:t>the</a:t>
            </a:r>
            <a:r>
              <a:rPr lang="es-419" u="none" baseline="0" dirty="0"/>
              <a:t> </a:t>
            </a:r>
            <a:r>
              <a:rPr lang="es-419" u="none" baseline="0" dirty="0" err="1"/>
              <a:t>whole</a:t>
            </a:r>
            <a:r>
              <a:rPr lang="es-419" u="none" baseline="0" dirty="0"/>
              <a:t> </a:t>
            </a:r>
            <a:r>
              <a:rPr lang="es-419" u="none" baseline="0" dirty="0" err="1"/>
              <a:t>economy</a:t>
            </a:r>
            <a:r>
              <a:rPr lang="es-419" u="none" baseline="0" dirty="0"/>
              <a:t>]. CGE </a:t>
            </a:r>
            <a:r>
              <a:rPr lang="es-419" u="none" baseline="0" dirty="0" err="1"/>
              <a:t>models</a:t>
            </a:r>
            <a:r>
              <a:rPr lang="es-419" u="none" baseline="0" dirty="0"/>
              <a:t> </a:t>
            </a:r>
            <a:r>
              <a:rPr lang="es-419" u="none" baseline="0" dirty="0" err="1"/>
              <a:t>ensure</a:t>
            </a:r>
            <a:r>
              <a:rPr lang="es-419" u="none" baseline="0" dirty="0"/>
              <a:t> </a:t>
            </a:r>
            <a:r>
              <a:rPr lang="es-419" u="none" baseline="0" dirty="0" err="1"/>
              <a:t>that</a:t>
            </a:r>
            <a:r>
              <a:rPr lang="es-419" u="none" baseline="0" dirty="0"/>
              <a:t> </a:t>
            </a:r>
            <a:r>
              <a:rPr lang="es-419" u="none" baseline="0" dirty="0" err="1"/>
              <a:t>such</a:t>
            </a:r>
            <a:r>
              <a:rPr lang="es-419" u="none" baseline="0" dirty="0"/>
              <a:t> </a:t>
            </a:r>
            <a:r>
              <a:rPr lang="es-419" u="none" baseline="0" dirty="0" err="1"/>
              <a:t>an</a:t>
            </a:r>
            <a:r>
              <a:rPr lang="es-419" u="none" baseline="0" dirty="0"/>
              <a:t> </a:t>
            </a:r>
            <a:r>
              <a:rPr lang="es-419" u="none" baseline="0" dirty="0" err="1"/>
              <a:t>economy-wide</a:t>
            </a:r>
            <a:r>
              <a:rPr lang="es-419" u="none" baseline="0" dirty="0"/>
              <a:t> </a:t>
            </a:r>
            <a:r>
              <a:rPr lang="es-419" u="none" baseline="0" dirty="0" err="1"/>
              <a:t>equilibrium</a:t>
            </a:r>
            <a:r>
              <a:rPr lang="es-419" u="none" baseline="0" dirty="0"/>
              <a:t> </a:t>
            </a:r>
            <a:r>
              <a:rPr lang="es-419" u="none" baseline="0" dirty="0" err="1"/>
              <a:t>occurs</a:t>
            </a:r>
            <a:r>
              <a:rPr lang="es-419" u="none" baseline="0" dirty="0"/>
              <a:t>. CGE </a:t>
            </a:r>
            <a:r>
              <a:rPr lang="es-419" u="none" baseline="0" dirty="0" err="1"/>
              <a:t>models</a:t>
            </a:r>
            <a:r>
              <a:rPr lang="es-419" u="none" baseline="0" dirty="0"/>
              <a:t> </a:t>
            </a:r>
            <a:r>
              <a:rPr lang="es-419" u="none" baseline="0" dirty="0" err="1"/>
              <a:t>enable</a:t>
            </a:r>
            <a:r>
              <a:rPr lang="es-419" u="none" baseline="0" dirty="0"/>
              <a:t> a more </a:t>
            </a:r>
            <a:r>
              <a:rPr lang="es-419" u="none" baseline="0" dirty="0" err="1"/>
              <a:t>dynamic</a:t>
            </a:r>
            <a:r>
              <a:rPr lang="es-419" u="none" baseline="0" dirty="0"/>
              <a:t> </a:t>
            </a:r>
            <a:r>
              <a:rPr lang="es-419" u="none" baseline="0" dirty="0" err="1"/>
              <a:t>assessment</a:t>
            </a:r>
            <a:r>
              <a:rPr lang="es-419" u="none" baseline="0" dirty="0"/>
              <a:t> of </a:t>
            </a:r>
            <a:r>
              <a:rPr lang="es-419" u="none" baseline="0" dirty="0" err="1"/>
              <a:t>policy</a:t>
            </a:r>
            <a:r>
              <a:rPr lang="es-419" u="none" baseline="0" dirty="0"/>
              <a:t> </a:t>
            </a:r>
            <a:r>
              <a:rPr lang="es-419" u="none" baseline="0" dirty="0" err="1"/>
              <a:t>measures</a:t>
            </a:r>
            <a:r>
              <a:rPr lang="es-419" u="none" baseline="0" dirty="0"/>
              <a:t> tan I/O </a:t>
            </a:r>
            <a:r>
              <a:rPr lang="es-419" u="none" baseline="0" dirty="0" err="1"/>
              <a:t>models</a:t>
            </a:r>
            <a:r>
              <a:rPr lang="es-419" u="none" baseline="0" dirty="0"/>
              <a:t>, </a:t>
            </a:r>
            <a:r>
              <a:rPr lang="es-419" u="none" baseline="0" dirty="0" err="1"/>
              <a:t>due</a:t>
            </a:r>
            <a:r>
              <a:rPr lang="es-419" u="none" baseline="0" dirty="0"/>
              <a:t> to </a:t>
            </a:r>
            <a:r>
              <a:rPr lang="es-419" u="none" baseline="0" dirty="0" err="1"/>
              <a:t>their</a:t>
            </a:r>
            <a:r>
              <a:rPr lang="es-419" u="none" baseline="0" dirty="0"/>
              <a:t> </a:t>
            </a:r>
            <a:r>
              <a:rPr lang="es-419" u="none" baseline="0" dirty="0" err="1"/>
              <a:t>relieance</a:t>
            </a:r>
            <a:r>
              <a:rPr lang="es-419" u="none" baseline="0" dirty="0"/>
              <a:t> in </a:t>
            </a:r>
            <a:r>
              <a:rPr lang="es-419" u="none" baseline="0" dirty="0" err="1"/>
              <a:t>production</a:t>
            </a:r>
            <a:r>
              <a:rPr lang="es-419" u="none" baseline="0" dirty="0"/>
              <a:t> </a:t>
            </a:r>
            <a:r>
              <a:rPr lang="es-419" u="none" baseline="0" dirty="0" err="1"/>
              <a:t>functions</a:t>
            </a:r>
            <a:r>
              <a:rPr lang="es-419" u="none" baseline="0" dirty="0"/>
              <a:t> (</a:t>
            </a:r>
            <a:r>
              <a:rPr lang="es-419" u="none" baseline="0" dirty="0" err="1"/>
              <a:t>these</a:t>
            </a:r>
            <a:r>
              <a:rPr lang="es-419" u="none" baseline="0" dirty="0"/>
              <a:t> are </a:t>
            </a:r>
            <a:r>
              <a:rPr lang="es-419" u="none" baseline="0" dirty="0" err="1"/>
              <a:t>based</a:t>
            </a:r>
            <a:r>
              <a:rPr lang="es-419" u="none" baseline="0" dirty="0"/>
              <a:t> in </a:t>
            </a:r>
            <a:r>
              <a:rPr lang="es-419" u="none" baseline="0" dirty="0" err="1"/>
              <a:t>elasticities</a:t>
            </a:r>
            <a:r>
              <a:rPr lang="es-419" u="none" baseline="0" dirty="0"/>
              <a:t> to </a:t>
            </a:r>
            <a:r>
              <a:rPr lang="es-419" u="none" baseline="0" dirty="0" err="1"/>
              <a:t>specify</a:t>
            </a:r>
            <a:r>
              <a:rPr lang="es-419" u="none" baseline="0" dirty="0"/>
              <a:t> </a:t>
            </a:r>
            <a:r>
              <a:rPr lang="es-419" u="none" baseline="0" dirty="0" err="1"/>
              <a:t>the</a:t>
            </a:r>
            <a:r>
              <a:rPr lang="es-419" u="none" baseline="0" dirty="0"/>
              <a:t> </a:t>
            </a:r>
            <a:r>
              <a:rPr lang="es-419" u="none" baseline="0" dirty="0" err="1"/>
              <a:t>iutput</a:t>
            </a:r>
            <a:r>
              <a:rPr lang="es-419" u="none" baseline="0" dirty="0"/>
              <a:t> as a </a:t>
            </a:r>
            <a:r>
              <a:rPr lang="es-419" u="none" baseline="0" dirty="0" err="1"/>
              <a:t>function</a:t>
            </a:r>
            <a:r>
              <a:rPr lang="es-419" u="none" baseline="0" dirty="0"/>
              <a:t> of </a:t>
            </a:r>
            <a:r>
              <a:rPr lang="es-419" u="none" baseline="0" dirty="0" err="1"/>
              <a:t>its</a:t>
            </a:r>
            <a:r>
              <a:rPr lang="es-419" u="none" baseline="0" dirty="0"/>
              <a:t> </a:t>
            </a:r>
            <a:r>
              <a:rPr lang="es-419" u="none" baseline="0" dirty="0" err="1"/>
              <a:t>combination</a:t>
            </a:r>
            <a:r>
              <a:rPr lang="es-419" u="none" baseline="0" dirty="0"/>
              <a:t> of inputs </a:t>
            </a:r>
            <a:r>
              <a:rPr lang="es-419" u="none" baseline="0" dirty="0" err="1"/>
              <a:t>such</a:t>
            </a:r>
            <a:r>
              <a:rPr lang="es-419" u="none" baseline="0" dirty="0"/>
              <a:t> as material, </a:t>
            </a:r>
            <a:r>
              <a:rPr lang="es-419" u="none" baseline="0" dirty="0" err="1"/>
              <a:t>labour</a:t>
            </a:r>
            <a:r>
              <a:rPr lang="es-419" u="none" baseline="0" dirty="0"/>
              <a:t>, capital and </a:t>
            </a:r>
            <a:r>
              <a:rPr lang="es-419" u="none" baseline="0" dirty="0" err="1"/>
              <a:t>energy</a:t>
            </a:r>
            <a:r>
              <a:rPr lang="es-419" u="none" baseline="0" dirty="0"/>
              <a:t> – </a:t>
            </a:r>
            <a:r>
              <a:rPr lang="es-419" u="none" baseline="0" dirty="0" err="1"/>
              <a:t>for</a:t>
            </a:r>
            <a:r>
              <a:rPr lang="es-419" u="none" baseline="0" dirty="0"/>
              <a:t> </a:t>
            </a:r>
            <a:r>
              <a:rPr lang="es-419" u="none" baseline="0" dirty="0" err="1"/>
              <a:t>example</a:t>
            </a:r>
            <a:r>
              <a:rPr lang="es-419" u="none" baseline="0" dirty="0"/>
              <a:t>).</a:t>
            </a:r>
          </a:p>
          <a:p>
            <a:pPr marL="0" indent="0">
              <a:buFont typeface="Arial" panose="020B0604020202020204" pitchFamily="34" charset="0"/>
              <a:buNone/>
            </a:pPr>
            <a:endParaRPr lang="sv-SE" sz="2000" spc="0" baseline="0" dirty="0"/>
          </a:p>
          <a:p>
            <a:pPr marL="0" indent="0">
              <a:buFont typeface="Arial" panose="020B0604020202020204" pitchFamily="34" charset="0"/>
              <a:buNone/>
            </a:pPr>
            <a:r>
              <a:rPr lang="sv-SE" sz="2000" b="1" spc="0" baseline="0" dirty="0" err="1"/>
              <a:t>Examples</a:t>
            </a:r>
            <a:r>
              <a:rPr lang="sv-SE" sz="2000" b="1" spc="0" baseline="0" dirty="0"/>
              <a:t> </a:t>
            </a:r>
            <a:r>
              <a:rPr lang="sv-SE" sz="2000" b="1" spc="0" baseline="0" dirty="0" err="1"/>
              <a:t>of</a:t>
            </a:r>
            <a:r>
              <a:rPr lang="sv-SE" sz="2000" b="1" spc="0" baseline="0" dirty="0"/>
              <a:t> </a:t>
            </a:r>
            <a:r>
              <a:rPr lang="sv-SE" sz="2000" b="1" spc="0" baseline="0" dirty="0" err="1"/>
              <a:t>Bottom-up</a:t>
            </a:r>
            <a:r>
              <a:rPr lang="sv-SE" sz="2000" b="1" spc="0" baseline="0" dirty="0"/>
              <a:t>:</a:t>
            </a:r>
            <a:endParaRPr lang="es-419" baseline="0" dirty="0"/>
          </a:p>
          <a:p>
            <a:pPr marL="171450" indent="-171450">
              <a:buFont typeface="Arial" panose="020B0604020202020204" pitchFamily="34" charset="0"/>
              <a:buChar char="•"/>
            </a:pPr>
            <a:r>
              <a:rPr lang="es-419" b="1" baseline="0" dirty="0" err="1"/>
              <a:t>Accounting</a:t>
            </a:r>
            <a:r>
              <a:rPr lang="es-419" b="1" baseline="0" dirty="0"/>
              <a:t> </a:t>
            </a:r>
            <a:r>
              <a:rPr lang="es-419" b="1" baseline="0" dirty="0" err="1"/>
              <a:t>frameworks</a:t>
            </a:r>
            <a:r>
              <a:rPr lang="es-419" b="1" baseline="0" dirty="0"/>
              <a:t>: </a:t>
            </a:r>
            <a:r>
              <a:rPr lang="es-419" baseline="0" dirty="0" err="1"/>
              <a:t>e.g</a:t>
            </a:r>
            <a:r>
              <a:rPr lang="es-419" baseline="0" dirty="0"/>
              <a:t>. MAED, LEAP*; </a:t>
            </a:r>
            <a:r>
              <a:rPr lang="es-419" baseline="0" dirty="0" err="1"/>
              <a:t>applied</a:t>
            </a:r>
            <a:r>
              <a:rPr lang="es-419" baseline="0" dirty="0"/>
              <a:t> to </a:t>
            </a:r>
            <a:r>
              <a:rPr lang="es-419" baseline="0" dirty="0" err="1"/>
              <a:t>assess</a:t>
            </a:r>
            <a:r>
              <a:rPr lang="es-419" baseline="0" dirty="0"/>
              <a:t> </a:t>
            </a:r>
            <a:r>
              <a:rPr lang="es-419" baseline="0" dirty="0" err="1"/>
              <a:t>differences</a:t>
            </a:r>
            <a:r>
              <a:rPr lang="es-419" baseline="0" dirty="0"/>
              <a:t> </a:t>
            </a:r>
            <a:r>
              <a:rPr lang="es-419" baseline="0" dirty="0" err="1"/>
              <a:t>between</a:t>
            </a:r>
            <a:r>
              <a:rPr lang="es-419" baseline="0" dirty="0"/>
              <a:t> </a:t>
            </a:r>
            <a:r>
              <a:rPr lang="es-419" baseline="0" dirty="0" err="1"/>
              <a:t>scenarios</a:t>
            </a:r>
            <a:r>
              <a:rPr lang="es-419" baseline="0" dirty="0"/>
              <a:t>; </a:t>
            </a:r>
            <a:r>
              <a:rPr lang="es-419" baseline="0" dirty="0" err="1"/>
              <a:t>all</a:t>
            </a:r>
            <a:r>
              <a:rPr lang="es-419" baseline="0" dirty="0"/>
              <a:t> </a:t>
            </a:r>
            <a:r>
              <a:rPr lang="es-419" baseline="0" dirty="0" err="1"/>
              <a:t>elements</a:t>
            </a:r>
            <a:r>
              <a:rPr lang="es-419" baseline="0" dirty="0"/>
              <a:t> and </a:t>
            </a:r>
            <a:r>
              <a:rPr lang="es-419" baseline="0" dirty="0" err="1"/>
              <a:t>interrelations</a:t>
            </a:r>
            <a:r>
              <a:rPr lang="es-419" baseline="0" dirty="0"/>
              <a:t> are </a:t>
            </a:r>
            <a:r>
              <a:rPr lang="es-419" baseline="0" dirty="0" err="1"/>
              <a:t>defined</a:t>
            </a:r>
            <a:r>
              <a:rPr lang="es-419" baseline="0" dirty="0"/>
              <a:t> </a:t>
            </a:r>
            <a:r>
              <a:rPr lang="es-419" baseline="0" dirty="0" err="1"/>
              <a:t>by</a:t>
            </a:r>
            <a:r>
              <a:rPr lang="es-419" baseline="0" dirty="0"/>
              <a:t> </a:t>
            </a:r>
            <a:r>
              <a:rPr lang="es-419" baseline="0" dirty="0" err="1"/>
              <a:t>the</a:t>
            </a:r>
            <a:r>
              <a:rPr lang="es-419" baseline="0" dirty="0"/>
              <a:t> </a:t>
            </a:r>
            <a:r>
              <a:rPr lang="es-419" baseline="0" dirty="0" err="1"/>
              <a:t>user</a:t>
            </a:r>
            <a:r>
              <a:rPr lang="es-419" baseline="0" dirty="0"/>
              <a:t>; </a:t>
            </a:r>
            <a:r>
              <a:rPr lang="es-419" baseline="0" dirty="0" err="1"/>
              <a:t>their</a:t>
            </a:r>
            <a:r>
              <a:rPr lang="es-419" baseline="0" dirty="0"/>
              <a:t> are </a:t>
            </a:r>
            <a:r>
              <a:rPr lang="es-419" baseline="0" dirty="0" err="1"/>
              <a:t>simpler</a:t>
            </a:r>
            <a:r>
              <a:rPr lang="es-419" baseline="0" dirty="0"/>
              <a:t> </a:t>
            </a:r>
            <a:r>
              <a:rPr lang="es-419" baseline="0" dirty="0" err="1"/>
              <a:t>which</a:t>
            </a:r>
            <a:r>
              <a:rPr lang="es-419" baseline="0" dirty="0"/>
              <a:t> </a:t>
            </a:r>
            <a:r>
              <a:rPr lang="es-419" baseline="0" dirty="0" err="1"/>
              <a:t>enables</a:t>
            </a:r>
            <a:r>
              <a:rPr lang="es-419" baseline="0" dirty="0"/>
              <a:t> </a:t>
            </a:r>
            <a:r>
              <a:rPr lang="es-419" baseline="0" dirty="0" err="1"/>
              <a:t>transparency</a:t>
            </a:r>
            <a:r>
              <a:rPr lang="es-419" baseline="0" dirty="0"/>
              <a:t> of </a:t>
            </a:r>
            <a:r>
              <a:rPr lang="es-419" baseline="0" dirty="0" err="1"/>
              <a:t>the</a:t>
            </a:r>
            <a:r>
              <a:rPr lang="es-419" baseline="0" dirty="0"/>
              <a:t> </a:t>
            </a:r>
            <a:r>
              <a:rPr lang="es-419" baseline="0" dirty="0" err="1"/>
              <a:t>assumptions</a:t>
            </a:r>
            <a:r>
              <a:rPr lang="es-419" baseline="0" dirty="0"/>
              <a:t>;</a:t>
            </a:r>
          </a:p>
          <a:p>
            <a:pPr marL="171450" indent="-171450">
              <a:buFont typeface="Arial" panose="020B0604020202020204" pitchFamily="34" charset="0"/>
              <a:buChar char="•"/>
            </a:pPr>
            <a:r>
              <a:rPr lang="es-419" b="1" baseline="0" dirty="0" err="1"/>
              <a:t>Simulation</a:t>
            </a:r>
            <a:r>
              <a:rPr lang="es-419" b="1" baseline="0" dirty="0"/>
              <a:t> </a:t>
            </a:r>
            <a:r>
              <a:rPr lang="es-419" b="1" baseline="0" dirty="0" err="1"/>
              <a:t>models</a:t>
            </a:r>
            <a:r>
              <a:rPr lang="es-419" baseline="0" dirty="0"/>
              <a:t>: </a:t>
            </a:r>
            <a:r>
              <a:rPr lang="es-419" baseline="0" dirty="0" err="1"/>
              <a:t>e.g</a:t>
            </a:r>
            <a:r>
              <a:rPr lang="es-419" baseline="0" dirty="0"/>
              <a:t>. </a:t>
            </a:r>
            <a:r>
              <a:rPr lang="es-419" baseline="0" dirty="0" err="1"/>
              <a:t>energy</a:t>
            </a:r>
            <a:r>
              <a:rPr lang="es-419" baseline="0" dirty="0"/>
              <a:t> </a:t>
            </a:r>
            <a:r>
              <a:rPr lang="es-419" baseline="0" dirty="0" err="1"/>
              <a:t>systems</a:t>
            </a:r>
            <a:r>
              <a:rPr lang="es-419" baseline="0" dirty="0"/>
              <a:t> </a:t>
            </a:r>
            <a:r>
              <a:rPr lang="es-419" baseline="0" dirty="0" err="1"/>
              <a:t>models</a:t>
            </a:r>
            <a:r>
              <a:rPr lang="es-419" baseline="0" dirty="0"/>
              <a:t>, </a:t>
            </a:r>
            <a:r>
              <a:rPr lang="es-419" baseline="0" dirty="0" err="1"/>
              <a:t>production</a:t>
            </a:r>
            <a:r>
              <a:rPr lang="es-419" baseline="0" dirty="0"/>
              <a:t> </a:t>
            </a:r>
            <a:r>
              <a:rPr lang="es-419" baseline="0" dirty="0" err="1"/>
              <a:t>simulation</a:t>
            </a:r>
            <a:r>
              <a:rPr lang="es-419" baseline="0" dirty="0"/>
              <a:t> </a:t>
            </a:r>
            <a:r>
              <a:rPr lang="es-419" baseline="0" dirty="0" err="1"/>
              <a:t>models</a:t>
            </a:r>
            <a:r>
              <a:rPr lang="es-419" baseline="0" dirty="0"/>
              <a:t> (and in </a:t>
            </a:r>
            <a:r>
              <a:rPr lang="es-419" baseline="0" dirty="0" err="1"/>
              <a:t>these</a:t>
            </a:r>
            <a:r>
              <a:rPr lang="es-419" baseline="0" dirty="0"/>
              <a:t> </a:t>
            </a:r>
            <a:r>
              <a:rPr lang="es-419" baseline="0" dirty="0" err="1"/>
              <a:t>different</a:t>
            </a:r>
            <a:r>
              <a:rPr lang="es-419" baseline="0" dirty="0"/>
              <a:t> </a:t>
            </a:r>
            <a:r>
              <a:rPr lang="es-419" baseline="0" dirty="0" err="1"/>
              <a:t>methods</a:t>
            </a:r>
            <a:r>
              <a:rPr lang="es-419" baseline="0" dirty="0"/>
              <a:t>: </a:t>
            </a:r>
            <a:r>
              <a:rPr lang="es-419" baseline="0" dirty="0" err="1"/>
              <a:t>derating</a:t>
            </a:r>
            <a:r>
              <a:rPr lang="es-419" baseline="0" dirty="0"/>
              <a:t>; </a:t>
            </a:r>
            <a:r>
              <a:rPr lang="es-419" baseline="0" dirty="0" err="1"/>
              <a:t>probabilistic</a:t>
            </a:r>
            <a:r>
              <a:rPr lang="es-419" baseline="0" dirty="0"/>
              <a:t> </a:t>
            </a:r>
            <a:r>
              <a:rPr lang="es-419" baseline="0" dirty="0" err="1"/>
              <a:t>production</a:t>
            </a:r>
            <a:r>
              <a:rPr lang="es-419" baseline="0" dirty="0"/>
              <a:t> </a:t>
            </a:r>
            <a:r>
              <a:rPr lang="es-419" baseline="0" dirty="0" err="1"/>
              <a:t>cost</a:t>
            </a:r>
            <a:r>
              <a:rPr lang="es-419" baseline="0" dirty="0"/>
              <a:t> </a:t>
            </a:r>
            <a:r>
              <a:rPr lang="es-419" baseline="0" dirty="0" err="1"/>
              <a:t>simulation</a:t>
            </a:r>
            <a:r>
              <a:rPr lang="es-419" baseline="0" dirty="0"/>
              <a:t>; Monte Carlo </a:t>
            </a:r>
            <a:r>
              <a:rPr lang="es-419" baseline="0" dirty="0" err="1"/>
              <a:t>Simulation</a:t>
            </a:r>
            <a:r>
              <a:rPr lang="es-419" baseline="0" dirty="0"/>
              <a:t>)</a:t>
            </a:r>
          </a:p>
          <a:p>
            <a:pPr marL="628650" lvl="1" indent="-171450">
              <a:buFont typeface="Arial" panose="020B0604020202020204" pitchFamily="34" charset="0"/>
              <a:buChar char="•"/>
            </a:pPr>
            <a:r>
              <a:rPr lang="es-419" baseline="0" dirty="0" err="1"/>
              <a:t>Energy</a:t>
            </a:r>
            <a:r>
              <a:rPr lang="es-419" baseline="0" dirty="0"/>
              <a:t> </a:t>
            </a:r>
            <a:r>
              <a:rPr lang="es-419" baseline="0" dirty="0" err="1"/>
              <a:t>systems</a:t>
            </a:r>
            <a:r>
              <a:rPr lang="es-419" baseline="0" dirty="0"/>
              <a:t> </a:t>
            </a:r>
            <a:r>
              <a:rPr lang="es-419" baseline="0" dirty="0" err="1"/>
              <a:t>simulation</a:t>
            </a:r>
            <a:r>
              <a:rPr lang="es-419" baseline="0" dirty="0"/>
              <a:t> </a:t>
            </a:r>
            <a:r>
              <a:rPr lang="es-419" baseline="0" dirty="0" err="1"/>
              <a:t>models</a:t>
            </a:r>
            <a:r>
              <a:rPr lang="es-419" baseline="0" dirty="0"/>
              <a:t> (</a:t>
            </a:r>
            <a:r>
              <a:rPr lang="es-419" baseline="0" dirty="0" err="1"/>
              <a:t>EnergyPLAN</a:t>
            </a:r>
            <a:r>
              <a:rPr lang="es-419" baseline="0" dirty="0"/>
              <a:t>, WEM*): </a:t>
            </a:r>
            <a:r>
              <a:rPr lang="es-419" baseline="0" dirty="0" err="1"/>
              <a:t>simulates</a:t>
            </a:r>
            <a:r>
              <a:rPr lang="es-419" baseline="0" dirty="0"/>
              <a:t> </a:t>
            </a:r>
            <a:r>
              <a:rPr lang="es-419" baseline="0" dirty="0" err="1"/>
              <a:t>the</a:t>
            </a:r>
            <a:r>
              <a:rPr lang="es-419" baseline="0" dirty="0"/>
              <a:t> </a:t>
            </a:r>
            <a:r>
              <a:rPr lang="es-419" baseline="0" dirty="0" err="1"/>
              <a:t>energy</a:t>
            </a:r>
            <a:r>
              <a:rPr lang="es-419" baseline="0" dirty="0"/>
              <a:t> </a:t>
            </a:r>
            <a:r>
              <a:rPr lang="es-419" baseline="0" dirty="0" err="1"/>
              <a:t>system</a:t>
            </a:r>
            <a:r>
              <a:rPr lang="es-419" baseline="0" dirty="0"/>
              <a:t> and </a:t>
            </a:r>
            <a:r>
              <a:rPr lang="es-419" baseline="0" dirty="0" err="1"/>
              <a:t>its</a:t>
            </a:r>
            <a:r>
              <a:rPr lang="es-419" baseline="0" dirty="0"/>
              <a:t> </a:t>
            </a:r>
            <a:r>
              <a:rPr lang="es-419" baseline="0" dirty="0" err="1"/>
              <a:t>operation</a:t>
            </a:r>
            <a:r>
              <a:rPr lang="es-419" baseline="0" dirty="0"/>
              <a:t> (</a:t>
            </a:r>
            <a:r>
              <a:rPr lang="es-419" baseline="0" dirty="0" err="1"/>
              <a:t>e.g</a:t>
            </a:r>
            <a:r>
              <a:rPr lang="es-419" baseline="0" dirty="0"/>
              <a:t>. can </a:t>
            </a:r>
            <a:r>
              <a:rPr lang="es-419" baseline="0" dirty="0" err="1"/>
              <a:t>include</a:t>
            </a:r>
            <a:r>
              <a:rPr lang="es-419" baseline="0" dirty="0"/>
              <a:t> simple rules </a:t>
            </a:r>
            <a:r>
              <a:rPr lang="es-419" baseline="0" dirty="0" err="1"/>
              <a:t>for</a:t>
            </a:r>
            <a:r>
              <a:rPr lang="es-419" baseline="0" dirty="0"/>
              <a:t> </a:t>
            </a:r>
            <a:r>
              <a:rPr lang="es-419" baseline="0" dirty="0" err="1"/>
              <a:t>dispatch</a:t>
            </a:r>
            <a:r>
              <a:rPr lang="es-419" baseline="0" dirty="0"/>
              <a:t> </a:t>
            </a:r>
            <a:r>
              <a:rPr lang="es-419" baseline="0" dirty="0" err="1"/>
              <a:t>or</a:t>
            </a:r>
            <a:r>
              <a:rPr lang="es-419" baseline="0" dirty="0"/>
              <a:t> </a:t>
            </a:r>
            <a:r>
              <a:rPr lang="es-419" baseline="0" dirty="0" err="1"/>
              <a:t>future</a:t>
            </a:r>
            <a:r>
              <a:rPr lang="es-419" baseline="0" dirty="0"/>
              <a:t> </a:t>
            </a:r>
            <a:r>
              <a:rPr lang="es-419" baseline="0" dirty="0" err="1"/>
              <a:t>investments</a:t>
            </a:r>
            <a:r>
              <a:rPr lang="es-419" baseline="0" dirty="0"/>
              <a:t>). </a:t>
            </a:r>
            <a:r>
              <a:rPr lang="es-419" baseline="0" dirty="0" err="1"/>
              <a:t>They</a:t>
            </a:r>
            <a:r>
              <a:rPr lang="es-419" baseline="0" dirty="0"/>
              <a:t> </a:t>
            </a:r>
            <a:r>
              <a:rPr lang="es-419" baseline="0" dirty="0" err="1"/>
              <a:t>may</a:t>
            </a:r>
            <a:r>
              <a:rPr lang="es-419" baseline="0" dirty="0"/>
              <a:t> </a:t>
            </a:r>
            <a:r>
              <a:rPr lang="es-419" baseline="0" dirty="0" err="1"/>
              <a:t>simulate</a:t>
            </a:r>
            <a:r>
              <a:rPr lang="es-419" baseline="0" dirty="0"/>
              <a:t> </a:t>
            </a:r>
            <a:r>
              <a:rPr lang="es-419" baseline="0" dirty="0" err="1"/>
              <a:t>consumer</a:t>
            </a:r>
            <a:r>
              <a:rPr lang="es-419" baseline="0" dirty="0"/>
              <a:t> and </a:t>
            </a:r>
            <a:r>
              <a:rPr lang="es-419" baseline="0" dirty="0" err="1"/>
              <a:t>producer</a:t>
            </a:r>
            <a:r>
              <a:rPr lang="es-419" baseline="0" dirty="0"/>
              <a:t> </a:t>
            </a:r>
            <a:r>
              <a:rPr lang="es-419" baseline="0" dirty="0" err="1"/>
              <a:t>behaviour</a:t>
            </a:r>
            <a:r>
              <a:rPr lang="es-419" baseline="0" dirty="0"/>
              <a:t> in response to drivers </a:t>
            </a:r>
            <a:r>
              <a:rPr lang="es-419" baseline="0" dirty="0" err="1"/>
              <a:t>such</a:t>
            </a:r>
            <a:r>
              <a:rPr lang="es-419" baseline="0" dirty="0"/>
              <a:t> as </a:t>
            </a:r>
            <a:r>
              <a:rPr lang="es-419" baseline="0" dirty="0" err="1"/>
              <a:t>income</a:t>
            </a:r>
            <a:r>
              <a:rPr lang="es-419" baseline="0" dirty="0"/>
              <a:t>, </a:t>
            </a:r>
            <a:r>
              <a:rPr lang="es-419" baseline="0" dirty="0" err="1"/>
              <a:t>energy</a:t>
            </a:r>
            <a:r>
              <a:rPr lang="es-419" baseline="0" dirty="0"/>
              <a:t> </a:t>
            </a:r>
            <a:r>
              <a:rPr lang="es-419" baseline="0" dirty="0" err="1"/>
              <a:t>security</a:t>
            </a:r>
            <a:r>
              <a:rPr lang="es-419" baseline="0" dirty="0"/>
              <a:t>, </a:t>
            </a:r>
            <a:r>
              <a:rPr lang="es-419" baseline="0" dirty="0" err="1"/>
              <a:t>public</a:t>
            </a:r>
            <a:r>
              <a:rPr lang="es-419" baseline="0" dirty="0"/>
              <a:t> </a:t>
            </a:r>
            <a:r>
              <a:rPr lang="es-419" baseline="0" dirty="0" err="1"/>
              <a:t>policies</a:t>
            </a:r>
            <a:r>
              <a:rPr lang="es-419" baseline="0" dirty="0"/>
              <a:t> and </a:t>
            </a:r>
            <a:r>
              <a:rPr lang="es-419" baseline="0" dirty="0" err="1"/>
              <a:t>endogenous</a:t>
            </a:r>
            <a:r>
              <a:rPr lang="es-419" baseline="0" dirty="0"/>
              <a:t> </a:t>
            </a:r>
            <a:r>
              <a:rPr lang="es-419" baseline="0" dirty="0" err="1"/>
              <a:t>energy</a:t>
            </a:r>
            <a:r>
              <a:rPr lang="es-419" baseline="0" dirty="0"/>
              <a:t> </a:t>
            </a:r>
            <a:r>
              <a:rPr lang="es-419" baseline="0" dirty="0" err="1"/>
              <a:t>prices</a:t>
            </a:r>
            <a:r>
              <a:rPr lang="es-419" baseline="0" dirty="0"/>
              <a:t>. </a:t>
            </a:r>
            <a:r>
              <a:rPr lang="es-419" baseline="0" dirty="0" err="1"/>
              <a:t>Allplayers</a:t>
            </a:r>
            <a:r>
              <a:rPr lang="es-419" baseline="0" dirty="0"/>
              <a:t> </a:t>
            </a:r>
            <a:r>
              <a:rPr lang="es-419" baseline="0" dirty="0" err="1"/>
              <a:t>may</a:t>
            </a:r>
            <a:r>
              <a:rPr lang="es-419" baseline="0" dirty="0"/>
              <a:t> </a:t>
            </a:r>
            <a:r>
              <a:rPr lang="es-419" baseline="0" dirty="0" err="1"/>
              <a:t>pursue</a:t>
            </a:r>
            <a:r>
              <a:rPr lang="es-419" baseline="0" dirty="0"/>
              <a:t> and </a:t>
            </a:r>
            <a:r>
              <a:rPr lang="es-419" baseline="0" dirty="0" err="1"/>
              <a:t>optimise</a:t>
            </a:r>
            <a:r>
              <a:rPr lang="es-419" baseline="0" dirty="0"/>
              <a:t> </a:t>
            </a:r>
            <a:r>
              <a:rPr lang="es-419" baseline="0" dirty="0" err="1"/>
              <a:t>their</a:t>
            </a:r>
            <a:r>
              <a:rPr lang="es-419" baseline="0" dirty="0"/>
              <a:t> </a:t>
            </a:r>
            <a:r>
              <a:rPr lang="es-419" baseline="0" dirty="0" err="1"/>
              <a:t>own</a:t>
            </a:r>
            <a:r>
              <a:rPr lang="es-419" baseline="0" dirty="0"/>
              <a:t> </a:t>
            </a:r>
            <a:r>
              <a:rPr lang="es-419" baseline="0" dirty="0" err="1"/>
              <a:t>goals</a:t>
            </a:r>
            <a:r>
              <a:rPr lang="es-419" baseline="0" dirty="0"/>
              <a:t> </a:t>
            </a:r>
            <a:r>
              <a:rPr lang="es-419" baseline="0" dirty="0" err="1"/>
              <a:t>indvidually</a:t>
            </a:r>
            <a:r>
              <a:rPr lang="es-419" baseline="0" dirty="0"/>
              <a:t>. </a:t>
            </a:r>
            <a:r>
              <a:rPr lang="es-419" baseline="0" dirty="0" err="1"/>
              <a:t>The</a:t>
            </a:r>
            <a:r>
              <a:rPr lang="es-419" baseline="0" dirty="0"/>
              <a:t> </a:t>
            </a:r>
            <a:r>
              <a:rPr lang="es-419" baseline="0" dirty="0" err="1"/>
              <a:t>outcome</a:t>
            </a:r>
            <a:r>
              <a:rPr lang="es-419" baseline="0" dirty="0"/>
              <a:t> </a:t>
            </a:r>
            <a:r>
              <a:rPr lang="es-419" baseline="0" dirty="0" err="1"/>
              <a:t>may</a:t>
            </a:r>
            <a:r>
              <a:rPr lang="es-419" baseline="0" dirty="0"/>
              <a:t> </a:t>
            </a:r>
            <a:r>
              <a:rPr lang="es-419" baseline="0" dirty="0" err="1"/>
              <a:t>then</a:t>
            </a:r>
            <a:r>
              <a:rPr lang="es-419" baseline="0" dirty="0"/>
              <a:t> diverge </a:t>
            </a:r>
            <a:r>
              <a:rPr lang="es-419" baseline="0" dirty="0" err="1"/>
              <a:t>from</a:t>
            </a:r>
            <a:r>
              <a:rPr lang="es-419" baseline="0" dirty="0"/>
              <a:t> </a:t>
            </a:r>
            <a:r>
              <a:rPr lang="es-419" baseline="0" dirty="0" err="1"/>
              <a:t>the</a:t>
            </a:r>
            <a:r>
              <a:rPr lang="es-419" baseline="0" dirty="0"/>
              <a:t> </a:t>
            </a:r>
            <a:r>
              <a:rPr lang="es-419" baseline="0" dirty="0" err="1"/>
              <a:t>optimum</a:t>
            </a:r>
            <a:r>
              <a:rPr lang="es-419" baseline="0" dirty="0"/>
              <a:t> </a:t>
            </a:r>
            <a:r>
              <a:rPr lang="es-419" baseline="0" dirty="0" err="1"/>
              <a:t>configuratio</a:t>
            </a:r>
            <a:r>
              <a:rPr lang="es-419" baseline="0" dirty="0"/>
              <a:t>. </a:t>
            </a:r>
            <a:r>
              <a:rPr lang="es-419" baseline="0" dirty="0" err="1"/>
              <a:t>Example</a:t>
            </a:r>
            <a:r>
              <a:rPr lang="es-419" baseline="0" dirty="0"/>
              <a:t>: </a:t>
            </a:r>
            <a:r>
              <a:rPr lang="es-419" baseline="0" dirty="0" err="1"/>
              <a:t>EnergyPLAN</a:t>
            </a:r>
            <a:r>
              <a:rPr lang="es-419" baseline="0" dirty="0"/>
              <a:t>, </a:t>
            </a:r>
            <a:r>
              <a:rPr lang="es-419" baseline="0" dirty="0" err="1"/>
              <a:t>World</a:t>
            </a:r>
            <a:r>
              <a:rPr lang="es-419" baseline="0" dirty="0"/>
              <a:t> </a:t>
            </a:r>
            <a:r>
              <a:rPr lang="es-419" baseline="0" dirty="0" err="1"/>
              <a:t>Energy</a:t>
            </a:r>
            <a:r>
              <a:rPr lang="es-419" baseline="0" dirty="0"/>
              <a:t> </a:t>
            </a:r>
            <a:r>
              <a:rPr lang="es-419" baseline="0" dirty="0" err="1"/>
              <a:t>Model</a:t>
            </a:r>
            <a:r>
              <a:rPr lang="es-419" baseline="0" dirty="0"/>
              <a:t> – WEM (</a:t>
            </a:r>
            <a:r>
              <a:rPr lang="es-419" baseline="0" dirty="0" err="1"/>
              <a:t>IEA,informs</a:t>
            </a:r>
            <a:r>
              <a:rPr lang="es-419" baseline="0" dirty="0"/>
              <a:t> </a:t>
            </a:r>
            <a:r>
              <a:rPr lang="es-419" baseline="0" dirty="0" err="1"/>
              <a:t>the</a:t>
            </a:r>
            <a:r>
              <a:rPr lang="es-419" baseline="0" dirty="0"/>
              <a:t> WEO) – </a:t>
            </a:r>
            <a:r>
              <a:rPr lang="es-419" baseline="0" dirty="0" err="1"/>
              <a:t>the</a:t>
            </a:r>
            <a:r>
              <a:rPr lang="es-419" baseline="0" dirty="0"/>
              <a:t> </a:t>
            </a:r>
            <a:r>
              <a:rPr lang="es-419" baseline="0" dirty="0" err="1"/>
              <a:t>latter</a:t>
            </a:r>
            <a:r>
              <a:rPr lang="es-419" baseline="0" dirty="0"/>
              <a:t> </a:t>
            </a:r>
            <a:r>
              <a:rPr lang="es-419" baseline="0" dirty="0" err="1"/>
              <a:t>is</a:t>
            </a:r>
            <a:r>
              <a:rPr lang="es-419" baseline="0" dirty="0"/>
              <a:t> </a:t>
            </a:r>
            <a:r>
              <a:rPr lang="es-419" baseline="0" dirty="0" err="1"/>
              <a:t>driven</a:t>
            </a:r>
            <a:r>
              <a:rPr lang="es-419" baseline="0" dirty="0"/>
              <a:t> </a:t>
            </a:r>
            <a:r>
              <a:rPr lang="es-419" baseline="0" dirty="0" err="1"/>
              <a:t>by</a:t>
            </a:r>
            <a:r>
              <a:rPr lang="es-419" baseline="0" dirty="0"/>
              <a:t> </a:t>
            </a:r>
            <a:r>
              <a:rPr lang="es-419" baseline="0" dirty="0" err="1"/>
              <a:t>econometrically</a:t>
            </a:r>
            <a:r>
              <a:rPr lang="es-419" baseline="0" dirty="0"/>
              <a:t> </a:t>
            </a:r>
            <a:r>
              <a:rPr lang="es-419" baseline="0" dirty="0" err="1"/>
              <a:t>dereived</a:t>
            </a:r>
            <a:r>
              <a:rPr lang="es-419" baseline="0" dirty="0"/>
              <a:t> </a:t>
            </a:r>
            <a:r>
              <a:rPr lang="es-419" baseline="0" dirty="0" err="1"/>
              <a:t>assumptions</a:t>
            </a:r>
            <a:r>
              <a:rPr lang="es-419" baseline="0" dirty="0"/>
              <a:t> </a:t>
            </a:r>
            <a:r>
              <a:rPr lang="es-419" baseline="0" dirty="0" err="1"/>
              <a:t>on</a:t>
            </a:r>
            <a:r>
              <a:rPr lang="es-419" baseline="0" dirty="0"/>
              <a:t> </a:t>
            </a:r>
            <a:r>
              <a:rPr lang="es-419" baseline="0" dirty="0" err="1"/>
              <a:t>sectoral</a:t>
            </a:r>
            <a:r>
              <a:rPr lang="es-419" baseline="0" dirty="0"/>
              <a:t> </a:t>
            </a:r>
            <a:r>
              <a:rPr lang="es-419" baseline="0" dirty="0" err="1"/>
              <a:t>energy</a:t>
            </a:r>
            <a:r>
              <a:rPr lang="es-419" baseline="0" dirty="0"/>
              <a:t> </a:t>
            </a:r>
            <a:r>
              <a:rPr lang="es-419" baseline="0" dirty="0" err="1"/>
              <a:t>demands</a:t>
            </a:r>
            <a:r>
              <a:rPr lang="es-419" baseline="0" dirty="0"/>
              <a:t>, </a:t>
            </a:r>
            <a:r>
              <a:rPr lang="es-419" baseline="0" dirty="0" err="1"/>
              <a:t>which</a:t>
            </a:r>
            <a:r>
              <a:rPr lang="es-419" baseline="0" dirty="0"/>
              <a:t> in </a:t>
            </a:r>
            <a:r>
              <a:rPr lang="es-419" baseline="0" dirty="0" err="1"/>
              <a:t>turn</a:t>
            </a:r>
            <a:r>
              <a:rPr lang="es-419" baseline="0" dirty="0"/>
              <a:t> are </a:t>
            </a:r>
            <a:r>
              <a:rPr lang="es-419" baseline="0" dirty="0" err="1"/>
              <a:t>based</a:t>
            </a:r>
            <a:r>
              <a:rPr lang="es-419" baseline="0" dirty="0"/>
              <a:t> </a:t>
            </a:r>
            <a:r>
              <a:rPr lang="es-419" baseline="0" dirty="0" err="1"/>
              <a:t>on</a:t>
            </a:r>
            <a:r>
              <a:rPr lang="es-419" baseline="0" dirty="0"/>
              <a:t> </a:t>
            </a:r>
            <a:r>
              <a:rPr lang="es-419" baseline="0" dirty="0" err="1"/>
              <a:t>macroeconomic</a:t>
            </a:r>
            <a:r>
              <a:rPr lang="es-419" baseline="0" dirty="0"/>
              <a:t> </a:t>
            </a:r>
            <a:r>
              <a:rPr lang="es-419" baseline="0" dirty="0" err="1"/>
              <a:t>estimations</a:t>
            </a:r>
            <a:r>
              <a:rPr lang="es-419" baseline="0" dirty="0"/>
              <a:t> of </a:t>
            </a:r>
            <a:r>
              <a:rPr lang="es-419" baseline="0" dirty="0" err="1"/>
              <a:t>economic</a:t>
            </a:r>
            <a:r>
              <a:rPr lang="es-419" baseline="0" dirty="0"/>
              <a:t> </a:t>
            </a:r>
            <a:r>
              <a:rPr lang="es-419" baseline="0" dirty="0" err="1"/>
              <a:t>growth</a:t>
            </a:r>
            <a:r>
              <a:rPr lang="es-419" baseline="0" dirty="0"/>
              <a:t> (</a:t>
            </a:r>
            <a:r>
              <a:rPr lang="es-419" baseline="0" dirty="0" err="1"/>
              <a:t>e.g</a:t>
            </a:r>
            <a:r>
              <a:rPr lang="es-419" baseline="0" dirty="0"/>
              <a:t>. GDP), </a:t>
            </a:r>
            <a:r>
              <a:rPr lang="es-419" baseline="0" dirty="0" err="1"/>
              <a:t>demographics</a:t>
            </a:r>
            <a:r>
              <a:rPr lang="es-419" baseline="0" dirty="0"/>
              <a:t>, </a:t>
            </a:r>
            <a:r>
              <a:rPr lang="es-419" baseline="0" dirty="0" err="1"/>
              <a:t>fossil</a:t>
            </a:r>
            <a:r>
              <a:rPr lang="es-419" baseline="0" dirty="0"/>
              <a:t> fuel </a:t>
            </a:r>
            <a:r>
              <a:rPr lang="es-419" baseline="0" dirty="0" err="1"/>
              <a:t>prices</a:t>
            </a:r>
            <a:r>
              <a:rPr lang="es-419" baseline="0" dirty="0"/>
              <a:t> and </a:t>
            </a:r>
            <a:r>
              <a:rPr lang="es-419" baseline="0" dirty="0" err="1"/>
              <a:t>technological</a:t>
            </a:r>
            <a:r>
              <a:rPr lang="es-419" baseline="0" dirty="0"/>
              <a:t> </a:t>
            </a:r>
            <a:r>
              <a:rPr lang="es-419" baseline="0" dirty="0" err="1"/>
              <a:t>development</a:t>
            </a:r>
            <a:r>
              <a:rPr lang="es-419" baseline="0" dirty="0"/>
              <a:t>. WEM </a:t>
            </a:r>
            <a:r>
              <a:rPr lang="es-419" baseline="0" dirty="0" err="1"/>
              <a:t>may</a:t>
            </a:r>
            <a:r>
              <a:rPr lang="es-419" baseline="0" dirty="0"/>
              <a:t> be </a:t>
            </a:r>
            <a:r>
              <a:rPr lang="es-419" baseline="0" dirty="0" err="1"/>
              <a:t>considered</a:t>
            </a:r>
            <a:r>
              <a:rPr lang="es-419" baseline="0" dirty="0"/>
              <a:t> </a:t>
            </a:r>
            <a:r>
              <a:rPr lang="es-419" baseline="0" dirty="0" err="1"/>
              <a:t>an</a:t>
            </a:r>
            <a:r>
              <a:rPr lang="es-419" baseline="0" dirty="0"/>
              <a:t> </a:t>
            </a:r>
            <a:r>
              <a:rPr lang="es-419" baseline="0" dirty="0" err="1"/>
              <a:t>hybrid</a:t>
            </a:r>
            <a:r>
              <a:rPr lang="es-419" baseline="0" dirty="0"/>
              <a:t> </a:t>
            </a:r>
            <a:r>
              <a:rPr lang="es-419" baseline="0" dirty="0" err="1"/>
              <a:t>model</a:t>
            </a:r>
            <a:r>
              <a:rPr lang="es-419" baseline="0" dirty="0"/>
              <a:t> as i </a:t>
            </a:r>
            <a:r>
              <a:rPr lang="es-419" baseline="0" dirty="0" err="1"/>
              <a:t>results</a:t>
            </a:r>
            <a:r>
              <a:rPr lang="es-419" baseline="0" dirty="0"/>
              <a:t> </a:t>
            </a:r>
            <a:r>
              <a:rPr lang="es-419" baseline="0" dirty="0" err="1"/>
              <a:t>on</a:t>
            </a:r>
            <a:r>
              <a:rPr lang="es-419" baseline="0" dirty="0"/>
              <a:t> a </a:t>
            </a:r>
            <a:r>
              <a:rPr lang="es-419" baseline="0" dirty="0" err="1"/>
              <a:t>combination</a:t>
            </a:r>
            <a:r>
              <a:rPr lang="es-419" baseline="0" dirty="0"/>
              <a:t> of </a:t>
            </a:r>
            <a:r>
              <a:rPr lang="es-419" baseline="0" dirty="0" err="1"/>
              <a:t>macroeconomic</a:t>
            </a:r>
            <a:r>
              <a:rPr lang="es-419" baseline="0" dirty="0"/>
              <a:t> </a:t>
            </a:r>
            <a:r>
              <a:rPr lang="es-419" baseline="0" dirty="0" err="1"/>
              <a:t>approaches</a:t>
            </a:r>
            <a:r>
              <a:rPr lang="es-419" baseline="0" dirty="0"/>
              <a:t> and </a:t>
            </a:r>
            <a:r>
              <a:rPr lang="es-419" baseline="0" dirty="0" err="1"/>
              <a:t>simulation</a:t>
            </a:r>
            <a:r>
              <a:rPr lang="es-419" baseline="0" dirty="0"/>
              <a:t> of </a:t>
            </a:r>
            <a:r>
              <a:rPr lang="es-419" baseline="0" dirty="0" err="1"/>
              <a:t>technology</a:t>
            </a:r>
            <a:r>
              <a:rPr lang="es-419" baseline="0" dirty="0"/>
              <a:t> </a:t>
            </a:r>
            <a:r>
              <a:rPr lang="es-419" baseline="0" dirty="0" err="1"/>
              <a:t>choices</a:t>
            </a:r>
            <a:r>
              <a:rPr lang="es-419" baseline="0" dirty="0"/>
              <a:t>.  </a:t>
            </a:r>
          </a:p>
          <a:p>
            <a:pPr marL="171450" lvl="0" indent="-171450">
              <a:buFont typeface="Arial" panose="020B0604020202020204" pitchFamily="34" charset="0"/>
              <a:buChar char="•"/>
            </a:pPr>
            <a:r>
              <a:rPr lang="es-419" b="1" baseline="0" dirty="0" err="1"/>
              <a:t>Optimisation</a:t>
            </a:r>
            <a:r>
              <a:rPr lang="es-419" b="1" baseline="0" dirty="0"/>
              <a:t> </a:t>
            </a:r>
            <a:r>
              <a:rPr lang="es-419" b="1" baseline="0" dirty="0" err="1"/>
              <a:t>models</a:t>
            </a:r>
            <a:r>
              <a:rPr lang="es-419" b="1" baseline="0" dirty="0"/>
              <a:t> </a:t>
            </a:r>
            <a:r>
              <a:rPr lang="es-419" baseline="0" dirty="0"/>
              <a:t>(OSeMOSYS, MARKAL, TIMES, MESSAGE, LEAP-OSeMOSYS – </a:t>
            </a:r>
            <a:r>
              <a:rPr lang="es-419" baseline="0" dirty="0" err="1"/>
              <a:t>optimisation</a:t>
            </a:r>
            <a:r>
              <a:rPr lang="es-419" baseline="0" dirty="0"/>
              <a:t> </a:t>
            </a:r>
            <a:r>
              <a:rPr lang="es-419" baseline="0" dirty="0" err="1"/>
              <a:t>only</a:t>
            </a:r>
            <a:r>
              <a:rPr lang="es-419" baseline="0" dirty="0"/>
              <a:t> </a:t>
            </a:r>
            <a:r>
              <a:rPr lang="es-419" baseline="0" dirty="0" err="1"/>
              <a:t>for</a:t>
            </a:r>
            <a:r>
              <a:rPr lang="es-419" baseline="0" dirty="0"/>
              <a:t> </a:t>
            </a:r>
            <a:r>
              <a:rPr lang="es-419" baseline="0" dirty="0" err="1"/>
              <a:t>the</a:t>
            </a:r>
            <a:r>
              <a:rPr lang="es-419" baseline="0" dirty="0"/>
              <a:t> </a:t>
            </a:r>
            <a:r>
              <a:rPr lang="es-419" baseline="0" dirty="0" err="1"/>
              <a:t>electricity</a:t>
            </a:r>
            <a:r>
              <a:rPr lang="es-419" baseline="0" dirty="0"/>
              <a:t> </a:t>
            </a:r>
            <a:r>
              <a:rPr lang="es-419" baseline="0" dirty="0" err="1"/>
              <a:t>system</a:t>
            </a:r>
            <a:r>
              <a:rPr lang="es-419" baseline="0" dirty="0"/>
              <a:t>):</a:t>
            </a:r>
          </a:p>
          <a:p>
            <a:pPr marL="628650" lvl="1" indent="-171450">
              <a:buFont typeface="Arial" panose="020B0604020202020204" pitchFamily="34" charset="0"/>
              <a:buChar char="•"/>
            </a:pPr>
            <a:r>
              <a:rPr lang="es-419" baseline="0" dirty="0" err="1"/>
              <a:t>Calculate</a:t>
            </a:r>
            <a:r>
              <a:rPr lang="es-419" baseline="0" dirty="0"/>
              <a:t> </a:t>
            </a:r>
            <a:r>
              <a:rPr lang="es-419" baseline="0" dirty="0" err="1"/>
              <a:t>endogenously</a:t>
            </a:r>
            <a:r>
              <a:rPr lang="es-419" baseline="0" dirty="0"/>
              <a:t> </a:t>
            </a:r>
            <a:r>
              <a:rPr lang="es-419" baseline="0" dirty="0" err="1"/>
              <a:t>energy</a:t>
            </a:r>
            <a:r>
              <a:rPr lang="es-419" baseline="0" dirty="0"/>
              <a:t> </a:t>
            </a:r>
            <a:r>
              <a:rPr lang="es-419" baseline="0" dirty="0" err="1"/>
              <a:t>systems</a:t>
            </a:r>
            <a:r>
              <a:rPr lang="es-419" baseline="0" dirty="0"/>
              <a:t> atributes (</a:t>
            </a:r>
            <a:r>
              <a:rPr lang="es-419" baseline="0" dirty="0" err="1"/>
              <a:t>demands</a:t>
            </a:r>
            <a:r>
              <a:rPr lang="es-419" baseline="0" dirty="0"/>
              <a:t>, </a:t>
            </a:r>
            <a:r>
              <a:rPr lang="es-419" baseline="0" dirty="0" err="1"/>
              <a:t>capacity</a:t>
            </a:r>
            <a:r>
              <a:rPr lang="es-419" baseline="0" dirty="0"/>
              <a:t> </a:t>
            </a:r>
            <a:r>
              <a:rPr lang="es-419" baseline="0" dirty="0" err="1"/>
              <a:t>additions</a:t>
            </a:r>
            <a:r>
              <a:rPr lang="es-419" baseline="0" dirty="0"/>
              <a:t>, </a:t>
            </a:r>
            <a:r>
              <a:rPr lang="es-419" baseline="0" dirty="0" err="1"/>
              <a:t>technologuy</a:t>
            </a:r>
            <a:r>
              <a:rPr lang="es-419" baseline="0" dirty="0"/>
              <a:t> </a:t>
            </a:r>
            <a:r>
              <a:rPr lang="es-419" baseline="0" dirty="0" err="1"/>
              <a:t>investments</a:t>
            </a:r>
            <a:r>
              <a:rPr lang="es-419" baseline="0" dirty="0"/>
              <a:t>, and </a:t>
            </a:r>
            <a:r>
              <a:rPr lang="es-419" baseline="0" dirty="0" err="1"/>
              <a:t>dispatch</a:t>
            </a:r>
            <a:r>
              <a:rPr lang="es-419" baseline="0" dirty="0"/>
              <a:t>). </a:t>
            </a:r>
            <a:r>
              <a:rPr lang="es-419" baseline="0" dirty="0" err="1"/>
              <a:t>They</a:t>
            </a:r>
            <a:r>
              <a:rPr lang="es-419" baseline="0" dirty="0"/>
              <a:t> are </a:t>
            </a:r>
            <a:r>
              <a:rPr lang="es-419" baseline="0" dirty="0" err="1"/>
              <a:t>driven</a:t>
            </a:r>
            <a:r>
              <a:rPr lang="es-419" baseline="0" dirty="0"/>
              <a:t> </a:t>
            </a:r>
            <a:r>
              <a:rPr lang="es-419" baseline="0" dirty="0" err="1"/>
              <a:t>by</a:t>
            </a:r>
            <a:r>
              <a:rPr lang="es-419" baseline="0" dirty="0"/>
              <a:t> </a:t>
            </a:r>
            <a:r>
              <a:rPr lang="es-419" baseline="0" dirty="0" err="1"/>
              <a:t>an</a:t>
            </a:r>
            <a:r>
              <a:rPr lang="es-419" baseline="0" dirty="0"/>
              <a:t> </a:t>
            </a:r>
            <a:r>
              <a:rPr lang="es-419" baseline="0" dirty="0" err="1"/>
              <a:t>objective</a:t>
            </a:r>
            <a:r>
              <a:rPr lang="es-419" baseline="0" dirty="0"/>
              <a:t> </a:t>
            </a:r>
            <a:r>
              <a:rPr lang="es-419" baseline="0" dirty="0" err="1"/>
              <a:t>function</a:t>
            </a:r>
            <a:r>
              <a:rPr lang="es-419" baseline="0" dirty="0"/>
              <a:t> </a:t>
            </a:r>
            <a:r>
              <a:rPr lang="es-419" baseline="0" dirty="0" err="1"/>
              <a:t>subject</a:t>
            </a:r>
            <a:r>
              <a:rPr lang="es-419" baseline="0" dirty="0"/>
              <a:t> to </a:t>
            </a:r>
            <a:r>
              <a:rPr lang="es-419" baseline="0" dirty="0" err="1"/>
              <a:t>various</a:t>
            </a:r>
            <a:r>
              <a:rPr lang="es-419" baseline="0" dirty="0"/>
              <a:t> </a:t>
            </a:r>
            <a:r>
              <a:rPr lang="es-419" baseline="0" dirty="0" err="1"/>
              <a:t>physical</a:t>
            </a:r>
            <a:r>
              <a:rPr lang="es-419" baseline="0" dirty="0"/>
              <a:t>, </a:t>
            </a:r>
            <a:r>
              <a:rPr lang="es-419" baseline="0" dirty="0" err="1"/>
              <a:t>technical</a:t>
            </a:r>
            <a:r>
              <a:rPr lang="es-419" baseline="0" dirty="0"/>
              <a:t>, </a:t>
            </a:r>
            <a:r>
              <a:rPr lang="es-419" baseline="0" dirty="0" err="1"/>
              <a:t>environmental</a:t>
            </a:r>
            <a:r>
              <a:rPr lang="es-419" baseline="0" dirty="0"/>
              <a:t>, </a:t>
            </a:r>
            <a:r>
              <a:rPr lang="es-419" baseline="0" dirty="0" err="1"/>
              <a:t>economic</a:t>
            </a:r>
            <a:r>
              <a:rPr lang="es-419" baseline="0" dirty="0"/>
              <a:t> and </a:t>
            </a:r>
            <a:r>
              <a:rPr lang="es-419" baseline="0" dirty="0" err="1"/>
              <a:t>policy</a:t>
            </a:r>
            <a:r>
              <a:rPr lang="es-419" baseline="0" dirty="0"/>
              <a:t> </a:t>
            </a:r>
            <a:r>
              <a:rPr lang="es-419" baseline="0" dirty="0" err="1"/>
              <a:t>constraints</a:t>
            </a:r>
            <a:r>
              <a:rPr lang="es-419" baseline="0" dirty="0"/>
              <a:t>. </a:t>
            </a:r>
          </a:p>
          <a:p>
            <a:endParaRPr lang="es-419" dirty="0"/>
          </a:p>
        </p:txBody>
      </p:sp>
      <p:sp>
        <p:nvSpPr>
          <p:cNvPr id="4" name="Slide Number Placeholder 3"/>
          <p:cNvSpPr>
            <a:spLocks noGrp="1"/>
          </p:cNvSpPr>
          <p:nvPr>
            <p:ph type="sldNum" sz="quarter" idx="10"/>
          </p:nvPr>
        </p:nvSpPr>
        <p:spPr/>
        <p:txBody>
          <a:bodyPr/>
          <a:lstStyle/>
          <a:p>
            <a:fld id="{253E99D3-575E-4B33-AEE3-580024E0F63F}" type="slidenum">
              <a:rPr lang="en-GB" smtClean="0"/>
              <a:t>3</a:t>
            </a:fld>
            <a:endParaRPr lang="en-GB"/>
          </a:p>
        </p:txBody>
      </p:sp>
    </p:spTree>
    <p:extLst>
      <p:ext uri="{BB962C8B-B14F-4D97-AF65-F5344CB8AC3E}">
        <p14:creationId xmlns:p14="http://schemas.microsoft.com/office/powerpoint/2010/main" val="3355953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4</a:t>
            </a:fld>
            <a:endParaRPr lang="en-US"/>
          </a:p>
        </p:txBody>
      </p:sp>
    </p:spTree>
    <p:extLst>
      <p:ext uri="{BB962C8B-B14F-4D97-AF65-F5344CB8AC3E}">
        <p14:creationId xmlns:p14="http://schemas.microsoft.com/office/powerpoint/2010/main" val="1316088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Reading the IO matrix: </a:t>
            </a:r>
            <a:endParaRPr lang="en-US" dirty="0"/>
          </a:p>
        </p:txBody>
      </p:sp>
      <p:sp>
        <p:nvSpPr>
          <p:cNvPr id="4" name="Slide Number Placeholder 3"/>
          <p:cNvSpPr>
            <a:spLocks noGrp="1"/>
          </p:cNvSpPr>
          <p:nvPr>
            <p:ph type="sldNum" sz="quarter" idx="10"/>
          </p:nvPr>
        </p:nvSpPr>
        <p:spPr/>
        <p:txBody>
          <a:bodyPr/>
          <a:lstStyle/>
          <a:p>
            <a:fld id="{DAFD427D-4BE7-4842-A2F5-AB9DA6258E38}" type="slidenum">
              <a:rPr lang="en-US" smtClean="0"/>
              <a:t>5</a:t>
            </a:fld>
            <a:endParaRPr lang="en-US"/>
          </a:p>
        </p:txBody>
      </p:sp>
    </p:spTree>
    <p:extLst>
      <p:ext uri="{BB962C8B-B14F-4D97-AF65-F5344CB8AC3E}">
        <p14:creationId xmlns:p14="http://schemas.microsoft.com/office/powerpoint/2010/main" val="1128521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Input-Output Tables (IOTs)</a:t>
            </a:r>
            <a:r>
              <a:rPr lang="en-GB" sz="1200" b="0" i="0" kern="1200" dirty="0">
                <a:solidFill>
                  <a:schemeClr val="tx1"/>
                </a:solidFill>
                <a:effectLst/>
                <a:latin typeface="+mn-lt"/>
                <a:ea typeface="+mn-ea"/>
                <a:cs typeface="+mn-cs"/>
              </a:rPr>
              <a:t> describe the sale and purchase relationships between producers and consumers within an economy. They can either show flows of final and intermediate goods and services defined according to industry outputs (</a:t>
            </a:r>
            <a:r>
              <a:rPr lang="en-GB" sz="1200" b="0" i="1" kern="1200" dirty="0">
                <a:solidFill>
                  <a:schemeClr val="tx1"/>
                </a:solidFill>
                <a:effectLst/>
                <a:latin typeface="+mn-lt"/>
                <a:ea typeface="+mn-ea"/>
                <a:cs typeface="+mn-cs"/>
              </a:rPr>
              <a:t>industry × industry</a:t>
            </a:r>
            <a:r>
              <a:rPr lang="en-GB" sz="1200" b="0" i="0" kern="1200" dirty="0">
                <a:solidFill>
                  <a:schemeClr val="tx1"/>
                </a:solidFill>
                <a:effectLst/>
                <a:latin typeface="+mn-lt"/>
                <a:ea typeface="+mn-ea"/>
                <a:cs typeface="+mn-cs"/>
              </a:rPr>
              <a:t> tables) or according to product outputs (</a:t>
            </a:r>
            <a:r>
              <a:rPr lang="en-GB" sz="1200" b="0" i="1" kern="1200" dirty="0">
                <a:solidFill>
                  <a:schemeClr val="tx1"/>
                </a:solidFill>
                <a:effectLst/>
                <a:latin typeface="+mn-lt"/>
                <a:ea typeface="+mn-ea"/>
                <a:cs typeface="+mn-cs"/>
              </a:rPr>
              <a:t>product × product</a:t>
            </a:r>
            <a:r>
              <a:rPr lang="en-GB" sz="1200" b="0" i="0" kern="1200" dirty="0">
                <a:solidFill>
                  <a:schemeClr val="tx1"/>
                </a:solidFill>
                <a:effectLst/>
                <a:latin typeface="+mn-lt"/>
                <a:ea typeface="+mn-ea"/>
                <a:cs typeface="+mn-cs"/>
              </a:rPr>
              <a:t> tables).</a:t>
            </a:r>
          </a:p>
          <a:p>
            <a:r>
              <a:rPr lang="en-GB"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253E99D3-575E-4B33-AEE3-580024E0F63F}" type="slidenum">
              <a:rPr lang="en-GB" smtClean="0"/>
              <a:t>6</a:t>
            </a:fld>
            <a:endParaRPr lang="en-GB"/>
          </a:p>
        </p:txBody>
      </p:sp>
    </p:spTree>
    <p:extLst>
      <p:ext uri="{BB962C8B-B14F-4D97-AF65-F5344CB8AC3E}">
        <p14:creationId xmlns:p14="http://schemas.microsoft.com/office/powerpoint/2010/main" val="3280442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7</a:t>
            </a:fld>
            <a:endParaRPr lang="en-US"/>
          </a:p>
        </p:txBody>
      </p:sp>
    </p:spTree>
    <p:extLst>
      <p:ext uri="{BB962C8B-B14F-4D97-AF65-F5344CB8AC3E}">
        <p14:creationId xmlns:p14="http://schemas.microsoft.com/office/powerpoint/2010/main" val="4278562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D427D-4BE7-4842-A2F5-AB9DA6258E38}" type="slidenum">
              <a:rPr lang="en-US" smtClean="0"/>
              <a:t>8</a:t>
            </a:fld>
            <a:endParaRPr lang="en-US"/>
          </a:p>
        </p:txBody>
      </p:sp>
    </p:spTree>
    <p:extLst>
      <p:ext uri="{BB962C8B-B14F-4D97-AF65-F5344CB8AC3E}">
        <p14:creationId xmlns:p14="http://schemas.microsoft.com/office/powerpoint/2010/main" val="2235448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MAED model evaluates future energy demand based on medium- to long-term scenarios of socio-economic, technological and demographic developments. The model relates systematically the specific energy demand for producing various goods and services identified in the model, to the corresponding social, economic and technological factors that affect this demand. Energy demand is disaggregated into a large number of end-use categories; each one corresponding to a given service or to the production of a certain good. The nature and level of the demand for goods and services are a function of several determining factors, including population growth, number of inhabitants per dwelling, number of electrical appliances used in households, peoples’ mobility and preferences for transportation modes, national priorities for the development of certain industries or economic sectors, the evolution of the efficiency of certain types of equipment, market penetration of new technologies or energy forms etc. The expected future trends for these determining factors, which constitute “scenarios”, are exogenously introduced [from</a:t>
            </a:r>
            <a:r>
              <a:rPr lang="en-GB" baseline="0" dirty="0"/>
              <a:t> MAED Manual].</a:t>
            </a:r>
            <a:endParaRPr lang="en-GB" dirty="0"/>
          </a:p>
        </p:txBody>
      </p:sp>
      <p:sp>
        <p:nvSpPr>
          <p:cNvPr id="4" name="Slide Number Placeholder 3"/>
          <p:cNvSpPr>
            <a:spLocks noGrp="1"/>
          </p:cNvSpPr>
          <p:nvPr>
            <p:ph type="sldNum" sz="quarter" idx="10"/>
          </p:nvPr>
        </p:nvSpPr>
        <p:spPr/>
        <p:txBody>
          <a:bodyPr/>
          <a:lstStyle/>
          <a:p>
            <a:fld id="{253E99D3-575E-4B33-AEE3-580024E0F63F}" type="slidenum">
              <a:rPr lang="en-GB" smtClean="0"/>
              <a:t>9</a:t>
            </a:fld>
            <a:endParaRPr lang="en-GB"/>
          </a:p>
        </p:txBody>
      </p:sp>
    </p:spTree>
    <p:extLst>
      <p:ext uri="{BB962C8B-B14F-4D97-AF65-F5344CB8AC3E}">
        <p14:creationId xmlns:p14="http://schemas.microsoft.com/office/powerpoint/2010/main" val="981077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http://www.optimus.community/"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58963"/>
            <a:ext cx="10515600" cy="1883697"/>
          </a:xfrm>
        </p:spPr>
        <p:txBody>
          <a:bodyPr anchor="ctr">
            <a:normAutofit/>
          </a:bodyPr>
          <a:lstStyle>
            <a:lvl1pPr algn="ctr">
              <a:defRPr sz="5000"/>
            </a:lvl1pPr>
          </a:lstStyle>
          <a:p>
            <a:r>
              <a:rPr lang="en-US" noProof="0"/>
              <a:t>Click to edit Master title style</a:t>
            </a:r>
            <a:endParaRPr lang="es-BO" noProof="0" dirty="0"/>
          </a:p>
        </p:txBody>
      </p:sp>
      <p:sp>
        <p:nvSpPr>
          <p:cNvPr id="3" name="Subtitle 2"/>
          <p:cNvSpPr>
            <a:spLocks noGrp="1"/>
          </p:cNvSpPr>
          <p:nvPr>
            <p:ph type="subTitle" idx="1"/>
          </p:nvPr>
        </p:nvSpPr>
        <p:spPr>
          <a:xfrm>
            <a:off x="1524000" y="3880884"/>
            <a:ext cx="9144000" cy="1881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9EFE7453-B082-4124-B5AE-B87EE023CDB1}" type="datetime1">
              <a:rPr lang="sv-SE" smtClean="0"/>
              <a:t>2020-04-02</a:t>
            </a:fld>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en-GB" smtClean="0"/>
              <a:t>MJ2380-2381 2020</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AB23EEE3-DD26-4109-9996-A0F31E800E69}" type="slidenum">
              <a:rPr lang="en-GB" smtClean="0"/>
              <a:pPr/>
              <a:t>‹#›</a:t>
            </a:fld>
            <a:endParaRPr lang="en-GB" dirty="0"/>
          </a:p>
        </p:txBody>
      </p:sp>
      <p:sp>
        <p:nvSpPr>
          <p:cNvPr id="7" name="TextBox 6"/>
          <p:cNvSpPr txBox="1"/>
          <p:nvPr/>
        </p:nvSpPr>
        <p:spPr>
          <a:xfrm>
            <a:off x="838199" y="6085489"/>
            <a:ext cx="10515601" cy="163293"/>
          </a:xfrm>
          <a:prstGeom prst="rect">
            <a:avLst/>
          </a:prstGeom>
        </p:spPr>
        <p:txBody>
          <a:bodyPr vert="horz" wrap="square" lIns="91440" tIns="0" rIns="91440" bIns="0" rtlCol="0" anchor="t">
            <a:noAutofit/>
          </a:bodyPr>
          <a:lstStyle/>
          <a:p>
            <a:pPr algn="l" fontAlgn="ctr"/>
            <a:r>
              <a:rPr lang="en-US" sz="1000" dirty="0"/>
              <a:t>This work by </a:t>
            </a:r>
            <a:r>
              <a:rPr lang="en-US" sz="1000" dirty="0" err="1">
                <a:hlinkClick r:id="rId2"/>
              </a:rPr>
              <a:t>OpTIMUS.community</a:t>
            </a:r>
            <a:r>
              <a:rPr lang="en-US" sz="1000" dirty="0"/>
              <a:t> is licensed under the Creative Commons Attribution 4.0 International License. To view a copy of this license, visit </a:t>
            </a:r>
            <a:r>
              <a:rPr lang="en-US" sz="1000" dirty="0">
                <a:hlinkClick r:id="rId3"/>
              </a:rPr>
              <a:t>http://creativecommons.org/licenses/by/4.0/</a:t>
            </a:r>
            <a:r>
              <a:rPr lang="en-US" sz="1000" dirty="0"/>
              <a:t>.</a:t>
            </a:r>
            <a:endParaRPr lang="sv-SE" sz="1000" b="1" spc="-150" dirty="0">
              <a:solidFill>
                <a:schemeClr val="bg2">
                  <a:lumMod val="50000"/>
                </a:schemeClr>
              </a:solidFill>
            </a:endParaRPr>
          </a:p>
        </p:txBody>
      </p:sp>
      <p:pic>
        <p:nvPicPr>
          <p:cNvPr id="8" name="Picture 7">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6491" y="6095649"/>
            <a:ext cx="437309" cy="153004"/>
          </a:xfrm>
          <a:prstGeom prst="rect">
            <a:avLst/>
          </a:prstGeom>
        </p:spPr>
      </p:pic>
    </p:spTree>
    <p:extLst>
      <p:ext uri="{BB962C8B-B14F-4D97-AF65-F5344CB8AC3E}">
        <p14:creationId xmlns:p14="http://schemas.microsoft.com/office/powerpoint/2010/main" val="58861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4D24B37C-613C-4A68-8340-23FC6FCB080B}" type="datetime1">
              <a:rPr lang="sv-SE" smtClean="0">
                <a:solidFill>
                  <a:prstClr val="black"/>
                </a:solidFill>
              </a:rPr>
              <a:t>2020-04-02</a:t>
            </a:fld>
            <a:endParaRPr lang="en-GB"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smtClean="0">
                <a:solidFill>
                  <a:prstClr val="black"/>
                </a:solidFill>
              </a:rPr>
              <a:t>MJ2380-2381 2020</a:t>
            </a:r>
            <a:endParaRPr lang="sv-SE"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300589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4056"/>
          </a:xfrm>
        </p:spPr>
        <p:txBody>
          <a:bodyPr anchor="b"/>
          <a:lstStyle>
            <a:lvl1pPr>
              <a:defRPr sz="3200"/>
            </a:lvl1pPr>
          </a:lstStyle>
          <a:p>
            <a:r>
              <a:rPr lang="en-US" noProof="0"/>
              <a:t>Click to edit Master title style</a:t>
            </a:r>
            <a:endParaRPr lang="es-BO" noProof="0" dirty="0"/>
          </a:p>
        </p:txBody>
      </p:sp>
      <p:sp>
        <p:nvSpPr>
          <p:cNvPr id="3" name="Content Placeholder 2"/>
          <p:cNvSpPr>
            <a:spLocks noGrp="1"/>
          </p:cNvSpPr>
          <p:nvPr>
            <p:ph idx="1"/>
          </p:nvPr>
        </p:nvSpPr>
        <p:spPr>
          <a:xfrm>
            <a:off x="5183188" y="1618488"/>
            <a:ext cx="6172200" cy="4515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A040D151-06F3-45F6-A76D-99A57742BEC2}"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smtClean="0">
                <a:solidFill>
                  <a:prstClr val="black"/>
                </a:solidFill>
              </a:rPr>
              <a:t>MJ2380-2381 2020</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3576735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6464"/>
          </a:xfrm>
        </p:spPr>
        <p:txBody>
          <a:bodyPr anchor="b"/>
          <a:lstStyle>
            <a:lvl1pPr>
              <a:defRPr sz="3200"/>
            </a:lvl1pPr>
          </a:lstStyle>
          <a:p>
            <a:r>
              <a:rPr lang="en-US" noProof="0"/>
              <a:t>Click to edit Master title style</a:t>
            </a:r>
            <a:endParaRPr lang="es-BO" noProof="0" dirty="0"/>
          </a:p>
        </p:txBody>
      </p:sp>
      <p:sp>
        <p:nvSpPr>
          <p:cNvPr id="3" name="Picture Placeholder 2"/>
          <p:cNvSpPr>
            <a:spLocks noGrp="1"/>
          </p:cNvSpPr>
          <p:nvPr>
            <p:ph type="pic" idx="1"/>
          </p:nvPr>
        </p:nvSpPr>
        <p:spPr>
          <a:xfrm>
            <a:off x="5183188" y="1618488"/>
            <a:ext cx="6172200" cy="45156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9E8B2B90-A4F1-4559-813D-E2626F680C3E}"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smtClean="0">
                <a:solidFill>
                  <a:prstClr val="black"/>
                </a:solidFill>
              </a:rPr>
              <a:t>MJ2380-2381 2020</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9"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890660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Vertical Text Placeholder 2"/>
          <p:cNvSpPr>
            <a:spLocks noGrp="1"/>
          </p:cNvSpPr>
          <p:nvPr>
            <p:ph type="body" orient="vert" idx="1"/>
          </p:nvPr>
        </p:nvSpPr>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7237D904-A3DA-4BB7-A4BA-C6DB1BAE8FF2}"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smtClean="0">
                <a:solidFill>
                  <a:prstClr val="black"/>
                </a:solidFill>
              </a:rPr>
              <a:t>MJ2380-2381 2020</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2409000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noProof="0"/>
              <a:t>Click to edit Master title style</a:t>
            </a:r>
            <a:endParaRPr lang="es-BO" noProof="0"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445B8BC9-7355-4121-82EE-56F6DD1C7739}"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smtClean="0">
                <a:solidFill>
                  <a:prstClr val="black"/>
                </a:solidFill>
              </a:rPr>
              <a:t>MJ2380-2381 2020</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127635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40CE438B-6823-40E7-88EA-09E5021E1A26}" type="datetime1">
              <a:rPr lang="sv-SE" smtClean="0">
                <a:solidFill>
                  <a:prstClr val="black"/>
                </a:solidFill>
              </a:rPr>
              <a:t>2020-04-02</a:t>
            </a:fld>
            <a:endParaRPr lang="en-GB"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smtClean="0">
                <a:solidFill>
                  <a:prstClr val="black"/>
                </a:solidFill>
              </a:rPr>
              <a:t>MJ2380-2381 2020</a:t>
            </a:r>
            <a:endParaRPr lang="sv-SE"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grpSp>
        <p:nvGrpSpPr>
          <p:cNvPr id="5" name="Grupp 28"/>
          <p:cNvGrpSpPr/>
          <p:nvPr/>
        </p:nvGrpSpPr>
        <p:grpSpPr>
          <a:xfrm>
            <a:off x="839972" y="364809"/>
            <a:ext cx="10513828" cy="5859118"/>
            <a:chOff x="0" y="2049787"/>
            <a:chExt cx="9144000" cy="3091924"/>
          </a:xfrm>
        </p:grpSpPr>
        <p:sp>
          <p:nvSpPr>
            <p:cNvPr id="6" name="Rektangel 13"/>
            <p:cNvSpPr/>
            <p:nvPr/>
          </p:nvSpPr>
          <p:spPr bwMode="gray">
            <a:xfrm>
              <a:off x="0" y="2049787"/>
              <a:ext cx="9144000" cy="3091924"/>
            </a:xfrm>
            <a:prstGeom prst="rect">
              <a:avLst/>
            </a:prstGeom>
            <a:solidFill>
              <a:srgbClr val="1954A6"/>
            </a:solidFill>
            <a:ln w="25400" cap="flat" cmpd="sng" algn="ctr">
              <a:noFill/>
              <a:prstDash val="solid"/>
            </a:ln>
            <a:effectLst/>
          </p:spPr>
          <p:txBody>
            <a:bodyPr rtlCol="0" anchor="ctr"/>
            <a:lstStyle/>
            <a:p>
              <a:pPr marL="0" marR="0" lvl="0" indent="0" algn="l" defTabSz="913956"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Arial"/>
                <a:ea typeface="+mn-ea"/>
                <a:cs typeface="+mn-cs"/>
              </a:endParaRPr>
            </a:p>
          </p:txBody>
        </p:sp>
        <p:grpSp>
          <p:nvGrpSpPr>
            <p:cNvPr id="7" name="Grupp 22"/>
            <p:cNvGrpSpPr/>
            <p:nvPr/>
          </p:nvGrpSpPr>
          <p:grpSpPr>
            <a:xfrm>
              <a:off x="0" y="3282722"/>
              <a:ext cx="9144000" cy="1514670"/>
              <a:chOff x="900907" y="2781178"/>
              <a:chExt cx="9144000" cy="1514670"/>
            </a:xfrm>
          </p:grpSpPr>
          <p:sp>
            <p:nvSpPr>
              <p:cNvPr id="8" name="Rektangel 4"/>
              <p:cNvSpPr/>
              <p:nvPr/>
            </p:nvSpPr>
            <p:spPr>
              <a:xfrm>
                <a:off x="900907" y="3979937"/>
                <a:ext cx="9144000" cy="252412"/>
              </a:xfrm>
              <a:custGeom>
                <a:avLst/>
                <a:gdLst/>
                <a:ahLst/>
                <a:cxnLst/>
                <a:rect l="l" t="t" r="r" b="b"/>
                <a:pathLst>
                  <a:path w="9144000" h="252412">
                    <a:moveTo>
                      <a:pt x="1395140" y="0"/>
                    </a:moveTo>
                    <a:cubicBezTo>
                      <a:pt x="7995403" y="0"/>
                      <a:pt x="7995403" y="0"/>
                      <a:pt x="7995403" y="0"/>
                    </a:cubicBezTo>
                    <a:cubicBezTo>
                      <a:pt x="8024494" y="0"/>
                      <a:pt x="8046740" y="22171"/>
                      <a:pt x="8046740" y="51165"/>
                    </a:cubicBezTo>
                    <a:cubicBezTo>
                      <a:pt x="8046740" y="201248"/>
                      <a:pt x="8046740" y="201248"/>
                      <a:pt x="8046740" y="201248"/>
                    </a:cubicBezTo>
                    <a:cubicBezTo>
                      <a:pt x="8046740" y="225124"/>
                      <a:pt x="8067275" y="245590"/>
                      <a:pt x="8091233" y="245590"/>
                    </a:cubicBezTo>
                    <a:cubicBezTo>
                      <a:pt x="8497615" y="245590"/>
                      <a:pt x="8845755" y="245590"/>
                      <a:pt x="9144000" y="245590"/>
                    </a:cubicBezTo>
                    <a:lnTo>
                      <a:pt x="9144000" y="252412"/>
                    </a:lnTo>
                    <a:cubicBezTo>
                      <a:pt x="8091233" y="252412"/>
                      <a:pt x="8091233" y="252412"/>
                      <a:pt x="8091233" y="252412"/>
                    </a:cubicBezTo>
                    <a:cubicBezTo>
                      <a:pt x="8063853" y="252412"/>
                      <a:pt x="8039895" y="228535"/>
                      <a:pt x="8039895" y="201248"/>
                    </a:cubicBezTo>
                    <a:cubicBezTo>
                      <a:pt x="8039895" y="51165"/>
                      <a:pt x="8039895" y="51165"/>
                      <a:pt x="8039895" y="51165"/>
                    </a:cubicBezTo>
                    <a:cubicBezTo>
                      <a:pt x="8039895" y="27288"/>
                      <a:pt x="8019361" y="6822"/>
                      <a:pt x="7995403" y="6822"/>
                    </a:cubicBezTo>
                    <a:cubicBezTo>
                      <a:pt x="1395140" y="6822"/>
                      <a:pt x="1395140" y="6822"/>
                      <a:pt x="1395140" y="6822"/>
                    </a:cubicBezTo>
                    <a:cubicBezTo>
                      <a:pt x="1371183" y="6822"/>
                      <a:pt x="1350648" y="27288"/>
                      <a:pt x="1350648" y="51165"/>
                    </a:cubicBezTo>
                    <a:cubicBezTo>
                      <a:pt x="1350648" y="197837"/>
                      <a:pt x="1350648" y="197837"/>
                      <a:pt x="1350648" y="197837"/>
                    </a:cubicBezTo>
                    <a:cubicBezTo>
                      <a:pt x="1350648" y="226830"/>
                      <a:pt x="1328402" y="249001"/>
                      <a:pt x="1299311" y="249001"/>
                    </a:cubicBezTo>
                    <a:cubicBezTo>
                      <a:pt x="796791" y="249001"/>
                      <a:pt x="367217" y="249001"/>
                      <a:pt x="0" y="249001"/>
                    </a:cubicBezTo>
                    <a:lnTo>
                      <a:pt x="0" y="242179"/>
                    </a:lnTo>
                    <a:cubicBezTo>
                      <a:pt x="1299311" y="242179"/>
                      <a:pt x="1299311" y="242179"/>
                      <a:pt x="1299311" y="242179"/>
                    </a:cubicBezTo>
                    <a:cubicBezTo>
                      <a:pt x="1324979" y="242179"/>
                      <a:pt x="1343803" y="223419"/>
                      <a:pt x="1343803" y="197837"/>
                    </a:cubicBezTo>
                    <a:cubicBezTo>
                      <a:pt x="1343803" y="51165"/>
                      <a:pt x="1343803" y="51165"/>
                      <a:pt x="1343803" y="51165"/>
                    </a:cubicBezTo>
                    <a:cubicBezTo>
                      <a:pt x="1343803" y="22171"/>
                      <a:pt x="1367761" y="0"/>
                      <a:pt x="1395140"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Rektangel 10"/>
              <p:cNvSpPr/>
              <p:nvPr/>
            </p:nvSpPr>
            <p:spPr>
              <a:xfrm>
                <a:off x="900907" y="2841700"/>
                <a:ext cx="9144000" cy="840441"/>
              </a:xfrm>
              <a:custGeom>
                <a:avLst/>
                <a:gdLst/>
                <a:ahLst/>
                <a:cxnLst/>
                <a:rect l="l" t="t" r="r" b="b"/>
                <a:pathLst>
                  <a:path w="9144000" h="840441">
                    <a:moveTo>
                      <a:pt x="7625775" y="0"/>
                    </a:moveTo>
                    <a:cubicBezTo>
                      <a:pt x="8520853" y="0"/>
                      <a:pt x="8943978" y="0"/>
                      <a:pt x="9144000" y="0"/>
                    </a:cubicBezTo>
                    <a:lnTo>
                      <a:pt x="9144000" y="6847"/>
                    </a:lnTo>
                    <a:cubicBezTo>
                      <a:pt x="7625775" y="6847"/>
                      <a:pt x="7625775" y="6847"/>
                      <a:pt x="7625775" y="6847"/>
                    </a:cubicBezTo>
                    <a:cubicBezTo>
                      <a:pt x="7600106" y="6847"/>
                      <a:pt x="7581282" y="27387"/>
                      <a:pt x="7581282" y="51351"/>
                    </a:cubicBezTo>
                    <a:cubicBezTo>
                      <a:pt x="7581282" y="534048"/>
                      <a:pt x="7581282" y="534048"/>
                      <a:pt x="7581282" y="534048"/>
                    </a:cubicBezTo>
                    <a:cubicBezTo>
                      <a:pt x="7581282" y="561435"/>
                      <a:pt x="7557325" y="585399"/>
                      <a:pt x="7529945" y="585399"/>
                    </a:cubicBezTo>
                    <a:cubicBezTo>
                      <a:pt x="6551114" y="585399"/>
                      <a:pt x="6551114" y="585399"/>
                      <a:pt x="6551114" y="585399"/>
                    </a:cubicBezTo>
                    <a:cubicBezTo>
                      <a:pt x="6523734" y="585399"/>
                      <a:pt x="6499777" y="561435"/>
                      <a:pt x="6499777" y="534048"/>
                    </a:cubicBezTo>
                    <a:cubicBezTo>
                      <a:pt x="6499777" y="371437"/>
                      <a:pt x="6499777" y="371437"/>
                      <a:pt x="6499777" y="371437"/>
                    </a:cubicBezTo>
                    <a:cubicBezTo>
                      <a:pt x="6499777" y="345762"/>
                      <a:pt x="6480953" y="326933"/>
                      <a:pt x="6455285" y="326933"/>
                    </a:cubicBezTo>
                    <a:cubicBezTo>
                      <a:pt x="3746388" y="326933"/>
                      <a:pt x="3746388" y="326933"/>
                      <a:pt x="3746388" y="326933"/>
                    </a:cubicBezTo>
                    <a:cubicBezTo>
                      <a:pt x="3720719" y="326933"/>
                      <a:pt x="3701896" y="345762"/>
                      <a:pt x="3701896" y="371437"/>
                    </a:cubicBezTo>
                    <a:cubicBezTo>
                      <a:pt x="3701896" y="789090"/>
                      <a:pt x="3701896" y="789090"/>
                      <a:pt x="3701896" y="789090"/>
                    </a:cubicBezTo>
                    <a:cubicBezTo>
                      <a:pt x="3701896" y="816477"/>
                      <a:pt x="3677938" y="840441"/>
                      <a:pt x="3650558" y="840441"/>
                    </a:cubicBezTo>
                    <a:cubicBezTo>
                      <a:pt x="1088828" y="840441"/>
                      <a:pt x="1088828" y="840441"/>
                      <a:pt x="1088828" y="840441"/>
                    </a:cubicBezTo>
                    <a:cubicBezTo>
                      <a:pt x="1059737" y="840441"/>
                      <a:pt x="1037491" y="816477"/>
                      <a:pt x="1037491" y="789090"/>
                    </a:cubicBezTo>
                    <a:cubicBezTo>
                      <a:pt x="1037491" y="65044"/>
                      <a:pt x="1037491" y="65044"/>
                      <a:pt x="1037491" y="65044"/>
                    </a:cubicBezTo>
                    <a:cubicBezTo>
                      <a:pt x="1037491" y="41081"/>
                      <a:pt x="1016956" y="20540"/>
                      <a:pt x="992998" y="20540"/>
                    </a:cubicBezTo>
                    <a:cubicBezTo>
                      <a:pt x="542461" y="20540"/>
                      <a:pt x="224457" y="20540"/>
                      <a:pt x="0" y="20540"/>
                    </a:cubicBezTo>
                    <a:lnTo>
                      <a:pt x="0" y="13694"/>
                    </a:lnTo>
                    <a:cubicBezTo>
                      <a:pt x="992998" y="13694"/>
                      <a:pt x="992998" y="13694"/>
                      <a:pt x="992998" y="13694"/>
                    </a:cubicBezTo>
                    <a:cubicBezTo>
                      <a:pt x="1020378" y="13694"/>
                      <a:pt x="1044336" y="37657"/>
                      <a:pt x="1044336" y="65044"/>
                    </a:cubicBezTo>
                    <a:cubicBezTo>
                      <a:pt x="1044336" y="789090"/>
                      <a:pt x="1044336" y="789090"/>
                      <a:pt x="1044336" y="789090"/>
                    </a:cubicBezTo>
                    <a:cubicBezTo>
                      <a:pt x="1044336" y="813054"/>
                      <a:pt x="1063159" y="833594"/>
                      <a:pt x="1088828" y="833594"/>
                    </a:cubicBezTo>
                    <a:cubicBezTo>
                      <a:pt x="3650558" y="833594"/>
                      <a:pt x="3650558" y="833594"/>
                      <a:pt x="3650558" y="833594"/>
                    </a:cubicBezTo>
                    <a:cubicBezTo>
                      <a:pt x="3674516" y="833594"/>
                      <a:pt x="3695051" y="813054"/>
                      <a:pt x="3695051" y="789090"/>
                    </a:cubicBezTo>
                    <a:cubicBezTo>
                      <a:pt x="3695051" y="371437"/>
                      <a:pt x="3695051" y="371437"/>
                      <a:pt x="3695051" y="371437"/>
                    </a:cubicBezTo>
                    <a:cubicBezTo>
                      <a:pt x="3695051" y="342339"/>
                      <a:pt x="3717297" y="320087"/>
                      <a:pt x="3746388" y="320087"/>
                    </a:cubicBezTo>
                    <a:cubicBezTo>
                      <a:pt x="6455285" y="320087"/>
                      <a:pt x="6455285" y="320087"/>
                      <a:pt x="6455285" y="320087"/>
                    </a:cubicBezTo>
                    <a:cubicBezTo>
                      <a:pt x="6484376" y="320087"/>
                      <a:pt x="6506622" y="342339"/>
                      <a:pt x="6506622" y="371437"/>
                    </a:cubicBezTo>
                    <a:cubicBezTo>
                      <a:pt x="6506622" y="534048"/>
                      <a:pt x="6506622" y="534048"/>
                      <a:pt x="6506622" y="534048"/>
                    </a:cubicBezTo>
                    <a:cubicBezTo>
                      <a:pt x="6506622" y="558012"/>
                      <a:pt x="6527157" y="578552"/>
                      <a:pt x="6551114" y="578552"/>
                    </a:cubicBezTo>
                    <a:cubicBezTo>
                      <a:pt x="7529945" y="578552"/>
                      <a:pt x="7529945" y="578552"/>
                      <a:pt x="7529945" y="578552"/>
                    </a:cubicBezTo>
                    <a:cubicBezTo>
                      <a:pt x="7553903" y="578552"/>
                      <a:pt x="7574437" y="558012"/>
                      <a:pt x="7574437" y="534048"/>
                    </a:cubicBezTo>
                    <a:cubicBezTo>
                      <a:pt x="7574437" y="51351"/>
                      <a:pt x="7574437" y="51351"/>
                      <a:pt x="7574437" y="51351"/>
                    </a:cubicBezTo>
                    <a:cubicBezTo>
                      <a:pt x="7574437" y="23964"/>
                      <a:pt x="7596684" y="0"/>
                      <a:pt x="7625775"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1" i="0" u="none" strike="noStrike" kern="1200" cap="none" spc="0" normalizeH="0" baseline="0" noProof="0" dirty="0">
                  <a:ln>
                    <a:noFill/>
                  </a:ln>
                  <a:solidFill>
                    <a:prstClr val="white"/>
                  </a:solidFill>
                  <a:effectLst/>
                  <a:uLnTx/>
                  <a:uFillTx/>
                  <a:latin typeface="Arial"/>
                  <a:ea typeface="+mn-ea"/>
                  <a:cs typeface="+mn-cs"/>
                </a:endParaRPr>
              </a:p>
            </p:txBody>
          </p:sp>
          <p:sp>
            <p:nvSpPr>
              <p:cNvPr id="10" name="Rektangel 11"/>
              <p:cNvSpPr/>
              <p:nvPr/>
            </p:nvSpPr>
            <p:spPr>
              <a:xfrm>
                <a:off x="900907" y="2781178"/>
                <a:ext cx="9144000" cy="900963"/>
              </a:xfrm>
              <a:custGeom>
                <a:avLst/>
                <a:gdLst/>
                <a:ahLst/>
                <a:cxnLst/>
                <a:rect l="l" t="t" r="r" b="b"/>
                <a:pathLst>
                  <a:path w="9144000" h="922337">
                    <a:moveTo>
                      <a:pt x="5562016" y="0"/>
                    </a:moveTo>
                    <a:cubicBezTo>
                      <a:pt x="6735929" y="0"/>
                      <a:pt x="6735929" y="0"/>
                      <a:pt x="6735929" y="0"/>
                    </a:cubicBezTo>
                    <a:cubicBezTo>
                      <a:pt x="6765020" y="0"/>
                      <a:pt x="6787266" y="22246"/>
                      <a:pt x="6787266" y="51336"/>
                    </a:cubicBezTo>
                    <a:cubicBezTo>
                      <a:pt x="6787266" y="658812"/>
                      <a:pt x="6787266" y="658812"/>
                      <a:pt x="6787266" y="658812"/>
                    </a:cubicBezTo>
                    <a:cubicBezTo>
                      <a:pt x="6787266" y="684480"/>
                      <a:pt x="6807801" y="703303"/>
                      <a:pt x="6831758" y="703303"/>
                    </a:cubicBezTo>
                    <a:cubicBezTo>
                      <a:pt x="8616584" y="703303"/>
                      <a:pt x="8616584" y="703303"/>
                      <a:pt x="8616584" y="703303"/>
                    </a:cubicBezTo>
                    <a:cubicBezTo>
                      <a:pt x="8640542" y="703303"/>
                      <a:pt x="8661077" y="684480"/>
                      <a:pt x="8661077" y="658812"/>
                    </a:cubicBezTo>
                    <a:cubicBezTo>
                      <a:pt x="8661077" y="193366"/>
                      <a:pt x="8661077" y="193366"/>
                      <a:pt x="8661077" y="193366"/>
                    </a:cubicBezTo>
                    <a:cubicBezTo>
                      <a:pt x="8661077" y="165987"/>
                      <a:pt x="8683323" y="142030"/>
                      <a:pt x="8712414" y="142030"/>
                    </a:cubicBezTo>
                    <a:cubicBezTo>
                      <a:pt x="8866788" y="142030"/>
                      <a:pt x="9010400" y="142030"/>
                      <a:pt x="9144000" y="142030"/>
                    </a:cubicBezTo>
                    <a:lnTo>
                      <a:pt x="9144000" y="148875"/>
                    </a:lnTo>
                    <a:cubicBezTo>
                      <a:pt x="8712414" y="148875"/>
                      <a:pt x="8712414" y="148875"/>
                      <a:pt x="8712414" y="148875"/>
                    </a:cubicBezTo>
                    <a:cubicBezTo>
                      <a:pt x="8686745" y="148875"/>
                      <a:pt x="8667922" y="169409"/>
                      <a:pt x="8667922" y="193366"/>
                    </a:cubicBezTo>
                    <a:cubicBezTo>
                      <a:pt x="8667922" y="658812"/>
                      <a:pt x="8667922" y="658812"/>
                      <a:pt x="8667922" y="658812"/>
                    </a:cubicBezTo>
                    <a:cubicBezTo>
                      <a:pt x="8667922" y="687903"/>
                      <a:pt x="8643964" y="710148"/>
                      <a:pt x="8616584" y="710148"/>
                    </a:cubicBezTo>
                    <a:cubicBezTo>
                      <a:pt x="6831758" y="710148"/>
                      <a:pt x="6831758" y="710148"/>
                      <a:pt x="6831758" y="710148"/>
                    </a:cubicBezTo>
                    <a:cubicBezTo>
                      <a:pt x="6804378" y="710148"/>
                      <a:pt x="6780421" y="687903"/>
                      <a:pt x="6780421" y="658812"/>
                    </a:cubicBezTo>
                    <a:cubicBezTo>
                      <a:pt x="6780421" y="51336"/>
                      <a:pt x="6780421" y="51336"/>
                      <a:pt x="6780421" y="51336"/>
                    </a:cubicBezTo>
                    <a:cubicBezTo>
                      <a:pt x="6780421" y="27379"/>
                      <a:pt x="6761597" y="6845"/>
                      <a:pt x="6735929" y="6845"/>
                    </a:cubicBezTo>
                    <a:cubicBezTo>
                      <a:pt x="5562016" y="6845"/>
                      <a:pt x="5562016" y="6845"/>
                      <a:pt x="5562016" y="6845"/>
                    </a:cubicBezTo>
                    <a:cubicBezTo>
                      <a:pt x="5538059" y="6845"/>
                      <a:pt x="5517524" y="27379"/>
                      <a:pt x="5517524" y="51336"/>
                    </a:cubicBezTo>
                    <a:cubicBezTo>
                      <a:pt x="5517524" y="773463"/>
                      <a:pt x="5517524" y="773463"/>
                      <a:pt x="5517524" y="773463"/>
                    </a:cubicBezTo>
                    <a:cubicBezTo>
                      <a:pt x="5517524" y="802553"/>
                      <a:pt x="5495278" y="824799"/>
                      <a:pt x="5467898" y="824799"/>
                    </a:cubicBezTo>
                    <a:cubicBezTo>
                      <a:pt x="1906802" y="824799"/>
                      <a:pt x="1906802" y="824799"/>
                      <a:pt x="1906802" y="824799"/>
                    </a:cubicBezTo>
                    <a:cubicBezTo>
                      <a:pt x="1879422" y="824799"/>
                      <a:pt x="1855465" y="802553"/>
                      <a:pt x="1855465" y="773463"/>
                    </a:cubicBezTo>
                    <a:cubicBezTo>
                      <a:pt x="1855465" y="662235"/>
                      <a:pt x="1855465" y="662235"/>
                      <a:pt x="1855465" y="662235"/>
                    </a:cubicBezTo>
                    <a:cubicBezTo>
                      <a:pt x="1855465" y="636567"/>
                      <a:pt x="1834930" y="617743"/>
                      <a:pt x="1810972" y="617743"/>
                    </a:cubicBezTo>
                    <a:cubicBezTo>
                      <a:pt x="1295888" y="617743"/>
                      <a:pt x="1295888" y="617743"/>
                      <a:pt x="1295888" y="617743"/>
                    </a:cubicBezTo>
                    <a:cubicBezTo>
                      <a:pt x="1271931" y="617743"/>
                      <a:pt x="1253107" y="636567"/>
                      <a:pt x="1253107" y="662235"/>
                    </a:cubicBezTo>
                    <a:cubicBezTo>
                      <a:pt x="1253107" y="871001"/>
                      <a:pt x="1253107" y="871001"/>
                      <a:pt x="1253107" y="871001"/>
                    </a:cubicBezTo>
                    <a:cubicBezTo>
                      <a:pt x="1253107" y="898380"/>
                      <a:pt x="1229150" y="922337"/>
                      <a:pt x="1201770" y="922337"/>
                    </a:cubicBezTo>
                    <a:cubicBezTo>
                      <a:pt x="782516" y="922337"/>
                      <a:pt x="782516" y="922337"/>
                      <a:pt x="782516" y="922337"/>
                    </a:cubicBezTo>
                    <a:cubicBezTo>
                      <a:pt x="755136" y="922337"/>
                      <a:pt x="731178" y="898380"/>
                      <a:pt x="731178" y="871001"/>
                    </a:cubicBezTo>
                    <a:cubicBezTo>
                      <a:pt x="731178" y="564696"/>
                      <a:pt x="731178" y="564696"/>
                      <a:pt x="731178" y="564696"/>
                    </a:cubicBezTo>
                    <a:cubicBezTo>
                      <a:pt x="731178" y="540739"/>
                      <a:pt x="712355" y="520205"/>
                      <a:pt x="688397" y="520205"/>
                    </a:cubicBezTo>
                    <a:cubicBezTo>
                      <a:pt x="412149" y="520205"/>
                      <a:pt x="185673" y="520205"/>
                      <a:pt x="0" y="520205"/>
                    </a:cubicBezTo>
                    <a:lnTo>
                      <a:pt x="0" y="513360"/>
                    </a:lnTo>
                    <a:cubicBezTo>
                      <a:pt x="688397" y="513360"/>
                      <a:pt x="688397" y="513360"/>
                      <a:pt x="688397" y="513360"/>
                    </a:cubicBezTo>
                    <a:cubicBezTo>
                      <a:pt x="715777" y="513360"/>
                      <a:pt x="738023" y="535606"/>
                      <a:pt x="738023" y="564696"/>
                    </a:cubicBezTo>
                    <a:cubicBezTo>
                      <a:pt x="738023" y="871001"/>
                      <a:pt x="738023" y="871001"/>
                      <a:pt x="738023" y="871001"/>
                    </a:cubicBezTo>
                    <a:cubicBezTo>
                      <a:pt x="738023" y="894958"/>
                      <a:pt x="758558" y="915492"/>
                      <a:pt x="782516" y="915492"/>
                    </a:cubicBezTo>
                    <a:cubicBezTo>
                      <a:pt x="1201770" y="915492"/>
                      <a:pt x="1201770" y="915492"/>
                      <a:pt x="1201770" y="915492"/>
                    </a:cubicBezTo>
                    <a:cubicBezTo>
                      <a:pt x="1225727" y="915492"/>
                      <a:pt x="1246262" y="894958"/>
                      <a:pt x="1246262" y="871001"/>
                    </a:cubicBezTo>
                    <a:cubicBezTo>
                      <a:pt x="1246262" y="662235"/>
                      <a:pt x="1246262" y="662235"/>
                      <a:pt x="1246262" y="662235"/>
                    </a:cubicBezTo>
                    <a:cubicBezTo>
                      <a:pt x="1246262" y="633144"/>
                      <a:pt x="1268508" y="610899"/>
                      <a:pt x="1295888" y="610899"/>
                    </a:cubicBezTo>
                    <a:cubicBezTo>
                      <a:pt x="1810972" y="610899"/>
                      <a:pt x="1810972" y="610899"/>
                      <a:pt x="1810972" y="610899"/>
                    </a:cubicBezTo>
                    <a:cubicBezTo>
                      <a:pt x="1840064" y="610899"/>
                      <a:pt x="1862310" y="633144"/>
                      <a:pt x="1862310" y="662235"/>
                    </a:cubicBezTo>
                    <a:cubicBezTo>
                      <a:pt x="1862310" y="773463"/>
                      <a:pt x="1862310" y="773463"/>
                      <a:pt x="1862310" y="773463"/>
                    </a:cubicBezTo>
                    <a:cubicBezTo>
                      <a:pt x="1862310" y="799131"/>
                      <a:pt x="1882845" y="817954"/>
                      <a:pt x="1906802" y="817954"/>
                    </a:cubicBezTo>
                    <a:cubicBezTo>
                      <a:pt x="5467898" y="817954"/>
                      <a:pt x="5467898" y="817954"/>
                      <a:pt x="5467898" y="817954"/>
                    </a:cubicBezTo>
                    <a:cubicBezTo>
                      <a:pt x="5491855" y="817954"/>
                      <a:pt x="5510679" y="799131"/>
                      <a:pt x="5510679" y="773463"/>
                    </a:cubicBezTo>
                    <a:cubicBezTo>
                      <a:pt x="5510679" y="51336"/>
                      <a:pt x="5510679" y="51336"/>
                      <a:pt x="5510679" y="51336"/>
                    </a:cubicBezTo>
                    <a:cubicBezTo>
                      <a:pt x="5510679" y="22246"/>
                      <a:pt x="5534636" y="0"/>
                      <a:pt x="5562016"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Rektangel 12"/>
              <p:cNvSpPr/>
              <p:nvPr/>
            </p:nvSpPr>
            <p:spPr>
              <a:xfrm>
                <a:off x="900907" y="2950674"/>
                <a:ext cx="9144000" cy="1345174"/>
              </a:xfrm>
              <a:custGeom>
                <a:avLst/>
                <a:gdLst/>
                <a:ahLst/>
                <a:cxnLst/>
                <a:rect l="l" t="t" r="r" b="b"/>
                <a:pathLst>
                  <a:path w="9144000" h="1536700">
                    <a:moveTo>
                      <a:pt x="2822317" y="0"/>
                    </a:moveTo>
                    <a:cubicBezTo>
                      <a:pt x="5028108" y="0"/>
                      <a:pt x="5028108" y="0"/>
                      <a:pt x="5028108" y="0"/>
                    </a:cubicBezTo>
                    <a:cubicBezTo>
                      <a:pt x="5055488" y="0"/>
                      <a:pt x="5079446" y="22246"/>
                      <a:pt x="5079446" y="51338"/>
                    </a:cubicBezTo>
                    <a:cubicBezTo>
                      <a:pt x="5079446" y="884715"/>
                      <a:pt x="5079446" y="884715"/>
                      <a:pt x="5079446" y="884715"/>
                    </a:cubicBezTo>
                    <a:cubicBezTo>
                      <a:pt x="5079446" y="908672"/>
                      <a:pt x="5098269" y="929207"/>
                      <a:pt x="5123938" y="929207"/>
                    </a:cubicBezTo>
                    <a:cubicBezTo>
                      <a:pt x="5734852" y="929207"/>
                      <a:pt x="5734852" y="929207"/>
                      <a:pt x="5734852" y="929207"/>
                    </a:cubicBezTo>
                    <a:cubicBezTo>
                      <a:pt x="5760520" y="929207"/>
                      <a:pt x="5779344" y="908672"/>
                      <a:pt x="5779344" y="884715"/>
                    </a:cubicBezTo>
                    <a:cubicBezTo>
                      <a:pt x="5779344" y="352517"/>
                      <a:pt x="5779344" y="352517"/>
                      <a:pt x="5779344" y="352517"/>
                    </a:cubicBezTo>
                    <a:cubicBezTo>
                      <a:pt x="5779344" y="323426"/>
                      <a:pt x="5803301" y="301180"/>
                      <a:pt x="5830681" y="301180"/>
                    </a:cubicBezTo>
                    <a:cubicBezTo>
                      <a:pt x="7452939" y="301180"/>
                      <a:pt x="7452939" y="301180"/>
                      <a:pt x="7452939" y="301180"/>
                    </a:cubicBezTo>
                    <a:cubicBezTo>
                      <a:pt x="7480319" y="301180"/>
                      <a:pt x="7502565" y="323426"/>
                      <a:pt x="7502565" y="352517"/>
                    </a:cubicBezTo>
                    <a:cubicBezTo>
                      <a:pt x="7502565" y="1485363"/>
                      <a:pt x="7502565" y="1485363"/>
                      <a:pt x="7502565" y="1485363"/>
                    </a:cubicBezTo>
                    <a:cubicBezTo>
                      <a:pt x="7502565" y="1509320"/>
                      <a:pt x="7523100" y="1529855"/>
                      <a:pt x="7547058" y="1529855"/>
                    </a:cubicBezTo>
                    <a:cubicBezTo>
                      <a:pt x="8799687" y="1529855"/>
                      <a:pt x="8799687" y="1529855"/>
                      <a:pt x="8799687" y="1529855"/>
                    </a:cubicBezTo>
                    <a:cubicBezTo>
                      <a:pt x="8823645" y="1529855"/>
                      <a:pt x="8844180" y="1509320"/>
                      <a:pt x="8844180" y="1485363"/>
                    </a:cubicBezTo>
                    <a:cubicBezTo>
                      <a:pt x="8844180" y="966855"/>
                      <a:pt x="8844180" y="966855"/>
                      <a:pt x="8844180" y="966855"/>
                    </a:cubicBezTo>
                    <a:cubicBezTo>
                      <a:pt x="8844180" y="937764"/>
                      <a:pt x="8866426" y="915517"/>
                      <a:pt x="8895517" y="915517"/>
                    </a:cubicBezTo>
                    <a:cubicBezTo>
                      <a:pt x="8981972" y="915517"/>
                      <a:pt x="9064748" y="915517"/>
                      <a:pt x="9144000" y="915517"/>
                    </a:cubicBezTo>
                    <a:lnTo>
                      <a:pt x="9144000" y="922362"/>
                    </a:lnTo>
                    <a:cubicBezTo>
                      <a:pt x="8895517" y="922362"/>
                      <a:pt x="8895517" y="922362"/>
                      <a:pt x="8895517" y="922362"/>
                    </a:cubicBezTo>
                    <a:cubicBezTo>
                      <a:pt x="8869848" y="922362"/>
                      <a:pt x="8851025" y="941186"/>
                      <a:pt x="8851025" y="966855"/>
                    </a:cubicBezTo>
                    <a:cubicBezTo>
                      <a:pt x="8851025" y="1485363"/>
                      <a:pt x="8851025" y="1485363"/>
                      <a:pt x="8851025" y="1485363"/>
                    </a:cubicBezTo>
                    <a:cubicBezTo>
                      <a:pt x="8851025" y="1512743"/>
                      <a:pt x="8827067" y="1536700"/>
                      <a:pt x="8799687" y="1536700"/>
                    </a:cubicBezTo>
                    <a:cubicBezTo>
                      <a:pt x="7547058" y="1536700"/>
                      <a:pt x="7547058" y="1536700"/>
                      <a:pt x="7547058" y="1536700"/>
                    </a:cubicBezTo>
                    <a:cubicBezTo>
                      <a:pt x="7519678" y="1536700"/>
                      <a:pt x="7495720" y="1512743"/>
                      <a:pt x="7495720" y="1485363"/>
                    </a:cubicBezTo>
                    <a:cubicBezTo>
                      <a:pt x="7495720" y="352517"/>
                      <a:pt x="7495720" y="352517"/>
                      <a:pt x="7495720" y="352517"/>
                    </a:cubicBezTo>
                    <a:cubicBezTo>
                      <a:pt x="7495720" y="328560"/>
                      <a:pt x="7476897" y="308025"/>
                      <a:pt x="7452939" y="308025"/>
                    </a:cubicBezTo>
                    <a:cubicBezTo>
                      <a:pt x="5830681" y="308025"/>
                      <a:pt x="5830681" y="308025"/>
                      <a:pt x="5830681" y="308025"/>
                    </a:cubicBezTo>
                    <a:cubicBezTo>
                      <a:pt x="5806724" y="308025"/>
                      <a:pt x="5786189" y="328560"/>
                      <a:pt x="5786189" y="352517"/>
                    </a:cubicBezTo>
                    <a:cubicBezTo>
                      <a:pt x="5786189" y="884715"/>
                      <a:pt x="5786189" y="884715"/>
                      <a:pt x="5786189" y="884715"/>
                    </a:cubicBezTo>
                    <a:cubicBezTo>
                      <a:pt x="5786189" y="912095"/>
                      <a:pt x="5763943" y="936052"/>
                      <a:pt x="5734852" y="936052"/>
                    </a:cubicBezTo>
                    <a:cubicBezTo>
                      <a:pt x="5123938" y="936052"/>
                      <a:pt x="5123938" y="936052"/>
                      <a:pt x="5123938" y="936052"/>
                    </a:cubicBezTo>
                    <a:cubicBezTo>
                      <a:pt x="5094847" y="936052"/>
                      <a:pt x="5072601" y="912095"/>
                      <a:pt x="5072601" y="884715"/>
                    </a:cubicBezTo>
                    <a:cubicBezTo>
                      <a:pt x="5072601" y="51338"/>
                      <a:pt x="5072601" y="51338"/>
                      <a:pt x="5072601" y="51338"/>
                    </a:cubicBezTo>
                    <a:cubicBezTo>
                      <a:pt x="5072601" y="25669"/>
                      <a:pt x="5052066" y="6845"/>
                      <a:pt x="5028108" y="6845"/>
                    </a:cubicBezTo>
                    <a:cubicBezTo>
                      <a:pt x="2822317" y="6845"/>
                      <a:pt x="2822317" y="6845"/>
                      <a:pt x="2822317" y="6845"/>
                    </a:cubicBezTo>
                    <a:cubicBezTo>
                      <a:pt x="2798359" y="6845"/>
                      <a:pt x="2777825" y="25669"/>
                      <a:pt x="2777825" y="51338"/>
                    </a:cubicBezTo>
                    <a:cubicBezTo>
                      <a:pt x="2777825" y="1276591"/>
                      <a:pt x="2777825" y="1276591"/>
                      <a:pt x="2777825" y="1276591"/>
                    </a:cubicBezTo>
                    <a:cubicBezTo>
                      <a:pt x="2777825" y="1303971"/>
                      <a:pt x="2755578" y="1327928"/>
                      <a:pt x="2726487" y="1327928"/>
                    </a:cubicBezTo>
                    <a:cubicBezTo>
                      <a:pt x="279410" y="1327928"/>
                      <a:pt x="279410" y="1327928"/>
                      <a:pt x="279410" y="1327928"/>
                    </a:cubicBezTo>
                    <a:cubicBezTo>
                      <a:pt x="252030" y="1327928"/>
                      <a:pt x="228073" y="1303971"/>
                      <a:pt x="228073" y="1276591"/>
                    </a:cubicBezTo>
                    <a:cubicBezTo>
                      <a:pt x="228073" y="453481"/>
                      <a:pt x="228073" y="453481"/>
                      <a:pt x="228073" y="453481"/>
                    </a:cubicBezTo>
                    <a:cubicBezTo>
                      <a:pt x="228073" y="427812"/>
                      <a:pt x="207538" y="408988"/>
                      <a:pt x="183580" y="408988"/>
                    </a:cubicBezTo>
                    <a:cubicBezTo>
                      <a:pt x="120092" y="408988"/>
                      <a:pt x="58927" y="408988"/>
                      <a:pt x="0" y="408988"/>
                    </a:cubicBezTo>
                    <a:lnTo>
                      <a:pt x="0" y="402143"/>
                    </a:lnTo>
                    <a:cubicBezTo>
                      <a:pt x="183580" y="402143"/>
                      <a:pt x="183580" y="402143"/>
                      <a:pt x="183580" y="402143"/>
                    </a:cubicBezTo>
                    <a:cubicBezTo>
                      <a:pt x="212672" y="402143"/>
                      <a:pt x="234918" y="424389"/>
                      <a:pt x="234918" y="453481"/>
                    </a:cubicBezTo>
                    <a:cubicBezTo>
                      <a:pt x="234918" y="1276591"/>
                      <a:pt x="234918" y="1276591"/>
                      <a:pt x="234918" y="1276591"/>
                    </a:cubicBezTo>
                    <a:cubicBezTo>
                      <a:pt x="234918" y="1300548"/>
                      <a:pt x="255453" y="1321083"/>
                      <a:pt x="279410" y="1321083"/>
                    </a:cubicBezTo>
                    <a:cubicBezTo>
                      <a:pt x="2726487" y="1321083"/>
                      <a:pt x="2726487" y="1321083"/>
                      <a:pt x="2726487" y="1321083"/>
                    </a:cubicBezTo>
                    <a:cubicBezTo>
                      <a:pt x="2750445" y="1321083"/>
                      <a:pt x="2770980" y="1300548"/>
                      <a:pt x="2770980" y="1276591"/>
                    </a:cubicBezTo>
                    <a:cubicBezTo>
                      <a:pt x="2770980" y="51338"/>
                      <a:pt x="2770980" y="51338"/>
                      <a:pt x="2770980" y="51338"/>
                    </a:cubicBezTo>
                    <a:cubicBezTo>
                      <a:pt x="2770980" y="22246"/>
                      <a:pt x="2794937" y="0"/>
                      <a:pt x="282231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2" name="Rektangel 13"/>
              <p:cNvSpPr/>
              <p:nvPr/>
            </p:nvSpPr>
            <p:spPr>
              <a:xfrm>
                <a:off x="900907" y="3041048"/>
                <a:ext cx="9144000" cy="1250039"/>
              </a:xfrm>
              <a:custGeom>
                <a:avLst/>
                <a:gdLst/>
                <a:ahLst/>
                <a:cxnLst/>
                <a:rect l="l" t="t" r="r" b="b"/>
                <a:pathLst>
                  <a:path w="9144000" h="1435100">
                    <a:moveTo>
                      <a:pt x="4819337" y="0"/>
                    </a:moveTo>
                    <a:cubicBezTo>
                      <a:pt x="5888863" y="0"/>
                      <a:pt x="5888863" y="0"/>
                      <a:pt x="5888863" y="0"/>
                    </a:cubicBezTo>
                    <a:cubicBezTo>
                      <a:pt x="5917955" y="0"/>
                      <a:pt x="5940201" y="23947"/>
                      <a:pt x="5940201" y="51315"/>
                    </a:cubicBezTo>
                    <a:cubicBezTo>
                      <a:pt x="5940201" y="1228131"/>
                      <a:pt x="5940201" y="1228131"/>
                      <a:pt x="5940201" y="1228131"/>
                    </a:cubicBezTo>
                    <a:cubicBezTo>
                      <a:pt x="5940201" y="1253788"/>
                      <a:pt x="5960736" y="1272604"/>
                      <a:pt x="5984693" y="1272604"/>
                    </a:cubicBezTo>
                    <a:cubicBezTo>
                      <a:pt x="8152838" y="1272604"/>
                      <a:pt x="8152838" y="1272604"/>
                      <a:pt x="8152838" y="1272604"/>
                    </a:cubicBezTo>
                    <a:cubicBezTo>
                      <a:pt x="8176795" y="1272604"/>
                      <a:pt x="8197330" y="1253788"/>
                      <a:pt x="8197330" y="1228131"/>
                    </a:cubicBezTo>
                    <a:cubicBezTo>
                      <a:pt x="8197330" y="256573"/>
                      <a:pt x="8197330" y="256573"/>
                      <a:pt x="8197330" y="256573"/>
                    </a:cubicBezTo>
                    <a:cubicBezTo>
                      <a:pt x="8197330" y="227495"/>
                      <a:pt x="8219576" y="205259"/>
                      <a:pt x="8248667" y="205259"/>
                    </a:cubicBezTo>
                    <a:cubicBezTo>
                      <a:pt x="8970812" y="205259"/>
                      <a:pt x="8970812" y="205259"/>
                      <a:pt x="8970812" y="205259"/>
                    </a:cubicBezTo>
                    <a:cubicBezTo>
                      <a:pt x="8998191" y="205259"/>
                      <a:pt x="9020438" y="227495"/>
                      <a:pt x="9020438" y="256573"/>
                    </a:cubicBezTo>
                    <a:cubicBezTo>
                      <a:pt x="9020438" y="465253"/>
                      <a:pt x="9020438" y="465253"/>
                      <a:pt x="9020438" y="465253"/>
                    </a:cubicBezTo>
                    <a:cubicBezTo>
                      <a:pt x="9020438" y="489200"/>
                      <a:pt x="9040972" y="508015"/>
                      <a:pt x="9064930" y="508015"/>
                    </a:cubicBezTo>
                    <a:lnTo>
                      <a:pt x="9144000" y="508015"/>
                    </a:lnTo>
                    <a:lnTo>
                      <a:pt x="9144000" y="514857"/>
                    </a:lnTo>
                    <a:cubicBezTo>
                      <a:pt x="9064930" y="514857"/>
                      <a:pt x="9064930" y="514857"/>
                      <a:pt x="9064930" y="514857"/>
                    </a:cubicBezTo>
                    <a:cubicBezTo>
                      <a:pt x="9037550" y="514857"/>
                      <a:pt x="9013593" y="492621"/>
                      <a:pt x="9013593" y="465253"/>
                    </a:cubicBezTo>
                    <a:cubicBezTo>
                      <a:pt x="9013593" y="256573"/>
                      <a:pt x="9013593" y="256573"/>
                      <a:pt x="9013593" y="256573"/>
                    </a:cubicBezTo>
                    <a:cubicBezTo>
                      <a:pt x="9013593" y="232627"/>
                      <a:pt x="8994769" y="212101"/>
                      <a:pt x="8970812" y="212101"/>
                    </a:cubicBezTo>
                    <a:cubicBezTo>
                      <a:pt x="8248667" y="212101"/>
                      <a:pt x="8248667" y="212101"/>
                      <a:pt x="8248667" y="212101"/>
                    </a:cubicBezTo>
                    <a:cubicBezTo>
                      <a:pt x="8222998" y="212101"/>
                      <a:pt x="8204175" y="232627"/>
                      <a:pt x="8204175" y="256573"/>
                    </a:cubicBezTo>
                    <a:cubicBezTo>
                      <a:pt x="8204175" y="1228131"/>
                      <a:pt x="8204175" y="1228131"/>
                      <a:pt x="8204175" y="1228131"/>
                    </a:cubicBezTo>
                    <a:cubicBezTo>
                      <a:pt x="8204175" y="1257209"/>
                      <a:pt x="8180217" y="1279446"/>
                      <a:pt x="8152838" y="1279446"/>
                    </a:cubicBezTo>
                    <a:cubicBezTo>
                      <a:pt x="5984693" y="1279446"/>
                      <a:pt x="5984693" y="1279446"/>
                      <a:pt x="5984693" y="1279446"/>
                    </a:cubicBezTo>
                    <a:cubicBezTo>
                      <a:pt x="5957313" y="1279446"/>
                      <a:pt x="5933356" y="1257209"/>
                      <a:pt x="5933356" y="1228131"/>
                    </a:cubicBezTo>
                    <a:cubicBezTo>
                      <a:pt x="5933356" y="51315"/>
                      <a:pt x="5933356" y="51315"/>
                      <a:pt x="5933356" y="51315"/>
                    </a:cubicBezTo>
                    <a:cubicBezTo>
                      <a:pt x="5933356" y="27368"/>
                      <a:pt x="5914532" y="6842"/>
                      <a:pt x="5888863" y="6842"/>
                    </a:cubicBezTo>
                    <a:cubicBezTo>
                      <a:pt x="4819337" y="6842"/>
                      <a:pt x="4819337" y="6842"/>
                      <a:pt x="4819337" y="6842"/>
                    </a:cubicBezTo>
                    <a:cubicBezTo>
                      <a:pt x="4795380" y="6842"/>
                      <a:pt x="4774845" y="27368"/>
                      <a:pt x="4774845" y="51315"/>
                    </a:cubicBezTo>
                    <a:cubicBezTo>
                      <a:pt x="4774845" y="1383786"/>
                      <a:pt x="4774845" y="1383786"/>
                      <a:pt x="4774845" y="1383786"/>
                    </a:cubicBezTo>
                    <a:cubicBezTo>
                      <a:pt x="4774845" y="1412864"/>
                      <a:pt x="4752599" y="1435100"/>
                      <a:pt x="4723507" y="1435100"/>
                    </a:cubicBezTo>
                    <a:cubicBezTo>
                      <a:pt x="3236438" y="1435100"/>
                      <a:pt x="3236438" y="1435100"/>
                      <a:pt x="3236438" y="1435100"/>
                    </a:cubicBezTo>
                    <a:cubicBezTo>
                      <a:pt x="3207346" y="1435100"/>
                      <a:pt x="3185100" y="1412864"/>
                      <a:pt x="3185100" y="1383786"/>
                    </a:cubicBezTo>
                    <a:cubicBezTo>
                      <a:pt x="3185100" y="259994"/>
                      <a:pt x="3185100" y="259994"/>
                      <a:pt x="3185100" y="259994"/>
                    </a:cubicBezTo>
                    <a:cubicBezTo>
                      <a:pt x="3185100" y="236048"/>
                      <a:pt x="3164565" y="215522"/>
                      <a:pt x="3140608" y="215522"/>
                    </a:cubicBezTo>
                    <a:cubicBezTo>
                      <a:pt x="986153" y="215522"/>
                      <a:pt x="986153" y="215522"/>
                      <a:pt x="986153" y="215522"/>
                    </a:cubicBezTo>
                    <a:cubicBezTo>
                      <a:pt x="960485" y="215522"/>
                      <a:pt x="941661" y="236048"/>
                      <a:pt x="941661" y="259994"/>
                    </a:cubicBezTo>
                    <a:cubicBezTo>
                      <a:pt x="941661" y="1079319"/>
                      <a:pt x="941661" y="1079319"/>
                      <a:pt x="941661" y="1079319"/>
                    </a:cubicBezTo>
                    <a:cubicBezTo>
                      <a:pt x="941661" y="1108397"/>
                      <a:pt x="917704" y="1130633"/>
                      <a:pt x="890324" y="1130633"/>
                    </a:cubicBezTo>
                    <a:cubicBezTo>
                      <a:pt x="538949" y="1130633"/>
                      <a:pt x="245341" y="1130633"/>
                      <a:pt x="0" y="1130633"/>
                    </a:cubicBezTo>
                    <a:lnTo>
                      <a:pt x="0" y="1123791"/>
                    </a:lnTo>
                    <a:cubicBezTo>
                      <a:pt x="890324" y="1123791"/>
                      <a:pt x="890324" y="1123791"/>
                      <a:pt x="890324" y="1123791"/>
                    </a:cubicBezTo>
                    <a:cubicBezTo>
                      <a:pt x="914281" y="1123791"/>
                      <a:pt x="934816" y="1103265"/>
                      <a:pt x="934816" y="1079319"/>
                    </a:cubicBezTo>
                    <a:cubicBezTo>
                      <a:pt x="934816" y="259994"/>
                      <a:pt x="934816" y="259994"/>
                      <a:pt x="934816" y="259994"/>
                    </a:cubicBezTo>
                    <a:cubicBezTo>
                      <a:pt x="934816" y="230916"/>
                      <a:pt x="957062" y="208680"/>
                      <a:pt x="986153" y="208680"/>
                    </a:cubicBezTo>
                    <a:cubicBezTo>
                      <a:pt x="3140608" y="208680"/>
                      <a:pt x="3140608" y="208680"/>
                      <a:pt x="3140608" y="208680"/>
                    </a:cubicBezTo>
                    <a:cubicBezTo>
                      <a:pt x="3167988" y="208680"/>
                      <a:pt x="3191945" y="230916"/>
                      <a:pt x="3191945" y="259994"/>
                    </a:cubicBezTo>
                    <a:cubicBezTo>
                      <a:pt x="3191945" y="1383786"/>
                      <a:pt x="3191945" y="1383786"/>
                      <a:pt x="3191945" y="1383786"/>
                    </a:cubicBezTo>
                    <a:cubicBezTo>
                      <a:pt x="3191945" y="1409443"/>
                      <a:pt x="3210769" y="1428258"/>
                      <a:pt x="3236438" y="1428258"/>
                    </a:cubicBezTo>
                    <a:cubicBezTo>
                      <a:pt x="4723507" y="1428258"/>
                      <a:pt x="4723507" y="1428258"/>
                      <a:pt x="4723507" y="1428258"/>
                    </a:cubicBezTo>
                    <a:cubicBezTo>
                      <a:pt x="4749176" y="1428258"/>
                      <a:pt x="4768000" y="1409443"/>
                      <a:pt x="4768000" y="1383786"/>
                    </a:cubicBezTo>
                    <a:cubicBezTo>
                      <a:pt x="4768000" y="51315"/>
                      <a:pt x="4768000" y="51315"/>
                      <a:pt x="4768000" y="51315"/>
                    </a:cubicBezTo>
                    <a:cubicBezTo>
                      <a:pt x="4768000" y="23947"/>
                      <a:pt x="4791957" y="0"/>
                      <a:pt x="481933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solidFill>
                      <a:srgbClr val="1F497D"/>
                    </a:solidFill>
                  </a:ln>
                  <a:solidFill>
                    <a:prstClr val="white"/>
                  </a:solidFill>
                  <a:effectLst/>
                  <a:uLnTx/>
                  <a:uFillTx/>
                  <a:latin typeface="Arial"/>
                  <a:ea typeface="+mn-ea"/>
                  <a:cs typeface="+mn-cs"/>
                </a:endParaRPr>
              </a:p>
            </p:txBody>
          </p:sp>
        </p:grpSp>
      </p:gr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spTree>
    <p:extLst>
      <p:ext uri="{BB962C8B-B14F-4D97-AF65-F5344CB8AC3E}">
        <p14:creationId xmlns:p14="http://schemas.microsoft.com/office/powerpoint/2010/main" val="125230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55000">
              <a:schemeClr val="bg1"/>
            </a:gs>
            <a:gs pos="28000">
              <a:schemeClr val="bg1"/>
            </a:gs>
            <a:gs pos="10000">
              <a:schemeClr val="bg1"/>
            </a:gs>
            <a:gs pos="100000">
              <a:schemeClr val="bg1">
                <a:lumMod val="85000"/>
              </a:schemeClr>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1476385" y="685800"/>
            <a:ext cx="3887212" cy="4038600"/>
          </a:xfrm>
        </p:spPr>
        <p:txBody>
          <a:bodyPr anchor="b">
            <a:noAutofit/>
          </a:bodyPr>
          <a:lstStyle>
            <a:lvl1pPr algn="l">
              <a:defRPr sz="2701" b="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9" name="Text Placeholder 3"/>
          <p:cNvSpPr>
            <a:spLocks noGrp="1"/>
          </p:cNvSpPr>
          <p:nvPr>
            <p:ph type="body" sz="half" idx="2"/>
          </p:nvPr>
        </p:nvSpPr>
        <p:spPr>
          <a:xfrm>
            <a:off x="1476385" y="4876800"/>
            <a:ext cx="3887212" cy="1295400"/>
          </a:xfrm>
        </p:spPr>
        <p:txBody>
          <a:bodyPr>
            <a:normAutofit/>
          </a:bodyPr>
          <a:lstStyle>
            <a:lvl1pPr marL="0" indent="0">
              <a:spcBef>
                <a:spcPts val="0"/>
              </a:spcBef>
              <a:buNone/>
              <a:defRPr sz="13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94" y="360000"/>
            <a:ext cx="1080281" cy="1080000"/>
          </a:xfrm>
          <a:prstGeom prst="rect">
            <a:avLst/>
          </a:prstGeom>
        </p:spPr>
      </p:pic>
      <p:sp>
        <p:nvSpPr>
          <p:cNvPr id="18" name="Content Placeholder 2"/>
          <p:cNvSpPr>
            <a:spLocks noGrp="1"/>
          </p:cNvSpPr>
          <p:nvPr>
            <p:ph idx="1"/>
          </p:nvPr>
        </p:nvSpPr>
        <p:spPr>
          <a:xfrm>
            <a:off x="6384107" y="685800"/>
            <a:ext cx="5123504" cy="40386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19" name="Text Placeholder 3"/>
          <p:cNvSpPr>
            <a:spLocks noGrp="1"/>
          </p:cNvSpPr>
          <p:nvPr>
            <p:ph type="body" sz="half" idx="10" hasCustomPrompt="1"/>
          </p:nvPr>
        </p:nvSpPr>
        <p:spPr>
          <a:xfrm>
            <a:off x="7392481" y="4876800"/>
            <a:ext cx="4106675" cy="1295400"/>
          </a:xfrm>
        </p:spPr>
        <p:txBody>
          <a:bodyPr>
            <a:normAutofit/>
          </a:bodyPr>
          <a:lstStyle>
            <a:lvl1pPr marL="0" indent="0" algn="r">
              <a:spcBef>
                <a:spcPts val="0"/>
              </a:spcBef>
              <a:buNone/>
              <a:defRPr sz="1350" baseline="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s-BO" noProof="0" dirty="0" err="1"/>
              <a:t>Presentation</a:t>
            </a:r>
            <a:r>
              <a:rPr lang="es-BO" noProof="0" dirty="0"/>
              <a:t> </a:t>
            </a:r>
            <a:r>
              <a:rPr lang="es-BO" noProof="0" dirty="0" err="1"/>
              <a:t>by</a:t>
            </a:r>
            <a:r>
              <a:rPr lang="es-BO" noProof="0" dirty="0"/>
              <a:t>: </a:t>
            </a:r>
          </a:p>
        </p:txBody>
      </p:sp>
    </p:spTree>
    <p:extLst>
      <p:ext uri="{BB962C8B-B14F-4D97-AF65-F5344CB8AC3E}">
        <p14:creationId xmlns:p14="http://schemas.microsoft.com/office/powerpoint/2010/main" val="8341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ast rubrik">
    <p:spTree>
      <p:nvGrpSpPr>
        <p:cNvPr id="1" name=""/>
        <p:cNvGrpSpPr/>
        <p:nvPr/>
      </p:nvGrpSpPr>
      <p:grpSpPr>
        <a:xfrm>
          <a:off x="0" y="0"/>
          <a:ext cx="0" cy="0"/>
          <a:chOff x="0" y="0"/>
          <a:chExt cx="0" cy="0"/>
        </a:xfrm>
      </p:grpSpPr>
      <p:cxnSp>
        <p:nvCxnSpPr>
          <p:cNvPr id="3" name="Straight Connector 17"/>
          <p:cNvCxnSpPr/>
          <p:nvPr/>
        </p:nvCxnSpPr>
        <p:spPr bwMode="auto">
          <a:xfrm>
            <a:off x="391585" y="6432550"/>
            <a:ext cx="11451167" cy="0"/>
          </a:xfrm>
          <a:prstGeom prst="line">
            <a:avLst/>
          </a:prstGeom>
          <a:ln>
            <a:solidFill>
              <a:schemeClr val="accent2"/>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2" name="Rubrik 1"/>
          <p:cNvSpPr>
            <a:spLocks noGrp="1"/>
          </p:cNvSpPr>
          <p:nvPr>
            <p:ph type="title"/>
          </p:nvPr>
        </p:nvSpPr>
        <p:spPr/>
        <p:txBody>
          <a:bodyPr/>
          <a:lstStyle/>
          <a:p>
            <a:r>
              <a:rPr lang="en-US"/>
              <a:t>Click to edit Master title style</a:t>
            </a:r>
            <a:endParaRPr lang="sv-SE"/>
          </a:p>
        </p:txBody>
      </p:sp>
      <p:sp>
        <p:nvSpPr>
          <p:cNvPr id="4" name="Platshållare för datum 2"/>
          <p:cNvSpPr>
            <a:spLocks noGrp="1"/>
          </p:cNvSpPr>
          <p:nvPr>
            <p:ph type="dt" sz="half" idx="10"/>
          </p:nvPr>
        </p:nvSpPr>
        <p:spPr>
          <a:xfrm>
            <a:off x="8400989" y="6465600"/>
            <a:ext cx="1396623" cy="180974"/>
          </a:xfrm>
          <a:prstGeom prst="rect">
            <a:avLst/>
          </a:prstGeom>
        </p:spPr>
        <p:txBody>
          <a:bodyPr/>
          <a:lstStyle>
            <a:lvl1pPr>
              <a:defRPr/>
            </a:lvl1pPr>
          </a:lstStyle>
          <a:p>
            <a:pPr>
              <a:defRPr/>
            </a:pPr>
            <a:fld id="{D1537DF4-BE14-43E4-9A37-FFE4AFD6E832}" type="datetime1">
              <a:rPr lang="sv-SE" smtClean="0"/>
              <a:t>2020-04-02</a:t>
            </a:fld>
            <a:endParaRPr lang="sv-SE"/>
          </a:p>
        </p:txBody>
      </p:sp>
      <p:sp>
        <p:nvSpPr>
          <p:cNvPr id="5" name="Platshållare för sidfot 3"/>
          <p:cNvSpPr>
            <a:spLocks noGrp="1"/>
          </p:cNvSpPr>
          <p:nvPr>
            <p:ph type="ftr" sz="quarter" idx="11"/>
          </p:nvPr>
        </p:nvSpPr>
        <p:spPr>
          <a:xfrm>
            <a:off x="1476385" y="6465600"/>
            <a:ext cx="6639905" cy="180974"/>
          </a:xfrm>
          <a:prstGeom prst="rect">
            <a:avLst/>
          </a:prstGeom>
        </p:spPr>
        <p:txBody>
          <a:bodyPr/>
          <a:lstStyle>
            <a:lvl1pPr>
              <a:defRPr/>
            </a:lvl1pPr>
          </a:lstStyle>
          <a:p>
            <a:pPr>
              <a:defRPr/>
            </a:pPr>
            <a:r>
              <a:rPr lang="sv-SE" smtClean="0"/>
              <a:t>MJ2380-2381 2020</a:t>
            </a:r>
            <a:endParaRPr lang="sv-SE"/>
          </a:p>
        </p:txBody>
      </p:sp>
      <p:sp>
        <p:nvSpPr>
          <p:cNvPr id="6" name="Platshållare för bildnummer 4"/>
          <p:cNvSpPr>
            <a:spLocks noGrp="1"/>
          </p:cNvSpPr>
          <p:nvPr>
            <p:ph type="sldNum" sz="quarter" idx="12"/>
          </p:nvPr>
        </p:nvSpPr>
        <p:spPr>
          <a:xfrm>
            <a:off x="10089828" y="6465600"/>
            <a:ext cx="1143299" cy="180974"/>
          </a:xfrm>
          <a:prstGeom prst="rect">
            <a:avLst/>
          </a:prstGeom>
        </p:spPr>
        <p:txBody>
          <a:bodyPr/>
          <a:lstStyle>
            <a:lvl1pPr>
              <a:defRPr/>
            </a:lvl1pPr>
          </a:lstStyle>
          <a:p>
            <a:fld id="{C16044EF-8D69-42D7-ABA7-6C64081776C0}" type="slidenum">
              <a:rPr lang="sv-SE" altLang="en-US"/>
              <a:pPr/>
              <a:t>‹#›</a:t>
            </a:fld>
            <a:endParaRPr lang="sv-SE" altLang="en-US"/>
          </a:p>
        </p:txBody>
      </p:sp>
    </p:spTree>
    <p:extLst>
      <p:ext uri="{BB962C8B-B14F-4D97-AF65-F5344CB8AC3E}">
        <p14:creationId xmlns:p14="http://schemas.microsoft.com/office/powerpoint/2010/main" val="4219734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80F358A9-049B-44CD-82AF-D1F2A38D371E}" type="datetime1">
              <a:rPr lang="sv-SE" smtClean="0"/>
              <a:t>2020-04-02</a:t>
            </a:fld>
            <a:endParaRPr lang="sv-SE"/>
          </a:p>
        </p:txBody>
      </p:sp>
      <p:sp>
        <p:nvSpPr>
          <p:cNvPr id="5" name="Footer Placeholder 4"/>
          <p:cNvSpPr>
            <a:spLocks noGrp="1"/>
          </p:cNvSpPr>
          <p:nvPr>
            <p:ph type="ftr" sz="quarter" idx="11"/>
          </p:nvPr>
        </p:nvSpPr>
        <p:spPr/>
        <p:txBody>
          <a:bodyPr/>
          <a:lstStyle/>
          <a:p>
            <a:r>
              <a:rPr lang="sv-SE" smtClean="0"/>
              <a:t>MJ2380-2381 2020</a:t>
            </a:r>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16608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3E8B38C6-DEFB-43C3-9001-532227D2C227}" type="datetime1">
              <a:rPr lang="sv-SE" smtClean="0"/>
              <a:t>2020-04-02</a:t>
            </a:fld>
            <a:endParaRPr lang="sv-SE"/>
          </a:p>
        </p:txBody>
      </p:sp>
      <p:sp>
        <p:nvSpPr>
          <p:cNvPr id="5" name="Footer Placeholder 4"/>
          <p:cNvSpPr>
            <a:spLocks noGrp="1"/>
          </p:cNvSpPr>
          <p:nvPr>
            <p:ph type="ftr" sz="quarter" idx="11"/>
          </p:nvPr>
        </p:nvSpPr>
        <p:spPr/>
        <p:txBody>
          <a:bodyPr/>
          <a:lstStyle/>
          <a:p>
            <a:r>
              <a:rPr lang="sv-SE" smtClean="0"/>
              <a:t>MJ2380-2381 2020</a:t>
            </a:r>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71451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0EFFECE1-EFDB-4ED4-A92B-EC11843FA500}" type="datetime1">
              <a:rPr lang="sv-SE" smtClean="0"/>
              <a:t>2020-04-02</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en-GB" smtClean="0"/>
              <a:t>MJ2380-2381 2020</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36C87F6-986D-49E6-AF40-1B3A1EE8064D}" type="slidenum">
              <a:rPr lang="en-GB" smtClean="0"/>
              <a:pPr/>
              <a:t>‹#›</a:t>
            </a:fld>
            <a:endParaRPr lang="en-GB" dirty="0"/>
          </a:p>
        </p:txBody>
      </p:sp>
      <p:sp>
        <p:nvSpPr>
          <p:cNvPr id="11" name="Title 1"/>
          <p:cNvSpPr>
            <a:spLocks noGrp="1"/>
          </p:cNvSpPr>
          <p:nvPr>
            <p:ph type="title"/>
          </p:nvPr>
        </p:nvSpPr>
        <p:spPr>
          <a:xfrm>
            <a:off x="1935480" y="342841"/>
            <a:ext cx="9418320" cy="1116286"/>
          </a:xfrm>
        </p:spPr>
        <p:txBody>
          <a:bodyPr/>
          <a:lstStyle/>
          <a:p>
            <a:r>
              <a:rPr lang="en-US" noProof="0"/>
              <a:t>Click to edit Master title style</a:t>
            </a:r>
            <a:endParaRPr lang="es-BO" noProof="0" dirty="0"/>
          </a:p>
        </p:txBody>
      </p:sp>
    </p:spTree>
    <p:extLst>
      <p:ext uri="{BB962C8B-B14F-4D97-AF65-F5344CB8AC3E}">
        <p14:creationId xmlns:p14="http://schemas.microsoft.com/office/powerpoint/2010/main" val="411353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6B0352-3FAF-4997-A408-54821387E8C2}" type="datetime1">
              <a:rPr lang="sv-SE" smtClean="0"/>
              <a:t>2020-04-02</a:t>
            </a:fld>
            <a:endParaRPr lang="sv-SE"/>
          </a:p>
        </p:txBody>
      </p:sp>
      <p:sp>
        <p:nvSpPr>
          <p:cNvPr id="5" name="Footer Placeholder 4"/>
          <p:cNvSpPr>
            <a:spLocks noGrp="1"/>
          </p:cNvSpPr>
          <p:nvPr>
            <p:ph type="ftr" sz="quarter" idx="11"/>
          </p:nvPr>
        </p:nvSpPr>
        <p:spPr/>
        <p:txBody>
          <a:bodyPr/>
          <a:lstStyle/>
          <a:p>
            <a:r>
              <a:rPr lang="sv-SE" smtClean="0"/>
              <a:t>MJ2380-2381 2020</a:t>
            </a:r>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42113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716563E9-3DC5-4469-9964-FF98F1612663}" type="datetime1">
              <a:rPr lang="sv-SE" smtClean="0"/>
              <a:t>2020-04-02</a:t>
            </a:fld>
            <a:endParaRPr lang="sv-SE"/>
          </a:p>
        </p:txBody>
      </p:sp>
      <p:sp>
        <p:nvSpPr>
          <p:cNvPr id="6" name="Footer Placeholder 5"/>
          <p:cNvSpPr>
            <a:spLocks noGrp="1"/>
          </p:cNvSpPr>
          <p:nvPr>
            <p:ph type="ftr" sz="quarter" idx="11"/>
          </p:nvPr>
        </p:nvSpPr>
        <p:spPr/>
        <p:txBody>
          <a:bodyPr/>
          <a:lstStyle/>
          <a:p>
            <a:r>
              <a:rPr lang="sv-SE" smtClean="0"/>
              <a:t>MJ2380-2381 2020</a:t>
            </a:r>
            <a:endParaRPr lang="sv-SE"/>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7570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1CBF595A-354E-4185-8569-5903072BC314}" type="datetime1">
              <a:rPr lang="sv-SE" smtClean="0"/>
              <a:t>2020-04-02</a:t>
            </a:fld>
            <a:endParaRPr lang="sv-SE"/>
          </a:p>
        </p:txBody>
      </p:sp>
      <p:sp>
        <p:nvSpPr>
          <p:cNvPr id="8" name="Footer Placeholder 7"/>
          <p:cNvSpPr>
            <a:spLocks noGrp="1"/>
          </p:cNvSpPr>
          <p:nvPr>
            <p:ph type="ftr" sz="quarter" idx="11"/>
          </p:nvPr>
        </p:nvSpPr>
        <p:spPr/>
        <p:txBody>
          <a:bodyPr/>
          <a:lstStyle/>
          <a:p>
            <a:r>
              <a:rPr lang="sv-SE" smtClean="0"/>
              <a:t>MJ2380-2381 2020</a:t>
            </a:r>
            <a:endParaRPr lang="sv-SE"/>
          </a:p>
        </p:txBody>
      </p:sp>
      <p:sp>
        <p:nvSpPr>
          <p:cNvPr id="9" name="Slide Number Placeholder 8"/>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149909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BFCB468F-8F0C-4472-9C74-13DD7D928865}" type="datetime1">
              <a:rPr lang="sv-SE" smtClean="0"/>
              <a:t>2020-04-02</a:t>
            </a:fld>
            <a:endParaRPr lang="sv-SE"/>
          </a:p>
        </p:txBody>
      </p:sp>
      <p:sp>
        <p:nvSpPr>
          <p:cNvPr id="4" name="Footer Placeholder 3"/>
          <p:cNvSpPr>
            <a:spLocks noGrp="1"/>
          </p:cNvSpPr>
          <p:nvPr>
            <p:ph type="ftr" sz="quarter" idx="11"/>
          </p:nvPr>
        </p:nvSpPr>
        <p:spPr/>
        <p:txBody>
          <a:bodyPr/>
          <a:lstStyle/>
          <a:p>
            <a:r>
              <a:rPr lang="sv-SE" smtClean="0"/>
              <a:t>MJ2380-2381 2020</a:t>
            </a:r>
            <a:endParaRPr lang="sv-SE"/>
          </a:p>
        </p:txBody>
      </p:sp>
      <p:sp>
        <p:nvSpPr>
          <p:cNvPr id="5" name="Slide Number Placeholder 4"/>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847904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504758-5BE1-4D18-AD7B-70303133ACF8}" type="datetime1">
              <a:rPr lang="sv-SE" smtClean="0"/>
              <a:t>2020-04-02</a:t>
            </a:fld>
            <a:endParaRPr lang="sv-SE"/>
          </a:p>
        </p:txBody>
      </p:sp>
      <p:sp>
        <p:nvSpPr>
          <p:cNvPr id="3" name="Footer Placeholder 2"/>
          <p:cNvSpPr>
            <a:spLocks noGrp="1"/>
          </p:cNvSpPr>
          <p:nvPr>
            <p:ph type="ftr" sz="quarter" idx="11"/>
          </p:nvPr>
        </p:nvSpPr>
        <p:spPr/>
        <p:txBody>
          <a:bodyPr/>
          <a:lstStyle/>
          <a:p>
            <a:r>
              <a:rPr lang="sv-SE" smtClean="0"/>
              <a:t>MJ2380-2381 2020</a:t>
            </a:r>
            <a:endParaRPr lang="sv-SE"/>
          </a:p>
        </p:txBody>
      </p:sp>
      <p:sp>
        <p:nvSpPr>
          <p:cNvPr id="4" name="Slide Number Placeholder 3"/>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926314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0C9EB5-F68C-4689-94F6-49C30221888E}" type="datetime1">
              <a:rPr lang="sv-SE" smtClean="0"/>
              <a:t>2020-04-02</a:t>
            </a:fld>
            <a:endParaRPr lang="sv-SE"/>
          </a:p>
        </p:txBody>
      </p:sp>
      <p:sp>
        <p:nvSpPr>
          <p:cNvPr id="6" name="Footer Placeholder 5"/>
          <p:cNvSpPr>
            <a:spLocks noGrp="1"/>
          </p:cNvSpPr>
          <p:nvPr>
            <p:ph type="ftr" sz="quarter" idx="11"/>
          </p:nvPr>
        </p:nvSpPr>
        <p:spPr/>
        <p:txBody>
          <a:bodyPr/>
          <a:lstStyle/>
          <a:p>
            <a:r>
              <a:rPr lang="sv-SE" smtClean="0"/>
              <a:t>MJ2380-2381 2020</a:t>
            </a:r>
            <a:endParaRPr lang="sv-SE"/>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41788858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D110CA-AEED-4DF4-83DE-18633E56C29F}" type="datetime1">
              <a:rPr lang="sv-SE" smtClean="0"/>
              <a:t>2020-04-02</a:t>
            </a:fld>
            <a:endParaRPr lang="sv-SE"/>
          </a:p>
        </p:txBody>
      </p:sp>
      <p:sp>
        <p:nvSpPr>
          <p:cNvPr id="6" name="Footer Placeholder 5"/>
          <p:cNvSpPr>
            <a:spLocks noGrp="1"/>
          </p:cNvSpPr>
          <p:nvPr>
            <p:ph type="ftr" sz="quarter" idx="11"/>
          </p:nvPr>
        </p:nvSpPr>
        <p:spPr/>
        <p:txBody>
          <a:bodyPr/>
          <a:lstStyle/>
          <a:p>
            <a:r>
              <a:rPr lang="sv-SE" smtClean="0"/>
              <a:t>MJ2380-2381 2020</a:t>
            </a:r>
            <a:endParaRPr lang="sv-SE"/>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56828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9B2AEE04-1216-4AB6-8CF8-50DAF2F9BED2}" type="datetime1">
              <a:rPr lang="sv-SE" smtClean="0"/>
              <a:t>2020-04-02</a:t>
            </a:fld>
            <a:endParaRPr lang="sv-SE"/>
          </a:p>
        </p:txBody>
      </p:sp>
      <p:sp>
        <p:nvSpPr>
          <p:cNvPr id="5" name="Footer Placeholder 4"/>
          <p:cNvSpPr>
            <a:spLocks noGrp="1"/>
          </p:cNvSpPr>
          <p:nvPr>
            <p:ph type="ftr" sz="quarter" idx="11"/>
          </p:nvPr>
        </p:nvSpPr>
        <p:spPr/>
        <p:txBody>
          <a:bodyPr/>
          <a:lstStyle/>
          <a:p>
            <a:r>
              <a:rPr lang="sv-SE" smtClean="0"/>
              <a:t>MJ2380-2381 2020</a:t>
            </a:r>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5395838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FA578C12-CAD3-4D2D-9DA2-12AF1DD8FC8B}" type="datetime1">
              <a:rPr lang="sv-SE" smtClean="0"/>
              <a:t>2020-04-02</a:t>
            </a:fld>
            <a:endParaRPr lang="sv-SE"/>
          </a:p>
        </p:txBody>
      </p:sp>
      <p:sp>
        <p:nvSpPr>
          <p:cNvPr id="5" name="Footer Placeholder 4"/>
          <p:cNvSpPr>
            <a:spLocks noGrp="1"/>
          </p:cNvSpPr>
          <p:nvPr>
            <p:ph type="ftr" sz="quarter" idx="11"/>
          </p:nvPr>
        </p:nvSpPr>
        <p:spPr/>
        <p:txBody>
          <a:bodyPr/>
          <a:lstStyle/>
          <a:p>
            <a:r>
              <a:rPr lang="sv-SE" smtClean="0"/>
              <a:t>MJ2380-2381 2020</a:t>
            </a:r>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01421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ngelog and attribu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Changelog and attribution</a:t>
            </a:r>
            <a:endParaRPr lang="en-GB" dirty="0"/>
          </a:p>
        </p:txBody>
      </p:sp>
      <p:graphicFrame>
        <p:nvGraphicFramePr>
          <p:cNvPr id="3" name="Content Placeholder 8"/>
          <p:cNvGraphicFramePr>
            <a:graphicFrameLocks/>
          </p:cNvGraphicFramePr>
          <p:nvPr>
            <p:extLst>
              <p:ext uri="{D42A27DB-BD31-4B8C-83A1-F6EECF244321}">
                <p14:modId xmlns:p14="http://schemas.microsoft.com/office/powerpoint/2010/main" val="3872526266"/>
              </p:ext>
            </p:extLst>
          </p:nvPr>
        </p:nvGraphicFramePr>
        <p:xfrm>
          <a:off x="838200" y="1616075"/>
          <a:ext cx="10515601" cy="1112520"/>
        </p:xfrm>
        <a:graphic>
          <a:graphicData uri="http://schemas.openxmlformats.org/drawingml/2006/table">
            <a:tbl>
              <a:tblPr firstRow="1" bandRow="1">
                <a:tableStyleId>{5C22544A-7EE6-4342-B048-85BDC9FD1C3A}</a:tableStyleId>
              </a:tblPr>
              <a:tblGrid>
                <a:gridCol w="1490083">
                  <a:extLst>
                    <a:ext uri="{9D8B030D-6E8A-4147-A177-3AD203B41FA5}">
                      <a16:colId xmlns:a16="http://schemas.microsoft.com/office/drawing/2014/main" val="46406547"/>
                    </a:ext>
                  </a:extLst>
                </a:gridCol>
                <a:gridCol w="3008506">
                  <a:extLst>
                    <a:ext uri="{9D8B030D-6E8A-4147-A177-3AD203B41FA5}">
                      <a16:colId xmlns:a16="http://schemas.microsoft.com/office/drawing/2014/main" val="2760605769"/>
                    </a:ext>
                  </a:extLst>
                </a:gridCol>
                <a:gridCol w="3008506">
                  <a:extLst>
                    <a:ext uri="{9D8B030D-6E8A-4147-A177-3AD203B41FA5}">
                      <a16:colId xmlns:a16="http://schemas.microsoft.com/office/drawing/2014/main" val="2954716314"/>
                    </a:ext>
                  </a:extLst>
                </a:gridCol>
                <a:gridCol w="3008506">
                  <a:extLst>
                    <a:ext uri="{9D8B030D-6E8A-4147-A177-3AD203B41FA5}">
                      <a16:colId xmlns:a16="http://schemas.microsoft.com/office/drawing/2014/main" val="3664904773"/>
                    </a:ext>
                  </a:extLst>
                </a:gridCol>
              </a:tblGrid>
              <a:tr h="370840">
                <a:tc>
                  <a:txBody>
                    <a:bodyPr/>
                    <a:lstStyle/>
                    <a:p>
                      <a:r>
                        <a:rPr lang="en-US" dirty="0"/>
                        <a:t>Date</a:t>
                      </a:r>
                      <a:endParaRPr lang="sv-SE" dirty="0"/>
                    </a:p>
                  </a:txBody>
                  <a:tcPr/>
                </a:tc>
                <a:tc>
                  <a:txBody>
                    <a:bodyPr/>
                    <a:lstStyle/>
                    <a:p>
                      <a:r>
                        <a:rPr lang="en-US" dirty="0"/>
                        <a:t>Author</a:t>
                      </a:r>
                      <a:endParaRPr lang="sv-SE" dirty="0"/>
                    </a:p>
                  </a:txBody>
                  <a:tcPr/>
                </a:tc>
                <a:tc>
                  <a:txBody>
                    <a:bodyPr/>
                    <a:lstStyle/>
                    <a:p>
                      <a:r>
                        <a:rPr lang="en-US" dirty="0"/>
                        <a:t>Reviewer</a:t>
                      </a:r>
                      <a:endParaRPr lang="sv-SE" dirty="0"/>
                    </a:p>
                  </a:txBody>
                  <a:tcPr/>
                </a:tc>
                <a:tc>
                  <a:txBody>
                    <a:bodyPr/>
                    <a:lstStyle/>
                    <a:p>
                      <a:r>
                        <a:rPr lang="en-US" dirty="0"/>
                        <a:t>Reviser</a:t>
                      </a:r>
                      <a:r>
                        <a:rPr lang="en-US" baseline="0" dirty="0"/>
                        <a:t> </a:t>
                      </a:r>
                      <a:endParaRPr lang="sv-SE" dirty="0"/>
                    </a:p>
                  </a:txBody>
                  <a:tcPr/>
                </a:tc>
                <a:extLst>
                  <a:ext uri="{0D108BD9-81ED-4DB2-BD59-A6C34878D82A}">
                    <a16:rowId xmlns:a16="http://schemas.microsoft.com/office/drawing/2014/main" val="174866012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25074444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72775028"/>
                  </a:ext>
                </a:extLst>
              </a:tr>
            </a:tbl>
          </a:graphicData>
        </a:graphic>
      </p:graphicFrame>
      <p:sp>
        <p:nvSpPr>
          <p:cNvPr id="4" name="TextBox 3"/>
          <p:cNvSpPr txBox="1"/>
          <p:nvPr/>
        </p:nvSpPr>
        <p:spPr>
          <a:xfrm>
            <a:off x="838200" y="5397500"/>
            <a:ext cx="10515600" cy="851282"/>
          </a:xfrm>
          <a:prstGeom prst="rect">
            <a:avLst/>
          </a:prstGeom>
        </p:spPr>
        <p:txBody>
          <a:bodyPr vert="horz" wrap="square" lIns="91440" tIns="0" rIns="91440" bIns="0" rtlCol="0" anchor="t">
            <a:noAutofit/>
          </a:bodyPr>
          <a:lstStyle/>
          <a:p>
            <a:pPr indent="0"/>
            <a:r>
              <a:rPr lang="sv-SE" i="1" dirty="0"/>
              <a:t>To </a:t>
            </a:r>
            <a:r>
              <a:rPr lang="sv-SE" i="1" dirty="0" err="1"/>
              <a:t>correctly</a:t>
            </a:r>
            <a:r>
              <a:rPr lang="sv-SE" i="1" dirty="0"/>
              <a:t> </a:t>
            </a:r>
            <a:r>
              <a:rPr lang="sv-SE" i="1" dirty="0" err="1"/>
              <a:t>reference</a:t>
            </a:r>
            <a:r>
              <a:rPr lang="sv-SE" i="1" dirty="0"/>
              <a:t> </a:t>
            </a:r>
            <a:r>
              <a:rPr lang="sv-SE" i="1" dirty="0" err="1"/>
              <a:t>this</a:t>
            </a:r>
            <a:r>
              <a:rPr lang="sv-SE" i="1" dirty="0"/>
              <a:t> </a:t>
            </a:r>
            <a:r>
              <a:rPr lang="sv-SE" i="1" dirty="0" err="1"/>
              <a:t>work</a:t>
            </a:r>
            <a:r>
              <a:rPr lang="sv-SE" i="1" dirty="0"/>
              <a:t>, </a:t>
            </a:r>
            <a:r>
              <a:rPr lang="sv-SE" i="1" dirty="0" err="1"/>
              <a:t>please</a:t>
            </a:r>
            <a:r>
              <a:rPr lang="sv-SE" i="1" dirty="0"/>
              <a:t> </a:t>
            </a:r>
            <a:r>
              <a:rPr lang="sv-SE" i="1" dirty="0" err="1"/>
              <a:t>use</a:t>
            </a:r>
            <a:r>
              <a:rPr lang="sv-SE" i="1" dirty="0"/>
              <a:t> the </a:t>
            </a:r>
            <a:r>
              <a:rPr lang="sv-SE" i="1" dirty="0" err="1"/>
              <a:t>following</a:t>
            </a:r>
            <a:r>
              <a:rPr lang="sv-SE" i="1" dirty="0"/>
              <a:t>:</a:t>
            </a:r>
          </a:p>
        </p:txBody>
      </p:sp>
    </p:spTree>
    <p:extLst>
      <p:ext uri="{BB962C8B-B14F-4D97-AF65-F5344CB8AC3E}">
        <p14:creationId xmlns:p14="http://schemas.microsoft.com/office/powerpoint/2010/main" val="408674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97DEC0D2-8AF6-4C7D-AC4A-C4DCC5DAF806}"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sv-SE" smtClean="0">
                <a:solidFill>
                  <a:prstClr val="black"/>
                </a:solidFill>
              </a:rPr>
              <a:t>MJ2380-2381 2020</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9" name="Title 1"/>
          <p:cNvSpPr>
            <a:spLocks noGrp="1"/>
          </p:cNvSpPr>
          <p:nvPr>
            <p:ph type="title"/>
          </p:nvPr>
        </p:nvSpPr>
        <p:spPr>
          <a:xfrm>
            <a:off x="1935480" y="382053"/>
            <a:ext cx="9418320" cy="669507"/>
          </a:xfrm>
        </p:spPr>
        <p:txBody>
          <a:bodyPr/>
          <a:lstStyle/>
          <a:p>
            <a:r>
              <a:rPr lang="en-US" noProof="0"/>
              <a:t>Click to edit Master title style</a:t>
            </a:r>
            <a:endParaRPr lang="es-BO" noProof="0" dirty="0"/>
          </a:p>
        </p:txBody>
      </p:sp>
      <p:sp>
        <p:nvSpPr>
          <p:cNvPr id="14"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69032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lgn="l">
              <a:defRPr sz="6000"/>
            </a:lvl1pPr>
          </a:lstStyle>
          <a:p>
            <a:r>
              <a:rPr lang="en-US" noProof="0"/>
              <a:t>Click to edit Master title style</a:t>
            </a:r>
            <a:endParaRPr lang="es-BO" noProof="0"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2DD6781A-33EB-4422-9034-878410FFF46E}"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r>
              <a:rPr lang="sv-SE" smtClean="0">
                <a:solidFill>
                  <a:prstClr val="black"/>
                </a:solidFill>
              </a:rPr>
              <a:t>MJ2380-2381 2020</a:t>
            </a:r>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199387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Content Placeholder 2"/>
          <p:cNvSpPr>
            <a:spLocks noGrp="1"/>
          </p:cNvSpPr>
          <p:nvPr>
            <p:ph sz="half" idx="1"/>
          </p:nvPr>
        </p:nvSpPr>
        <p:spPr>
          <a:xfrm>
            <a:off x="838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DB7B177A-73BB-419F-ADC0-64BCA38586BB}"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smtClean="0">
                <a:solidFill>
                  <a:prstClr val="black"/>
                </a:solidFill>
              </a:rPr>
              <a:t>MJ2380-2381 2020</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90323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3150CEBD-00AE-4612-8E9F-32099E017F89}"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smtClean="0">
                <a:solidFill>
                  <a:prstClr val="black"/>
                </a:solidFill>
              </a:rPr>
              <a:t>MJ2380-2381 2020</a:t>
            </a:r>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8" name="Title 1"/>
          <p:cNvSpPr>
            <a:spLocks noGrp="1"/>
          </p:cNvSpPr>
          <p:nvPr>
            <p:ph type="title"/>
          </p:nvPr>
        </p:nvSpPr>
        <p:spPr>
          <a:xfrm>
            <a:off x="1935480" y="382053"/>
            <a:ext cx="9418320" cy="669507"/>
          </a:xfrm>
        </p:spPr>
        <p:txBody>
          <a:bodyPr/>
          <a:lstStyle/>
          <a:p>
            <a:r>
              <a:rPr lang="en-US" noProof="0"/>
              <a:t>Click to edit Master title style</a:t>
            </a:r>
            <a:endParaRPr lang="es-BO" noProof="0" dirty="0"/>
          </a:p>
        </p:txBody>
      </p:sp>
      <p:sp>
        <p:nvSpPr>
          <p:cNvPr id="9"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385229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184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839788" y="2609087"/>
            <a:ext cx="5157787" cy="358057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Text Placeholder 4"/>
          <p:cNvSpPr>
            <a:spLocks noGrp="1"/>
          </p:cNvSpPr>
          <p:nvPr>
            <p:ph type="body" sz="quarter" idx="3"/>
          </p:nvPr>
        </p:nvSpPr>
        <p:spPr>
          <a:xfrm>
            <a:off x="6172200" y="16184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172200" y="2609087"/>
            <a:ext cx="5183188" cy="358057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09EEA4B6-00A6-4E5E-9A87-EBC395E03E60}" type="datetime1">
              <a:rPr lang="sv-SE" smtClean="0">
                <a:solidFill>
                  <a:prstClr val="black"/>
                </a:solidFill>
              </a:rPr>
              <a:t>2020-04-02</a:t>
            </a:fld>
            <a:endParaRPr lang="en-GB" dirty="0">
              <a:solidFill>
                <a:prstClr val="black"/>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smtClean="0">
                <a:solidFill>
                  <a:prstClr val="black"/>
                </a:solidFill>
              </a:rPr>
              <a:t>MJ2380-2381 2020</a:t>
            </a:r>
            <a:endParaRPr lang="sv-SE" dirty="0">
              <a:solidFill>
                <a:prstClr val="black"/>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11" name="Title 1"/>
          <p:cNvSpPr>
            <a:spLocks noGrp="1"/>
          </p:cNvSpPr>
          <p:nvPr>
            <p:ph type="title"/>
          </p:nvPr>
        </p:nvSpPr>
        <p:spPr>
          <a:xfrm>
            <a:off x="1935480" y="354521"/>
            <a:ext cx="9418320" cy="1097280"/>
          </a:xfrm>
        </p:spPr>
        <p:txBody>
          <a:bodyPr/>
          <a:lstStyle/>
          <a:p>
            <a:r>
              <a:rPr lang="en-US" noProof="0"/>
              <a:t>Click to edit Master title style</a:t>
            </a:r>
            <a:endParaRPr lang="es-BO" noProof="0" dirty="0"/>
          </a:p>
        </p:txBody>
      </p:sp>
    </p:spTree>
    <p:extLst>
      <p:ext uri="{BB962C8B-B14F-4D97-AF65-F5344CB8AC3E}">
        <p14:creationId xmlns:p14="http://schemas.microsoft.com/office/powerpoint/2010/main" val="321214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85848F57-C2A2-4B27-8049-38FA6CA9A78F}" type="datetime1">
              <a:rPr lang="sv-SE" smtClean="0">
                <a:solidFill>
                  <a:prstClr val="black"/>
                </a:solidFill>
              </a:rPr>
              <a:t>2020-04-02</a:t>
            </a:fld>
            <a:endParaRPr lang="en-GB" dirty="0">
              <a:solidFill>
                <a:prstClr val="black"/>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sv-SE" smtClean="0">
                <a:solidFill>
                  <a:prstClr val="black"/>
                </a:solidFill>
              </a:rPr>
              <a:t>MJ2380-2381 2020</a:t>
            </a:r>
            <a:endParaRPr lang="sv-SE" dirty="0">
              <a:solidFill>
                <a:prstClr val="black"/>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9639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FFFFF"/>
            </a:gs>
            <a:gs pos="69000">
              <a:srgbClr val="FDFDFD"/>
            </a:gs>
            <a:gs pos="100000">
              <a:schemeClr val="bg2">
                <a:alpha val="50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35480" y="364808"/>
            <a:ext cx="9418320" cy="1097280"/>
          </a:xfrm>
          <a:prstGeom prst="rect">
            <a:avLst/>
          </a:prstGeom>
        </p:spPr>
        <p:txBody>
          <a:bodyPr vert="horz" lIns="91440" tIns="45720" rIns="91440" bIns="45720" rtlCol="0" anchor="ctr">
            <a:normAutofit/>
          </a:bodyPr>
          <a:lstStyle/>
          <a:p>
            <a:r>
              <a:rPr lang="en-US" noProof="0"/>
              <a:t>Click to edit Master title style</a:t>
            </a:r>
            <a:endParaRPr lang="es-BO" noProof="0" dirty="0"/>
          </a:p>
        </p:txBody>
      </p:sp>
      <p:sp>
        <p:nvSpPr>
          <p:cNvPr id="3" name="Text Placeholder 2"/>
          <p:cNvSpPr>
            <a:spLocks noGrp="1"/>
          </p:cNvSpPr>
          <p:nvPr>
            <p:ph type="body" idx="1"/>
          </p:nvPr>
        </p:nvSpPr>
        <p:spPr>
          <a:xfrm>
            <a:off x="838200" y="1616149"/>
            <a:ext cx="10515600" cy="4550734"/>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cxnSp>
        <p:nvCxnSpPr>
          <p:cNvPr id="5" name="Straight Connector 4"/>
          <p:cNvCxnSpPr/>
          <p:nvPr/>
        </p:nvCxnSpPr>
        <p:spPr>
          <a:xfrm>
            <a:off x="838200" y="6323905"/>
            <a:ext cx="1051560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pic>
        <p:nvPicPr>
          <p:cNvPr id="7" name="Picture 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989942" y="913448"/>
            <a:ext cx="1363858" cy="535268"/>
          </a:xfrm>
          <a:prstGeom prst="roundRect">
            <a:avLst>
              <a:gd name="adj" fmla="val 16667"/>
            </a:avLst>
          </a:prstGeom>
          <a:ln>
            <a:noFill/>
          </a:ln>
          <a:effectLst>
            <a:softEdge rad="12700"/>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2" descr="http://www.osemosys.org/uploads/1/8/5/0/18504136/logo_1.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82967" y="265989"/>
            <a:ext cx="1977808" cy="71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28846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63" r:id="rId16"/>
    <p:sldLayoutId id="214748366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DDC76-5D53-4957-9832-0AD3879DA754}" type="datetime1">
              <a:rPr lang="sv-SE" smtClean="0"/>
              <a:t>2020-04-02</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t>MJ2380-2381 2020</a:t>
            </a:r>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63729-89A8-4F13-869B-AAE84EB86F19}" type="slidenum">
              <a:rPr lang="sv-SE" smtClean="0"/>
              <a:t>‹#›</a:t>
            </a:fld>
            <a:endParaRPr lang="sv-SE"/>
          </a:p>
        </p:txBody>
      </p:sp>
    </p:spTree>
    <p:extLst>
      <p:ext uri="{BB962C8B-B14F-4D97-AF65-F5344CB8AC3E}">
        <p14:creationId xmlns:p14="http://schemas.microsoft.com/office/powerpoint/2010/main" val="17164001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ec.europa.eu/eurostat/documents/3859598/5902113/KS-RA-07-013-EN.PDF/b0b3d71e-3930-4442-94be-70b36cea9b39?version=1.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Types of modelling tools</a:t>
            </a:r>
          </a:p>
        </p:txBody>
      </p:sp>
      <p:sp>
        <p:nvSpPr>
          <p:cNvPr id="5" name="Footer Placeholder 4"/>
          <p:cNvSpPr>
            <a:spLocks noGrp="1"/>
          </p:cNvSpPr>
          <p:nvPr>
            <p:ph type="ftr" sz="quarter" idx="11"/>
          </p:nvPr>
        </p:nvSpPr>
        <p:spPr/>
        <p:txBody>
          <a:bodyPr/>
          <a:lstStyle/>
          <a:p>
            <a:r>
              <a:rPr lang="en-GB" smtClean="0"/>
              <a:t>MJ2380-2381 2020</a:t>
            </a:r>
            <a:endParaRPr lang="en-GB"/>
          </a:p>
        </p:txBody>
      </p:sp>
      <p:sp>
        <p:nvSpPr>
          <p:cNvPr id="6" name="Slide Number Placeholder 5"/>
          <p:cNvSpPr>
            <a:spLocks noGrp="1"/>
          </p:cNvSpPr>
          <p:nvPr>
            <p:ph type="sldNum" sz="quarter" idx="12"/>
          </p:nvPr>
        </p:nvSpPr>
        <p:spPr/>
        <p:txBody>
          <a:bodyPr/>
          <a:lstStyle/>
          <a:p>
            <a:fld id="{F36C87F6-986D-49E6-AF40-1B3A1EE8064D}" type="slidenum">
              <a:rPr lang="en-GB" smtClean="0"/>
              <a:pPr/>
              <a:t>1</a:t>
            </a:fld>
            <a:endParaRPr lang="en-GB"/>
          </a:p>
        </p:txBody>
      </p:sp>
      <p:sp>
        <p:nvSpPr>
          <p:cNvPr id="21" name="Rectangle 2">
            <a:extLst>
              <a:ext uri="{FF2B5EF4-FFF2-40B4-BE49-F238E27FC236}">
                <a16:creationId xmlns:a16="http://schemas.microsoft.com/office/drawing/2014/main" id="{F910F900-8CBB-4BD1-84A0-B6CF7C432115}"/>
              </a:ext>
            </a:extLst>
          </p:cNvPr>
          <p:cNvSpPr>
            <a:spLocks noGrp="1" noChangeArrowheads="1"/>
          </p:cNvSpPr>
          <p:nvPr>
            <p:ph idx="1"/>
          </p:nvPr>
        </p:nvSpPr>
        <p:spPr>
          <a:xfrm>
            <a:off x="781083" y="1534447"/>
            <a:ext cx="10046750" cy="4672822"/>
          </a:xfrm>
        </p:spPr>
        <p:txBody>
          <a:bodyPr>
            <a:noAutofit/>
          </a:bodyPr>
          <a:lstStyle/>
          <a:p>
            <a:pPr marL="0" indent="0">
              <a:buNone/>
            </a:pPr>
            <a:r>
              <a:rPr lang="sv-SE" sz="2400" dirty="0">
                <a:latin typeface="Calibri Light" panose="020F0302020204030204" pitchFamily="34" charset="0"/>
                <a:cs typeface="Calibri Light" panose="020F0302020204030204" pitchFamily="34" charset="0"/>
              </a:rPr>
              <a:t>Many different ways of categorising modelling tools.</a:t>
            </a:r>
          </a:p>
          <a:p>
            <a:pPr marL="0" indent="0">
              <a:buNone/>
            </a:pPr>
            <a:r>
              <a:rPr lang="sv-SE" sz="2400" dirty="0">
                <a:latin typeface="Calibri Light" panose="020F0302020204030204" pitchFamily="34" charset="0"/>
                <a:cs typeface="Calibri Light" panose="020F0302020204030204" pitchFamily="34" charset="0"/>
              </a:rPr>
              <a:t>E.g.:</a:t>
            </a:r>
          </a:p>
          <a:p>
            <a:pPr marL="342900" indent="-342900">
              <a:buFont typeface="Arial" panose="020B0604020202020204" pitchFamily="34" charset="0"/>
              <a:buChar char="•"/>
            </a:pPr>
            <a:r>
              <a:rPr lang="en-US" sz="2000" dirty="0"/>
              <a:t>General and specific purposes;</a:t>
            </a:r>
          </a:p>
          <a:p>
            <a:pPr marL="342900" indent="-342900">
              <a:buFont typeface="Arial" panose="020B0604020202020204" pitchFamily="34" charset="0"/>
              <a:buChar char="•"/>
            </a:pPr>
            <a:r>
              <a:rPr lang="en-US" sz="2000" dirty="0"/>
              <a:t>Model structure: internal and external assumptions;</a:t>
            </a:r>
          </a:p>
          <a:p>
            <a:pPr marL="342900" indent="-342900">
              <a:buFont typeface="Arial" panose="020B0604020202020204" pitchFamily="34" charset="0"/>
              <a:buChar char="•"/>
            </a:pPr>
            <a:r>
              <a:rPr lang="en-US" sz="2000" dirty="0"/>
              <a:t>Analytical approach (top-down vs. bottom-up);</a:t>
            </a:r>
          </a:p>
          <a:p>
            <a:pPr marL="342900" indent="-342900">
              <a:buFont typeface="Arial" panose="020B0604020202020204" pitchFamily="34" charset="0"/>
              <a:buChar char="•"/>
            </a:pPr>
            <a:r>
              <a:rPr lang="sv-SE" sz="2000" dirty="0" err="1" smtClean="0"/>
              <a:t>Mathematical</a:t>
            </a:r>
            <a:r>
              <a:rPr lang="sv-SE" sz="2000" dirty="0" smtClean="0"/>
              <a:t> </a:t>
            </a:r>
            <a:r>
              <a:rPr lang="sv-SE" sz="2000" dirty="0"/>
              <a:t>approach;</a:t>
            </a:r>
          </a:p>
          <a:p>
            <a:pPr marL="342900" indent="-342900">
              <a:buFont typeface="Arial" panose="020B0604020202020204" pitchFamily="34" charset="0"/>
              <a:buChar char="•"/>
            </a:pPr>
            <a:r>
              <a:rPr lang="sv-SE" sz="2000" dirty="0"/>
              <a:t>Geographical coverage;</a:t>
            </a:r>
          </a:p>
          <a:p>
            <a:pPr marL="342900" indent="-342900">
              <a:buFont typeface="Arial" panose="020B0604020202020204" pitchFamily="34" charset="0"/>
              <a:buChar char="•"/>
            </a:pPr>
            <a:r>
              <a:rPr lang="sv-SE" sz="2000" dirty="0"/>
              <a:t>Sectoral coverage;</a:t>
            </a:r>
          </a:p>
          <a:p>
            <a:pPr marL="342900" indent="-342900">
              <a:buFont typeface="Arial" panose="020B0604020202020204" pitchFamily="34" charset="0"/>
              <a:buChar char="•"/>
            </a:pPr>
            <a:r>
              <a:rPr lang="en-US" sz="2000" dirty="0"/>
              <a:t>Time horizon (short, medium, and long term); and</a:t>
            </a:r>
          </a:p>
          <a:p>
            <a:pPr marL="342900" indent="-342900">
              <a:buFont typeface="Arial" panose="020B0604020202020204" pitchFamily="34" charset="0"/>
              <a:buChar char="•"/>
            </a:pPr>
            <a:r>
              <a:rPr lang="sv-SE" sz="2000" dirty="0"/>
              <a:t>Data requirements.</a:t>
            </a:r>
            <a:endParaRPr lang="fr-F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33427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Bottom-up tools: Simulation</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dirty="0"/>
              <a:t>Simulate the energy system and its operation</a:t>
            </a:r>
          </a:p>
          <a:p>
            <a:pPr marL="457200" indent="-457200">
              <a:buFont typeface="Arial" panose="020B0604020202020204" pitchFamily="34" charset="0"/>
              <a:buChar char="•"/>
            </a:pPr>
            <a:r>
              <a:rPr lang="en-US" dirty="0"/>
              <a:t>They can consider the decisions of individuals within the system</a:t>
            </a:r>
          </a:p>
          <a:p>
            <a:pPr lvl="1"/>
            <a:r>
              <a:rPr lang="en-US" dirty="0"/>
              <a:t>An advanced approach is called ‘agent based’</a:t>
            </a:r>
          </a:p>
          <a:p>
            <a:pPr lvl="1"/>
            <a:r>
              <a:rPr lang="en-US" dirty="0"/>
              <a:t>Can consider the changes in behavior of consumers and producers to various stresses</a:t>
            </a:r>
          </a:p>
          <a:p>
            <a:pPr marL="457200" indent="-457200">
              <a:buFont typeface="Arial" panose="020B0604020202020204" pitchFamily="34" charset="0"/>
              <a:buChar char="•"/>
            </a:pPr>
            <a:r>
              <a:rPr lang="en-US" dirty="0"/>
              <a:t>As all individual components are doing ‘what is good for them’ the whole system might not be ‘optimal’</a:t>
            </a:r>
          </a:p>
        </p:txBody>
      </p:sp>
      <p:sp>
        <p:nvSpPr>
          <p:cNvPr id="5" name="Footer Placeholder 4">
            <a:extLst>
              <a:ext uri="{FF2B5EF4-FFF2-40B4-BE49-F238E27FC236}">
                <a16:creationId xmlns:a16="http://schemas.microsoft.com/office/drawing/2014/main" id="{4E024D7F-D4C3-453D-B293-E15CB5499A90}"/>
              </a:ext>
            </a:extLst>
          </p:cNvPr>
          <p:cNvSpPr>
            <a:spLocks noGrp="1"/>
          </p:cNvSpPr>
          <p:nvPr>
            <p:ph type="ftr" sz="quarter" idx="11"/>
          </p:nvPr>
        </p:nvSpPr>
        <p:spPr/>
        <p:txBody>
          <a:bodyPr/>
          <a:lstStyle/>
          <a:p>
            <a:r>
              <a:rPr lang="en-GB" smtClean="0"/>
              <a:t>MJ2380-2381 2020</a:t>
            </a:r>
            <a:endParaRPr lang="en-GB" dirty="0"/>
          </a:p>
        </p:txBody>
      </p:sp>
      <p:sp>
        <p:nvSpPr>
          <p:cNvPr id="6" name="Slide Number Placeholder 5">
            <a:extLst>
              <a:ext uri="{FF2B5EF4-FFF2-40B4-BE49-F238E27FC236}">
                <a16:creationId xmlns:a16="http://schemas.microsoft.com/office/drawing/2014/main" id="{5DDB14F1-C75C-48F8-8429-06F7829F9D41}"/>
              </a:ext>
            </a:extLst>
          </p:cNvPr>
          <p:cNvSpPr>
            <a:spLocks noGrp="1"/>
          </p:cNvSpPr>
          <p:nvPr>
            <p:ph type="sldNum" sz="quarter" idx="12"/>
          </p:nvPr>
        </p:nvSpPr>
        <p:spPr/>
        <p:txBody>
          <a:bodyPr/>
          <a:lstStyle/>
          <a:p>
            <a:fld id="{F36C87F6-986D-49E6-AF40-1B3A1EE8064D}" type="slidenum">
              <a:rPr lang="en-GB" smtClean="0"/>
              <a:pPr/>
              <a:t>10</a:t>
            </a:fld>
            <a:endParaRPr lang="en-GB" dirty="0"/>
          </a:p>
        </p:txBody>
      </p:sp>
    </p:spTree>
    <p:extLst>
      <p:ext uri="{BB962C8B-B14F-4D97-AF65-F5344CB8AC3E}">
        <p14:creationId xmlns:p14="http://schemas.microsoft.com/office/powerpoint/2010/main" val="330536263"/>
      </p:ext>
    </p:extLst>
  </p:cSld>
  <p:clrMapOvr>
    <a:masterClrMapping/>
  </p:clrMapOvr>
  <mc:AlternateContent xmlns:mc="http://schemas.openxmlformats.org/markup-compatibility/2006" xmlns:p14="http://schemas.microsoft.com/office/powerpoint/2010/main">
    <mc:Choice Requires="p14">
      <p:transition spd="slow" p14:dur="2000" advTm="91806"/>
    </mc:Choice>
    <mc:Fallback xmlns="">
      <p:transition spd="slow" advTm="91806"/>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Bottom-up tools: </a:t>
            </a:r>
            <a:r>
              <a:rPr lang="en-US" dirty="0" err="1"/>
              <a:t>Optimisation</a:t>
            </a:r>
            <a:endParaRPr lang="en-US" dirty="0"/>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dirty="0" err="1"/>
              <a:t>Optimisation</a:t>
            </a:r>
            <a:r>
              <a:rPr lang="en-US" dirty="0"/>
              <a:t> models calculate how an energy system ‘should run’ to get the lowest cost</a:t>
            </a:r>
          </a:p>
          <a:p>
            <a:pPr marL="457200" indent="-457200">
              <a:buFont typeface="Arial" panose="020B0604020202020204" pitchFamily="34" charset="0"/>
              <a:buChar char="•"/>
            </a:pPr>
            <a:r>
              <a:rPr lang="en-US" dirty="0"/>
              <a:t>They calculate what should be invested in, when and how it should be operated</a:t>
            </a:r>
          </a:p>
          <a:p>
            <a:pPr marL="457200" indent="-457200">
              <a:buFont typeface="Arial" panose="020B0604020202020204" pitchFamily="34" charset="0"/>
              <a:buChar char="•"/>
            </a:pPr>
            <a:r>
              <a:rPr lang="en-US" dirty="0"/>
              <a:t>Unlike simulation models they investigate the global ‘optimum’</a:t>
            </a:r>
          </a:p>
          <a:p>
            <a:pPr marL="457200" indent="-457200">
              <a:buFont typeface="Arial" panose="020B0604020202020204" pitchFamily="34" charset="0"/>
              <a:buChar char="•"/>
            </a:pPr>
            <a:r>
              <a:rPr lang="en-US" dirty="0"/>
              <a:t>Can consider cost as well as other objectives</a:t>
            </a:r>
          </a:p>
          <a:p>
            <a:pPr marL="457200" indent="-457200">
              <a:buFont typeface="Arial" panose="020B0604020202020204" pitchFamily="34" charset="0"/>
              <a:buChar char="•"/>
            </a:pPr>
            <a:r>
              <a:rPr lang="en-US" dirty="0"/>
              <a:t>Assume perfect competition, foresight and consumer behavior being ‘rational’</a:t>
            </a:r>
          </a:p>
          <a:p>
            <a:pPr marL="457200" indent="-457200">
              <a:buFont typeface="Arial" panose="020B0604020202020204" pitchFamily="34" charset="0"/>
              <a:buChar char="•"/>
            </a:pPr>
            <a:r>
              <a:rPr lang="en-US" dirty="0"/>
              <a:t>Examples include: MARKAL, TIMES, MESSAGE, </a:t>
            </a:r>
            <a:r>
              <a:rPr lang="en-US" dirty="0" err="1"/>
              <a:t>OSeMOSYS</a:t>
            </a:r>
            <a:endParaRPr lang="en-US" dirty="0"/>
          </a:p>
        </p:txBody>
      </p:sp>
      <p:sp>
        <p:nvSpPr>
          <p:cNvPr id="5" name="Footer Placeholder 4">
            <a:extLst>
              <a:ext uri="{FF2B5EF4-FFF2-40B4-BE49-F238E27FC236}">
                <a16:creationId xmlns:a16="http://schemas.microsoft.com/office/drawing/2014/main" id="{D6924B6A-540E-417C-AE91-76EE23EC3841}"/>
              </a:ext>
            </a:extLst>
          </p:cNvPr>
          <p:cNvSpPr>
            <a:spLocks noGrp="1"/>
          </p:cNvSpPr>
          <p:nvPr>
            <p:ph type="ftr" sz="quarter" idx="11"/>
          </p:nvPr>
        </p:nvSpPr>
        <p:spPr/>
        <p:txBody>
          <a:bodyPr/>
          <a:lstStyle/>
          <a:p>
            <a:r>
              <a:rPr lang="en-GB" smtClean="0"/>
              <a:t>MJ2380-2381 2020</a:t>
            </a:r>
            <a:endParaRPr lang="en-GB" dirty="0"/>
          </a:p>
        </p:txBody>
      </p:sp>
      <p:sp>
        <p:nvSpPr>
          <p:cNvPr id="6" name="Slide Number Placeholder 5">
            <a:extLst>
              <a:ext uri="{FF2B5EF4-FFF2-40B4-BE49-F238E27FC236}">
                <a16:creationId xmlns:a16="http://schemas.microsoft.com/office/drawing/2014/main" id="{C22DCAFD-2DF8-4BB5-A35F-2277C51BCFA4}"/>
              </a:ext>
            </a:extLst>
          </p:cNvPr>
          <p:cNvSpPr>
            <a:spLocks noGrp="1"/>
          </p:cNvSpPr>
          <p:nvPr>
            <p:ph type="sldNum" sz="quarter" idx="12"/>
          </p:nvPr>
        </p:nvSpPr>
        <p:spPr/>
        <p:txBody>
          <a:bodyPr/>
          <a:lstStyle/>
          <a:p>
            <a:fld id="{F36C87F6-986D-49E6-AF40-1B3A1EE8064D}" type="slidenum">
              <a:rPr lang="en-GB" smtClean="0"/>
              <a:pPr/>
              <a:t>11</a:t>
            </a:fld>
            <a:endParaRPr lang="en-GB" dirty="0"/>
          </a:p>
        </p:txBody>
      </p:sp>
    </p:spTree>
    <p:extLst>
      <p:ext uri="{BB962C8B-B14F-4D97-AF65-F5344CB8AC3E}">
        <p14:creationId xmlns:p14="http://schemas.microsoft.com/office/powerpoint/2010/main" val="789848525"/>
      </p:ext>
    </p:extLst>
  </p:cSld>
  <p:clrMapOvr>
    <a:masterClrMapping/>
  </p:clrMapOvr>
  <mc:AlternateContent xmlns:mc="http://schemas.openxmlformats.org/markup-compatibility/2006" xmlns:p14="http://schemas.microsoft.com/office/powerpoint/2010/main">
    <mc:Choice Requires="p14">
      <p:transition spd="slow" p14:dur="2000" advTm="151644"/>
    </mc:Choice>
    <mc:Fallback xmlns="">
      <p:transition spd="slow" advTm="151644"/>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ea typeface="Tahoma" pitchFamily="34" charset="0"/>
                <a:cs typeface="Tahoma" pitchFamily="34" charset="0"/>
              </a:rPr>
              <a:t>Energy Model Typology</a:t>
            </a:r>
            <a:endParaRPr lang="it-IT"/>
          </a:p>
        </p:txBody>
      </p:sp>
      <p:sp>
        <p:nvSpPr>
          <p:cNvPr id="5" name="Footer Placeholder 4"/>
          <p:cNvSpPr>
            <a:spLocks noGrp="1"/>
          </p:cNvSpPr>
          <p:nvPr>
            <p:ph type="ftr" sz="quarter" idx="11"/>
          </p:nvPr>
        </p:nvSpPr>
        <p:spPr/>
        <p:txBody>
          <a:bodyPr/>
          <a:lstStyle/>
          <a:p>
            <a:r>
              <a:rPr lang="en-GB" smtClean="0"/>
              <a:t>MJ2380-2381 2020</a:t>
            </a:r>
            <a:endParaRPr lang="en-GB"/>
          </a:p>
        </p:txBody>
      </p:sp>
      <p:sp>
        <p:nvSpPr>
          <p:cNvPr id="6" name="Slide Number Placeholder 5"/>
          <p:cNvSpPr>
            <a:spLocks noGrp="1"/>
          </p:cNvSpPr>
          <p:nvPr>
            <p:ph type="sldNum" sz="quarter" idx="12"/>
          </p:nvPr>
        </p:nvSpPr>
        <p:spPr/>
        <p:txBody>
          <a:bodyPr/>
          <a:lstStyle/>
          <a:p>
            <a:fld id="{F36C87F6-986D-49E6-AF40-1B3A1EE8064D}" type="slidenum">
              <a:rPr lang="en-GB" smtClean="0"/>
              <a:pPr/>
              <a:t>12</a:t>
            </a:fld>
            <a:endParaRPr lang="en-GB"/>
          </a:p>
        </p:txBody>
      </p:sp>
      <p:sp>
        <p:nvSpPr>
          <p:cNvPr id="30" name="Title 1"/>
          <p:cNvSpPr txBox="1">
            <a:spLocks/>
          </p:cNvSpPr>
          <p:nvPr/>
        </p:nvSpPr>
        <p:spPr>
          <a:xfrm>
            <a:off x="8256240" y="5181556"/>
            <a:ext cx="2555776" cy="1060609"/>
          </a:xfrm>
          <a:prstGeom prst="rect">
            <a:avLst/>
          </a:prstGeom>
        </p:spPr>
        <p:txBody>
          <a:bodyPr/>
          <a:lstStyle>
            <a:lvl1pPr algn="l" defTabSz="912813" rtl="0" eaLnBrk="0" fontAlgn="base" hangingPunct="0">
              <a:spcBef>
                <a:spcPct val="0"/>
              </a:spcBef>
              <a:spcAft>
                <a:spcPct val="0"/>
              </a:spcAft>
              <a:defRPr sz="2800">
                <a:solidFill>
                  <a:schemeClr val="accent2"/>
                </a:solidFill>
                <a:latin typeface="+mj-lt"/>
                <a:ea typeface="+mj-ea"/>
                <a:cs typeface="+mj-cs"/>
              </a:defRPr>
            </a:lvl1pPr>
            <a:lvl2pPr algn="l" defTabSz="912813" rtl="0" eaLnBrk="0" fontAlgn="base" hangingPunct="0">
              <a:spcBef>
                <a:spcPct val="0"/>
              </a:spcBef>
              <a:spcAft>
                <a:spcPct val="0"/>
              </a:spcAft>
              <a:defRPr sz="2800">
                <a:solidFill>
                  <a:schemeClr val="accent2"/>
                </a:solidFill>
                <a:latin typeface="Verdana" charset="0"/>
              </a:defRPr>
            </a:lvl2pPr>
            <a:lvl3pPr algn="l" defTabSz="912813" rtl="0" eaLnBrk="0" fontAlgn="base" hangingPunct="0">
              <a:spcBef>
                <a:spcPct val="0"/>
              </a:spcBef>
              <a:spcAft>
                <a:spcPct val="0"/>
              </a:spcAft>
              <a:defRPr sz="2800">
                <a:solidFill>
                  <a:schemeClr val="accent2"/>
                </a:solidFill>
                <a:latin typeface="Verdana" charset="0"/>
              </a:defRPr>
            </a:lvl3pPr>
            <a:lvl4pPr algn="l" defTabSz="912813" rtl="0" eaLnBrk="0" fontAlgn="base" hangingPunct="0">
              <a:spcBef>
                <a:spcPct val="0"/>
              </a:spcBef>
              <a:spcAft>
                <a:spcPct val="0"/>
              </a:spcAft>
              <a:defRPr sz="2800">
                <a:solidFill>
                  <a:schemeClr val="accent2"/>
                </a:solidFill>
                <a:latin typeface="Verdana" charset="0"/>
              </a:defRPr>
            </a:lvl4pPr>
            <a:lvl5pPr algn="l" defTabSz="912813" rtl="0" eaLnBrk="0" fontAlgn="base" hangingPunct="0">
              <a:spcBef>
                <a:spcPct val="0"/>
              </a:spcBef>
              <a:spcAft>
                <a:spcPct val="0"/>
              </a:spcAft>
              <a:defRPr sz="2800">
                <a:solidFill>
                  <a:schemeClr val="accent2"/>
                </a:solidFill>
                <a:latin typeface="Verdana" charset="0"/>
              </a:defRPr>
            </a:lvl5pPr>
            <a:lvl6pPr marL="400827" algn="l" defTabSz="914388" rtl="0" eaLnBrk="1" fontAlgn="base" hangingPunct="1">
              <a:spcBef>
                <a:spcPct val="0"/>
              </a:spcBef>
              <a:spcAft>
                <a:spcPct val="0"/>
              </a:spcAft>
              <a:defRPr sz="3200">
                <a:solidFill>
                  <a:srgbClr val="B81100"/>
                </a:solidFill>
                <a:latin typeface="Verdana" charset="0"/>
              </a:defRPr>
            </a:lvl6pPr>
            <a:lvl7pPr marL="801654" algn="l" defTabSz="914388" rtl="0" eaLnBrk="1" fontAlgn="base" hangingPunct="1">
              <a:spcBef>
                <a:spcPct val="0"/>
              </a:spcBef>
              <a:spcAft>
                <a:spcPct val="0"/>
              </a:spcAft>
              <a:defRPr sz="3200">
                <a:solidFill>
                  <a:srgbClr val="B81100"/>
                </a:solidFill>
                <a:latin typeface="Verdana" charset="0"/>
              </a:defRPr>
            </a:lvl7pPr>
            <a:lvl8pPr marL="1202482" algn="l" defTabSz="914388" rtl="0" eaLnBrk="1" fontAlgn="base" hangingPunct="1">
              <a:spcBef>
                <a:spcPct val="0"/>
              </a:spcBef>
              <a:spcAft>
                <a:spcPct val="0"/>
              </a:spcAft>
              <a:defRPr sz="3200">
                <a:solidFill>
                  <a:srgbClr val="B81100"/>
                </a:solidFill>
                <a:latin typeface="Verdana" charset="0"/>
              </a:defRPr>
            </a:lvl8pPr>
            <a:lvl9pPr marL="1603309" algn="l" defTabSz="914388" rtl="0" eaLnBrk="1" fontAlgn="base" hangingPunct="1">
              <a:spcBef>
                <a:spcPct val="0"/>
              </a:spcBef>
              <a:spcAft>
                <a:spcPct val="0"/>
              </a:spcAft>
              <a:defRPr sz="3200">
                <a:solidFill>
                  <a:srgbClr val="B81100"/>
                </a:solidFill>
                <a:latin typeface="Verdana" charset="0"/>
              </a:defRPr>
            </a:lvl9pPr>
          </a:lstStyle>
          <a:p>
            <a:pPr>
              <a:spcAft>
                <a:spcPts val="600"/>
              </a:spcAft>
            </a:pPr>
            <a:r>
              <a:rPr lang="en-GB" sz="1200" kern="0" dirty="0" err="1">
                <a:solidFill>
                  <a:srgbClr val="808080"/>
                </a:solidFill>
                <a:latin typeface="Verdana"/>
              </a:rPr>
              <a:t>Hourcade</a:t>
            </a:r>
            <a:r>
              <a:rPr lang="en-GB" sz="1200" kern="0" dirty="0">
                <a:solidFill>
                  <a:srgbClr val="808080"/>
                </a:solidFill>
                <a:latin typeface="Verdana"/>
              </a:rPr>
              <a:t>, J.-C., M. </a:t>
            </a:r>
            <a:r>
              <a:rPr lang="en-GB" sz="1200" kern="0" dirty="0" err="1">
                <a:solidFill>
                  <a:srgbClr val="808080"/>
                </a:solidFill>
                <a:latin typeface="Verdana"/>
              </a:rPr>
              <a:t>Jaccard</a:t>
            </a:r>
            <a:r>
              <a:rPr lang="en-GB" sz="1200" kern="0" dirty="0">
                <a:solidFill>
                  <a:srgbClr val="808080"/>
                </a:solidFill>
                <a:latin typeface="Verdana"/>
              </a:rPr>
              <a:t>, et al. (2006). "Hybrid Modelling: New Answers to Old Challenges." The Energy Journal 27(2): 1-11.</a:t>
            </a:r>
            <a:br>
              <a:rPr lang="en-GB" sz="1200" kern="0" dirty="0">
                <a:solidFill>
                  <a:srgbClr val="808080"/>
                </a:solidFill>
                <a:latin typeface="Verdana"/>
              </a:rPr>
            </a:br>
            <a:r>
              <a:rPr lang="en-GB" sz="1200" kern="0" dirty="0">
                <a:solidFill>
                  <a:srgbClr val="808080"/>
                </a:solidFill>
                <a:latin typeface="Verdana"/>
              </a:rPr>
              <a:t>	</a:t>
            </a:r>
            <a:br>
              <a:rPr lang="en-GB" sz="1200" kern="0" dirty="0">
                <a:solidFill>
                  <a:srgbClr val="808080"/>
                </a:solidFill>
                <a:latin typeface="Verdana"/>
              </a:rPr>
            </a:br>
            <a:endParaRPr lang="en-GB" sz="1200" kern="0" dirty="0">
              <a:solidFill>
                <a:srgbClr val="808080"/>
              </a:solidFill>
              <a:latin typeface="Verdana"/>
            </a:endParaRPr>
          </a:p>
        </p:txBody>
      </p:sp>
      <p:sp>
        <p:nvSpPr>
          <p:cNvPr id="31" name="Cube 30"/>
          <p:cNvSpPr/>
          <p:nvPr/>
        </p:nvSpPr>
        <p:spPr>
          <a:xfrm>
            <a:off x="2999656" y="2157219"/>
            <a:ext cx="3888432" cy="3600400"/>
          </a:xfrm>
          <a:prstGeom prst="cube">
            <a:avLst/>
          </a:prstGeom>
          <a:noFill/>
          <a:ln w="9525" cap="flat" cmpd="sng" algn="ctr">
            <a:solidFill>
              <a:srgbClr val="1C54A6">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fontAlgn="base">
              <a:spcBef>
                <a:spcPct val="0"/>
              </a:spcBef>
              <a:spcAft>
                <a:spcPct val="0"/>
              </a:spcAft>
              <a:defRPr/>
            </a:pPr>
            <a:endParaRPr lang="en-GB" b="1" i="1" kern="0">
              <a:solidFill>
                <a:srgbClr val="FFFFFF"/>
              </a:solidFill>
              <a:latin typeface="Verdana"/>
            </a:endParaRPr>
          </a:p>
        </p:txBody>
      </p:sp>
      <p:cxnSp>
        <p:nvCxnSpPr>
          <p:cNvPr id="32" name="Straight Connector 31"/>
          <p:cNvCxnSpPr/>
          <p:nvPr/>
        </p:nvCxnSpPr>
        <p:spPr>
          <a:xfrm>
            <a:off x="2999656" y="2301235"/>
            <a:ext cx="0" cy="3456384"/>
          </a:xfrm>
          <a:prstGeom prst="line">
            <a:avLst/>
          </a:prstGeom>
          <a:noFill/>
          <a:ln w="57150" cap="flat" cmpd="sng" algn="ctr">
            <a:solidFill>
              <a:srgbClr val="1C54A6"/>
            </a:solidFill>
            <a:prstDash val="solid"/>
            <a:headEnd type="arrow" w="med" len="med"/>
            <a:tailEnd type="none" w="med" len="med"/>
          </a:ln>
          <a:effectLst>
            <a:outerShdw blurRad="40000" dist="20000" dir="5400000" rotWithShape="0">
              <a:srgbClr val="000000">
                <a:alpha val="38000"/>
              </a:srgbClr>
            </a:outerShdw>
          </a:effectLst>
        </p:spPr>
      </p:cxnSp>
      <p:cxnSp>
        <p:nvCxnSpPr>
          <p:cNvPr id="33" name="Straight Connector 32"/>
          <p:cNvCxnSpPr/>
          <p:nvPr/>
        </p:nvCxnSpPr>
        <p:spPr>
          <a:xfrm>
            <a:off x="2999656" y="5757619"/>
            <a:ext cx="3960440" cy="0"/>
          </a:xfrm>
          <a:prstGeom prst="line">
            <a:avLst/>
          </a:prstGeom>
          <a:noFill/>
          <a:ln w="57150" cap="flat" cmpd="sng" algn="ctr">
            <a:solidFill>
              <a:srgbClr val="1C54A6"/>
            </a:solidFill>
            <a:prstDash val="solid"/>
            <a:headEnd type="none" w="med" len="med"/>
            <a:tailEnd type="arrow" w="med" len="med"/>
          </a:ln>
          <a:effectLst>
            <a:outerShdw blurRad="40000" dist="20000" dir="5400000" rotWithShape="0">
              <a:srgbClr val="000000">
                <a:alpha val="38000"/>
              </a:srgbClr>
            </a:outerShdw>
          </a:effectLst>
        </p:spPr>
      </p:cxnSp>
      <p:cxnSp>
        <p:nvCxnSpPr>
          <p:cNvPr id="34" name="Straight Arrow Connector 33"/>
          <p:cNvCxnSpPr/>
          <p:nvPr/>
        </p:nvCxnSpPr>
        <p:spPr>
          <a:xfrm flipV="1">
            <a:off x="2999656" y="4893523"/>
            <a:ext cx="936104" cy="864096"/>
          </a:xfrm>
          <a:prstGeom prst="straightConnector1">
            <a:avLst/>
          </a:prstGeom>
          <a:noFill/>
          <a:ln w="25400" cap="flat" cmpd="sng" algn="ctr">
            <a:solidFill>
              <a:srgbClr val="1C54A6"/>
            </a:solidFill>
            <a:prstDash val="solid"/>
            <a:tailEnd type="arrow"/>
          </a:ln>
          <a:effectLst>
            <a:outerShdw blurRad="40000" dist="20000" dir="5400000" rotWithShape="0">
              <a:srgbClr val="000000">
                <a:alpha val="38000"/>
              </a:srgbClr>
            </a:outerShdw>
          </a:effectLst>
        </p:spPr>
      </p:cxnSp>
      <p:sp>
        <p:nvSpPr>
          <p:cNvPr id="35" name="TextBox 34"/>
          <p:cNvSpPr txBox="1"/>
          <p:nvPr/>
        </p:nvSpPr>
        <p:spPr>
          <a:xfrm>
            <a:off x="1847528" y="2589268"/>
            <a:ext cx="1080120" cy="646331"/>
          </a:xfrm>
          <a:prstGeom prst="rect">
            <a:avLst/>
          </a:prstGeom>
          <a:solidFill>
            <a:srgbClr val="FFFFFF"/>
          </a:solidFill>
          <a:ln w="25400" cap="flat" cmpd="sng" algn="ctr">
            <a:solidFill>
              <a:srgbClr val="1C54A6"/>
            </a:solidFill>
            <a:prstDash val="solid"/>
          </a:ln>
          <a:effectLst/>
        </p:spPr>
        <p:txBody>
          <a:bodyPr wrap="square" rtlCol="0">
            <a:spAutoFit/>
          </a:bodyPr>
          <a:lstStyle/>
          <a:p>
            <a:pPr fontAlgn="base">
              <a:spcBef>
                <a:spcPct val="0"/>
              </a:spcBef>
              <a:spcAft>
                <a:spcPct val="0"/>
              </a:spcAft>
              <a:defRPr/>
            </a:pPr>
            <a:r>
              <a:rPr lang="en-GB" sz="1200" b="1" i="1" kern="0">
                <a:solidFill>
                  <a:srgbClr val="000000"/>
                </a:solidFill>
                <a:latin typeface="Verdana"/>
              </a:rPr>
              <a:t>Macro economic feedbacks</a:t>
            </a:r>
          </a:p>
        </p:txBody>
      </p:sp>
      <p:sp>
        <p:nvSpPr>
          <p:cNvPr id="36" name="TextBox 35"/>
          <p:cNvSpPr txBox="1"/>
          <p:nvPr/>
        </p:nvSpPr>
        <p:spPr>
          <a:xfrm>
            <a:off x="3675547" y="4246986"/>
            <a:ext cx="1296144" cy="461665"/>
          </a:xfrm>
          <a:prstGeom prst="rect">
            <a:avLst/>
          </a:prstGeom>
          <a:solidFill>
            <a:srgbClr val="FFFFFF"/>
          </a:solidFill>
          <a:ln w="25400" cap="flat" cmpd="sng" algn="ctr">
            <a:solidFill>
              <a:srgbClr val="1C54A6"/>
            </a:solidFill>
            <a:prstDash val="solid"/>
          </a:ln>
          <a:effectLst/>
        </p:spPr>
        <p:txBody>
          <a:bodyPr wrap="square" rtlCol="0">
            <a:spAutoFit/>
          </a:bodyPr>
          <a:lstStyle/>
          <a:p>
            <a:pPr fontAlgn="base">
              <a:spcBef>
                <a:spcPct val="0"/>
              </a:spcBef>
              <a:spcAft>
                <a:spcPct val="0"/>
              </a:spcAft>
              <a:defRPr/>
            </a:pPr>
            <a:r>
              <a:rPr lang="en-GB" sz="1200" b="1" i="1" kern="0">
                <a:solidFill>
                  <a:srgbClr val="000000"/>
                </a:solidFill>
                <a:latin typeface="Verdana"/>
              </a:rPr>
              <a:t>Behavioural complexity </a:t>
            </a:r>
          </a:p>
        </p:txBody>
      </p:sp>
      <p:sp>
        <p:nvSpPr>
          <p:cNvPr id="37" name="TextBox 36"/>
          <p:cNvSpPr txBox="1"/>
          <p:nvPr/>
        </p:nvSpPr>
        <p:spPr>
          <a:xfrm>
            <a:off x="5807968" y="5901636"/>
            <a:ext cx="1224136" cy="461665"/>
          </a:xfrm>
          <a:prstGeom prst="rect">
            <a:avLst/>
          </a:prstGeom>
          <a:solidFill>
            <a:srgbClr val="FFFFFF"/>
          </a:solidFill>
          <a:ln w="25400" cap="flat" cmpd="sng" algn="ctr">
            <a:solidFill>
              <a:srgbClr val="1C54A6"/>
            </a:solidFill>
            <a:prstDash val="solid"/>
          </a:ln>
          <a:effectLst/>
        </p:spPr>
        <p:txBody>
          <a:bodyPr wrap="square" rtlCol="0">
            <a:spAutoFit/>
          </a:bodyPr>
          <a:lstStyle/>
          <a:p>
            <a:pPr fontAlgn="base">
              <a:spcBef>
                <a:spcPct val="0"/>
              </a:spcBef>
              <a:spcAft>
                <a:spcPct val="0"/>
              </a:spcAft>
              <a:defRPr/>
            </a:pPr>
            <a:r>
              <a:rPr lang="en-GB" sz="1200" b="1" i="1" kern="0">
                <a:solidFill>
                  <a:srgbClr val="000000"/>
                </a:solidFill>
                <a:latin typeface="Verdana"/>
              </a:rPr>
              <a:t>Technology richness</a:t>
            </a:r>
          </a:p>
        </p:txBody>
      </p:sp>
      <p:sp>
        <p:nvSpPr>
          <p:cNvPr id="38" name="Rectangle 37"/>
          <p:cNvSpPr/>
          <p:nvPr/>
        </p:nvSpPr>
        <p:spPr>
          <a:xfrm>
            <a:off x="6023992" y="2229227"/>
            <a:ext cx="432048" cy="288032"/>
          </a:xfrm>
          <a:prstGeom prst="rect">
            <a:avLst/>
          </a:prstGeom>
          <a:solidFill>
            <a:srgbClr val="000000">
              <a:lumMod val="75000"/>
            </a:srgbClr>
          </a:solidFill>
          <a:ln w="9525" cap="flat" cmpd="sng" algn="ctr">
            <a:solidFill>
              <a:srgbClr val="1C54A6">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fontAlgn="base">
              <a:spcBef>
                <a:spcPct val="0"/>
              </a:spcBef>
              <a:spcAft>
                <a:spcPct val="0"/>
              </a:spcAft>
              <a:defRPr/>
            </a:pPr>
            <a:endParaRPr lang="en-GB" b="1" i="1" kern="0">
              <a:solidFill>
                <a:srgbClr val="FFFFFF"/>
              </a:solidFill>
              <a:latin typeface="Verdana"/>
            </a:endParaRPr>
          </a:p>
        </p:txBody>
      </p:sp>
      <p:sp>
        <p:nvSpPr>
          <p:cNvPr id="39" name="Rectangle 38"/>
          <p:cNvSpPr/>
          <p:nvPr/>
        </p:nvSpPr>
        <p:spPr>
          <a:xfrm>
            <a:off x="5375920" y="5397579"/>
            <a:ext cx="432048" cy="288032"/>
          </a:xfrm>
          <a:prstGeom prst="rect">
            <a:avLst/>
          </a:prstGeom>
          <a:solidFill>
            <a:srgbClr val="000000">
              <a:lumMod val="75000"/>
            </a:srgbClr>
          </a:solidFill>
          <a:ln w="9525" cap="flat" cmpd="sng" algn="ctr">
            <a:solidFill>
              <a:srgbClr val="1C54A6">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fontAlgn="base">
              <a:spcBef>
                <a:spcPct val="0"/>
              </a:spcBef>
              <a:spcAft>
                <a:spcPct val="0"/>
              </a:spcAft>
              <a:defRPr/>
            </a:pPr>
            <a:endParaRPr lang="en-GB" b="1" i="1" kern="0">
              <a:solidFill>
                <a:srgbClr val="FFFFFF"/>
              </a:solidFill>
              <a:latin typeface="Verdana"/>
            </a:endParaRPr>
          </a:p>
        </p:txBody>
      </p:sp>
      <p:sp>
        <p:nvSpPr>
          <p:cNvPr id="40" name="Rectangle 39"/>
          <p:cNvSpPr/>
          <p:nvPr/>
        </p:nvSpPr>
        <p:spPr>
          <a:xfrm>
            <a:off x="3143672" y="3165331"/>
            <a:ext cx="432048" cy="288032"/>
          </a:xfrm>
          <a:prstGeom prst="rect">
            <a:avLst/>
          </a:prstGeom>
          <a:solidFill>
            <a:srgbClr val="000000">
              <a:lumMod val="75000"/>
            </a:srgbClr>
          </a:solidFill>
          <a:ln w="9525" cap="flat" cmpd="sng" algn="ctr">
            <a:solidFill>
              <a:srgbClr val="1C54A6">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fontAlgn="base">
              <a:spcBef>
                <a:spcPct val="0"/>
              </a:spcBef>
              <a:spcAft>
                <a:spcPct val="0"/>
              </a:spcAft>
              <a:defRPr/>
            </a:pPr>
            <a:endParaRPr lang="en-GB" b="1" i="1" kern="0">
              <a:solidFill>
                <a:srgbClr val="FFFFFF"/>
              </a:solidFill>
              <a:latin typeface="Verdana"/>
            </a:endParaRPr>
          </a:p>
        </p:txBody>
      </p:sp>
      <p:cxnSp>
        <p:nvCxnSpPr>
          <p:cNvPr id="41" name="Straight Connector 40"/>
          <p:cNvCxnSpPr/>
          <p:nvPr/>
        </p:nvCxnSpPr>
        <p:spPr>
          <a:xfrm>
            <a:off x="3895283" y="2166165"/>
            <a:ext cx="0" cy="2736304"/>
          </a:xfrm>
          <a:prstGeom prst="line">
            <a:avLst/>
          </a:prstGeom>
          <a:noFill/>
          <a:ln w="3175" cap="flat" cmpd="sng" algn="ctr">
            <a:solidFill>
              <a:srgbClr val="1C54A6"/>
            </a:solidFill>
            <a:prstDash val="solid"/>
          </a:ln>
          <a:effectLst>
            <a:outerShdw blurRad="40000" dist="20000" dir="5400000" rotWithShape="0">
              <a:srgbClr val="000000">
                <a:alpha val="38000"/>
              </a:srgbClr>
            </a:outerShdw>
          </a:effectLst>
        </p:spPr>
      </p:cxnSp>
      <p:cxnSp>
        <p:nvCxnSpPr>
          <p:cNvPr id="42" name="Straight Connector 41"/>
          <p:cNvCxnSpPr/>
          <p:nvPr/>
        </p:nvCxnSpPr>
        <p:spPr>
          <a:xfrm>
            <a:off x="3935760" y="4893523"/>
            <a:ext cx="2952328" cy="0"/>
          </a:xfrm>
          <a:prstGeom prst="line">
            <a:avLst/>
          </a:prstGeom>
          <a:noFill/>
          <a:ln w="9525" cap="flat" cmpd="sng" algn="ctr">
            <a:solidFill>
              <a:srgbClr val="1C54A6"/>
            </a:solidFill>
            <a:prstDash val="solid"/>
          </a:ln>
          <a:effectLst>
            <a:outerShdw blurRad="40000" dist="20000" dir="5400000" rotWithShape="0">
              <a:srgbClr val="000000">
                <a:alpha val="38000"/>
              </a:srgbClr>
            </a:outerShdw>
          </a:effectLst>
        </p:spPr>
      </p:cxnSp>
      <p:cxnSp>
        <p:nvCxnSpPr>
          <p:cNvPr id="43" name="Straight Connector 42"/>
          <p:cNvCxnSpPr/>
          <p:nvPr/>
        </p:nvCxnSpPr>
        <p:spPr>
          <a:xfrm flipV="1">
            <a:off x="2999656" y="4893523"/>
            <a:ext cx="936104" cy="864096"/>
          </a:xfrm>
          <a:prstGeom prst="line">
            <a:avLst/>
          </a:prstGeom>
          <a:noFill/>
          <a:ln w="57150" cap="flat" cmpd="sng" algn="ctr">
            <a:solidFill>
              <a:srgbClr val="1C54A6"/>
            </a:solidFill>
            <a:prstDash val="solid"/>
            <a:headEnd type="none" w="med" len="med"/>
            <a:tailEnd type="arrow" w="med" len="med"/>
          </a:ln>
          <a:effectLst>
            <a:outerShdw blurRad="40000" dist="20000" dir="5400000" rotWithShape="0">
              <a:srgbClr val="000000">
                <a:alpha val="38000"/>
              </a:srgbClr>
            </a:outerShdw>
          </a:effectLst>
        </p:spPr>
      </p:cxnSp>
      <p:cxnSp>
        <p:nvCxnSpPr>
          <p:cNvPr id="44" name="Straight Arrow Connector 43"/>
          <p:cNvCxnSpPr>
            <a:stCxn id="39" idx="0"/>
          </p:cNvCxnSpPr>
          <p:nvPr/>
        </p:nvCxnSpPr>
        <p:spPr>
          <a:xfrm flipV="1">
            <a:off x="5591944" y="4389467"/>
            <a:ext cx="0" cy="1008112"/>
          </a:xfrm>
          <a:prstGeom prst="straightConnector1">
            <a:avLst/>
          </a:prstGeom>
          <a:noFill/>
          <a:ln w="25400" cap="flat" cmpd="sng" algn="ctr">
            <a:solidFill>
              <a:srgbClr val="1C54A6"/>
            </a:solidFill>
            <a:prstDash val="sysDash"/>
            <a:tailEnd type="arrow"/>
          </a:ln>
          <a:effectLst>
            <a:outerShdw blurRad="40000" dist="20000" dir="5400000" rotWithShape="0">
              <a:srgbClr val="000000">
                <a:alpha val="38000"/>
              </a:srgbClr>
            </a:outerShdw>
          </a:effectLst>
        </p:spPr>
      </p:cxnSp>
      <p:cxnSp>
        <p:nvCxnSpPr>
          <p:cNvPr id="45" name="Straight Arrow Connector 44"/>
          <p:cNvCxnSpPr>
            <a:stCxn id="40" idx="3"/>
          </p:cNvCxnSpPr>
          <p:nvPr/>
        </p:nvCxnSpPr>
        <p:spPr>
          <a:xfrm>
            <a:off x="3575720" y="3309347"/>
            <a:ext cx="864096" cy="0"/>
          </a:xfrm>
          <a:prstGeom prst="straightConnector1">
            <a:avLst/>
          </a:prstGeom>
          <a:noFill/>
          <a:ln w="25400" cap="flat" cmpd="sng" algn="ctr">
            <a:solidFill>
              <a:srgbClr val="1C54A6"/>
            </a:solidFill>
            <a:prstDash val="sysDash"/>
            <a:tailEnd type="arrow"/>
          </a:ln>
          <a:effectLst>
            <a:outerShdw blurRad="40000" dist="20000" dir="5400000" rotWithShape="0">
              <a:srgbClr val="000000">
                <a:alpha val="38000"/>
              </a:srgbClr>
            </a:outerShdw>
          </a:effectLst>
        </p:spPr>
      </p:cxnSp>
      <p:cxnSp>
        <p:nvCxnSpPr>
          <p:cNvPr id="46" name="Straight Arrow Connector 45"/>
          <p:cNvCxnSpPr>
            <a:stCxn id="39" idx="3"/>
          </p:cNvCxnSpPr>
          <p:nvPr/>
        </p:nvCxnSpPr>
        <p:spPr>
          <a:xfrm flipV="1">
            <a:off x="5807968" y="5253563"/>
            <a:ext cx="288032" cy="288032"/>
          </a:xfrm>
          <a:prstGeom prst="straightConnector1">
            <a:avLst/>
          </a:prstGeom>
          <a:noFill/>
          <a:ln w="25400" cap="flat" cmpd="sng" algn="ctr">
            <a:solidFill>
              <a:srgbClr val="1C54A6"/>
            </a:solidFill>
            <a:prstDash val="sysDash"/>
            <a:tailEnd type="arrow"/>
          </a:ln>
          <a:effectLst>
            <a:outerShdw blurRad="40000" dist="20000" dir="5400000" rotWithShape="0">
              <a:srgbClr val="000000">
                <a:alpha val="38000"/>
              </a:srgbClr>
            </a:outerShdw>
          </a:effectLst>
        </p:spPr>
      </p:cxnSp>
      <p:sp>
        <p:nvSpPr>
          <p:cNvPr id="47" name="Line Callout 2 46"/>
          <p:cNvSpPr/>
          <p:nvPr/>
        </p:nvSpPr>
        <p:spPr>
          <a:xfrm>
            <a:off x="8760296" y="3741395"/>
            <a:ext cx="1872208" cy="526045"/>
          </a:xfrm>
          <a:prstGeom prst="borderCallout2">
            <a:avLst>
              <a:gd name="adj1" fmla="val 45023"/>
              <a:gd name="adj2" fmla="val -5807"/>
              <a:gd name="adj3" fmla="val 220572"/>
              <a:gd name="adj4" fmla="val -54746"/>
              <a:gd name="adj5" fmla="val 355025"/>
              <a:gd name="adj6" fmla="val -165566"/>
            </a:avLst>
          </a:prstGeom>
          <a:solidFill>
            <a:srgbClr val="000000">
              <a:lumMod val="20000"/>
              <a:lumOff val="80000"/>
            </a:srgbClr>
          </a:solidFill>
          <a:ln w="9525" cap="flat" cmpd="sng" algn="ctr">
            <a:solidFill>
              <a:srgbClr val="808080">
                <a:lumMod val="60000"/>
                <a:lumOff val="40000"/>
              </a:srgbClr>
            </a:solidFill>
            <a:prstDash val="solid"/>
          </a:ln>
          <a:effectLst>
            <a:outerShdw blurRad="40000" dist="23000" dir="5400000" rotWithShape="0">
              <a:srgbClr val="000000">
                <a:alpha val="35000"/>
              </a:srgbClr>
            </a:outerShdw>
          </a:effectLst>
        </p:spPr>
        <p:txBody>
          <a:bodyPr rtlCol="0" anchor="ctr"/>
          <a:lstStyle/>
          <a:p>
            <a:pPr algn="ctr" fontAlgn="base">
              <a:spcBef>
                <a:spcPct val="0"/>
              </a:spcBef>
              <a:spcAft>
                <a:spcPct val="0"/>
              </a:spcAft>
              <a:defRPr/>
            </a:pPr>
            <a:r>
              <a:rPr lang="en-GB" sz="1400" b="1" i="1" kern="0" dirty="0">
                <a:solidFill>
                  <a:srgbClr val="000000"/>
                </a:solidFill>
                <a:latin typeface="Verdana"/>
              </a:rPr>
              <a:t>Optimisation</a:t>
            </a:r>
          </a:p>
        </p:txBody>
      </p:sp>
      <p:sp>
        <p:nvSpPr>
          <p:cNvPr id="48" name="Line Callout 2 47"/>
          <p:cNvSpPr/>
          <p:nvPr/>
        </p:nvSpPr>
        <p:spPr>
          <a:xfrm>
            <a:off x="8760296" y="1653163"/>
            <a:ext cx="1872208" cy="720080"/>
          </a:xfrm>
          <a:prstGeom prst="borderCallout2">
            <a:avLst>
              <a:gd name="adj1" fmla="val 51591"/>
              <a:gd name="adj2" fmla="val -3280"/>
              <a:gd name="adj3" fmla="val 89626"/>
              <a:gd name="adj4" fmla="val -50742"/>
              <a:gd name="adj5" fmla="val 101551"/>
              <a:gd name="adj6" fmla="val -134568"/>
            </a:avLst>
          </a:prstGeom>
          <a:solidFill>
            <a:srgbClr val="000000">
              <a:lumMod val="20000"/>
              <a:lumOff val="80000"/>
            </a:srgbClr>
          </a:solidFill>
          <a:ln w="9525" cap="flat" cmpd="sng" algn="ctr">
            <a:solidFill>
              <a:srgbClr val="808080">
                <a:lumMod val="60000"/>
                <a:lumOff val="40000"/>
              </a:srgbClr>
            </a:solidFill>
            <a:prstDash val="solid"/>
          </a:ln>
          <a:effectLst>
            <a:outerShdw blurRad="40000" dist="23000" dir="5400000" rotWithShape="0">
              <a:srgbClr val="000000">
                <a:alpha val="35000"/>
              </a:srgbClr>
            </a:outerShdw>
          </a:effectLst>
        </p:spPr>
        <p:txBody>
          <a:bodyPr rtlCol="0" anchor="ctr"/>
          <a:lstStyle/>
          <a:p>
            <a:pPr algn="ctr" fontAlgn="base">
              <a:spcBef>
                <a:spcPct val="0"/>
              </a:spcBef>
              <a:spcAft>
                <a:spcPct val="0"/>
              </a:spcAft>
              <a:defRPr/>
            </a:pPr>
            <a:r>
              <a:rPr lang="en-GB" sz="1600" b="1" i="1" kern="0">
                <a:solidFill>
                  <a:srgbClr val="000000"/>
                </a:solidFill>
                <a:latin typeface="Verdana"/>
              </a:rPr>
              <a:t>“PERFECT” Energy Model</a:t>
            </a:r>
          </a:p>
        </p:txBody>
      </p:sp>
      <p:cxnSp>
        <p:nvCxnSpPr>
          <p:cNvPr id="49" name="Straight Arrow Connector 48"/>
          <p:cNvCxnSpPr/>
          <p:nvPr/>
        </p:nvCxnSpPr>
        <p:spPr>
          <a:xfrm flipV="1">
            <a:off x="3359696" y="2661275"/>
            <a:ext cx="504056" cy="504056"/>
          </a:xfrm>
          <a:prstGeom prst="straightConnector1">
            <a:avLst/>
          </a:prstGeom>
          <a:noFill/>
          <a:ln w="25400" cap="flat" cmpd="sng" algn="ctr">
            <a:solidFill>
              <a:srgbClr val="1C54A6"/>
            </a:solidFill>
            <a:prstDash val="sysDash"/>
            <a:tailEnd type="arrow"/>
          </a:ln>
          <a:effectLst>
            <a:outerShdw blurRad="40000" dist="20000" dir="5400000" rotWithShape="0">
              <a:srgbClr val="000000">
                <a:alpha val="38000"/>
              </a:srgbClr>
            </a:outerShdw>
          </a:effectLst>
        </p:spPr>
      </p:cxnSp>
      <p:sp>
        <p:nvSpPr>
          <p:cNvPr id="50" name="Line Callout 2 49"/>
          <p:cNvSpPr/>
          <p:nvPr/>
        </p:nvSpPr>
        <p:spPr>
          <a:xfrm>
            <a:off x="8750466" y="2586371"/>
            <a:ext cx="1882038" cy="360040"/>
          </a:xfrm>
          <a:prstGeom prst="borderCallout2">
            <a:avLst>
              <a:gd name="adj1" fmla="val 53781"/>
              <a:gd name="adj2" fmla="val -4145"/>
              <a:gd name="adj3" fmla="val 272607"/>
              <a:gd name="adj4" fmla="val -88630"/>
              <a:gd name="adj5" fmla="val 223820"/>
              <a:gd name="adj6" fmla="val -279142"/>
            </a:avLst>
          </a:prstGeom>
          <a:solidFill>
            <a:srgbClr val="000000">
              <a:lumMod val="20000"/>
              <a:lumOff val="80000"/>
            </a:srgbClr>
          </a:solidFill>
          <a:ln w="9525" cap="flat" cmpd="sng" algn="ctr">
            <a:solidFill>
              <a:srgbClr val="808080">
                <a:lumMod val="60000"/>
                <a:lumOff val="40000"/>
              </a:srgbClr>
            </a:solidFill>
            <a:prstDash val="solid"/>
          </a:ln>
          <a:effectLst>
            <a:outerShdw blurRad="40000" dist="23000" dir="5400000" rotWithShape="0">
              <a:srgbClr val="000000">
                <a:alpha val="35000"/>
              </a:srgbClr>
            </a:outerShdw>
          </a:effectLst>
        </p:spPr>
        <p:txBody>
          <a:bodyPr rtlCol="0" anchor="ctr"/>
          <a:lstStyle/>
          <a:p>
            <a:pPr algn="ctr" fontAlgn="base">
              <a:spcBef>
                <a:spcPct val="0"/>
              </a:spcBef>
              <a:spcAft>
                <a:spcPct val="0"/>
              </a:spcAft>
              <a:defRPr/>
            </a:pPr>
            <a:r>
              <a:rPr lang="en-GB" sz="1600" b="1" i="1" kern="0">
                <a:solidFill>
                  <a:srgbClr val="000000"/>
                </a:solidFill>
                <a:latin typeface="Verdana"/>
              </a:rPr>
              <a:t>CGE</a:t>
            </a:r>
          </a:p>
        </p:txBody>
      </p:sp>
      <p:sp>
        <p:nvSpPr>
          <p:cNvPr id="51" name="Rectangle 50"/>
          <p:cNvSpPr/>
          <p:nvPr/>
        </p:nvSpPr>
        <p:spPr>
          <a:xfrm>
            <a:off x="3287688" y="4893523"/>
            <a:ext cx="360040" cy="288032"/>
          </a:xfrm>
          <a:prstGeom prst="rect">
            <a:avLst/>
          </a:prstGeom>
          <a:solidFill>
            <a:srgbClr val="000000">
              <a:lumMod val="75000"/>
            </a:srgbClr>
          </a:solidFill>
          <a:ln w="9525" cap="flat" cmpd="sng" algn="ctr">
            <a:solidFill>
              <a:srgbClr val="1C54A6">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fontAlgn="base">
              <a:spcBef>
                <a:spcPct val="0"/>
              </a:spcBef>
              <a:spcAft>
                <a:spcPct val="0"/>
              </a:spcAft>
              <a:defRPr/>
            </a:pPr>
            <a:endParaRPr lang="en-GB" b="1" i="1" kern="0">
              <a:solidFill>
                <a:srgbClr val="FFFFFF"/>
              </a:solidFill>
              <a:latin typeface="Verdana"/>
            </a:endParaRPr>
          </a:p>
        </p:txBody>
      </p:sp>
      <p:sp>
        <p:nvSpPr>
          <p:cNvPr id="52" name="Line Callout 2 51"/>
          <p:cNvSpPr/>
          <p:nvPr/>
        </p:nvSpPr>
        <p:spPr>
          <a:xfrm>
            <a:off x="8760296" y="3129327"/>
            <a:ext cx="1872208" cy="483679"/>
          </a:xfrm>
          <a:prstGeom prst="borderCallout2">
            <a:avLst>
              <a:gd name="adj1" fmla="val 48086"/>
              <a:gd name="adj2" fmla="val -4965"/>
              <a:gd name="adj3" fmla="val 320662"/>
              <a:gd name="adj4" fmla="val -81773"/>
              <a:gd name="adj5" fmla="val 404929"/>
              <a:gd name="adj6" fmla="val -284801"/>
            </a:avLst>
          </a:prstGeom>
          <a:solidFill>
            <a:srgbClr val="000000">
              <a:lumMod val="20000"/>
              <a:lumOff val="80000"/>
            </a:srgbClr>
          </a:solidFill>
          <a:ln w="9525" cap="flat" cmpd="sng" algn="ctr">
            <a:solidFill>
              <a:srgbClr val="808080">
                <a:lumMod val="60000"/>
                <a:lumOff val="40000"/>
              </a:srgbClr>
            </a:solidFill>
            <a:prstDash val="solid"/>
          </a:ln>
          <a:effectLst>
            <a:outerShdw blurRad="40000" dist="23000" dir="5400000" rotWithShape="0">
              <a:srgbClr val="000000">
                <a:alpha val="35000"/>
              </a:srgbClr>
            </a:outerShdw>
          </a:effectLst>
        </p:spPr>
        <p:txBody>
          <a:bodyPr rtlCol="0" anchor="ctr"/>
          <a:lstStyle/>
          <a:p>
            <a:pPr algn="ctr" fontAlgn="base">
              <a:spcBef>
                <a:spcPct val="0"/>
              </a:spcBef>
              <a:spcAft>
                <a:spcPct val="0"/>
              </a:spcAft>
              <a:defRPr/>
            </a:pPr>
            <a:r>
              <a:rPr lang="en-GB" sz="1400" b="1" i="1" kern="0">
                <a:solidFill>
                  <a:srgbClr val="000000"/>
                </a:solidFill>
                <a:latin typeface="Verdana"/>
              </a:rPr>
              <a:t>Econometric, Agent based</a:t>
            </a:r>
          </a:p>
        </p:txBody>
      </p:sp>
    </p:spTree>
    <p:extLst>
      <p:ext uri="{BB962C8B-B14F-4D97-AF65-F5344CB8AC3E}">
        <p14:creationId xmlns:p14="http://schemas.microsoft.com/office/powerpoint/2010/main" val="7543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7" grpId="0" animBg="1"/>
      <p:bldP spid="48" grpId="0" animBg="1"/>
      <p:bldP spid="50" grpId="0" animBg="1"/>
      <p:bldP spid="51" grpId="0" animBg="1"/>
      <p:bldP spid="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Types of modelling tools</a:t>
            </a:r>
          </a:p>
        </p:txBody>
      </p:sp>
      <p:sp>
        <p:nvSpPr>
          <p:cNvPr id="5" name="Footer Placeholder 4"/>
          <p:cNvSpPr>
            <a:spLocks noGrp="1"/>
          </p:cNvSpPr>
          <p:nvPr>
            <p:ph type="ftr" sz="quarter" idx="11"/>
          </p:nvPr>
        </p:nvSpPr>
        <p:spPr/>
        <p:txBody>
          <a:bodyPr/>
          <a:lstStyle/>
          <a:p>
            <a:r>
              <a:rPr lang="en-GB" smtClean="0"/>
              <a:t>MJ2380-2381 2020</a:t>
            </a:r>
            <a:endParaRPr lang="en-GB"/>
          </a:p>
        </p:txBody>
      </p:sp>
      <p:sp>
        <p:nvSpPr>
          <p:cNvPr id="6" name="Slide Number Placeholder 5"/>
          <p:cNvSpPr>
            <a:spLocks noGrp="1"/>
          </p:cNvSpPr>
          <p:nvPr>
            <p:ph type="sldNum" sz="quarter" idx="12"/>
          </p:nvPr>
        </p:nvSpPr>
        <p:spPr/>
        <p:txBody>
          <a:bodyPr/>
          <a:lstStyle/>
          <a:p>
            <a:fld id="{F36C87F6-986D-49E6-AF40-1B3A1EE8064D}" type="slidenum">
              <a:rPr lang="en-GB" smtClean="0"/>
              <a:pPr/>
              <a:t>2</a:t>
            </a:fld>
            <a:endParaRPr lang="en-GB"/>
          </a:p>
        </p:txBody>
      </p:sp>
      <p:sp>
        <p:nvSpPr>
          <p:cNvPr id="21" name="Rectangle 2">
            <a:extLst>
              <a:ext uri="{FF2B5EF4-FFF2-40B4-BE49-F238E27FC236}">
                <a16:creationId xmlns:a16="http://schemas.microsoft.com/office/drawing/2014/main" id="{F910F900-8CBB-4BD1-84A0-B6CF7C432115}"/>
              </a:ext>
            </a:extLst>
          </p:cNvPr>
          <p:cNvSpPr>
            <a:spLocks noGrp="1" noChangeArrowheads="1"/>
          </p:cNvSpPr>
          <p:nvPr>
            <p:ph idx="1"/>
          </p:nvPr>
        </p:nvSpPr>
        <p:spPr>
          <a:xfrm>
            <a:off x="781083" y="1534447"/>
            <a:ext cx="10046750" cy="4672822"/>
          </a:xfrm>
        </p:spPr>
        <p:txBody>
          <a:bodyPr>
            <a:noAutofit/>
          </a:bodyPr>
          <a:lstStyle/>
          <a:p>
            <a:pPr marL="0" indent="0">
              <a:buNone/>
            </a:pPr>
            <a:r>
              <a:rPr lang="sv-SE" sz="2400" dirty="0">
                <a:latin typeface="Calibri Light" panose="020F0302020204030204" pitchFamily="34" charset="0"/>
                <a:cs typeface="Calibri Light" panose="020F0302020204030204" pitchFamily="34" charset="0"/>
              </a:rPr>
              <a:t>Many different ways of categorising modelling tools.</a:t>
            </a:r>
          </a:p>
          <a:p>
            <a:pPr marL="0" indent="0">
              <a:buNone/>
            </a:pPr>
            <a:r>
              <a:rPr lang="sv-SE" sz="2400" dirty="0">
                <a:latin typeface="Calibri Light" panose="020F0302020204030204" pitchFamily="34" charset="0"/>
                <a:cs typeface="Calibri Light" panose="020F0302020204030204" pitchFamily="34" charset="0"/>
              </a:rPr>
              <a:t>E.g.:</a:t>
            </a:r>
          </a:p>
          <a:p>
            <a:pPr marL="342900" indent="-342900">
              <a:buFont typeface="Arial" panose="020B0604020202020204" pitchFamily="34" charset="0"/>
              <a:buChar char="•"/>
            </a:pPr>
            <a:r>
              <a:rPr lang="en-US" sz="2000" dirty="0"/>
              <a:t>General and specific purposes;</a:t>
            </a:r>
          </a:p>
          <a:p>
            <a:pPr marL="342900" indent="-342900">
              <a:buFont typeface="Arial" panose="020B0604020202020204" pitchFamily="34" charset="0"/>
              <a:buChar char="•"/>
            </a:pPr>
            <a:r>
              <a:rPr lang="en-US" sz="2000" dirty="0"/>
              <a:t>Model structure: internal and external assumptions;</a:t>
            </a:r>
          </a:p>
          <a:p>
            <a:pPr marL="342900" indent="-342900">
              <a:buFont typeface="Arial" panose="020B0604020202020204" pitchFamily="34" charset="0"/>
              <a:buChar char="•"/>
            </a:pPr>
            <a:r>
              <a:rPr lang="en-US" sz="2000" b="1" dirty="0"/>
              <a:t>Analytical approach (top-down vs. bottom-up)</a:t>
            </a:r>
            <a:r>
              <a:rPr lang="en-US" sz="2000" dirty="0"/>
              <a:t>;</a:t>
            </a:r>
          </a:p>
          <a:p>
            <a:pPr marL="342900" indent="-342900">
              <a:buFont typeface="Arial" panose="020B0604020202020204" pitchFamily="34" charset="0"/>
              <a:buChar char="•"/>
            </a:pPr>
            <a:r>
              <a:rPr lang="sv-SE" sz="2000" dirty="0" err="1" smtClean="0"/>
              <a:t>Mathematical</a:t>
            </a:r>
            <a:r>
              <a:rPr lang="sv-SE" sz="2000" dirty="0" smtClean="0"/>
              <a:t> </a:t>
            </a:r>
            <a:r>
              <a:rPr lang="sv-SE" sz="2000" dirty="0"/>
              <a:t>approach;</a:t>
            </a:r>
          </a:p>
          <a:p>
            <a:pPr marL="342900" indent="-342900">
              <a:buFont typeface="Arial" panose="020B0604020202020204" pitchFamily="34" charset="0"/>
              <a:buChar char="•"/>
            </a:pPr>
            <a:r>
              <a:rPr lang="sv-SE" sz="2000" dirty="0"/>
              <a:t>Geographical coverage;</a:t>
            </a:r>
          </a:p>
          <a:p>
            <a:pPr marL="342900" indent="-342900">
              <a:buFont typeface="Arial" panose="020B0604020202020204" pitchFamily="34" charset="0"/>
              <a:buChar char="•"/>
            </a:pPr>
            <a:r>
              <a:rPr lang="sv-SE" sz="2000" dirty="0"/>
              <a:t>Sectoral coverage;</a:t>
            </a:r>
          </a:p>
          <a:p>
            <a:pPr marL="342900" indent="-342900">
              <a:buFont typeface="Arial" panose="020B0604020202020204" pitchFamily="34" charset="0"/>
              <a:buChar char="•"/>
            </a:pPr>
            <a:r>
              <a:rPr lang="en-US" sz="2000" dirty="0"/>
              <a:t>Time horizon (short, medium, and long term); and</a:t>
            </a:r>
          </a:p>
          <a:p>
            <a:pPr marL="342900" indent="-342900">
              <a:buFont typeface="Arial" panose="020B0604020202020204" pitchFamily="34" charset="0"/>
              <a:buChar char="•"/>
            </a:pPr>
            <a:r>
              <a:rPr lang="sv-SE" sz="2000" dirty="0"/>
              <a:t>Data requirements.</a:t>
            </a:r>
            <a:endParaRPr lang="fr-F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83295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Types of modelling tools</a:t>
            </a:r>
          </a:p>
        </p:txBody>
      </p:sp>
      <p:sp>
        <p:nvSpPr>
          <p:cNvPr id="5" name="Footer Placeholder 4"/>
          <p:cNvSpPr>
            <a:spLocks noGrp="1"/>
          </p:cNvSpPr>
          <p:nvPr>
            <p:ph type="ftr" sz="quarter" idx="11"/>
          </p:nvPr>
        </p:nvSpPr>
        <p:spPr/>
        <p:txBody>
          <a:bodyPr/>
          <a:lstStyle/>
          <a:p>
            <a:r>
              <a:rPr lang="en-GB" smtClean="0"/>
              <a:t>MJ2380-2381 2020</a:t>
            </a:r>
            <a:endParaRPr lang="en-GB"/>
          </a:p>
        </p:txBody>
      </p:sp>
      <p:sp>
        <p:nvSpPr>
          <p:cNvPr id="6" name="Slide Number Placeholder 5"/>
          <p:cNvSpPr>
            <a:spLocks noGrp="1"/>
          </p:cNvSpPr>
          <p:nvPr>
            <p:ph type="sldNum" sz="quarter" idx="12"/>
          </p:nvPr>
        </p:nvSpPr>
        <p:spPr/>
        <p:txBody>
          <a:bodyPr/>
          <a:lstStyle/>
          <a:p>
            <a:fld id="{F36C87F6-986D-49E6-AF40-1B3A1EE8064D}" type="slidenum">
              <a:rPr lang="en-GB" smtClean="0"/>
              <a:pPr/>
              <a:t>3</a:t>
            </a:fld>
            <a:endParaRPr lang="en-GB"/>
          </a:p>
        </p:txBody>
      </p:sp>
      <p:graphicFrame>
        <p:nvGraphicFramePr>
          <p:cNvPr id="8" name="Diagram 7"/>
          <p:cNvGraphicFramePr/>
          <p:nvPr>
            <p:extLst/>
          </p:nvPr>
        </p:nvGraphicFramePr>
        <p:xfrm>
          <a:off x="-250392" y="1865314"/>
          <a:ext cx="7365983" cy="3984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799063" y="1513470"/>
            <a:ext cx="3051549" cy="492443"/>
          </a:xfrm>
          <a:prstGeom prst="rect">
            <a:avLst/>
          </a:prstGeom>
        </p:spPr>
        <p:txBody>
          <a:bodyPr vert="horz" wrap="square" lIns="91440" tIns="0" rIns="91440" bIns="0" rtlCol="0" anchor="t">
            <a:spAutoFit/>
          </a:bodyPr>
          <a:lstStyle/>
          <a:p>
            <a:pPr indent="0" algn="ctr"/>
            <a:r>
              <a:rPr lang="en-GB" sz="1600" spc="-150" dirty="0"/>
              <a:t>Draw on macroeconomic relationships and cross-sectoral dependencies.</a:t>
            </a:r>
          </a:p>
        </p:txBody>
      </p:sp>
      <p:cxnSp>
        <p:nvCxnSpPr>
          <p:cNvPr id="10" name="Straight Arrow Connector 9"/>
          <p:cNvCxnSpPr/>
          <p:nvPr/>
        </p:nvCxnSpPr>
        <p:spPr>
          <a:xfrm flipV="1">
            <a:off x="3168831" y="2092170"/>
            <a:ext cx="0" cy="259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99063" y="5463236"/>
            <a:ext cx="2787781" cy="738664"/>
          </a:xfrm>
          <a:prstGeom prst="rect">
            <a:avLst/>
          </a:prstGeom>
        </p:spPr>
        <p:txBody>
          <a:bodyPr vert="horz" wrap="square" lIns="91440" tIns="0" rIns="91440" bIns="0" rtlCol="0" anchor="t">
            <a:spAutoFit/>
          </a:bodyPr>
          <a:lstStyle/>
          <a:p>
            <a:pPr indent="0"/>
            <a:r>
              <a:rPr lang="en-GB" sz="1600" spc="-150" dirty="0"/>
              <a:t>Provide a more detailed technological representation of the system.</a:t>
            </a:r>
          </a:p>
          <a:p>
            <a:pPr indent="0"/>
            <a:r>
              <a:rPr lang="en-GB" sz="1600" spc="-150" dirty="0"/>
              <a:t>Resource – to –use representation.</a:t>
            </a:r>
          </a:p>
        </p:txBody>
      </p:sp>
      <p:cxnSp>
        <p:nvCxnSpPr>
          <p:cNvPr id="13" name="Straight Arrow Connector 12"/>
          <p:cNvCxnSpPr/>
          <p:nvPr/>
        </p:nvCxnSpPr>
        <p:spPr>
          <a:xfrm>
            <a:off x="3168831" y="5091387"/>
            <a:ext cx="0" cy="3718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00067" y="1975489"/>
            <a:ext cx="3697359" cy="246221"/>
          </a:xfrm>
          <a:prstGeom prst="rect">
            <a:avLst/>
          </a:prstGeom>
        </p:spPr>
        <p:txBody>
          <a:bodyPr vert="horz" wrap="none" lIns="91440" tIns="0" rIns="91440" bIns="0" rtlCol="0" anchor="t">
            <a:spAutoFit/>
          </a:bodyPr>
          <a:lstStyle/>
          <a:p>
            <a:pPr indent="0"/>
            <a:r>
              <a:rPr lang="es-419" sz="1600" dirty="0" err="1"/>
              <a:t>statistical</a:t>
            </a:r>
            <a:r>
              <a:rPr lang="es-419" sz="1600" dirty="0"/>
              <a:t> </a:t>
            </a:r>
            <a:r>
              <a:rPr lang="es-419" sz="1600" dirty="0" err="1"/>
              <a:t>analysis</a:t>
            </a:r>
            <a:r>
              <a:rPr lang="es-419" sz="1600" dirty="0"/>
              <a:t> of </a:t>
            </a:r>
            <a:r>
              <a:rPr lang="es-419" sz="1600" dirty="0" err="1"/>
              <a:t>historical</a:t>
            </a:r>
            <a:r>
              <a:rPr lang="es-419" sz="1600" dirty="0"/>
              <a:t> time-series </a:t>
            </a:r>
            <a:endParaRPr lang="en-GB" sz="1600" spc="-150" dirty="0" err="1"/>
          </a:p>
        </p:txBody>
      </p:sp>
      <p:sp>
        <p:nvSpPr>
          <p:cNvPr id="15" name="TextBox 14"/>
          <p:cNvSpPr txBox="1"/>
          <p:nvPr/>
        </p:nvSpPr>
        <p:spPr>
          <a:xfrm>
            <a:off x="6900067" y="2535278"/>
            <a:ext cx="5133082" cy="246221"/>
          </a:xfrm>
          <a:prstGeom prst="rect">
            <a:avLst/>
          </a:prstGeom>
        </p:spPr>
        <p:txBody>
          <a:bodyPr vert="horz" wrap="square" lIns="91440" tIns="0" rIns="91440" bIns="0" rtlCol="0" anchor="t">
            <a:spAutoFit/>
          </a:bodyPr>
          <a:lstStyle/>
          <a:p>
            <a:pPr indent="0"/>
            <a:r>
              <a:rPr lang="es-419" sz="1600" dirty="0" err="1"/>
              <a:t>interrelations</a:t>
            </a:r>
            <a:r>
              <a:rPr lang="es-419" sz="1600" dirty="0"/>
              <a:t> </a:t>
            </a:r>
            <a:r>
              <a:rPr lang="es-419" sz="1600" dirty="0" err="1"/>
              <a:t>between</a:t>
            </a:r>
            <a:r>
              <a:rPr lang="es-419" sz="1600" dirty="0"/>
              <a:t> </a:t>
            </a:r>
            <a:r>
              <a:rPr lang="es-419" sz="1600" dirty="0" err="1"/>
              <a:t>various</a:t>
            </a:r>
            <a:r>
              <a:rPr lang="es-419" sz="1600" dirty="0"/>
              <a:t> sub-</a:t>
            </a:r>
            <a:r>
              <a:rPr lang="es-419" sz="1600" dirty="0" err="1"/>
              <a:t>sectors</a:t>
            </a:r>
            <a:r>
              <a:rPr lang="es-419" sz="1600" dirty="0"/>
              <a:t> of </a:t>
            </a:r>
            <a:r>
              <a:rPr lang="es-419" sz="1600" dirty="0" err="1"/>
              <a:t>the</a:t>
            </a:r>
            <a:r>
              <a:rPr lang="es-419" sz="1600" dirty="0"/>
              <a:t> </a:t>
            </a:r>
            <a:r>
              <a:rPr lang="es-419" sz="1600" dirty="0" err="1"/>
              <a:t>economy</a:t>
            </a:r>
            <a:r>
              <a:rPr lang="es-419" sz="1600" dirty="0"/>
              <a:t> </a:t>
            </a:r>
            <a:endParaRPr lang="en-GB" sz="1600" spc="-150" dirty="0" err="1"/>
          </a:p>
        </p:txBody>
      </p:sp>
      <p:sp>
        <p:nvSpPr>
          <p:cNvPr id="16" name="Rectangle 15"/>
          <p:cNvSpPr/>
          <p:nvPr/>
        </p:nvSpPr>
        <p:spPr>
          <a:xfrm>
            <a:off x="6900067" y="2981834"/>
            <a:ext cx="4980682" cy="584775"/>
          </a:xfrm>
          <a:prstGeom prst="rect">
            <a:avLst/>
          </a:prstGeom>
        </p:spPr>
        <p:txBody>
          <a:bodyPr wrap="square">
            <a:spAutoFit/>
          </a:bodyPr>
          <a:lstStyle/>
          <a:p>
            <a:r>
              <a:rPr lang="es-419" sz="1600" dirty="0" err="1"/>
              <a:t>economy</a:t>
            </a:r>
            <a:r>
              <a:rPr lang="es-419" sz="1600" dirty="0"/>
              <a:t> </a:t>
            </a:r>
            <a:r>
              <a:rPr lang="es-419" sz="1600" dirty="0" err="1"/>
              <a:t>wide</a:t>
            </a:r>
            <a:r>
              <a:rPr lang="es-419" sz="1600" dirty="0"/>
              <a:t> general </a:t>
            </a:r>
            <a:r>
              <a:rPr lang="es-419" sz="1600" dirty="0" err="1"/>
              <a:t>equilibrium</a:t>
            </a:r>
            <a:r>
              <a:rPr lang="es-419" sz="1600" dirty="0"/>
              <a:t> </a:t>
            </a:r>
            <a:r>
              <a:rPr lang="es-419" sz="1600" dirty="0" err="1"/>
              <a:t>between</a:t>
            </a:r>
            <a:r>
              <a:rPr lang="es-419" sz="1600" dirty="0"/>
              <a:t> </a:t>
            </a:r>
            <a:r>
              <a:rPr lang="es-419" sz="1600" dirty="0" err="1"/>
              <a:t>sectoral</a:t>
            </a:r>
            <a:r>
              <a:rPr lang="es-419" sz="1600" dirty="0"/>
              <a:t> </a:t>
            </a:r>
            <a:r>
              <a:rPr lang="es-419" sz="1600" dirty="0" err="1"/>
              <a:t>demands</a:t>
            </a:r>
            <a:r>
              <a:rPr lang="es-419" sz="1600" dirty="0"/>
              <a:t> and </a:t>
            </a:r>
            <a:r>
              <a:rPr lang="es-419" sz="1600" dirty="0" err="1"/>
              <a:t>supplies</a:t>
            </a:r>
            <a:r>
              <a:rPr lang="es-419" sz="1600" dirty="0"/>
              <a:t> </a:t>
            </a:r>
            <a:endParaRPr lang="en-GB" sz="1600" dirty="0"/>
          </a:p>
        </p:txBody>
      </p:sp>
      <p:sp>
        <p:nvSpPr>
          <p:cNvPr id="17" name="TextBox 16"/>
          <p:cNvSpPr txBox="1"/>
          <p:nvPr/>
        </p:nvSpPr>
        <p:spPr>
          <a:xfrm>
            <a:off x="6900067" y="3626605"/>
            <a:ext cx="4980682" cy="492443"/>
          </a:xfrm>
          <a:prstGeom prst="rect">
            <a:avLst/>
          </a:prstGeom>
        </p:spPr>
        <p:txBody>
          <a:bodyPr vert="horz" wrap="square" lIns="91440" tIns="0" rIns="91440" bIns="0" rtlCol="0" anchor="t">
            <a:spAutoFit/>
          </a:bodyPr>
          <a:lstStyle/>
          <a:p>
            <a:pPr indent="0"/>
            <a:r>
              <a:rPr lang="es-419" sz="1600" dirty="0" err="1"/>
              <a:t>Projections</a:t>
            </a:r>
            <a:r>
              <a:rPr lang="es-419" sz="1600" dirty="0"/>
              <a:t> </a:t>
            </a:r>
            <a:r>
              <a:rPr lang="es-419" sz="1600" dirty="0" err="1"/>
              <a:t>based</a:t>
            </a:r>
            <a:r>
              <a:rPr lang="es-419" sz="1600" dirty="0"/>
              <a:t> </a:t>
            </a:r>
            <a:r>
              <a:rPr lang="es-419" sz="1600" dirty="0" err="1"/>
              <a:t>on</a:t>
            </a:r>
            <a:r>
              <a:rPr lang="es-419" sz="1600" dirty="0"/>
              <a:t> socio-</a:t>
            </a:r>
            <a:r>
              <a:rPr lang="es-419" sz="1600" dirty="0" err="1"/>
              <a:t>economic</a:t>
            </a:r>
            <a:r>
              <a:rPr lang="es-419" sz="1600" dirty="0"/>
              <a:t>, </a:t>
            </a:r>
            <a:r>
              <a:rPr lang="es-419" sz="1600" dirty="0" err="1"/>
              <a:t>technology</a:t>
            </a:r>
            <a:r>
              <a:rPr lang="es-419" sz="1600" dirty="0"/>
              <a:t> and </a:t>
            </a:r>
            <a:r>
              <a:rPr lang="es-419" sz="1600" dirty="0" err="1"/>
              <a:t>demographics</a:t>
            </a:r>
            <a:endParaRPr lang="en-GB" sz="1600" spc="-150" dirty="0" err="1"/>
          </a:p>
        </p:txBody>
      </p:sp>
      <p:sp>
        <p:nvSpPr>
          <p:cNvPr id="18" name="TextBox 17"/>
          <p:cNvSpPr txBox="1"/>
          <p:nvPr/>
        </p:nvSpPr>
        <p:spPr>
          <a:xfrm>
            <a:off x="6900067" y="4294358"/>
            <a:ext cx="4980682" cy="246221"/>
          </a:xfrm>
          <a:prstGeom prst="rect">
            <a:avLst/>
          </a:prstGeom>
        </p:spPr>
        <p:txBody>
          <a:bodyPr vert="horz" wrap="square" lIns="91440" tIns="0" rIns="91440" bIns="0" rtlCol="0" anchor="t">
            <a:spAutoFit/>
          </a:bodyPr>
          <a:lstStyle/>
          <a:p>
            <a:pPr indent="0"/>
            <a:r>
              <a:rPr lang="es-419" sz="1600" dirty="0" err="1"/>
              <a:t>Accounting</a:t>
            </a:r>
            <a:r>
              <a:rPr lang="es-419" sz="1600" dirty="0"/>
              <a:t> + rules (</a:t>
            </a:r>
            <a:r>
              <a:rPr lang="es-419" sz="1600" dirty="0" err="1"/>
              <a:t>for</a:t>
            </a:r>
            <a:r>
              <a:rPr lang="es-419" sz="1600" dirty="0"/>
              <a:t> </a:t>
            </a:r>
            <a:r>
              <a:rPr lang="es-419" sz="1600" dirty="0" err="1"/>
              <a:t>dispatch</a:t>
            </a:r>
            <a:r>
              <a:rPr lang="es-419" sz="1600" dirty="0"/>
              <a:t>, </a:t>
            </a:r>
            <a:r>
              <a:rPr lang="es-419" sz="1600" dirty="0" err="1"/>
              <a:t>investments</a:t>
            </a:r>
            <a:r>
              <a:rPr lang="es-419" sz="1600" dirty="0"/>
              <a:t>, …)</a:t>
            </a:r>
            <a:endParaRPr lang="en-GB" sz="1600" spc="-150" dirty="0" err="1"/>
          </a:p>
        </p:txBody>
      </p:sp>
      <p:sp>
        <p:nvSpPr>
          <p:cNvPr id="19" name="TextBox 18"/>
          <p:cNvSpPr txBox="1"/>
          <p:nvPr/>
        </p:nvSpPr>
        <p:spPr>
          <a:xfrm>
            <a:off x="6900067" y="4740028"/>
            <a:ext cx="4980682" cy="492443"/>
          </a:xfrm>
          <a:prstGeom prst="rect">
            <a:avLst/>
          </a:prstGeom>
        </p:spPr>
        <p:txBody>
          <a:bodyPr vert="horz" wrap="square" lIns="91440" tIns="0" rIns="91440" bIns="0" rtlCol="0" anchor="t">
            <a:spAutoFit/>
          </a:bodyPr>
          <a:lstStyle/>
          <a:p>
            <a:pPr indent="0"/>
            <a:r>
              <a:rPr lang="es-419" sz="1600" dirty="0" err="1"/>
              <a:t>Calculate</a:t>
            </a:r>
            <a:r>
              <a:rPr lang="es-419" sz="1600" dirty="0"/>
              <a:t> </a:t>
            </a:r>
            <a:r>
              <a:rPr lang="es-419" sz="1600" dirty="0" err="1"/>
              <a:t>energy</a:t>
            </a:r>
            <a:r>
              <a:rPr lang="es-419" sz="1600" dirty="0"/>
              <a:t> </a:t>
            </a:r>
            <a:r>
              <a:rPr lang="es-419" sz="1600" dirty="0" err="1"/>
              <a:t>systems</a:t>
            </a:r>
            <a:r>
              <a:rPr lang="es-419" sz="1600" dirty="0"/>
              <a:t> </a:t>
            </a:r>
            <a:r>
              <a:rPr lang="es-419" sz="1600" dirty="0" err="1"/>
              <a:t>attributes</a:t>
            </a:r>
            <a:r>
              <a:rPr lang="es-419" sz="1600" dirty="0"/>
              <a:t> </a:t>
            </a:r>
            <a:r>
              <a:rPr lang="es-419" sz="1600" dirty="0" err="1"/>
              <a:t>driven</a:t>
            </a:r>
            <a:r>
              <a:rPr lang="es-419" sz="1600" dirty="0"/>
              <a:t> </a:t>
            </a:r>
            <a:r>
              <a:rPr lang="es-419" sz="1600" dirty="0" err="1"/>
              <a:t>by</a:t>
            </a:r>
            <a:r>
              <a:rPr lang="es-419" sz="1600" dirty="0"/>
              <a:t> </a:t>
            </a:r>
            <a:r>
              <a:rPr lang="es-419" sz="1600" dirty="0" err="1"/>
              <a:t>an</a:t>
            </a:r>
            <a:r>
              <a:rPr lang="es-419" sz="1600" dirty="0"/>
              <a:t> </a:t>
            </a:r>
            <a:r>
              <a:rPr lang="es-419" sz="1600" dirty="0" err="1"/>
              <a:t>objective</a:t>
            </a:r>
            <a:r>
              <a:rPr lang="es-419" sz="1600" dirty="0"/>
              <a:t> </a:t>
            </a:r>
            <a:r>
              <a:rPr lang="es-419" sz="1600" dirty="0" err="1"/>
              <a:t>function</a:t>
            </a:r>
            <a:r>
              <a:rPr lang="es-419" sz="1600" dirty="0"/>
              <a:t>.</a:t>
            </a:r>
            <a:endParaRPr lang="en-GB" sz="1600" spc="-150" dirty="0" err="1"/>
          </a:p>
        </p:txBody>
      </p:sp>
      <p:sp>
        <p:nvSpPr>
          <p:cNvPr id="20" name="TextBox 19"/>
          <p:cNvSpPr txBox="1"/>
          <p:nvPr/>
        </p:nvSpPr>
        <p:spPr>
          <a:xfrm>
            <a:off x="6911790" y="5463236"/>
            <a:ext cx="4980682" cy="246221"/>
          </a:xfrm>
          <a:prstGeom prst="rect">
            <a:avLst/>
          </a:prstGeom>
        </p:spPr>
        <p:txBody>
          <a:bodyPr vert="horz" wrap="square" lIns="91440" tIns="0" rIns="91440" bIns="0" rtlCol="0" anchor="t">
            <a:spAutoFit/>
          </a:bodyPr>
          <a:lstStyle/>
          <a:p>
            <a:pPr indent="0"/>
            <a:r>
              <a:rPr lang="es-419" sz="1600" dirty="0" err="1"/>
              <a:t>Mix</a:t>
            </a:r>
            <a:r>
              <a:rPr lang="es-419" sz="1600" dirty="0"/>
              <a:t> of </a:t>
            </a:r>
            <a:r>
              <a:rPr lang="es-419" sz="1600" dirty="0" err="1"/>
              <a:t>two</a:t>
            </a:r>
            <a:r>
              <a:rPr lang="es-419" sz="1600" dirty="0"/>
              <a:t> </a:t>
            </a:r>
            <a:r>
              <a:rPr lang="es-419" sz="1600" dirty="0" err="1"/>
              <a:t>or</a:t>
            </a:r>
            <a:r>
              <a:rPr lang="es-419" sz="1600" dirty="0"/>
              <a:t> more of </a:t>
            </a:r>
            <a:r>
              <a:rPr lang="es-419" sz="1600" dirty="0" err="1"/>
              <a:t>the</a:t>
            </a:r>
            <a:r>
              <a:rPr lang="es-419" sz="1600" dirty="0"/>
              <a:t> </a:t>
            </a:r>
            <a:r>
              <a:rPr lang="es-419" sz="1600" dirty="0" err="1"/>
              <a:t>above</a:t>
            </a:r>
            <a:r>
              <a:rPr lang="es-419" sz="1600" dirty="0"/>
              <a:t>.</a:t>
            </a:r>
            <a:endParaRPr lang="en-GB" sz="1600" spc="-150" dirty="0" err="1"/>
          </a:p>
        </p:txBody>
      </p:sp>
    </p:spTree>
    <p:extLst>
      <p:ext uri="{BB962C8B-B14F-4D97-AF65-F5344CB8AC3E}">
        <p14:creationId xmlns:p14="http://schemas.microsoft.com/office/powerpoint/2010/main" val="33521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4" grpId="0"/>
      <p:bldP spid="15" grpId="0"/>
      <p:bldP spid="16" grpId="0"/>
      <p:bldP spid="17" grpId="0"/>
      <p:bldP spid="18"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tools: Econometric</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Econometric models typically look at relationships between trends and then use these for projections</a:t>
            </a:r>
          </a:p>
          <a:p>
            <a:pPr marL="457200" indent="-457200">
              <a:buFont typeface="Arial" panose="020B0604020202020204" pitchFamily="34" charset="0"/>
              <a:buChar char="•"/>
            </a:pPr>
            <a:r>
              <a:rPr lang="en-US" dirty="0"/>
              <a:t>Simple examples include the relationship between household income and energy use</a:t>
            </a:r>
          </a:p>
          <a:p>
            <a:pPr marL="457200" indent="-457200">
              <a:buFont typeface="Arial" panose="020B0604020202020204" pitchFamily="34" charset="0"/>
              <a:buChar char="•"/>
            </a:pPr>
            <a:r>
              <a:rPr lang="en-US" dirty="0"/>
              <a:t>Others might include relationships between economic growth patterns</a:t>
            </a:r>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smtClean="0"/>
              <a:t>MJ2380-2381 2020</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4</a:t>
            </a:fld>
            <a:endParaRPr lang="en-GB" dirty="0"/>
          </a:p>
        </p:txBody>
      </p:sp>
    </p:spTree>
    <p:extLst>
      <p:ext uri="{BB962C8B-B14F-4D97-AF65-F5344CB8AC3E}">
        <p14:creationId xmlns:p14="http://schemas.microsoft.com/office/powerpoint/2010/main" val="2259931549"/>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tools</a:t>
            </a:r>
            <a:r>
              <a:rPr lang="en-US" dirty="0" smtClean="0"/>
              <a:t>: </a:t>
            </a:r>
            <a:r>
              <a:rPr lang="en-US" dirty="0" err="1" smtClean="0"/>
              <a:t>Input/Output</a:t>
            </a:r>
            <a:r>
              <a:rPr lang="en-US" dirty="0" smtClean="0"/>
              <a:t> (IO)</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IO models show interdependencies between sectors of a national economy or regional economies</a:t>
            </a:r>
          </a:p>
          <a:p>
            <a:pPr marL="457200" indent="-457200">
              <a:buFont typeface="Arial" panose="020B0604020202020204" pitchFamily="34" charset="0"/>
              <a:buChar char="•"/>
            </a:pPr>
            <a:r>
              <a:rPr lang="en-US" dirty="0" smtClean="0"/>
              <a:t>They account for monetary in- and out-flows of each sector</a:t>
            </a:r>
          </a:p>
          <a:p>
            <a:pPr marL="457200" indent="-457200">
              <a:buFont typeface="Arial" panose="020B0604020202020204" pitchFamily="34" charset="0"/>
              <a:buChar char="•"/>
            </a:pPr>
            <a:r>
              <a:rPr lang="en-US" dirty="0" smtClean="0"/>
              <a:t>They are based on an IO matrix of the country, representing what flows from sectors in the </a:t>
            </a:r>
            <a:r>
              <a:rPr lang="en-US" b="1" dirty="0" smtClean="0"/>
              <a:t>rows</a:t>
            </a:r>
            <a:r>
              <a:rPr lang="en-US" dirty="0" smtClean="0"/>
              <a:t> to sectors in the </a:t>
            </a:r>
            <a:r>
              <a:rPr lang="en-US" b="1" dirty="0" smtClean="0"/>
              <a:t>columns</a:t>
            </a:r>
          </a:p>
          <a:p>
            <a:pPr marL="457200" indent="-457200">
              <a:buFont typeface="Arial" panose="020B0604020202020204" pitchFamily="34" charset="0"/>
              <a:buChar char="•"/>
            </a:pPr>
            <a:r>
              <a:rPr lang="en-US" dirty="0" smtClean="0"/>
              <a:t>They compute the multiplying effects in the economy of the variation of the output of one sector</a:t>
            </a:r>
            <a:endParaRPr lang="en-US" dirty="0"/>
          </a:p>
        </p:txBody>
      </p:sp>
      <p:sp>
        <p:nvSpPr>
          <p:cNvPr id="5" name="Footer Placeholder 4">
            <a:extLst>
              <a:ext uri="{FF2B5EF4-FFF2-40B4-BE49-F238E27FC236}">
                <a16:creationId xmlns:a16="http://schemas.microsoft.com/office/drawing/2014/main" id="{C28B367A-AFB9-4C1B-AEE1-CD7215E571FC}"/>
              </a:ext>
            </a:extLst>
          </p:cNvPr>
          <p:cNvSpPr>
            <a:spLocks noGrp="1"/>
          </p:cNvSpPr>
          <p:nvPr>
            <p:ph type="ftr" sz="quarter" idx="11"/>
          </p:nvPr>
        </p:nvSpPr>
        <p:spPr/>
        <p:txBody>
          <a:bodyPr/>
          <a:lstStyle/>
          <a:p>
            <a:r>
              <a:rPr lang="en-GB" smtClean="0"/>
              <a:t>MJ2380-2381 2020</a:t>
            </a:r>
            <a:endParaRPr lang="en-GB" dirty="0"/>
          </a:p>
        </p:txBody>
      </p:sp>
      <p:sp>
        <p:nvSpPr>
          <p:cNvPr id="6" name="Slide Number Placeholder 5">
            <a:extLst>
              <a:ext uri="{FF2B5EF4-FFF2-40B4-BE49-F238E27FC236}">
                <a16:creationId xmlns:a16="http://schemas.microsoft.com/office/drawing/2014/main" id="{5BFF53A6-8AD5-4CB9-B6F5-FE6CBFDD0E7C}"/>
              </a:ext>
            </a:extLst>
          </p:cNvPr>
          <p:cNvSpPr>
            <a:spLocks noGrp="1"/>
          </p:cNvSpPr>
          <p:nvPr>
            <p:ph type="sldNum" sz="quarter" idx="12"/>
          </p:nvPr>
        </p:nvSpPr>
        <p:spPr/>
        <p:txBody>
          <a:bodyPr/>
          <a:lstStyle/>
          <a:p>
            <a:fld id="{F36C87F6-986D-49E6-AF40-1B3A1EE8064D}" type="slidenum">
              <a:rPr lang="en-GB" smtClean="0"/>
              <a:pPr/>
              <a:t>5</a:t>
            </a:fld>
            <a:endParaRPr lang="en-GB" dirty="0"/>
          </a:p>
        </p:txBody>
      </p:sp>
    </p:spTree>
    <p:extLst>
      <p:ext uri="{BB962C8B-B14F-4D97-AF65-F5344CB8AC3E}">
        <p14:creationId xmlns:p14="http://schemas.microsoft.com/office/powerpoint/2010/main" val="767949736"/>
      </p:ext>
    </p:extLst>
  </p:cSld>
  <p:clrMapOvr>
    <a:masterClrMapping/>
  </p:clrMapOvr>
  <mc:AlternateContent xmlns:mc="http://schemas.openxmlformats.org/markup-compatibility/2006" xmlns:p14="http://schemas.microsoft.com/office/powerpoint/2010/main">
    <mc:Choice Requires="p14">
      <p:transition spd="slow" p14:dur="2000" advTm="119140"/>
    </mc:Choice>
    <mc:Fallback xmlns="">
      <p:transition spd="slow" advTm="1191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MJ2380-2381 2020</a:t>
            </a:r>
            <a:endParaRPr lang="en-GB"/>
          </a:p>
        </p:txBody>
      </p:sp>
      <p:sp>
        <p:nvSpPr>
          <p:cNvPr id="5" name="Slide Number Placeholder 4"/>
          <p:cNvSpPr>
            <a:spLocks noGrp="1"/>
          </p:cNvSpPr>
          <p:nvPr>
            <p:ph type="sldNum" sz="quarter" idx="12"/>
          </p:nvPr>
        </p:nvSpPr>
        <p:spPr/>
        <p:txBody>
          <a:bodyPr/>
          <a:lstStyle/>
          <a:p>
            <a:fld id="{A0B7FA9A-6BCF-4CFA-8685-B7A43319A6CD}" type="slidenum">
              <a:rPr lang="en-GB" smtClean="0"/>
              <a:pPr/>
              <a:t>6</a:t>
            </a:fld>
            <a:endParaRPr lang="en-GB"/>
          </a:p>
        </p:txBody>
      </p:sp>
      <p:sp>
        <p:nvSpPr>
          <p:cNvPr id="6" name="Title 5"/>
          <p:cNvSpPr>
            <a:spLocks noGrp="1"/>
          </p:cNvSpPr>
          <p:nvPr>
            <p:ph type="title"/>
          </p:nvPr>
        </p:nvSpPr>
        <p:spPr/>
        <p:txBody>
          <a:bodyPr/>
          <a:lstStyle/>
          <a:p>
            <a:r>
              <a:rPr lang="en-GB" dirty="0" smtClean="0"/>
              <a:t>Example: </a:t>
            </a:r>
            <a:r>
              <a:rPr lang="en-GB" dirty="0"/>
              <a:t>IO table</a:t>
            </a:r>
          </a:p>
        </p:txBody>
      </p:sp>
      <p:sp>
        <p:nvSpPr>
          <p:cNvPr id="9" name="TextBox 8"/>
          <p:cNvSpPr txBox="1"/>
          <p:nvPr/>
        </p:nvSpPr>
        <p:spPr>
          <a:xfrm>
            <a:off x="10174846" y="1850716"/>
            <a:ext cx="1132041" cy="492443"/>
          </a:xfrm>
          <a:prstGeom prst="rect">
            <a:avLst/>
          </a:prstGeom>
        </p:spPr>
        <p:txBody>
          <a:bodyPr vert="horz" wrap="none" lIns="91440" tIns="0" rIns="91440" bIns="0" rtlCol="0" anchor="t">
            <a:spAutoFit/>
          </a:bodyPr>
          <a:lstStyle/>
          <a:p>
            <a:pPr indent="0"/>
            <a:r>
              <a:rPr lang="en-GB" sz="3200" spc="-150" dirty="0"/>
              <a:t>INPUT</a:t>
            </a:r>
          </a:p>
        </p:txBody>
      </p:sp>
      <p:sp>
        <p:nvSpPr>
          <p:cNvPr id="10" name="Right Arrow 9"/>
          <p:cNvSpPr/>
          <p:nvPr/>
        </p:nvSpPr>
        <p:spPr>
          <a:xfrm>
            <a:off x="2150033" y="3868927"/>
            <a:ext cx="680545" cy="588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p:cNvSpPr/>
          <p:nvPr/>
        </p:nvSpPr>
        <p:spPr>
          <a:xfrm rot="5400000">
            <a:off x="11307689" y="1802776"/>
            <a:ext cx="680545" cy="588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1683711" y="3169074"/>
            <a:ext cx="1479892" cy="492443"/>
          </a:xfrm>
          <a:prstGeom prst="rect">
            <a:avLst/>
          </a:prstGeom>
        </p:spPr>
        <p:txBody>
          <a:bodyPr vert="horz" wrap="none" lIns="91440" tIns="0" rIns="91440" bIns="0" rtlCol="0" anchor="t">
            <a:spAutoFit/>
          </a:bodyPr>
          <a:lstStyle/>
          <a:p>
            <a:pPr indent="0"/>
            <a:r>
              <a:rPr lang="en-GB" sz="3200" spc="-150" dirty="0"/>
              <a:t>OUTPUT</a:t>
            </a:r>
          </a:p>
        </p:txBody>
      </p:sp>
      <p:pic>
        <p:nvPicPr>
          <p:cNvPr id="13" name="Picture 12"/>
          <p:cNvPicPr>
            <a:picLocks noChangeAspect="1"/>
          </p:cNvPicPr>
          <p:nvPr/>
        </p:nvPicPr>
        <p:blipFill>
          <a:blip r:embed="rId3"/>
          <a:stretch>
            <a:fillRect/>
          </a:stretch>
        </p:blipFill>
        <p:spPr>
          <a:xfrm>
            <a:off x="3496627" y="1329078"/>
            <a:ext cx="6296025" cy="5410200"/>
          </a:xfrm>
          <a:prstGeom prst="rect">
            <a:avLst/>
          </a:prstGeom>
        </p:spPr>
      </p:pic>
      <p:sp>
        <p:nvSpPr>
          <p:cNvPr id="14" name="TextBox 13"/>
          <p:cNvSpPr txBox="1"/>
          <p:nvPr/>
        </p:nvSpPr>
        <p:spPr>
          <a:xfrm>
            <a:off x="9792653" y="5710019"/>
            <a:ext cx="1896428" cy="553998"/>
          </a:xfrm>
          <a:prstGeom prst="rect">
            <a:avLst/>
          </a:prstGeom>
        </p:spPr>
        <p:txBody>
          <a:bodyPr vert="horz" wrap="square" lIns="91440" tIns="0" rIns="91440" bIns="0" rtlCol="0" anchor="t">
            <a:spAutoFit/>
          </a:bodyPr>
          <a:lstStyle/>
          <a:p>
            <a:pPr indent="0"/>
            <a:r>
              <a:rPr lang="en-GB" sz="1200" spc="-150" dirty="0"/>
              <a:t>EUROSTAT, 2008. </a:t>
            </a:r>
            <a:r>
              <a:rPr lang="en-GB" sz="1200" dirty="0">
                <a:hlinkClick r:id="rId4"/>
              </a:rPr>
              <a:t>Eurostat Manual of Supply, Use and Input-Output Tables. </a:t>
            </a:r>
            <a:endParaRPr lang="en-GB" sz="1200" spc="-150" dirty="0"/>
          </a:p>
        </p:txBody>
      </p:sp>
    </p:spTree>
    <p:extLst>
      <p:ext uri="{BB962C8B-B14F-4D97-AF65-F5344CB8AC3E}">
        <p14:creationId xmlns:p14="http://schemas.microsoft.com/office/powerpoint/2010/main" val="322938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5480" y="342841"/>
            <a:ext cx="7777687" cy="1116286"/>
          </a:xfrm>
        </p:spPr>
        <p:txBody>
          <a:bodyPr/>
          <a:lstStyle/>
          <a:p>
            <a:r>
              <a:rPr lang="en-US" dirty="0"/>
              <a:t>Top-down tools: CGE (Computable General Equilibrium)</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dirty="0"/>
              <a:t>Determine an equilibrium in the entire economy, and adjusts prices to get there</a:t>
            </a:r>
          </a:p>
          <a:p>
            <a:pPr marL="457200" indent="-457200">
              <a:buFont typeface="Arial" panose="020B0604020202020204" pitchFamily="34" charset="0"/>
              <a:buChar char="•"/>
            </a:pPr>
            <a:r>
              <a:rPr lang="en-US" dirty="0"/>
              <a:t>Outputs of the economy are produced as a function of various inputs</a:t>
            </a:r>
          </a:p>
          <a:p>
            <a:pPr marL="457200" indent="-457200">
              <a:buFont typeface="Arial" panose="020B0604020202020204" pitchFamily="34" charset="0"/>
              <a:buChar char="•"/>
            </a:pPr>
            <a:r>
              <a:rPr lang="en-US" dirty="0"/>
              <a:t>The inputs can be substituted for each other at various ‘</a:t>
            </a:r>
            <a:r>
              <a:rPr lang="en-US" dirty="0" err="1"/>
              <a:t>elasticites</a:t>
            </a:r>
            <a:r>
              <a:rPr lang="en-US" dirty="0"/>
              <a:t>’</a:t>
            </a:r>
          </a:p>
          <a:p>
            <a:pPr marL="457200" indent="-457200">
              <a:buFont typeface="Arial" panose="020B0604020202020204" pitchFamily="34" charset="0"/>
              <a:buChar char="•"/>
            </a:pPr>
            <a:r>
              <a:rPr lang="en-US" dirty="0"/>
              <a:t>Consider heating – one might substitute heaters for more insulation</a:t>
            </a:r>
          </a:p>
          <a:p>
            <a:pPr marL="457200" indent="-457200">
              <a:buFont typeface="Arial" panose="020B0604020202020204" pitchFamily="34" charset="0"/>
              <a:buChar char="•"/>
            </a:pPr>
            <a:r>
              <a:rPr lang="en-US" dirty="0"/>
              <a:t>Allows a wide and important range of policies to be assessed from energy technology to employment</a:t>
            </a:r>
          </a:p>
        </p:txBody>
      </p:sp>
      <p:sp>
        <p:nvSpPr>
          <p:cNvPr id="5" name="Footer Placeholder 4">
            <a:extLst>
              <a:ext uri="{FF2B5EF4-FFF2-40B4-BE49-F238E27FC236}">
                <a16:creationId xmlns:a16="http://schemas.microsoft.com/office/drawing/2014/main" id="{A32DF2D8-9A8A-41A4-8ADA-16B062E656D2}"/>
              </a:ext>
            </a:extLst>
          </p:cNvPr>
          <p:cNvSpPr>
            <a:spLocks noGrp="1"/>
          </p:cNvSpPr>
          <p:nvPr>
            <p:ph type="ftr" sz="quarter" idx="11"/>
          </p:nvPr>
        </p:nvSpPr>
        <p:spPr/>
        <p:txBody>
          <a:bodyPr/>
          <a:lstStyle/>
          <a:p>
            <a:r>
              <a:rPr lang="en-GB" smtClean="0"/>
              <a:t>MJ2380-2381 2020</a:t>
            </a:r>
            <a:endParaRPr lang="en-GB" dirty="0"/>
          </a:p>
        </p:txBody>
      </p:sp>
      <p:sp>
        <p:nvSpPr>
          <p:cNvPr id="6" name="Slide Number Placeholder 5">
            <a:extLst>
              <a:ext uri="{FF2B5EF4-FFF2-40B4-BE49-F238E27FC236}">
                <a16:creationId xmlns:a16="http://schemas.microsoft.com/office/drawing/2014/main" id="{83F8C9A2-B6DF-42E4-AF33-0631FBC890C8}"/>
              </a:ext>
            </a:extLst>
          </p:cNvPr>
          <p:cNvSpPr>
            <a:spLocks noGrp="1"/>
          </p:cNvSpPr>
          <p:nvPr>
            <p:ph type="sldNum" sz="quarter" idx="12"/>
          </p:nvPr>
        </p:nvSpPr>
        <p:spPr/>
        <p:txBody>
          <a:bodyPr/>
          <a:lstStyle/>
          <a:p>
            <a:fld id="{F36C87F6-986D-49E6-AF40-1B3A1EE8064D}" type="slidenum">
              <a:rPr lang="en-GB" smtClean="0"/>
              <a:pPr/>
              <a:t>7</a:t>
            </a:fld>
            <a:endParaRPr lang="en-GB" dirty="0"/>
          </a:p>
        </p:txBody>
      </p:sp>
    </p:spTree>
    <p:extLst>
      <p:ext uri="{BB962C8B-B14F-4D97-AF65-F5344CB8AC3E}">
        <p14:creationId xmlns:p14="http://schemas.microsoft.com/office/powerpoint/2010/main" val="605924390"/>
      </p:ext>
    </p:extLst>
  </p:cSld>
  <p:clrMapOvr>
    <a:masterClrMapping/>
  </p:clrMapOvr>
  <mc:AlternateContent xmlns:mc="http://schemas.openxmlformats.org/markup-compatibility/2006" xmlns:p14="http://schemas.microsoft.com/office/powerpoint/2010/main">
    <mc:Choice Requires="p14">
      <p:transition spd="slow" p14:dur="2000" advTm="221842"/>
    </mc:Choice>
    <mc:Fallback xmlns="">
      <p:transition spd="slow" advTm="22184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Bottom-up tools: Accounting</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Physical flows and energy balances</a:t>
            </a:r>
          </a:p>
          <a:p>
            <a:pPr marL="457200" indent="-457200">
              <a:buFont typeface="Arial" panose="020B0604020202020204" pitchFamily="34" charset="0"/>
              <a:buChar char="•"/>
            </a:pPr>
            <a:r>
              <a:rPr lang="en-US" dirty="0"/>
              <a:t>Examples include MAED and LEAP</a:t>
            </a:r>
          </a:p>
          <a:p>
            <a:pPr marL="457200" indent="-457200">
              <a:buFont typeface="Arial" panose="020B0604020202020204" pitchFamily="34" charset="0"/>
              <a:buChar char="•"/>
            </a:pPr>
            <a:r>
              <a:rPr lang="en-US" dirty="0"/>
              <a:t>Exogenously defined assumptions</a:t>
            </a:r>
          </a:p>
          <a:p>
            <a:pPr marL="457200" indent="-457200">
              <a:buFont typeface="Arial" panose="020B0604020202020204" pitchFamily="34" charset="0"/>
              <a:buChar char="•"/>
            </a:pPr>
            <a:r>
              <a:rPr lang="en-US" dirty="0"/>
              <a:t>Focus is on building scenarios</a:t>
            </a:r>
          </a:p>
          <a:p>
            <a:pPr marL="457200" indent="-457200">
              <a:buFont typeface="Arial" panose="020B0604020202020204" pitchFamily="34" charset="0"/>
              <a:buChar char="•"/>
            </a:pPr>
            <a:r>
              <a:rPr lang="en-US" dirty="0"/>
              <a:t>Have the strong advantage that they are simple and transparent </a:t>
            </a:r>
          </a:p>
          <a:p>
            <a:pPr marL="457200" indent="-457200">
              <a:buFont typeface="Arial" panose="020B0604020202020204" pitchFamily="34" charset="0"/>
              <a:buChar char="•"/>
            </a:pPr>
            <a:r>
              <a:rPr lang="en-US" dirty="0"/>
              <a:t>Other ‘bottom up’ models are based on these</a:t>
            </a:r>
          </a:p>
        </p:txBody>
      </p:sp>
      <p:sp>
        <p:nvSpPr>
          <p:cNvPr id="5" name="Footer Placeholder 4">
            <a:extLst>
              <a:ext uri="{FF2B5EF4-FFF2-40B4-BE49-F238E27FC236}">
                <a16:creationId xmlns:a16="http://schemas.microsoft.com/office/drawing/2014/main" id="{2515C8AE-8F67-44B6-996A-F3637AAA7FC6}"/>
              </a:ext>
            </a:extLst>
          </p:cNvPr>
          <p:cNvSpPr>
            <a:spLocks noGrp="1"/>
          </p:cNvSpPr>
          <p:nvPr>
            <p:ph type="ftr" sz="quarter" idx="11"/>
          </p:nvPr>
        </p:nvSpPr>
        <p:spPr/>
        <p:txBody>
          <a:bodyPr/>
          <a:lstStyle/>
          <a:p>
            <a:r>
              <a:rPr lang="en-GB" smtClean="0"/>
              <a:t>MJ2380-2381 2020</a:t>
            </a:r>
            <a:endParaRPr lang="en-GB" dirty="0"/>
          </a:p>
        </p:txBody>
      </p:sp>
      <p:sp>
        <p:nvSpPr>
          <p:cNvPr id="6" name="Slide Number Placeholder 5">
            <a:extLst>
              <a:ext uri="{FF2B5EF4-FFF2-40B4-BE49-F238E27FC236}">
                <a16:creationId xmlns:a16="http://schemas.microsoft.com/office/drawing/2014/main" id="{A8880136-AA39-4293-9E12-BE1383C26738}"/>
              </a:ext>
            </a:extLst>
          </p:cNvPr>
          <p:cNvSpPr>
            <a:spLocks noGrp="1"/>
          </p:cNvSpPr>
          <p:nvPr>
            <p:ph type="sldNum" sz="quarter" idx="12"/>
          </p:nvPr>
        </p:nvSpPr>
        <p:spPr/>
        <p:txBody>
          <a:bodyPr/>
          <a:lstStyle/>
          <a:p>
            <a:fld id="{F36C87F6-986D-49E6-AF40-1B3A1EE8064D}" type="slidenum">
              <a:rPr lang="en-GB" smtClean="0"/>
              <a:pPr/>
              <a:t>8</a:t>
            </a:fld>
            <a:endParaRPr lang="en-GB" dirty="0"/>
          </a:p>
        </p:txBody>
      </p:sp>
    </p:spTree>
    <p:extLst>
      <p:ext uri="{BB962C8B-B14F-4D97-AF65-F5344CB8AC3E}">
        <p14:creationId xmlns:p14="http://schemas.microsoft.com/office/powerpoint/2010/main" val="3199561129"/>
      </p:ext>
    </p:extLst>
  </p:cSld>
  <p:clrMapOvr>
    <a:masterClrMapping/>
  </p:clrMapOvr>
  <mc:AlternateContent xmlns:mc="http://schemas.openxmlformats.org/markup-compatibility/2006" xmlns:p14="http://schemas.microsoft.com/office/powerpoint/2010/main">
    <mc:Choice Requires="p14">
      <p:transition spd="slow" p14:dur="2000" advTm="222766"/>
    </mc:Choice>
    <mc:Fallback xmlns="">
      <p:transition spd="slow" advTm="22276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MJ2380-2381 2020</a:t>
            </a:r>
            <a:endParaRPr lang="en-GB"/>
          </a:p>
        </p:txBody>
      </p:sp>
      <p:sp>
        <p:nvSpPr>
          <p:cNvPr id="5" name="Slide Number Placeholder 4"/>
          <p:cNvSpPr>
            <a:spLocks noGrp="1"/>
          </p:cNvSpPr>
          <p:nvPr>
            <p:ph type="sldNum" sz="quarter" idx="12"/>
          </p:nvPr>
        </p:nvSpPr>
        <p:spPr/>
        <p:txBody>
          <a:bodyPr/>
          <a:lstStyle/>
          <a:p>
            <a:fld id="{A0B7FA9A-6BCF-4CFA-8685-B7A43319A6CD}" type="slidenum">
              <a:rPr lang="en-GB" smtClean="0"/>
              <a:pPr/>
              <a:t>9</a:t>
            </a:fld>
            <a:endParaRPr lang="en-GB"/>
          </a:p>
        </p:txBody>
      </p:sp>
      <p:sp>
        <p:nvSpPr>
          <p:cNvPr id="6" name="Title 5"/>
          <p:cNvSpPr>
            <a:spLocks noGrp="1"/>
          </p:cNvSpPr>
          <p:nvPr>
            <p:ph type="title"/>
          </p:nvPr>
        </p:nvSpPr>
        <p:spPr>
          <a:xfrm>
            <a:off x="1935480" y="342841"/>
            <a:ext cx="7926977" cy="1116286"/>
          </a:xfrm>
        </p:spPr>
        <p:txBody>
          <a:bodyPr/>
          <a:lstStyle/>
          <a:p>
            <a:r>
              <a:rPr lang="en-GB" dirty="0"/>
              <a:t>Example of bottom-up: accounting framework (MAED)</a:t>
            </a:r>
          </a:p>
        </p:txBody>
      </p:sp>
      <p:pic>
        <p:nvPicPr>
          <p:cNvPr id="7" name="Picture 6"/>
          <p:cNvPicPr>
            <a:picLocks noChangeAspect="1"/>
          </p:cNvPicPr>
          <p:nvPr/>
        </p:nvPicPr>
        <p:blipFill>
          <a:blip r:embed="rId3"/>
          <a:stretch>
            <a:fillRect/>
          </a:stretch>
        </p:blipFill>
        <p:spPr>
          <a:xfrm>
            <a:off x="5020408" y="1539603"/>
            <a:ext cx="5758961" cy="2032038"/>
          </a:xfrm>
          <a:prstGeom prst="rect">
            <a:avLst/>
          </a:prstGeom>
        </p:spPr>
      </p:pic>
      <p:sp>
        <p:nvSpPr>
          <p:cNvPr id="8" name="TextBox 7"/>
          <p:cNvSpPr txBox="1"/>
          <p:nvPr/>
        </p:nvSpPr>
        <p:spPr>
          <a:xfrm>
            <a:off x="838200" y="1968745"/>
            <a:ext cx="2960077" cy="1292662"/>
          </a:xfrm>
          <a:prstGeom prst="rect">
            <a:avLst/>
          </a:prstGeom>
        </p:spPr>
        <p:txBody>
          <a:bodyPr vert="horz" wrap="square" lIns="91440" tIns="0" rIns="91440" bIns="0" rtlCol="0" anchor="t">
            <a:spAutoFit/>
          </a:bodyPr>
          <a:lstStyle/>
          <a:p>
            <a:pPr indent="0"/>
            <a:r>
              <a:rPr lang="en-GB" sz="3600" b="1" spc="-150" dirty="0"/>
              <a:t>MAED</a:t>
            </a:r>
          </a:p>
          <a:p>
            <a:pPr indent="0"/>
            <a:r>
              <a:rPr lang="en-GB" sz="2400" spc="-150" dirty="0"/>
              <a:t>Model for Analysis of Energy Demand, IAEA</a:t>
            </a:r>
          </a:p>
        </p:txBody>
      </p:sp>
      <p:pic>
        <p:nvPicPr>
          <p:cNvPr id="9" name="Picture 8"/>
          <p:cNvPicPr>
            <a:picLocks noChangeAspect="1"/>
          </p:cNvPicPr>
          <p:nvPr/>
        </p:nvPicPr>
        <p:blipFill>
          <a:blip r:embed="rId4"/>
          <a:stretch>
            <a:fillRect/>
          </a:stretch>
        </p:blipFill>
        <p:spPr>
          <a:xfrm>
            <a:off x="838200" y="4409268"/>
            <a:ext cx="2960077" cy="799221"/>
          </a:xfrm>
          <a:prstGeom prst="rect">
            <a:avLst/>
          </a:prstGeom>
        </p:spPr>
      </p:pic>
      <p:pic>
        <p:nvPicPr>
          <p:cNvPr id="12" name="Picture 11"/>
          <p:cNvPicPr>
            <a:picLocks noChangeAspect="1"/>
          </p:cNvPicPr>
          <p:nvPr/>
        </p:nvPicPr>
        <p:blipFill>
          <a:blip r:embed="rId5"/>
          <a:stretch>
            <a:fillRect/>
          </a:stretch>
        </p:blipFill>
        <p:spPr>
          <a:xfrm>
            <a:off x="5698514" y="3730219"/>
            <a:ext cx="4402748" cy="2467553"/>
          </a:xfrm>
          <a:prstGeom prst="rect">
            <a:avLst/>
          </a:prstGeom>
        </p:spPr>
      </p:pic>
    </p:spTree>
    <p:extLst>
      <p:ext uri="{BB962C8B-B14F-4D97-AF65-F5344CB8AC3E}">
        <p14:creationId xmlns:p14="http://schemas.microsoft.com/office/powerpoint/2010/main" val="123088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SeMOSYS_dESA_OpTIMU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0" rIns="91440" bIns="0" rtlCol="0" anchor="t">
        <a:normAutofit fontScale="92500" lnSpcReduction="10000"/>
      </a:bodyPr>
      <a:lstStyle>
        <a:defPPr marL="457200" indent="0">
          <a:defRPr sz="3000" b="1" spc="-150" dirty="0" smtClean="0">
            <a:solidFill>
              <a:schemeClr val="bg2">
                <a:lumMod val="50000"/>
              </a:schemeClr>
            </a:solidFill>
            <a:latin typeface="+mn-lt"/>
          </a:defRPr>
        </a:defPPr>
      </a:lstStyle>
    </a:txDef>
  </a:objectDefaults>
  <a:extraClrSchemeLst/>
  <a:extLst>
    <a:ext uri="{05A4C25C-085E-4340-85A3-A5531E510DB2}">
      <thm15:themeFamily xmlns:thm15="http://schemas.microsoft.com/office/thememl/2012/main" name="OSeMOSYS_dESA_OpTIMUS" id="{87B24570-67CC-4463-B33B-D3B7D7BCBA01}" vid="{5874AC31-46F6-47B9-A431-4546F1FB4AF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 OSeMOSYS Community_AB" id="{05E57207-9E8F-4997-AF84-042E96A9F9B0}" vid="{05C5C074-0B80-4D41-8661-E94856CD75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63006fdc-ec28-45de-86bf-e6eec10d2712" Revision="1" Stencil="System.MyShapes" StencilVersion="1.0"/>
</Control>
</file>

<file path=customXml/item2.xml><?xml version="1.0" encoding="utf-8"?>
<Control xmlns="http://schemas.microsoft.com/VisualStudio/2011/storyboarding/control">
  <Id Name="63006fdc-ec28-45de-86bf-e6eec10d2712" Revision="1" Stencil="System.MyShapes" StencilVersion="1.0"/>
</Control>
</file>

<file path=customXml/item3.xml><?xml version="1.0" encoding="utf-8"?>
<Control xmlns="http://schemas.microsoft.com/VisualStudio/2011/storyboarding/control">
  <Id Name="63006fdc-ec28-45de-86bf-e6eec10d2712" Revision="1" Stencil="System.MyShapes" StencilVersion="1.0"/>
</Control>
</file>

<file path=customXml/item4.xml><?xml version="1.0" encoding="utf-8"?>
<Control xmlns="http://schemas.microsoft.com/VisualStudio/2011/storyboarding/control">
  <Id Name="63006fdc-ec28-45de-86bf-e6eec10d2712" Revision="1" Stencil="System.MyShapes" StencilVersion="1.0"/>
</Control>
</file>

<file path=customXml/item5.xml><?xml version="1.0" encoding="utf-8"?>
<Control xmlns="http://schemas.microsoft.com/VisualStudio/2011/storyboarding/control">
  <Id Name="63006fdc-ec28-45de-86bf-e6eec10d2712" Revision="1" Stencil="System.MyShapes" StencilVersion="1.0"/>
</Control>
</file>

<file path=customXml/item6.xml><?xml version="1.0" encoding="utf-8"?>
<Control xmlns="http://schemas.microsoft.com/VisualStudio/2011/storyboarding/control">
  <Id Name="63006fdc-ec28-45de-86bf-e6eec10d2712" Revision="1" Stencil="System.MyShapes" StencilVersion="1.0"/>
</Control>
</file>

<file path=customXml/item7.xml><?xml version="1.0" encoding="utf-8"?>
<Control xmlns="http://schemas.microsoft.com/VisualStudio/2011/storyboarding/control">
  <Id Name="63006fdc-ec28-45de-86bf-e6eec10d2712" Revision="1" Stencil="System.MyShapes" StencilVersion="1.0"/>
</Control>
</file>

<file path=customXml/item8.xml><?xml version="1.0" encoding="utf-8"?>
<Control xmlns="http://schemas.microsoft.com/VisualStudio/2011/storyboarding/control">
  <Id Name="63006fdc-ec28-45de-86bf-e6eec10d2712" Revision="1" Stencil="System.MyShapes" StencilVersion="1.0"/>
</Control>
</file>

<file path=customXml/item9.xml><?xml version="1.0" encoding="utf-8"?>
<Control xmlns="http://schemas.microsoft.com/VisualStudio/2011/storyboarding/control">
  <Id Name="63006fdc-ec28-45de-86bf-e6eec10d2712" Revision="1" Stencil="System.MyShapes" StencilVersion="1.0"/>
</Control>
</file>

<file path=customXml/itemProps1.xml><?xml version="1.0" encoding="utf-8"?>
<ds:datastoreItem xmlns:ds="http://schemas.openxmlformats.org/officeDocument/2006/customXml" ds:itemID="{25B0A9D5-AA86-40E5-8BB9-BF6B6793A753}">
  <ds:schemaRefs>
    <ds:schemaRef ds:uri="http://schemas.microsoft.com/VisualStudio/2011/storyboarding/control"/>
  </ds:schemaRefs>
</ds:datastoreItem>
</file>

<file path=customXml/itemProps2.xml><?xml version="1.0" encoding="utf-8"?>
<ds:datastoreItem xmlns:ds="http://schemas.openxmlformats.org/officeDocument/2006/customXml" ds:itemID="{834A27C6-F506-436C-BE80-EBD990020008}">
  <ds:schemaRefs>
    <ds:schemaRef ds:uri="http://schemas.microsoft.com/VisualStudio/2011/storyboarding/control"/>
  </ds:schemaRefs>
</ds:datastoreItem>
</file>

<file path=customXml/itemProps3.xml><?xml version="1.0" encoding="utf-8"?>
<ds:datastoreItem xmlns:ds="http://schemas.openxmlformats.org/officeDocument/2006/customXml" ds:itemID="{C4C77668-3C09-4800-9078-32A63FDB8878}">
  <ds:schemaRefs>
    <ds:schemaRef ds:uri="http://schemas.microsoft.com/VisualStudio/2011/storyboarding/control"/>
  </ds:schemaRefs>
</ds:datastoreItem>
</file>

<file path=customXml/itemProps4.xml><?xml version="1.0" encoding="utf-8"?>
<ds:datastoreItem xmlns:ds="http://schemas.openxmlformats.org/officeDocument/2006/customXml" ds:itemID="{25A3FA23-A2B3-408D-BAC0-3974AD01A403}">
  <ds:schemaRefs>
    <ds:schemaRef ds:uri="http://schemas.microsoft.com/VisualStudio/2011/storyboarding/control"/>
  </ds:schemaRefs>
</ds:datastoreItem>
</file>

<file path=customXml/itemProps5.xml><?xml version="1.0" encoding="utf-8"?>
<ds:datastoreItem xmlns:ds="http://schemas.openxmlformats.org/officeDocument/2006/customXml" ds:itemID="{2611C6C5-73A8-4088-8E8F-45AC80A93639}">
  <ds:schemaRefs>
    <ds:schemaRef ds:uri="http://schemas.microsoft.com/VisualStudio/2011/storyboarding/control"/>
  </ds:schemaRefs>
</ds:datastoreItem>
</file>

<file path=customXml/itemProps6.xml><?xml version="1.0" encoding="utf-8"?>
<ds:datastoreItem xmlns:ds="http://schemas.openxmlformats.org/officeDocument/2006/customXml" ds:itemID="{0103A532-5B2C-4425-9F2A-7F4721A16C4C}">
  <ds:schemaRefs>
    <ds:schemaRef ds:uri="http://schemas.microsoft.com/VisualStudio/2011/storyboarding/control"/>
  </ds:schemaRefs>
</ds:datastoreItem>
</file>

<file path=customXml/itemProps7.xml><?xml version="1.0" encoding="utf-8"?>
<ds:datastoreItem xmlns:ds="http://schemas.openxmlformats.org/officeDocument/2006/customXml" ds:itemID="{1CFCFB3A-1124-4BB9-AF75-CF97631426FE}">
  <ds:schemaRefs>
    <ds:schemaRef ds:uri="http://schemas.microsoft.com/VisualStudio/2011/storyboarding/control"/>
  </ds:schemaRefs>
</ds:datastoreItem>
</file>

<file path=customXml/itemProps8.xml><?xml version="1.0" encoding="utf-8"?>
<ds:datastoreItem xmlns:ds="http://schemas.openxmlformats.org/officeDocument/2006/customXml" ds:itemID="{E01F304E-8A23-4F3A-A522-8F0F304C2F57}">
  <ds:schemaRefs>
    <ds:schemaRef ds:uri="http://schemas.microsoft.com/VisualStudio/2011/storyboarding/control"/>
  </ds:schemaRefs>
</ds:datastoreItem>
</file>

<file path=customXml/itemProps9.xml><?xml version="1.0" encoding="utf-8"?>
<ds:datastoreItem xmlns:ds="http://schemas.openxmlformats.org/officeDocument/2006/customXml" ds:itemID="{C617D7A1-438A-4842-B3E3-9908A6EB6D2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OSeMOSYS_dESA_OpTIMUS</Template>
  <TotalTime>6369</TotalTime>
  <Words>1569</Words>
  <Application>Microsoft Office PowerPoint</Application>
  <PresentationFormat>Widescreen</PresentationFormat>
  <Paragraphs>152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Tahoma</vt:lpstr>
      <vt:lpstr>Verdana</vt:lpstr>
      <vt:lpstr>OSeMOSYS_dESA_OpTIMUS</vt:lpstr>
      <vt:lpstr>Custom Design</vt:lpstr>
      <vt:lpstr>Types of modelling tools</vt:lpstr>
      <vt:lpstr>Types of modelling tools</vt:lpstr>
      <vt:lpstr>Types of modelling tools</vt:lpstr>
      <vt:lpstr>Top-down tools: Econometric</vt:lpstr>
      <vt:lpstr>Top-down tools: Input/Output (IO)</vt:lpstr>
      <vt:lpstr>Example: IO table</vt:lpstr>
      <vt:lpstr>Top-down tools: CGE (Computable General Equilibrium)</vt:lpstr>
      <vt:lpstr>Bottom-up tools: Accounting</vt:lpstr>
      <vt:lpstr>Example of bottom-up: accounting framework (MAED)</vt:lpstr>
      <vt:lpstr>Bottom-up tools: Simulation</vt:lpstr>
      <vt:lpstr>Bottom-up tools: Optimisation</vt:lpstr>
      <vt:lpstr>Energy Model Typology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MJ2383 - Lab 1</dc:title>
  <dc:creator>Hauke Henke</dc:creator>
  <cp:keywords>Screening curves</cp:keywords>
  <cp:lastModifiedBy>Francesco Gardumi</cp:lastModifiedBy>
  <cp:revision>183</cp:revision>
  <dcterms:created xsi:type="dcterms:W3CDTF">2015-09-18T21:05:15Z</dcterms:created>
  <dcterms:modified xsi:type="dcterms:W3CDTF">2020-04-02T15:42:23Z</dcterms:modified>
</cp:coreProperties>
</file>