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  <p:sldMasterId id="2147483699" r:id="rId2"/>
  </p:sldMasterIdLst>
  <p:notesMasterIdLst>
    <p:notesMasterId r:id="rId9"/>
  </p:notesMasterIdLst>
  <p:sldIdLst>
    <p:sldId id="414" r:id="rId3"/>
    <p:sldId id="402" r:id="rId4"/>
    <p:sldId id="403" r:id="rId5"/>
    <p:sldId id="404" r:id="rId6"/>
    <p:sldId id="412" r:id="rId7"/>
    <p:sldId id="40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Peña Balderrama" initials="GPB" lastIdx="2" clrIdx="0">
    <p:extLst>
      <p:ext uri="{19B8F6BF-5375-455C-9EA6-DF929625EA0E}">
        <p15:presenceInfo xmlns:p15="http://schemas.microsoft.com/office/powerpoint/2012/main" userId="d4cb51f7aa79fe2b" providerId="Windows Live"/>
      </p:ext>
    </p:extLst>
  </p:cmAuthor>
  <p:cmAuthor id="2" name="Francesco Gardumi" initials="FG" lastIdx="19" clrIdx="1">
    <p:extLst>
      <p:ext uri="{19B8F6BF-5375-455C-9EA6-DF929625EA0E}">
        <p15:presenceInfo xmlns:p15="http://schemas.microsoft.com/office/powerpoint/2012/main" userId="S-1-5-21-4270984560-2697355171-1338322823-6359" providerId="AD"/>
      </p:ext>
    </p:extLst>
  </p:cmAuthor>
  <p:cmAuthor id="3" name="Youssef Almulla" initials="YA" lastIdx="5" clrIdx="2">
    <p:extLst>
      <p:ext uri="{19B8F6BF-5375-455C-9EA6-DF929625EA0E}">
        <p15:presenceInfo xmlns:p15="http://schemas.microsoft.com/office/powerpoint/2012/main" userId="50222d39666882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58" autoAdjust="0"/>
    <p:restoredTop sz="90300" autoAdjust="0"/>
  </p:normalViewPr>
  <p:slideViewPr>
    <p:cSldViewPr snapToGrid="0">
      <p:cViewPr varScale="1">
        <p:scale>
          <a:sx n="106" d="100"/>
          <a:sy n="106" d="100"/>
        </p:scale>
        <p:origin x="34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liotis\Box%20Sync\dESA\06%20Projects\2018-06%20Trieste%20Summer%20School\OSeMOSYS%20Track\Second%20week\OSeMOSYS%20simple%20exercises\Load%20curv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Yearly!$B$3</c:f>
              <c:strCache>
                <c:ptCount val="1"/>
                <c:pt idx="0">
                  <c:v>MW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Yearly!$C$2:$N$2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Yearly!$C$3:$N$3</c:f>
              <c:numCache>
                <c:formatCode>0</c:formatCode>
                <c:ptCount val="12"/>
                <c:pt idx="0">
                  <c:v>597.8861101458333</c:v>
                </c:pt>
                <c:pt idx="1">
                  <c:v>553.6830387916666</c:v>
                </c:pt>
                <c:pt idx="2">
                  <c:v>464.08551507291668</c:v>
                </c:pt>
                <c:pt idx="3">
                  <c:v>431.36174295833342</c:v>
                </c:pt>
                <c:pt idx="4">
                  <c:v>510.57537962500015</c:v>
                </c:pt>
                <c:pt idx="5">
                  <c:v>550.69794792708342</c:v>
                </c:pt>
                <c:pt idx="6">
                  <c:v>785.48900375000028</c:v>
                </c:pt>
                <c:pt idx="7">
                  <c:v>725.74610415625023</c:v>
                </c:pt>
                <c:pt idx="8">
                  <c:v>664.67839567708336</c:v>
                </c:pt>
                <c:pt idx="9">
                  <c:v>484.50628484375011</c:v>
                </c:pt>
                <c:pt idx="10">
                  <c:v>456.88337109374999</c:v>
                </c:pt>
                <c:pt idx="11">
                  <c:v>537.12979393749993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ED-4766-B917-2543CCE431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6125496"/>
        <c:axId val="346126808"/>
      </c:lineChart>
      <c:catAx>
        <c:axId val="346125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46126808"/>
        <c:crosses val="autoZero"/>
        <c:auto val="1"/>
        <c:lblAlgn val="ctr"/>
        <c:lblOffset val="100"/>
        <c:noMultiLvlLbl val="0"/>
      </c:catAx>
      <c:valAx>
        <c:axId val="346126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 b="1" dirty="0"/>
                  <a:t>Average Monthly Load (MW)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46125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FC889-3B05-4F6A-9AB7-C2521E883D0A}" type="datetimeFigureOut">
              <a:rPr lang="en-GB" smtClean="0"/>
              <a:t>02/04/2020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A41E-3344-47AD-8CBE-EB0FC2E51C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24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A41E-3344-47AD-8CBE-EB0FC2E51C22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4459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 smtClean="0"/>
              <a:t>Year Split: is the duration of a modelled time slice, expressed as a fraction of the year. The sum of each entry over one modelled year should equal 1.</a:t>
            </a:r>
            <a:endParaRPr lang="en-GB" b="1" i="1" dirty="0" smtClean="0"/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v-SE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Specified</a:t>
            </a:r>
            <a:r>
              <a:rPr lang="sv-SE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Demand</a:t>
            </a:r>
            <a:r>
              <a:rPr lang="sv-SE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Profile</a:t>
            </a:r>
            <a:r>
              <a:rPr lang="sv-SE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Annual fraction of energy-service or commodity demand that is required in each time slice. For each year, all the defined 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SpecifiedDemandProfile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input values should sum up to 1.</a:t>
            </a:r>
            <a:endParaRPr lang="sv-SE" sz="1200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A41E-3344-47AD-8CBE-EB0FC2E51C2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3943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optimus.community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F77CEED-BC5C-4196-870D-0258B5F3966C}" type="datetime1">
              <a:rPr lang="sv-SE" smtClean="0"/>
              <a:t>2020-04-02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algn="l" fontAlgn="ctr"/>
            <a:r>
              <a:rPr lang="en-US" sz="1000" dirty="0"/>
              <a:t>This work by </a:t>
            </a:r>
            <a:r>
              <a:rPr lang="en-US" sz="1000" dirty="0" err="1">
                <a:hlinkClick r:id="rId2"/>
              </a:rPr>
              <a:t>OpTIMUS.community</a:t>
            </a:r>
            <a:r>
              <a:rPr lang="en-US" sz="1000" dirty="0"/>
              <a:t> is licensed under the Creative Commons Attribution 4.0 International License. To view a copy of this license, visit </a:t>
            </a:r>
            <a:r>
              <a:rPr lang="en-US" sz="1000" dirty="0">
                <a:hlinkClick r:id="rId3"/>
              </a:rPr>
              <a:t>http://creativecommons.org/licenses/by/4.0/</a:t>
            </a:r>
            <a:r>
              <a:rPr lang="en-US" sz="1000" dirty="0"/>
              <a:t>.</a:t>
            </a:r>
            <a:endParaRPr lang="sv-SE" sz="10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B9B0D29-0ACD-4FE4-92D3-F41CEBA2AA66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9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80973CA-6EB9-4C8B-8B55-DAC88F654007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3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8E7416A-DBD0-48F5-A447-6FD50BD88FF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66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A416752-C0A6-4922-B2A6-38C4A6EF129E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0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E6DFBBF-3E79-4DBE-AA8D-EE8B3C7A27F3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5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CA629C6-0FC6-43DE-87BE-3F0BB1CE48A8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5" name="Grupp 28"/>
          <p:cNvGrpSpPr/>
          <p:nvPr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1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55000">
              <a:schemeClr val="bg1"/>
            </a:gs>
            <a:gs pos="28000">
              <a:schemeClr val="bg1"/>
            </a:gs>
            <a:gs pos="10000">
              <a:schemeClr val="bg1"/>
            </a:gs>
            <a:gs pos="100000">
              <a:schemeClr val="bg1">
                <a:lumMod val="85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76385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2701" b="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85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4" y="360000"/>
            <a:ext cx="1080281" cy="108000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384107" y="685800"/>
            <a:ext cx="5123504" cy="4038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7392481" y="4876800"/>
            <a:ext cx="4106675" cy="129540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1350" baseline="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Presentation</a:t>
            </a:r>
            <a:r>
              <a:rPr lang="es-BO" noProof="0" dirty="0"/>
              <a:t> </a:t>
            </a:r>
            <a:r>
              <a:rPr lang="es-BO" noProof="0" dirty="0" err="1"/>
              <a:t>by</a:t>
            </a:r>
            <a:r>
              <a:rPr lang="es-BO" noProof="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8341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/>
        </p:nvCxnSpPr>
        <p:spPr bwMode="auto">
          <a:xfrm>
            <a:off x="391585" y="6432550"/>
            <a:ext cx="11451167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4" name="Platshållare för datum 2"/>
          <p:cNvSpPr>
            <a:spLocks noGrp="1"/>
          </p:cNvSpPr>
          <p:nvPr>
            <p:ph type="dt" sz="half" idx="10"/>
          </p:nvPr>
        </p:nvSpPr>
        <p:spPr>
          <a:xfrm>
            <a:off x="8400989" y="6465600"/>
            <a:ext cx="1396623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EB837-5E14-425E-9D9F-474B13F658FA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476385" y="6465600"/>
            <a:ext cx="6639905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4"/>
          <p:cNvSpPr>
            <a:spLocks noGrp="1"/>
          </p:cNvSpPr>
          <p:nvPr>
            <p:ph type="sldNum" sz="quarter" idx="12"/>
          </p:nvPr>
        </p:nvSpPr>
        <p:spPr>
          <a:xfrm>
            <a:off x="10089828" y="6465600"/>
            <a:ext cx="1143299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044EF-8D69-42D7-ABA7-6C64081776C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219734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A85F-A33B-4946-B245-53B40F536456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6608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F7EA-BB77-40B8-AB36-66117991148A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51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1B7C163-0C8D-4B62-95A0-F992D3036A6D}" type="datetime1">
              <a:rPr lang="sv-SE" smtClean="0"/>
              <a:t>2020-04-02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36C87F6-986D-49E6-AF40-1B3A1EE8064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41135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0AC7-51DB-4FFC-80B5-9996CE5A7233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2113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442-DB24-4871-9C9D-73956B73DC17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709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B022-6AA3-4290-A4EE-E5B967BEE706}" type="datetime1">
              <a:rPr lang="sv-SE" smtClean="0"/>
              <a:t>2020-04-02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9909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8184-4126-445F-B3E6-C75B9C08F052}" type="datetime1">
              <a:rPr lang="sv-SE" smtClean="0"/>
              <a:t>2020-04-02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79049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1DE4-BC8F-4879-A000-C2ED30F72D40}" type="datetime1">
              <a:rPr lang="sv-SE" smtClean="0"/>
              <a:t>2020-04-02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63140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46EE-798C-4243-9815-EB693A38ABE6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88858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7FA6-87D3-4138-B05C-267E5CFC0EEB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6828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8FCB-1EF1-42BA-A110-0C4F1ECAF153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95838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6B76-172E-4B4F-85BD-EEC12A96BC6C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42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ngelog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Changelog and attribution</a:t>
            </a:r>
            <a:endParaRPr lang="en-GB" dirty="0"/>
          </a:p>
        </p:txBody>
      </p:sp>
      <p:graphicFrame>
        <p:nvGraphicFramePr>
          <p:cNvPr id="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526266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Reviser</a:t>
                      </a:r>
                      <a:r>
                        <a:rPr lang="en-US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/>
              <a:t>To </a:t>
            </a:r>
            <a:r>
              <a:rPr lang="sv-SE" i="1" dirty="0" err="1"/>
              <a:t>correctly</a:t>
            </a:r>
            <a:r>
              <a:rPr lang="sv-SE" i="1" dirty="0"/>
              <a:t> </a:t>
            </a:r>
            <a:r>
              <a:rPr lang="sv-SE" i="1" dirty="0" err="1"/>
              <a:t>reference</a:t>
            </a:r>
            <a:r>
              <a:rPr lang="sv-SE" i="1" dirty="0"/>
              <a:t> </a:t>
            </a:r>
            <a:r>
              <a:rPr lang="sv-SE" i="1" dirty="0" err="1"/>
              <a:t>this</a:t>
            </a:r>
            <a:r>
              <a:rPr lang="sv-SE" i="1" dirty="0"/>
              <a:t> </a:t>
            </a:r>
            <a:r>
              <a:rPr lang="sv-SE" i="1" dirty="0" err="1"/>
              <a:t>work</a:t>
            </a:r>
            <a:r>
              <a:rPr lang="sv-SE" i="1" dirty="0"/>
              <a:t>, </a:t>
            </a:r>
            <a:r>
              <a:rPr lang="sv-SE" i="1" dirty="0" err="1"/>
              <a:t>please</a:t>
            </a:r>
            <a:r>
              <a:rPr lang="sv-SE" i="1" dirty="0"/>
              <a:t> </a:t>
            </a:r>
            <a:r>
              <a:rPr lang="sv-SE" i="1" dirty="0" err="1"/>
              <a:t>use</a:t>
            </a:r>
            <a:r>
              <a:rPr lang="sv-SE" i="1" dirty="0"/>
              <a:t> the </a:t>
            </a:r>
            <a:r>
              <a:rPr lang="sv-SE" i="1" dirty="0" err="1"/>
              <a:t>following</a:t>
            </a:r>
            <a:r>
              <a:rPr lang="sv-SE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867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C1E589B-E61E-4111-B6D5-90611486D93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6903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5ABEAFC-F4E1-419E-B291-575D1EFA2B71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DF3AAE61-5088-4715-8498-C9630F2ECC4E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8CB9903-B552-4DBA-A3D4-82DFE49CDE0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8522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1053601-CE10-4A4E-8269-1CFB5913D6DB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121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EB2A837-377C-4EFC-82E2-4C0C7711B22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942" y="913448"/>
            <a:ext cx="1363858" cy="535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127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2" descr="http://www.osemosys.org/uploads/1/8/5/0/18504136/logo_1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967" y="265989"/>
            <a:ext cx="1977808" cy="7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2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63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51645-5DB6-42F5-ADDA-369F7AFAFE88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64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8289" y="2305202"/>
            <a:ext cx="11186809" cy="380082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In Canvas, you can download </a:t>
            </a:r>
            <a:r>
              <a:rPr lang="en-GB" dirty="0"/>
              <a:t>‘</a:t>
            </a:r>
            <a:r>
              <a:rPr lang="en-GB" i="1" dirty="0"/>
              <a:t>VT20L2_TimeRepresentation_EX2.xlsx</a:t>
            </a:r>
            <a:r>
              <a:rPr lang="en-GB" dirty="0"/>
              <a:t>’ </a:t>
            </a:r>
            <a:r>
              <a:rPr lang="en-GB" dirty="0" smtClean="0"/>
              <a:t>which will be used for this task.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This file has 4 sheets/tabs: </a:t>
            </a:r>
            <a:r>
              <a:rPr lang="en-GB" b="1" i="1" dirty="0" err="1" smtClean="0"/>
              <a:t>Yearly_load</a:t>
            </a:r>
            <a:r>
              <a:rPr lang="en-GB" b="1" i="1" dirty="0" smtClean="0"/>
              <a:t>, </a:t>
            </a:r>
            <a:r>
              <a:rPr lang="en-GB" b="1" i="1" dirty="0" err="1" smtClean="0"/>
              <a:t>Hourly_load</a:t>
            </a:r>
            <a:r>
              <a:rPr lang="en-GB" i="1" dirty="0" smtClean="0"/>
              <a:t>, </a:t>
            </a:r>
            <a:r>
              <a:rPr lang="en-GB" b="1" i="1" dirty="0" err="1" smtClean="0"/>
              <a:t>Year_Split</a:t>
            </a:r>
            <a:r>
              <a:rPr lang="en-GB" i="1" dirty="0" smtClean="0"/>
              <a:t> and </a:t>
            </a:r>
            <a:r>
              <a:rPr lang="en-GB" b="1" i="1" dirty="0" err="1" smtClean="0"/>
              <a:t>Demand_Profile</a:t>
            </a:r>
            <a:r>
              <a:rPr lang="en-GB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In the following slides you will be given the instructions that you will need to follow and implement in the </a:t>
            </a:r>
            <a:r>
              <a:rPr lang="en-GB" dirty="0"/>
              <a:t>‘</a:t>
            </a:r>
            <a:r>
              <a:rPr lang="en-GB" i="1" dirty="0"/>
              <a:t>VT20L2_TimeRepresentation_EX2.xlsx</a:t>
            </a:r>
            <a:r>
              <a:rPr lang="en-GB" dirty="0"/>
              <a:t>’. </a:t>
            </a:r>
            <a:endParaRPr lang="en-GB" dirty="0" smtClean="0"/>
          </a:p>
          <a:p>
            <a:endParaRPr lang="en-GB" dirty="0"/>
          </a:p>
          <a:p>
            <a:r>
              <a:rPr lang="en-GB" b="1" dirty="0" smtClean="0">
                <a:solidFill>
                  <a:srgbClr val="FF0000"/>
                </a:solidFill>
              </a:rPr>
              <a:t>The filled in excel file will be another part of individual assignment PRO2 (more to come in lab 3).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BC1A29F0-1AC7-45F8-82EB-DD5C367A054B}"/>
              </a:ext>
            </a:extLst>
          </p:cNvPr>
          <p:cNvSpPr txBox="1">
            <a:spLocks/>
          </p:cNvSpPr>
          <p:nvPr/>
        </p:nvSpPr>
        <p:spPr>
          <a:xfrm>
            <a:off x="1995170" y="490238"/>
            <a:ext cx="7974519" cy="798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Task 2: Defining time in an energy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D3E90-9BB5-4E89-91E0-54795C70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201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2</a:t>
            </a:fld>
            <a:endParaRPr lang="en-GB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5967179"/>
              </p:ext>
            </p:extLst>
          </p:nvPr>
        </p:nvGraphicFramePr>
        <p:xfrm>
          <a:off x="4250987" y="1591529"/>
          <a:ext cx="6742892" cy="3456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47F35651-D5E2-4398-80D0-029E032EF40D}"/>
              </a:ext>
            </a:extLst>
          </p:cNvPr>
          <p:cNvSpPr txBox="1">
            <a:spLocks/>
          </p:cNvSpPr>
          <p:nvPr/>
        </p:nvSpPr>
        <p:spPr>
          <a:xfrm>
            <a:off x="1995170" y="490238"/>
            <a:ext cx="7974519" cy="798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Task 2: Defining time in an energy model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51C6EB-AB9B-4BC3-A050-146BB547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936780"/>
              </p:ext>
            </p:extLst>
          </p:nvPr>
        </p:nvGraphicFramePr>
        <p:xfrm>
          <a:off x="3814864" y="5227171"/>
          <a:ext cx="8263645" cy="8947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8483">
                  <a:extLst>
                    <a:ext uri="{9D8B030D-6E8A-4147-A177-3AD203B41FA5}">
                      <a16:colId xmlns:a16="http://schemas.microsoft.com/office/drawing/2014/main" val="1890614592"/>
                    </a:ext>
                  </a:extLst>
                </a:gridCol>
                <a:gridCol w="544749">
                  <a:extLst>
                    <a:ext uri="{9D8B030D-6E8A-4147-A177-3AD203B41FA5}">
                      <a16:colId xmlns:a16="http://schemas.microsoft.com/office/drawing/2014/main" val="947344807"/>
                    </a:ext>
                  </a:extLst>
                </a:gridCol>
                <a:gridCol w="593763">
                  <a:extLst>
                    <a:ext uri="{9D8B030D-6E8A-4147-A177-3AD203B41FA5}">
                      <a16:colId xmlns:a16="http://schemas.microsoft.com/office/drawing/2014/main" val="1978174302"/>
                    </a:ext>
                  </a:extLst>
                </a:gridCol>
                <a:gridCol w="635665">
                  <a:extLst>
                    <a:ext uri="{9D8B030D-6E8A-4147-A177-3AD203B41FA5}">
                      <a16:colId xmlns:a16="http://schemas.microsoft.com/office/drawing/2014/main" val="1480786686"/>
                    </a:ext>
                  </a:extLst>
                </a:gridCol>
                <a:gridCol w="635665">
                  <a:extLst>
                    <a:ext uri="{9D8B030D-6E8A-4147-A177-3AD203B41FA5}">
                      <a16:colId xmlns:a16="http://schemas.microsoft.com/office/drawing/2014/main" val="4115521933"/>
                    </a:ext>
                  </a:extLst>
                </a:gridCol>
                <a:gridCol w="635665">
                  <a:extLst>
                    <a:ext uri="{9D8B030D-6E8A-4147-A177-3AD203B41FA5}">
                      <a16:colId xmlns:a16="http://schemas.microsoft.com/office/drawing/2014/main" val="2652399683"/>
                    </a:ext>
                  </a:extLst>
                </a:gridCol>
                <a:gridCol w="635665">
                  <a:extLst>
                    <a:ext uri="{9D8B030D-6E8A-4147-A177-3AD203B41FA5}">
                      <a16:colId xmlns:a16="http://schemas.microsoft.com/office/drawing/2014/main" val="1660973785"/>
                    </a:ext>
                  </a:extLst>
                </a:gridCol>
                <a:gridCol w="635665">
                  <a:extLst>
                    <a:ext uri="{9D8B030D-6E8A-4147-A177-3AD203B41FA5}">
                      <a16:colId xmlns:a16="http://schemas.microsoft.com/office/drawing/2014/main" val="4110044961"/>
                    </a:ext>
                  </a:extLst>
                </a:gridCol>
                <a:gridCol w="635665">
                  <a:extLst>
                    <a:ext uri="{9D8B030D-6E8A-4147-A177-3AD203B41FA5}">
                      <a16:colId xmlns:a16="http://schemas.microsoft.com/office/drawing/2014/main" val="3785304493"/>
                    </a:ext>
                  </a:extLst>
                </a:gridCol>
                <a:gridCol w="635665">
                  <a:extLst>
                    <a:ext uri="{9D8B030D-6E8A-4147-A177-3AD203B41FA5}">
                      <a16:colId xmlns:a16="http://schemas.microsoft.com/office/drawing/2014/main" val="31389572"/>
                    </a:ext>
                  </a:extLst>
                </a:gridCol>
                <a:gridCol w="635665">
                  <a:extLst>
                    <a:ext uri="{9D8B030D-6E8A-4147-A177-3AD203B41FA5}">
                      <a16:colId xmlns:a16="http://schemas.microsoft.com/office/drawing/2014/main" val="537876516"/>
                    </a:ext>
                  </a:extLst>
                </a:gridCol>
                <a:gridCol w="635665">
                  <a:extLst>
                    <a:ext uri="{9D8B030D-6E8A-4147-A177-3AD203B41FA5}">
                      <a16:colId xmlns:a16="http://schemas.microsoft.com/office/drawing/2014/main" val="1095419913"/>
                    </a:ext>
                  </a:extLst>
                </a:gridCol>
                <a:gridCol w="635665">
                  <a:extLst>
                    <a:ext uri="{9D8B030D-6E8A-4147-A177-3AD203B41FA5}">
                      <a16:colId xmlns:a16="http://schemas.microsoft.com/office/drawing/2014/main" val="2590490732"/>
                    </a:ext>
                  </a:extLst>
                </a:gridCol>
              </a:tblGrid>
              <a:tr h="192375"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>
                          <a:effectLst/>
                        </a:rPr>
                        <a:t>Month</a:t>
                      </a:r>
                      <a:endParaRPr lang="sv-S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>
                          <a:effectLst/>
                        </a:rPr>
                        <a:t>Jan</a:t>
                      </a:r>
                      <a:endParaRPr lang="sv-S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>
                          <a:effectLst/>
                        </a:rPr>
                        <a:t>Feb</a:t>
                      </a:r>
                      <a:endParaRPr lang="sv-S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>
                          <a:effectLst/>
                        </a:rPr>
                        <a:t>Mar</a:t>
                      </a:r>
                      <a:endParaRPr lang="sv-S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>
                          <a:effectLst/>
                        </a:rPr>
                        <a:t>Apr</a:t>
                      </a:r>
                      <a:endParaRPr lang="sv-S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>
                          <a:effectLst/>
                        </a:rPr>
                        <a:t>May</a:t>
                      </a:r>
                      <a:endParaRPr lang="sv-S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>
                          <a:effectLst/>
                        </a:rPr>
                        <a:t>Jun</a:t>
                      </a:r>
                      <a:endParaRPr lang="sv-S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>
                          <a:effectLst/>
                        </a:rPr>
                        <a:t>Jul</a:t>
                      </a:r>
                      <a:endParaRPr lang="sv-S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>
                          <a:effectLst/>
                        </a:rPr>
                        <a:t>Aug</a:t>
                      </a:r>
                      <a:endParaRPr lang="sv-S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>
                          <a:effectLst/>
                        </a:rPr>
                        <a:t>Sep</a:t>
                      </a:r>
                      <a:endParaRPr lang="sv-S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>
                          <a:effectLst/>
                        </a:rPr>
                        <a:t>Oct</a:t>
                      </a:r>
                      <a:endParaRPr lang="sv-S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>
                          <a:effectLst/>
                        </a:rPr>
                        <a:t>Nov</a:t>
                      </a:r>
                      <a:endParaRPr lang="sv-S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>
                          <a:effectLst/>
                        </a:rPr>
                        <a:t>Dec</a:t>
                      </a:r>
                      <a:endParaRPr lang="sv-S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524470"/>
                  </a:ext>
                </a:extLst>
              </a:tr>
              <a:tr h="332938"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>
                          <a:effectLst/>
                        </a:rPr>
                        <a:t>MW</a:t>
                      </a:r>
                      <a:endParaRPr lang="sv-S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>
                          <a:effectLst/>
                        </a:rPr>
                        <a:t>598</a:t>
                      </a:r>
                      <a:endParaRPr lang="sv-S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>
                          <a:effectLst/>
                        </a:rPr>
                        <a:t>553</a:t>
                      </a:r>
                      <a:endParaRPr lang="sv-S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>
                          <a:effectLst/>
                        </a:rPr>
                        <a:t>464</a:t>
                      </a:r>
                      <a:endParaRPr lang="sv-S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>
                          <a:effectLst/>
                        </a:rPr>
                        <a:t>431</a:t>
                      </a:r>
                      <a:endParaRPr lang="sv-S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>
                          <a:effectLst/>
                        </a:rPr>
                        <a:t>510</a:t>
                      </a:r>
                      <a:endParaRPr lang="sv-S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>
                          <a:effectLst/>
                        </a:rPr>
                        <a:t>550</a:t>
                      </a:r>
                      <a:endParaRPr lang="sv-S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>
                          <a:effectLst/>
                        </a:rPr>
                        <a:t>785</a:t>
                      </a:r>
                      <a:endParaRPr lang="sv-S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>
                          <a:effectLst/>
                        </a:rPr>
                        <a:t>725</a:t>
                      </a:r>
                      <a:endParaRPr lang="sv-S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>
                          <a:effectLst/>
                        </a:rPr>
                        <a:t>663</a:t>
                      </a:r>
                      <a:endParaRPr lang="sv-S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>
                          <a:effectLst/>
                        </a:rPr>
                        <a:t>484</a:t>
                      </a:r>
                      <a:endParaRPr lang="sv-S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>
                          <a:effectLst/>
                        </a:rPr>
                        <a:t>456</a:t>
                      </a:r>
                      <a:endParaRPr lang="sv-S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>
                          <a:effectLst/>
                        </a:rPr>
                        <a:t>536</a:t>
                      </a:r>
                      <a:endParaRPr lang="sv-S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9775178"/>
                  </a:ext>
                </a:extLst>
              </a:tr>
              <a:tr h="34083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>
                          <a:effectLst/>
                        </a:rPr>
                        <a:t># of days</a:t>
                      </a:r>
                      <a:endParaRPr lang="sv-S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>
                          <a:effectLst/>
                        </a:rPr>
                        <a:t>31</a:t>
                      </a:r>
                      <a:endParaRPr lang="sv-S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>
                          <a:effectLst/>
                        </a:rPr>
                        <a:t>28</a:t>
                      </a:r>
                      <a:endParaRPr lang="sv-S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>
                          <a:effectLst/>
                        </a:rPr>
                        <a:t>31</a:t>
                      </a:r>
                      <a:endParaRPr lang="sv-S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>
                          <a:effectLst/>
                        </a:rPr>
                        <a:t>30</a:t>
                      </a:r>
                      <a:endParaRPr lang="sv-S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>
                          <a:effectLst/>
                        </a:rPr>
                        <a:t>31</a:t>
                      </a:r>
                      <a:endParaRPr lang="sv-S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>
                          <a:effectLst/>
                        </a:rPr>
                        <a:t>30</a:t>
                      </a:r>
                      <a:endParaRPr lang="sv-S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>
                          <a:effectLst/>
                        </a:rPr>
                        <a:t>31</a:t>
                      </a:r>
                      <a:endParaRPr lang="sv-S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>
                          <a:effectLst/>
                        </a:rPr>
                        <a:t>31</a:t>
                      </a:r>
                      <a:endParaRPr lang="sv-S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>
                          <a:effectLst/>
                        </a:rPr>
                        <a:t>30</a:t>
                      </a:r>
                      <a:endParaRPr lang="sv-S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>
                          <a:effectLst/>
                        </a:rPr>
                        <a:t>31</a:t>
                      </a:r>
                      <a:endParaRPr lang="sv-S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>
                          <a:effectLst/>
                        </a:rPr>
                        <a:t>30</a:t>
                      </a:r>
                      <a:endParaRPr lang="sv-S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 dirty="0">
                          <a:effectLst/>
                        </a:rPr>
                        <a:t>31</a:t>
                      </a:r>
                      <a:endParaRPr lang="sv-S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75459471"/>
                  </a:ext>
                </a:extLst>
              </a:tr>
            </a:tbl>
          </a:graphicData>
        </a:graphic>
      </p:graphicFrame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118355" y="1591529"/>
            <a:ext cx="3920245" cy="4530396"/>
          </a:xfrm>
        </p:spPr>
        <p:txBody>
          <a:bodyPr>
            <a:normAutofit/>
          </a:bodyPr>
          <a:lstStyle/>
          <a:p>
            <a:r>
              <a:rPr lang="en-GB" b="1" dirty="0"/>
              <a:t>Step1.</a:t>
            </a:r>
            <a:r>
              <a:rPr lang="en-GB" dirty="0"/>
              <a:t> Based on the ‘Average monthly load’ data given in the ‘</a:t>
            </a:r>
            <a:r>
              <a:rPr lang="en-GB" dirty="0" err="1"/>
              <a:t>Yearly_load</a:t>
            </a:r>
            <a:r>
              <a:rPr lang="en-GB" dirty="0"/>
              <a:t>’ tab (slide 40), determine an appropriate </a:t>
            </a:r>
            <a:r>
              <a:rPr lang="en-GB" b="1" dirty="0"/>
              <a:t>number of Seasons</a:t>
            </a:r>
            <a:r>
              <a:rPr lang="en-GB" dirty="0"/>
              <a:t>. </a:t>
            </a:r>
          </a:p>
          <a:p>
            <a:r>
              <a:rPr lang="en-GB" b="1" dirty="0"/>
              <a:t>Step2. </a:t>
            </a:r>
            <a:r>
              <a:rPr lang="en-GB" dirty="0"/>
              <a:t>Determine which months are part of each season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29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3</a:t>
            </a:fld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960013"/>
              </p:ext>
            </p:extLst>
          </p:nvPr>
        </p:nvGraphicFramePr>
        <p:xfrm>
          <a:off x="6536041" y="2305203"/>
          <a:ext cx="4582674" cy="3205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5908">
                  <a:extLst>
                    <a:ext uri="{9D8B030D-6E8A-4147-A177-3AD203B41FA5}">
                      <a16:colId xmlns:a16="http://schemas.microsoft.com/office/drawing/2014/main" val="1779229592"/>
                    </a:ext>
                  </a:extLst>
                </a:gridCol>
                <a:gridCol w="2189795">
                  <a:extLst>
                    <a:ext uri="{9D8B030D-6E8A-4147-A177-3AD203B41FA5}">
                      <a16:colId xmlns:a16="http://schemas.microsoft.com/office/drawing/2014/main" val="3265119805"/>
                    </a:ext>
                  </a:extLst>
                </a:gridCol>
                <a:gridCol w="1536971">
                  <a:extLst>
                    <a:ext uri="{9D8B030D-6E8A-4147-A177-3AD203B41FA5}">
                      <a16:colId xmlns:a16="http://schemas.microsoft.com/office/drawing/2014/main" val="4003409380"/>
                    </a:ext>
                  </a:extLst>
                </a:gridCol>
              </a:tblGrid>
              <a:tr h="763112">
                <a:tc>
                  <a:txBody>
                    <a:bodyPr/>
                    <a:lstStyle/>
                    <a:p>
                      <a:pPr algn="ctr" fontAlgn="b"/>
                      <a:r>
                        <a:rPr lang="sv-SE" sz="1600" b="1" u="none" strike="noStrike" dirty="0" err="1">
                          <a:effectLst/>
                        </a:rPr>
                        <a:t>Seasons</a:t>
                      </a:r>
                      <a:r>
                        <a:rPr lang="sv-SE" sz="1600" b="1" u="none" strike="noStrike" dirty="0">
                          <a:effectLst/>
                        </a:rPr>
                        <a:t> </a:t>
                      </a:r>
                      <a:endParaRPr lang="sv-S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600" b="1" u="none" strike="noStrike" dirty="0" err="1">
                          <a:effectLst/>
                        </a:rPr>
                        <a:t>Months</a:t>
                      </a:r>
                      <a:r>
                        <a:rPr lang="sv-SE" sz="1600" b="1" u="none" strike="noStrike" dirty="0">
                          <a:effectLst/>
                        </a:rPr>
                        <a:t> in </a:t>
                      </a:r>
                      <a:r>
                        <a:rPr lang="sv-SE" sz="1600" b="1" u="none" strike="noStrike" dirty="0" err="1">
                          <a:effectLst/>
                        </a:rPr>
                        <a:t>each</a:t>
                      </a:r>
                      <a:r>
                        <a:rPr lang="sv-SE" sz="1600" b="1" u="none" strike="noStrike" dirty="0">
                          <a:effectLst/>
                        </a:rPr>
                        <a:t> </a:t>
                      </a:r>
                      <a:r>
                        <a:rPr lang="sv-SE" sz="1600" b="1" u="none" strike="noStrike" dirty="0" err="1">
                          <a:effectLst/>
                        </a:rPr>
                        <a:t>season</a:t>
                      </a:r>
                      <a:r>
                        <a:rPr lang="sv-SE" sz="1600" b="1" u="none" strike="noStrike" dirty="0">
                          <a:effectLst/>
                        </a:rPr>
                        <a:t> </a:t>
                      </a:r>
                      <a:endParaRPr lang="sv-S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600" b="1" u="none" strike="noStrike">
                          <a:effectLst/>
                        </a:rPr>
                        <a:t>Days in each season </a:t>
                      </a:r>
                      <a:endParaRPr lang="sv-SE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0446157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algn="ctr" fontAlgn="b"/>
                      <a:r>
                        <a:rPr lang="sv-SE" sz="1600" b="1" u="none" strike="noStrike">
                          <a:effectLst/>
                        </a:rPr>
                        <a:t>Season 1</a:t>
                      </a:r>
                      <a:endParaRPr lang="sv-SE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600" b="1" u="none" strike="noStrike" dirty="0" err="1">
                          <a:effectLst/>
                        </a:rPr>
                        <a:t>i.e</a:t>
                      </a:r>
                      <a:r>
                        <a:rPr lang="sv-SE" sz="1600" b="1" u="none" strike="noStrike" baseline="0" dirty="0">
                          <a:effectLst/>
                        </a:rPr>
                        <a:t> </a:t>
                      </a:r>
                      <a:r>
                        <a:rPr lang="sv-SE" sz="1600" b="1" u="none" strike="noStrike" dirty="0">
                          <a:effectLst/>
                        </a:rPr>
                        <a:t> Jan - Feb</a:t>
                      </a:r>
                      <a:endParaRPr lang="sv-S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600" b="1" u="none" strike="noStrike" dirty="0">
                          <a:effectLst/>
                        </a:rPr>
                        <a:t>31 + 28 = 59</a:t>
                      </a:r>
                      <a:endParaRPr lang="sv-S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3940103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algn="ctr" fontAlgn="b"/>
                      <a:r>
                        <a:rPr lang="sv-SE" sz="1600" b="1" u="none" strike="noStrike">
                          <a:effectLst/>
                        </a:rPr>
                        <a:t>Season 2</a:t>
                      </a:r>
                      <a:endParaRPr lang="sv-SE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600" b="1" u="none" strike="noStrike" dirty="0">
                          <a:effectLst/>
                        </a:rPr>
                        <a:t> </a:t>
                      </a:r>
                      <a:endParaRPr lang="sv-S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sv-S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4937939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algn="ctr" fontAlgn="b"/>
                      <a:r>
                        <a:rPr lang="sv-SE" sz="1600" b="1" u="none" strike="noStrike">
                          <a:effectLst/>
                        </a:rPr>
                        <a:t>…..</a:t>
                      </a:r>
                      <a:endParaRPr lang="sv-SE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600" b="1" u="none" strike="noStrike" dirty="0">
                          <a:effectLst/>
                        </a:rPr>
                        <a:t> </a:t>
                      </a:r>
                      <a:endParaRPr lang="sv-S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sv-S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74284909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algn="ctr" fontAlgn="b"/>
                      <a:r>
                        <a:rPr lang="sv-SE" sz="1600" b="1" u="none" strike="noStrike">
                          <a:effectLst/>
                        </a:rPr>
                        <a:t>…..</a:t>
                      </a:r>
                      <a:endParaRPr lang="sv-SE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600" b="1" u="none" strike="noStrike" dirty="0">
                          <a:effectLst/>
                        </a:rPr>
                        <a:t> </a:t>
                      </a:r>
                      <a:endParaRPr lang="sv-S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sv-S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18692221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algn="ctr" fontAlgn="b"/>
                      <a:r>
                        <a:rPr lang="sv-SE" sz="1600" b="1" u="none" strike="noStrike">
                          <a:effectLst/>
                        </a:rPr>
                        <a:t> </a:t>
                      </a:r>
                      <a:endParaRPr lang="sv-SE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600" b="1" u="none" strike="noStrike">
                          <a:effectLst/>
                        </a:rPr>
                        <a:t> </a:t>
                      </a:r>
                      <a:endParaRPr lang="sv-SE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sv-SE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9917731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algn="ctr" fontAlgn="b"/>
                      <a:r>
                        <a:rPr lang="sv-SE" sz="1600" b="1" u="none" strike="noStrike">
                          <a:effectLst/>
                        </a:rPr>
                        <a:t> </a:t>
                      </a:r>
                      <a:endParaRPr lang="sv-SE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600" b="1" u="none" strike="noStrike">
                          <a:effectLst/>
                        </a:rPr>
                        <a:t> </a:t>
                      </a:r>
                      <a:endParaRPr lang="sv-SE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sv-S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3288819"/>
                  </a:ext>
                </a:extLst>
              </a:tr>
            </a:tbl>
          </a:graphicData>
        </a:graphic>
      </p:graphicFrame>
      <p:sp>
        <p:nvSpPr>
          <p:cNvPr id="8" name="Title 8">
            <a:extLst>
              <a:ext uri="{FF2B5EF4-FFF2-40B4-BE49-F238E27FC236}">
                <a16:creationId xmlns:a16="http://schemas.microsoft.com/office/drawing/2014/main" id="{BC1A29F0-1AC7-45F8-82EB-DD5C367A054B}"/>
              </a:ext>
            </a:extLst>
          </p:cNvPr>
          <p:cNvSpPr txBox="1">
            <a:spLocks/>
          </p:cNvSpPr>
          <p:nvPr/>
        </p:nvSpPr>
        <p:spPr>
          <a:xfrm>
            <a:off x="1995170" y="490238"/>
            <a:ext cx="7974519" cy="798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Task 2: Defining time in an energy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D3E90-9BB5-4E89-91E0-54795C70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16149"/>
            <a:ext cx="4045085" cy="4550734"/>
          </a:xfrm>
        </p:spPr>
        <p:txBody>
          <a:bodyPr/>
          <a:lstStyle/>
          <a:p>
            <a:r>
              <a:rPr lang="en-GB" b="1" dirty="0"/>
              <a:t>Step3.</a:t>
            </a:r>
            <a:r>
              <a:rPr lang="en-GB" dirty="0"/>
              <a:t> Based on </a:t>
            </a:r>
            <a:r>
              <a:rPr lang="en-GB" dirty="0" smtClean="0"/>
              <a:t>1 and 2</a:t>
            </a:r>
            <a:r>
              <a:rPr lang="en-GB" dirty="0"/>
              <a:t>, calculate the number of days in each season, as per </a:t>
            </a:r>
            <a:r>
              <a:rPr lang="en-GB" dirty="0" smtClean="0"/>
              <a:t>the example on the table to the right. </a:t>
            </a:r>
          </a:p>
          <a:p>
            <a:r>
              <a:rPr lang="en-GB" dirty="0" smtClean="0"/>
              <a:t>Write your answer in </a:t>
            </a:r>
            <a:r>
              <a:rPr lang="en-GB" b="1" dirty="0" smtClean="0"/>
              <a:t>Table 1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0689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4388" y="1988178"/>
            <a:ext cx="5397230" cy="4295890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 smtClean="0"/>
              <a:t>Step 4</a:t>
            </a:r>
            <a:r>
              <a:rPr lang="en-GB" b="1" dirty="0"/>
              <a:t>. </a:t>
            </a:r>
            <a:r>
              <a:rPr lang="en-GB" dirty="0" smtClean="0"/>
              <a:t>Assume that the load during week days and weekends is the same. Which means you have </a:t>
            </a:r>
            <a:r>
              <a:rPr lang="en-GB" b="1" dirty="0" smtClean="0"/>
              <a:t>one day type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Step5. </a:t>
            </a:r>
            <a:r>
              <a:rPr lang="en-GB" dirty="0" smtClean="0"/>
              <a:t>From </a:t>
            </a:r>
            <a:r>
              <a:rPr lang="en-GB" dirty="0"/>
              <a:t>the </a:t>
            </a:r>
            <a:r>
              <a:rPr lang="en-GB" dirty="0" smtClean="0"/>
              <a:t>tables given in the ‘</a:t>
            </a:r>
            <a:r>
              <a:rPr lang="en-GB" dirty="0" err="1" smtClean="0"/>
              <a:t>hourly_load</a:t>
            </a:r>
            <a:r>
              <a:rPr lang="en-GB" dirty="0" smtClean="0"/>
              <a:t>’, </a:t>
            </a:r>
            <a:r>
              <a:rPr lang="en-GB" dirty="0"/>
              <a:t>determine the </a:t>
            </a:r>
            <a:r>
              <a:rPr lang="en-GB" dirty="0" smtClean="0"/>
              <a:t>appropriate number </a:t>
            </a:r>
            <a:r>
              <a:rPr lang="en-GB" dirty="0"/>
              <a:t>of </a:t>
            </a:r>
            <a:r>
              <a:rPr lang="en-GB" dirty="0" smtClean="0"/>
              <a:t>Day Parts (</a:t>
            </a:r>
            <a:r>
              <a:rPr lang="en-GB" dirty="0" err="1" smtClean="0"/>
              <a:t>i.e</a:t>
            </a:r>
            <a:r>
              <a:rPr lang="en-GB" dirty="0" smtClean="0"/>
              <a:t> day load/peak load..</a:t>
            </a:r>
            <a:r>
              <a:rPr lang="en-GB" dirty="0" err="1" smtClean="0"/>
              <a:t>etc</a:t>
            </a:r>
            <a:r>
              <a:rPr lang="en-GB" dirty="0" smtClean="0"/>
              <a:t>). </a:t>
            </a:r>
          </a:p>
          <a:p>
            <a:r>
              <a:rPr lang="en-GB" b="1" dirty="0" smtClean="0"/>
              <a:t>Step6.</a:t>
            </a:r>
            <a:r>
              <a:rPr lang="en-GB" dirty="0" smtClean="0"/>
              <a:t> Calculate </a:t>
            </a:r>
            <a:r>
              <a:rPr lang="en-GB" dirty="0"/>
              <a:t>the number of hours for each </a:t>
            </a:r>
            <a:r>
              <a:rPr lang="en-GB" dirty="0" smtClean="0"/>
              <a:t>Day Parts. </a:t>
            </a:r>
            <a:r>
              <a:rPr lang="en-GB" dirty="0" err="1" smtClean="0"/>
              <a:t>i.e</a:t>
            </a:r>
            <a:r>
              <a:rPr lang="en-GB" dirty="0" smtClean="0"/>
              <a:t>: Day Part 1 = 8.00 am – 11.00 am (3 hrs)</a:t>
            </a:r>
          </a:p>
          <a:p>
            <a:endParaRPr lang="en-GB" dirty="0" smtClean="0"/>
          </a:p>
          <a:p>
            <a:r>
              <a:rPr lang="en-GB" dirty="0" smtClean="0"/>
              <a:t>Write your answers in </a:t>
            </a:r>
            <a:r>
              <a:rPr lang="en-GB" b="1" dirty="0" smtClean="0"/>
              <a:t>Table 2</a:t>
            </a:r>
            <a:r>
              <a:rPr lang="en-GB" dirty="0" smtClean="0"/>
              <a:t>.</a:t>
            </a:r>
            <a:endParaRPr lang="sv-S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8931AD8-AFF0-4562-8ACA-35A21041E4FE}"/>
              </a:ext>
            </a:extLst>
          </p:cNvPr>
          <p:cNvSpPr txBox="1">
            <a:spLocks/>
          </p:cNvSpPr>
          <p:nvPr/>
        </p:nvSpPr>
        <p:spPr>
          <a:xfrm>
            <a:off x="1995170" y="490238"/>
            <a:ext cx="7974519" cy="798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Task 2: Defining time in an energy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54F0D-E9A0-4CD1-B395-1DC9D723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149808"/>
              </p:ext>
            </p:extLst>
          </p:nvPr>
        </p:nvGraphicFramePr>
        <p:xfrm>
          <a:off x="6187441" y="2611596"/>
          <a:ext cx="5836920" cy="16251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1119">
                  <a:extLst>
                    <a:ext uri="{9D8B030D-6E8A-4147-A177-3AD203B41FA5}">
                      <a16:colId xmlns:a16="http://schemas.microsoft.com/office/drawing/2014/main" val="2191040549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3809198072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5976661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673733583"/>
                    </a:ext>
                  </a:extLst>
                </a:gridCol>
                <a:gridCol w="838201">
                  <a:extLst>
                    <a:ext uri="{9D8B030D-6E8A-4147-A177-3AD203B41FA5}">
                      <a16:colId xmlns:a16="http://schemas.microsoft.com/office/drawing/2014/main" val="3245124645"/>
                    </a:ext>
                  </a:extLst>
                </a:gridCol>
              </a:tblGrid>
              <a:tr h="652714">
                <a:tc>
                  <a:txBody>
                    <a:bodyPr/>
                    <a:lstStyle/>
                    <a:p>
                      <a:pPr algn="l" fontAlgn="b"/>
                      <a:r>
                        <a:rPr lang="sv-SE" sz="2000" b="1" u="none" strike="noStrike">
                          <a:effectLst/>
                        </a:rPr>
                        <a:t>Days Parts</a:t>
                      </a:r>
                      <a:endParaRPr lang="sv-SE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Day Part </a:t>
                      </a:r>
                      <a:r>
                        <a:rPr lang="en-US" sz="2000" b="1" u="none" strike="noStrike" dirty="0" smtClean="0">
                          <a:effectLst/>
                        </a:rPr>
                        <a:t>1</a:t>
                      </a:r>
                    </a:p>
                    <a:p>
                      <a:pPr algn="l" fontAlgn="b"/>
                      <a:r>
                        <a:rPr lang="en-US" sz="2000" b="1" u="none" strike="noStrike" dirty="0" smtClean="0">
                          <a:effectLst/>
                        </a:rPr>
                        <a:t> </a:t>
                      </a:r>
                      <a:r>
                        <a:rPr lang="en-US" sz="2000" b="1" u="none" strike="noStrike" dirty="0">
                          <a:effectLst/>
                        </a:rPr>
                        <a:t>(</a:t>
                      </a:r>
                      <a:r>
                        <a:rPr lang="en-US" sz="2000" b="1" u="none" strike="noStrike" dirty="0" err="1">
                          <a:effectLst/>
                        </a:rPr>
                        <a:t>i.e</a:t>
                      </a:r>
                      <a:r>
                        <a:rPr lang="en-US" sz="2000" b="1" u="none" strike="noStrike" dirty="0">
                          <a:effectLst/>
                        </a:rPr>
                        <a:t> </a:t>
                      </a:r>
                      <a:r>
                        <a:rPr lang="en-US" sz="2000" b="1" u="none" strike="noStrike" dirty="0" smtClean="0">
                          <a:effectLst/>
                        </a:rPr>
                        <a:t>work</a:t>
                      </a:r>
                      <a:r>
                        <a:rPr lang="en-US" sz="20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000" b="1" u="none" strike="noStrike" baseline="0" dirty="0" err="1" smtClean="0">
                          <a:effectLst/>
                        </a:rPr>
                        <a:t>hrs</a:t>
                      </a:r>
                      <a:r>
                        <a:rPr lang="en-US" sz="2000" b="1" u="none" strike="noStrike" dirty="0" smtClean="0">
                          <a:effectLst/>
                        </a:rPr>
                        <a:t>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2000" b="1" u="none" strike="noStrike" dirty="0">
                          <a:effectLst/>
                        </a:rPr>
                        <a:t>Day Part 2 </a:t>
                      </a:r>
                      <a:endParaRPr lang="sv-SE" sz="2000" b="1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sv-SE" sz="2000" b="1" u="none" strike="noStrike" dirty="0" smtClean="0">
                          <a:effectLst/>
                        </a:rPr>
                        <a:t>(</a:t>
                      </a:r>
                      <a:r>
                        <a:rPr lang="sv-SE" sz="2000" b="1" u="none" strike="noStrike" dirty="0" err="1">
                          <a:effectLst/>
                        </a:rPr>
                        <a:t>i.e</a:t>
                      </a:r>
                      <a:r>
                        <a:rPr lang="sv-SE" sz="2000" b="1" u="none" strike="noStrike" dirty="0">
                          <a:effectLst/>
                        </a:rPr>
                        <a:t> ….)</a:t>
                      </a:r>
                      <a:endParaRPr lang="sv-S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2000" b="1" u="none" strike="noStrike">
                          <a:effectLst/>
                        </a:rPr>
                        <a:t>Day Part 3  (i.e ….)</a:t>
                      </a:r>
                      <a:endParaRPr lang="sv-SE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2000" b="1" u="none" strike="noStrike">
                          <a:effectLst/>
                        </a:rPr>
                        <a:t>…</a:t>
                      </a:r>
                      <a:endParaRPr lang="sv-SE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8608036"/>
                  </a:ext>
                </a:extLst>
              </a:tr>
              <a:tr h="333017">
                <a:tc>
                  <a:txBody>
                    <a:bodyPr/>
                    <a:lstStyle/>
                    <a:p>
                      <a:pPr algn="l" fontAlgn="b"/>
                      <a:r>
                        <a:rPr lang="sv-SE" sz="2000" b="1" u="none" strike="noStrike">
                          <a:effectLst/>
                        </a:rPr>
                        <a:t>Duration</a:t>
                      </a:r>
                      <a:endParaRPr lang="sv-SE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2000" b="1" u="none" strike="noStrike">
                          <a:effectLst/>
                        </a:rPr>
                        <a:t>08:00-11:00</a:t>
                      </a:r>
                      <a:endParaRPr lang="sv-SE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2000" b="1" u="none" strike="noStrike">
                          <a:effectLst/>
                        </a:rPr>
                        <a:t> </a:t>
                      </a:r>
                      <a:endParaRPr lang="sv-SE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2000" b="1" u="none" strike="noStrike">
                          <a:effectLst/>
                        </a:rPr>
                        <a:t> </a:t>
                      </a:r>
                      <a:endParaRPr lang="sv-SE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2000" b="1" u="none" strike="noStrike">
                          <a:effectLst/>
                        </a:rPr>
                        <a:t>…</a:t>
                      </a:r>
                      <a:endParaRPr lang="sv-SE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7241180"/>
                  </a:ext>
                </a:extLst>
              </a:tr>
              <a:tr h="639393">
                <a:tc>
                  <a:txBody>
                    <a:bodyPr/>
                    <a:lstStyle/>
                    <a:p>
                      <a:pPr algn="ctr" fontAlgn="ctr"/>
                      <a:r>
                        <a:rPr lang="sv-SE" sz="2000" b="1" u="none" strike="noStrike">
                          <a:effectLst/>
                        </a:rPr>
                        <a:t># of hours</a:t>
                      </a:r>
                      <a:endParaRPr lang="sv-SE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2000" b="1" u="none" strike="noStrike">
                          <a:effectLst/>
                        </a:rPr>
                        <a:t>3</a:t>
                      </a:r>
                      <a:endParaRPr lang="sv-SE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2000" b="1" u="none" strike="noStrike">
                          <a:effectLst/>
                        </a:rPr>
                        <a:t> </a:t>
                      </a:r>
                      <a:endParaRPr lang="sv-SE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2000" b="1" u="none" strike="noStrike">
                          <a:effectLst/>
                        </a:rPr>
                        <a:t> </a:t>
                      </a:r>
                      <a:endParaRPr lang="sv-SE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2000" b="1" u="none" strike="noStrike" dirty="0">
                          <a:effectLst/>
                        </a:rPr>
                        <a:t>…</a:t>
                      </a:r>
                      <a:endParaRPr lang="sv-S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87889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40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4388" y="1988178"/>
            <a:ext cx="5397230" cy="4295890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 smtClean="0"/>
              <a:t>Step7.</a:t>
            </a:r>
            <a:r>
              <a:rPr lang="en-GB" dirty="0" smtClean="0"/>
              <a:t> By now, you have developed the model time slices. Merge tables 1 and 2 and write your results in </a:t>
            </a:r>
            <a:r>
              <a:rPr lang="en-GB" b="1" dirty="0" smtClean="0"/>
              <a:t>table 3</a:t>
            </a:r>
            <a:r>
              <a:rPr lang="en-GB" dirty="0" smtClean="0"/>
              <a:t> given in ‘Year Split’ tab.  </a:t>
            </a:r>
          </a:p>
          <a:p>
            <a:r>
              <a:rPr lang="en-GB" b="1" dirty="0" smtClean="0"/>
              <a:t>Step7</a:t>
            </a:r>
            <a:r>
              <a:rPr lang="en-GB" b="1" dirty="0"/>
              <a:t>.</a:t>
            </a:r>
            <a:r>
              <a:rPr lang="en-GB" dirty="0"/>
              <a:t> Calculate the duration of each time slice (to the total hours in the year) and fill in the </a:t>
            </a:r>
            <a:r>
              <a:rPr lang="en-GB" dirty="0" smtClean="0"/>
              <a:t>values in </a:t>
            </a:r>
            <a:r>
              <a:rPr lang="en-GB" b="1" dirty="0" smtClean="0"/>
              <a:t>table4</a:t>
            </a:r>
            <a:r>
              <a:rPr lang="en-GB" dirty="0" smtClean="0"/>
              <a:t>:  in the `</a:t>
            </a:r>
            <a:r>
              <a:rPr lang="en-GB" dirty="0" err="1" smtClean="0"/>
              <a:t>Year_Split</a:t>
            </a:r>
            <a:r>
              <a:rPr lang="en-GB" dirty="0" smtClean="0"/>
              <a:t>` tab.</a:t>
            </a:r>
            <a:endParaRPr lang="en-GB" dirty="0"/>
          </a:p>
          <a:p>
            <a:r>
              <a:rPr lang="en-US" dirty="0"/>
              <a:t>The sum of each entry over one modelled year </a:t>
            </a:r>
            <a:r>
              <a:rPr lang="en-US" b="1" u="sng" dirty="0"/>
              <a:t>should equal 1</a:t>
            </a:r>
            <a:r>
              <a:rPr lang="en-US" dirty="0"/>
              <a:t>.</a:t>
            </a:r>
            <a:endParaRPr lang="sv-SE" dirty="0"/>
          </a:p>
          <a:p>
            <a:endParaRPr lang="en-GB" dirty="0"/>
          </a:p>
          <a:p>
            <a:r>
              <a:rPr lang="en-GB" dirty="0"/>
              <a:t>We will call this value </a:t>
            </a:r>
            <a:r>
              <a:rPr lang="en-GB" b="1" dirty="0"/>
              <a:t>Year Split</a:t>
            </a:r>
            <a:r>
              <a:rPr lang="en-GB" dirty="0"/>
              <a:t>. </a:t>
            </a:r>
            <a:endParaRPr lang="sv-SE" dirty="0"/>
          </a:p>
          <a:p>
            <a:endParaRPr lang="en-GB" dirty="0" smtClean="0"/>
          </a:p>
          <a:p>
            <a:endParaRPr lang="sv-S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8931AD8-AFF0-4562-8ACA-35A21041E4FE}"/>
              </a:ext>
            </a:extLst>
          </p:cNvPr>
          <p:cNvSpPr txBox="1">
            <a:spLocks/>
          </p:cNvSpPr>
          <p:nvPr/>
        </p:nvSpPr>
        <p:spPr>
          <a:xfrm>
            <a:off x="1995170" y="490238"/>
            <a:ext cx="7974519" cy="798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Task 2: Defining time in an energy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F9788-2B97-4FCF-A90B-BAC10857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6613" t="33549" r="16141" b="22599"/>
          <a:stretch/>
        </p:blipFill>
        <p:spPr>
          <a:xfrm>
            <a:off x="6371618" y="2267840"/>
            <a:ext cx="5516880" cy="288036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371618" y="5392968"/>
            <a:ext cx="4982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Remember that: </a:t>
            </a:r>
          </a:p>
          <a:p>
            <a:r>
              <a:rPr lang="en-GB" b="1" i="1" dirty="0" err="1"/>
              <a:t>TimeSlices</a:t>
            </a:r>
            <a:r>
              <a:rPr lang="en-GB" b="1" i="1" dirty="0"/>
              <a:t> = Seasons * </a:t>
            </a:r>
            <a:r>
              <a:rPr lang="en-GB" b="1" i="1" dirty="0" err="1"/>
              <a:t>DayTypes</a:t>
            </a:r>
            <a:r>
              <a:rPr lang="en-GB" b="1" i="1" dirty="0"/>
              <a:t> * </a:t>
            </a:r>
            <a:r>
              <a:rPr lang="en-GB" b="1" i="1" dirty="0" err="1"/>
              <a:t>DayParts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214696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98369FC-3862-40ED-90C4-9C8123C5B74E}"/>
              </a:ext>
            </a:extLst>
          </p:cNvPr>
          <p:cNvSpPr txBox="1">
            <a:spLocks/>
          </p:cNvSpPr>
          <p:nvPr/>
        </p:nvSpPr>
        <p:spPr>
          <a:xfrm>
            <a:off x="1995170" y="490238"/>
            <a:ext cx="7974519" cy="798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Task 2: Defining time in an energy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4CD68-AE35-4467-ABD2-7AA083BF9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6864" y="1805616"/>
            <a:ext cx="10586936" cy="4550734"/>
          </a:xfrm>
        </p:spPr>
        <p:txBody>
          <a:bodyPr>
            <a:normAutofit/>
          </a:bodyPr>
          <a:lstStyle/>
          <a:p>
            <a:r>
              <a:rPr lang="en-GB" dirty="0" smtClean="0"/>
              <a:t>So far we have calculated the number of time slices, the duration of each TS and fraction of each TS to total number of hours in one year. </a:t>
            </a:r>
          </a:p>
          <a:p>
            <a:r>
              <a:rPr lang="en-GB" dirty="0" smtClean="0"/>
              <a:t>Now we need to determine the </a:t>
            </a:r>
            <a:r>
              <a:rPr lang="en-GB" b="1" dirty="0" smtClean="0"/>
              <a:t>a</a:t>
            </a:r>
            <a:r>
              <a:rPr lang="en-US" b="1" dirty="0" err="1" smtClean="0"/>
              <a:t>nnual</a:t>
            </a:r>
            <a:r>
              <a:rPr lang="en-US" b="1" dirty="0" smtClean="0"/>
              <a:t> </a:t>
            </a:r>
            <a:r>
              <a:rPr lang="en-US" b="1" dirty="0"/>
              <a:t>fraction</a:t>
            </a:r>
            <a:r>
              <a:rPr lang="en-US" dirty="0"/>
              <a:t> of </a:t>
            </a:r>
            <a:r>
              <a:rPr lang="en-US" dirty="0" smtClean="0"/>
              <a:t>energy demand </a:t>
            </a:r>
            <a:r>
              <a:rPr lang="en-US" dirty="0"/>
              <a:t>that is required in each time </a:t>
            </a:r>
            <a:r>
              <a:rPr lang="en-US" dirty="0" smtClean="0"/>
              <a:t>slice. </a:t>
            </a:r>
          </a:p>
          <a:p>
            <a:endParaRPr lang="en-US" dirty="0" smtClean="0"/>
          </a:p>
          <a:p>
            <a:r>
              <a:rPr lang="en-GB" b="1" dirty="0" smtClean="0"/>
              <a:t>Step8.</a:t>
            </a:r>
            <a:r>
              <a:rPr lang="en-GB" dirty="0" smtClean="0"/>
              <a:t> </a:t>
            </a:r>
            <a:r>
              <a:rPr lang="en-GB" dirty="0"/>
              <a:t>Following a similar approach, think how to calculate the </a:t>
            </a:r>
            <a:r>
              <a:rPr lang="en-GB" dirty="0" smtClean="0"/>
              <a:t>Specified Demand </a:t>
            </a:r>
            <a:r>
              <a:rPr lang="en-GB" dirty="0"/>
              <a:t>Profile. </a:t>
            </a:r>
            <a:r>
              <a:rPr lang="en-GB" dirty="0" smtClean="0"/>
              <a:t>You have the hourly load and you have already developed the time slices.</a:t>
            </a:r>
            <a:endParaRPr lang="en-GB" dirty="0"/>
          </a:p>
          <a:p>
            <a:endParaRPr lang="en-GB" dirty="0"/>
          </a:p>
          <a:p>
            <a:r>
              <a:rPr lang="en-GB" dirty="0"/>
              <a:t>Write your results in </a:t>
            </a:r>
            <a:r>
              <a:rPr lang="en-GB" b="1" dirty="0" smtClean="0"/>
              <a:t>table 5</a:t>
            </a:r>
            <a:r>
              <a:rPr lang="en-GB" dirty="0" smtClean="0"/>
              <a:t> in the ‘</a:t>
            </a:r>
            <a:r>
              <a:rPr lang="en-GB" dirty="0" err="1" smtClean="0"/>
              <a:t>Demad_Profile</a:t>
            </a:r>
            <a:r>
              <a:rPr lang="en-GB" dirty="0" smtClean="0"/>
              <a:t>’ tab.</a:t>
            </a:r>
          </a:p>
          <a:p>
            <a:endParaRPr lang="en-GB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7105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eMOSYS_dESA_OpTIM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eMOSYS_dESA_OpTIMUS" id="{87B24570-67CC-4463-B33B-D3B7D7BCBA01}" vid="{5874AC31-46F6-47B9-A431-4546F1FB4AF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 OSeMOSYS Community_AB" id="{05E57207-9E8F-4997-AF84-042E96A9F9B0}" vid="{05C5C074-0B80-4D41-8661-E94856CD75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OSeMOSYS_dESA_OpTIMUS</Template>
  <TotalTime>7356</TotalTime>
  <Words>669</Words>
  <Application>Microsoft Office PowerPoint</Application>
  <PresentationFormat>Widescreen</PresentationFormat>
  <Paragraphs>119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OSeMOSYS_dESA_OpTIMUS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MJ2383 - Lab 1</dc:title>
  <dc:creator>Hauke Henke</dc:creator>
  <cp:keywords>Screening curves</cp:keywords>
  <cp:lastModifiedBy>Francesco Gardumi</cp:lastModifiedBy>
  <cp:revision>196</cp:revision>
  <dcterms:created xsi:type="dcterms:W3CDTF">2015-09-18T21:05:15Z</dcterms:created>
  <dcterms:modified xsi:type="dcterms:W3CDTF">2020-04-02T16:10:29Z</dcterms:modified>
</cp:coreProperties>
</file>