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 id="2147483699" r:id="rId2"/>
  </p:sldMasterIdLst>
  <p:notesMasterIdLst>
    <p:notesMasterId r:id="rId17"/>
  </p:notesMasterIdLst>
  <p:sldIdLst>
    <p:sldId id="534" r:id="rId3"/>
    <p:sldId id="554" r:id="rId4"/>
    <p:sldId id="555" r:id="rId5"/>
    <p:sldId id="556" r:id="rId6"/>
    <p:sldId id="557" r:id="rId7"/>
    <p:sldId id="558" r:id="rId8"/>
    <p:sldId id="559" r:id="rId9"/>
    <p:sldId id="560" r:id="rId10"/>
    <p:sldId id="561" r:id="rId11"/>
    <p:sldId id="563" r:id="rId12"/>
    <p:sldId id="564" r:id="rId13"/>
    <p:sldId id="565" r:id="rId14"/>
    <p:sldId id="566" r:id="rId15"/>
    <p:sldId id="5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Outline" id="{42E3960D-86FC-4C0A-88FB-12FE8E56D1A7}">
          <p14:sldIdLst/>
        </p14:section>
        <p14:section name="Introduction to the lab" id="{91AAB584-221A-4322-8E19-B535222C7F69}">
          <p14:sldIdLst/>
        </p14:section>
        <p14:section name="Group assignment" id="{C5ADB7D5-7C4A-42FB-AF2B-3C4A7D02AD6D}">
          <p14:sldIdLst/>
        </p14:section>
        <p14:section name="Initiate a model" id="{D9911944-E7F2-41C4-B98B-E53C7E59AC28}">
          <p14:sldIdLst/>
        </p14:section>
        <p14:section name="Define demands" id="{9B3146AF-306C-4E50-85BF-F2D291850578}">
          <p14:sldIdLst/>
        </p14:section>
        <p14:section name="Define backstop" id="{75633375-8C7F-4200-B7C3-644F59465F37}">
          <p14:sldIdLst/>
        </p14:section>
        <p14:section name="Run model and see results" id="{B99A7EF4-9871-41BF-BC62-D5275AB877CD}">
          <p14:sldIdLst/>
        </p14:section>
        <p14:section name="Define primary supply" id="{23637886-C147-4EAB-9A1B-006A3CC78121}">
          <p14:sldIdLst/>
        </p14:section>
        <p14:section name="Define thermal power plants and T&amp;D" id="{F419122D-6EF9-4819-9828-6B6459E71804}">
          <p14:sldIdLst/>
        </p14:section>
        <p14:section name="List of parameters" id="{716586DD-EFC5-400F-8C8A-B91AFEE0653A}">
          <p14:sldIdLst>
            <p14:sldId id="534"/>
            <p14:sldId id="554"/>
            <p14:sldId id="555"/>
            <p14:sldId id="556"/>
            <p14:sldId id="557"/>
            <p14:sldId id="558"/>
            <p14:sldId id="559"/>
            <p14:sldId id="560"/>
            <p14:sldId id="561"/>
            <p14:sldId id="563"/>
            <p14:sldId id="564"/>
            <p14:sldId id="565"/>
            <p14:sldId id="566"/>
            <p14:sldId id="567"/>
          </p14:sldIdLst>
        </p14:section>
        <p14:section name="Attribution" id="{6FD025B6-8612-4950-ACEE-282F6C8A77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 id="4" name="Agnese Beltramo" initials="AB" lastIdx="9" clrIdx="3">
    <p:extLst>
      <p:ext uri="{19B8F6BF-5375-455C-9EA6-DF929625EA0E}">
        <p15:presenceInfo xmlns:p15="http://schemas.microsoft.com/office/powerpoint/2012/main" userId="S-1-5-21-4270984560-2697355171-1338322823-6860" providerId="AD"/>
      </p:ext>
    </p:extLst>
  </p:cmAuthor>
  <p:cmAuthor id="5" name="Taliotis Constantinos" initials="TC" lastIdx="2" clrIdx="4">
    <p:extLst>
      <p:ext uri="{19B8F6BF-5375-455C-9EA6-DF929625EA0E}">
        <p15:presenceInfo xmlns:p15="http://schemas.microsoft.com/office/powerpoint/2012/main" userId="Taliotis Constantin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8" autoAdjust="0"/>
    <p:restoredTop sz="81941" autoAdjust="0"/>
  </p:normalViewPr>
  <p:slideViewPr>
    <p:cSldViewPr snapToGrid="0">
      <p:cViewPr varScale="1">
        <p:scale>
          <a:sx n="96" d="100"/>
          <a:sy n="96" d="100"/>
        </p:scale>
        <p:origin x="7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a:t>
            </a:fld>
            <a:endParaRPr lang="en-GB"/>
          </a:p>
        </p:txBody>
      </p:sp>
    </p:spTree>
    <p:extLst>
      <p:ext uri="{BB962C8B-B14F-4D97-AF65-F5344CB8AC3E}">
        <p14:creationId xmlns:p14="http://schemas.microsoft.com/office/powerpoint/2010/main" val="715732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10</a:t>
            </a:fld>
            <a:endParaRPr lang="en-GB"/>
          </a:p>
        </p:txBody>
      </p:sp>
    </p:spTree>
    <p:extLst>
      <p:ext uri="{BB962C8B-B14F-4D97-AF65-F5344CB8AC3E}">
        <p14:creationId xmlns:p14="http://schemas.microsoft.com/office/powerpoint/2010/main" val="14481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11</a:t>
            </a:fld>
            <a:endParaRPr lang="en-GB"/>
          </a:p>
        </p:txBody>
      </p:sp>
    </p:spTree>
    <p:extLst>
      <p:ext uri="{BB962C8B-B14F-4D97-AF65-F5344CB8AC3E}">
        <p14:creationId xmlns:p14="http://schemas.microsoft.com/office/powerpoint/2010/main" val="345774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12</a:t>
            </a:fld>
            <a:endParaRPr lang="en-GB"/>
          </a:p>
        </p:txBody>
      </p:sp>
    </p:spTree>
    <p:extLst>
      <p:ext uri="{BB962C8B-B14F-4D97-AF65-F5344CB8AC3E}">
        <p14:creationId xmlns:p14="http://schemas.microsoft.com/office/powerpoint/2010/main" val="223036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13</a:t>
            </a:fld>
            <a:endParaRPr lang="en-GB"/>
          </a:p>
        </p:txBody>
      </p:sp>
    </p:spTree>
    <p:extLst>
      <p:ext uri="{BB962C8B-B14F-4D97-AF65-F5344CB8AC3E}">
        <p14:creationId xmlns:p14="http://schemas.microsoft.com/office/powerpoint/2010/main" val="226363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14</a:t>
            </a:fld>
            <a:endParaRPr lang="en-GB"/>
          </a:p>
        </p:txBody>
      </p:sp>
    </p:spTree>
    <p:extLst>
      <p:ext uri="{BB962C8B-B14F-4D97-AF65-F5344CB8AC3E}">
        <p14:creationId xmlns:p14="http://schemas.microsoft.com/office/powerpoint/2010/main" val="36384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146902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25267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204609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284868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71514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1873086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8</a:t>
            </a:fld>
            <a:endParaRPr lang="en-GB"/>
          </a:p>
        </p:txBody>
      </p:sp>
    </p:spTree>
    <p:extLst>
      <p:ext uri="{BB962C8B-B14F-4D97-AF65-F5344CB8AC3E}">
        <p14:creationId xmlns:p14="http://schemas.microsoft.com/office/powerpoint/2010/main" val="14572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2047184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2F451B27-5426-42BD-B994-6810DA76F57D}"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0D9AA81F-ADF2-4F34-B6AA-3386586BDE74}"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2B1ACB5-CA7E-4207-B20C-86044F074A0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3C20B8F-2691-4A6F-BDD6-4B58046C8C2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ECD7BD94-BEBE-46A0-976E-947B9A8C91EB}"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EEA84DE1-491F-4FA9-855B-D3DE85E73C76}"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105777E-823F-4D19-844B-99694BCD1BFA}"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F20132DD-2BAC-49CF-8232-0A73F67706E6}"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endParaRPr lang="sv-SE"/>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6EA0D5A9-A094-46E2-8B86-E7170B87AEB0}"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A1C6165-A21E-41D4-9431-E62A85AB85DE}"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50F4DEE5-66F7-459C-B2B5-13B3367F6F85}"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388AE2-1B4C-4421-A332-8C01B726C6B2}"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D24F2C94-37F7-4C52-BBD5-3689474E89DC}"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77B6764A-5135-46D7-9054-283ACD9FD29B}" type="datetime1">
              <a:rPr lang="sv-SE" smtClean="0"/>
              <a:t>2020-04-02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68953317-8681-4D7C-B082-A361B5A87D93}" type="datetime1">
              <a:rPr lang="sv-SE" smtClean="0"/>
              <a:t>2020-04-02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B3225-A7E7-4215-8362-1C5C9ED8E213}" type="datetime1">
              <a:rPr lang="sv-SE" smtClean="0"/>
              <a:t>2020-04-02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100241-7CB2-4EBA-9D0D-771F87212EC3}"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9C0BE-3D0B-4724-B927-BEE876018946}"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2E0DE756-EA26-4D2E-88A5-8E112A4346E1}"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79F3DA97-80E7-489E-A5CF-5C044AE02030}"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D2A5E52A-0496-4F26-8F33-3635978AA174}"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19026FC7-4867-477A-9064-C16CC51B538C}"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F3985AA-16F3-40FE-8649-4752CCC39821}"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A1C4F74-457D-4BA2-9B16-8D8626EA3708}"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37834CF-E03D-483A-B78D-5D6B10E65EAC}"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DA53B357-9E67-49A1-BB09-1EB6E47B8DAA}"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5BA7E-17B0-40CE-AB0E-472FF7B5C77A}"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3" name="Content Placeholder 2"/>
          <p:cNvSpPr>
            <a:spLocks noGrp="1"/>
          </p:cNvSpPr>
          <p:nvPr>
            <p:ph idx="1"/>
          </p:nvPr>
        </p:nvSpPr>
        <p:spPr/>
        <p:txBody>
          <a:bodyPr>
            <a:normAutofit lnSpcReduction="10000"/>
          </a:bodyPr>
          <a:lstStyle/>
          <a:p>
            <a:pPr algn="just"/>
            <a:r>
              <a:rPr lang="sv-SE" dirty="0"/>
              <a:t>Here you find a summary of all the input parameters of OSeMOSYS.</a:t>
            </a:r>
          </a:p>
          <a:p>
            <a:pPr algn="just"/>
            <a:r>
              <a:rPr lang="sv-SE" dirty="0"/>
              <a:t>It includes:</a:t>
            </a:r>
          </a:p>
          <a:p>
            <a:pPr marL="457200" indent="-457200" algn="just">
              <a:buFont typeface="Arial" panose="020B0604020202020204" pitchFamily="34" charset="0"/>
              <a:buChar char="•"/>
            </a:pPr>
            <a:r>
              <a:rPr lang="sv-SE" dirty="0"/>
              <a:t>Name in OSeMOSYS (also displayed in MoManI);</a:t>
            </a:r>
          </a:p>
          <a:p>
            <a:pPr marL="457200" indent="-457200" algn="just">
              <a:buFont typeface="Arial" panose="020B0604020202020204" pitchFamily="34" charset="0"/>
              <a:buChar char="•"/>
            </a:pPr>
            <a:r>
              <a:rPr lang="sv-SE" dirty="0"/>
              <a:t>Short description (also displayed in MoManI);</a:t>
            </a:r>
          </a:p>
          <a:p>
            <a:pPr marL="457200" indent="-457200" algn="just">
              <a:buFont typeface="Arial" panose="020B0604020202020204" pitchFamily="34" charset="0"/>
              <a:buChar char="•"/>
            </a:pPr>
            <a:r>
              <a:rPr lang="sv-SE" dirty="0"/>
              <a:t>Suggested Default value: this value is assigned to the parameter whenever you do not assign a value yourself. It is therefore of extreme importance. Many times models are not feasible because we forgot to assign an appropriate Default value. In MoManI, Default values are already assigned, but sometimes they may be wrong, for some reason. Alsways cross-check the values with those suggested here;</a:t>
            </a:r>
          </a:p>
          <a:p>
            <a:pPr marL="457200" indent="-457200" algn="just">
              <a:buFont typeface="Arial" panose="020B0604020202020204" pitchFamily="34" charset="0"/>
              <a:buChar char="•"/>
            </a:pPr>
            <a:r>
              <a:rPr lang="sv-SE" dirty="0"/>
              <a:t>Default unit.</a:t>
            </a:r>
          </a:p>
        </p:txBody>
      </p:sp>
      <p:sp>
        <p:nvSpPr>
          <p:cNvPr id="4" name="Date Placeholder 3"/>
          <p:cNvSpPr>
            <a:spLocks noGrp="1"/>
          </p:cNvSpPr>
          <p:nvPr>
            <p:ph type="dt" sz="half" idx="10"/>
          </p:nvPr>
        </p:nvSpPr>
        <p:spPr/>
        <p:txBody>
          <a:bodyPr/>
          <a:lstStyle/>
          <a:p>
            <a:fld id="{AE366BAB-365D-415B-B3C2-54051E213DE9}"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a:t>
            </a:fld>
            <a:endParaRPr lang="en-GB"/>
          </a:p>
        </p:txBody>
      </p:sp>
    </p:spTree>
    <p:extLst>
      <p:ext uri="{BB962C8B-B14F-4D97-AF65-F5344CB8AC3E}">
        <p14:creationId xmlns:p14="http://schemas.microsoft.com/office/powerpoint/2010/main" val="60860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0E3DA020-A664-4498-8DE6-08C1FAAB0654}"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10</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996521322"/>
              </p:ext>
            </p:extLst>
          </p:nvPr>
        </p:nvGraphicFramePr>
        <p:xfrm>
          <a:off x="823646" y="1634069"/>
          <a:ext cx="10458236" cy="457708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RETagTechnology</a:t>
                      </a:r>
                      <a:endParaRPr lang="sv-SE" dirty="0"/>
                    </a:p>
                  </a:txBody>
                  <a:tcPr/>
                </a:tc>
                <a:tc>
                  <a:txBody>
                    <a:bodyPr/>
                    <a:lstStyle/>
                    <a:p>
                      <a:r>
                        <a:rPr lang="en-US" sz="1800" b="0" i="0" kern="1200" dirty="0">
                          <a:solidFill>
                            <a:schemeClr val="dk1"/>
                          </a:solidFill>
                          <a:effectLst/>
                          <a:latin typeface="+mn-lt"/>
                          <a:ea typeface="+mn-ea"/>
                          <a:cs typeface="+mn-cs"/>
                        </a:rPr>
                        <a:t>Binary parameter tagging the renewable technologies that must contribute to reaching the indicated minimum renewable production target. It has value 1 for the technologies contributing,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SpecifiedAnnualDemand</a:t>
                      </a:r>
                      <a:endParaRPr lang="sv-SE" dirty="0"/>
                    </a:p>
                  </a:txBody>
                  <a:tcPr/>
                </a:tc>
                <a:tc>
                  <a:txBody>
                    <a:bodyPr/>
                    <a:lstStyle/>
                    <a:p>
                      <a:r>
                        <a:rPr lang="en-US" sz="1800" b="0" i="0" kern="1200" dirty="0">
                          <a:solidFill>
                            <a:schemeClr val="dk1"/>
                          </a:solidFill>
                          <a:effectLst/>
                          <a:latin typeface="+mn-lt"/>
                          <a:ea typeface="+mn-ea"/>
                          <a:cs typeface="+mn-cs"/>
                        </a:rPr>
                        <a:t>Total specified demand for the year, linked to a specific ‘time of use’ during the year.</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SpecifiedDemandProfile</a:t>
                      </a:r>
                      <a:endParaRPr lang="sv-SE" dirty="0"/>
                    </a:p>
                  </a:txBody>
                  <a:tcPr/>
                </a:tc>
                <a:tc>
                  <a:txBody>
                    <a:bodyPr/>
                    <a:lstStyle/>
                    <a:p>
                      <a:r>
                        <a:rPr lang="en-US" sz="1800" b="0" i="0" kern="1200" dirty="0">
                          <a:solidFill>
                            <a:schemeClr val="dk1"/>
                          </a:solidFill>
                          <a:effectLst/>
                          <a:latin typeface="+mn-lt"/>
                          <a:ea typeface="+mn-ea"/>
                          <a:cs typeface="+mn-cs"/>
                        </a:rPr>
                        <a:t>Annual fraction of energy-service or commodity demand that is required in each time slice. For each year, all the defined </a:t>
                      </a:r>
                      <a:r>
                        <a:rPr lang="en-US" sz="1800" b="0" i="0" kern="1200" dirty="0" err="1">
                          <a:solidFill>
                            <a:schemeClr val="dk1"/>
                          </a:solidFill>
                          <a:effectLst/>
                          <a:latin typeface="+mn-lt"/>
                          <a:ea typeface="+mn-ea"/>
                          <a:cs typeface="+mn-cs"/>
                        </a:rPr>
                        <a:t>SpecifiedDemandProfile</a:t>
                      </a:r>
                      <a:r>
                        <a:rPr lang="en-US" sz="1800" b="0" i="0" kern="1200" dirty="0">
                          <a:solidFill>
                            <a:schemeClr val="dk1"/>
                          </a:solidFill>
                          <a:effectLst/>
                          <a:latin typeface="+mn-lt"/>
                          <a:ea typeface="+mn-ea"/>
                          <a:cs typeface="+mn-cs"/>
                        </a:rPr>
                        <a:t> input values should sum up to 1.</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StorageLevelStart</a:t>
                      </a:r>
                      <a:endParaRPr lang="sv-SE" dirty="0"/>
                    </a:p>
                  </a:txBody>
                  <a:tcPr/>
                </a:tc>
                <a:tc>
                  <a:txBody>
                    <a:bodyPr/>
                    <a:lstStyle/>
                    <a:p>
                      <a:r>
                        <a:rPr lang="en-US" sz="1800" b="0" i="0" kern="1200" dirty="0">
                          <a:solidFill>
                            <a:schemeClr val="dk1"/>
                          </a:solidFill>
                          <a:effectLst/>
                          <a:latin typeface="+mn-lt"/>
                          <a:ea typeface="+mn-ea"/>
                          <a:cs typeface="+mn-cs"/>
                        </a:rPr>
                        <a:t>Level of storage at the beginning of first modelled year, in units of activity.</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12081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DC0B3115-D955-4A1E-9523-858CCE33E4DE}"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11</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2510624434"/>
              </p:ext>
            </p:extLst>
          </p:nvPr>
        </p:nvGraphicFramePr>
        <p:xfrm>
          <a:off x="823646" y="1634069"/>
          <a:ext cx="10458236" cy="402844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StorageMaxChargeRate</a:t>
                      </a:r>
                      <a:endParaRPr lang="sv-SE" dirty="0"/>
                    </a:p>
                  </a:txBody>
                  <a:tcPr/>
                </a:tc>
                <a:tc>
                  <a:txBody>
                    <a:bodyPr/>
                    <a:lstStyle/>
                    <a:p>
                      <a:r>
                        <a:rPr lang="en-US" sz="1800" b="0" i="0" kern="1200" dirty="0">
                          <a:solidFill>
                            <a:schemeClr val="dk1"/>
                          </a:solidFill>
                          <a:effectLst/>
                          <a:latin typeface="+mn-lt"/>
                          <a:ea typeface="+mn-ea"/>
                          <a:cs typeface="+mn-cs"/>
                        </a:rPr>
                        <a:t>Maximum charging rate for the storage, in units of activity per year.</a:t>
                      </a:r>
                      <a:endParaRPr lang="sv-SE" dirty="0"/>
                    </a:p>
                  </a:txBody>
                  <a:tcPr/>
                </a:tc>
                <a:tc>
                  <a:txBody>
                    <a:bodyPr/>
                    <a:lstStyle/>
                    <a:p>
                      <a:r>
                        <a:rPr lang="sv-SE" dirty="0"/>
                        <a:t>99999</a:t>
                      </a:r>
                    </a:p>
                  </a:txBody>
                  <a:tcPr/>
                </a:tc>
                <a:tc>
                  <a:txBody>
                    <a:bodyPr/>
                    <a:lstStyle/>
                    <a:p>
                      <a:r>
                        <a:rPr lang="sv-SE" dirty="0"/>
                        <a:t>PJ</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StorageMaxDischargeRate</a:t>
                      </a:r>
                      <a:endParaRPr lang="sv-SE" dirty="0"/>
                    </a:p>
                  </a:txBody>
                  <a:tcPr/>
                </a:tc>
                <a:tc>
                  <a:txBody>
                    <a:bodyPr/>
                    <a:lstStyle/>
                    <a:p>
                      <a:r>
                        <a:rPr lang="en-US" sz="1800" b="0" i="0" kern="1200" dirty="0">
                          <a:solidFill>
                            <a:schemeClr val="dk1"/>
                          </a:solidFill>
                          <a:effectLst/>
                          <a:latin typeface="+mn-lt"/>
                          <a:ea typeface="+mn-ea"/>
                          <a:cs typeface="+mn-cs"/>
                        </a:rPr>
                        <a:t>Maximum discharging rate for the storage, in units of activity per year.</a:t>
                      </a:r>
                      <a:endParaRPr lang="sv-SE" dirty="0"/>
                    </a:p>
                  </a:txBody>
                  <a:tcPr/>
                </a:tc>
                <a:tc>
                  <a:txBody>
                    <a:bodyPr/>
                    <a:lstStyle/>
                    <a:p>
                      <a:r>
                        <a:rPr lang="sv-SE" dirty="0"/>
                        <a:t>99999</a:t>
                      </a:r>
                    </a:p>
                  </a:txBody>
                  <a:tcPr/>
                </a:tc>
                <a:tc>
                  <a:txBody>
                    <a:bodyPr/>
                    <a:lstStyle/>
                    <a:p>
                      <a:r>
                        <a:rPr lang="sv-SE" dirty="0"/>
                        <a:t>PJ</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TechnologyFromStorage</a:t>
                      </a:r>
                      <a:endParaRPr lang="sv-SE" dirty="0"/>
                    </a:p>
                  </a:txBody>
                  <a:tcPr/>
                </a:tc>
                <a:tc>
                  <a:txBody>
                    <a:bodyPr/>
                    <a:lstStyle/>
                    <a:p>
                      <a:r>
                        <a:rPr lang="en-US" sz="1800" b="0" i="0" kern="1200" dirty="0">
                          <a:solidFill>
                            <a:schemeClr val="dk1"/>
                          </a:solidFill>
                          <a:effectLst/>
                          <a:latin typeface="+mn-lt"/>
                          <a:ea typeface="+mn-ea"/>
                          <a:cs typeface="+mn-cs"/>
                        </a:rPr>
                        <a:t>Binary parameter linking a storage facility to the technology it feeds. It has value 1 if the technology and the storage facility are linked,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TechnologyToStorage</a:t>
                      </a:r>
                      <a:endParaRPr lang="sv-SE" dirty="0"/>
                    </a:p>
                  </a:txBody>
                  <a:tcPr/>
                </a:tc>
                <a:tc>
                  <a:txBody>
                    <a:bodyPr/>
                    <a:lstStyle/>
                    <a:p>
                      <a:r>
                        <a:rPr lang="en-US" sz="1800" b="0" i="0" kern="1200" dirty="0">
                          <a:solidFill>
                            <a:schemeClr val="dk1"/>
                          </a:solidFill>
                          <a:effectLst/>
                          <a:latin typeface="+mn-lt"/>
                          <a:ea typeface="+mn-ea"/>
                          <a:cs typeface="+mn-cs"/>
                        </a:rPr>
                        <a:t>Binary parameter linking a technology to the storage facility it charges. It has value 1 if the technology and the storage facility are linked,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112828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70D87D4A-7310-48FB-8155-9B0ACCCFD6C2}"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12</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827653598"/>
              </p:ext>
            </p:extLst>
          </p:nvPr>
        </p:nvGraphicFramePr>
        <p:xfrm>
          <a:off x="823646" y="1634069"/>
          <a:ext cx="10458236" cy="413004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TotalAnnualMaxCapacity</a:t>
                      </a:r>
                      <a:endParaRPr lang="sv-SE" dirty="0"/>
                    </a:p>
                  </a:txBody>
                  <a:tcPr/>
                </a:tc>
                <a:tc>
                  <a:txBody>
                    <a:bodyPr/>
                    <a:lstStyle/>
                    <a:p>
                      <a:r>
                        <a:rPr lang="en-US" sz="1800" b="0" i="0" kern="1200" dirty="0">
                          <a:solidFill>
                            <a:schemeClr val="dk1"/>
                          </a:solidFill>
                          <a:effectLst/>
                          <a:latin typeface="+mn-lt"/>
                          <a:ea typeface="+mn-ea"/>
                          <a:cs typeface="+mn-cs"/>
                        </a:rPr>
                        <a:t>Total maximum existing (residual plus cumulatively installed) capacity allowed for a technology in a specified year.</a:t>
                      </a:r>
                      <a:endParaRPr lang="sv-SE" dirty="0"/>
                    </a:p>
                  </a:txBody>
                  <a:tcPr/>
                </a:tc>
                <a:tc>
                  <a:txBody>
                    <a:bodyPr/>
                    <a:lstStyle/>
                    <a:p>
                      <a:r>
                        <a:rPr lang="sv-SE" dirty="0"/>
                        <a:t>999999</a:t>
                      </a:r>
                    </a:p>
                  </a:txBody>
                  <a:tcPr/>
                </a:tc>
                <a:tc>
                  <a:txBody>
                    <a:bodyPr/>
                    <a:lstStyle/>
                    <a:p>
                      <a:r>
                        <a:rPr lang="sv-SE" dirty="0"/>
                        <a:t>GW</a:t>
                      </a:r>
                    </a:p>
                  </a:txBody>
                  <a:tcPr/>
                </a:tc>
                <a:extLst>
                  <a:ext uri="{0D108BD9-81ED-4DB2-BD59-A6C34878D82A}">
                    <a16:rowId xmlns:a16="http://schemas.microsoft.com/office/drawing/2014/main" val="1690598360"/>
                  </a:ext>
                </a:extLst>
              </a:tr>
              <a:tr h="370840">
                <a:tc>
                  <a:txBody>
                    <a:bodyPr/>
                    <a:lstStyle/>
                    <a:p>
                      <a:pPr fontAlgn="t"/>
                      <a:r>
                        <a:rPr lang="sv-SE" dirty="0">
                          <a:effectLst/>
                        </a:rPr>
                        <a:t>TotalAnnualMaxCapacityInvestment</a:t>
                      </a:r>
                    </a:p>
                  </a:txBody>
                  <a:tcPr marL="50800" marR="50800" marT="50800" marB="50800"/>
                </a:tc>
                <a:tc>
                  <a:txBody>
                    <a:bodyPr/>
                    <a:lstStyle/>
                    <a:p>
                      <a:r>
                        <a:rPr lang="en-US" sz="1800" b="0" i="0" kern="1200" dirty="0">
                          <a:solidFill>
                            <a:schemeClr val="dk1"/>
                          </a:solidFill>
                          <a:effectLst/>
                          <a:latin typeface="+mn-lt"/>
                          <a:ea typeface="+mn-ea"/>
                          <a:cs typeface="+mn-cs"/>
                        </a:rPr>
                        <a:t>Maximum capacity of a technology expressed in power units.</a:t>
                      </a:r>
                      <a:endParaRPr lang="sv-SE" dirty="0"/>
                    </a:p>
                  </a:txBody>
                  <a:tcPr/>
                </a:tc>
                <a:tc>
                  <a:txBody>
                    <a:bodyPr/>
                    <a:lstStyle/>
                    <a:p>
                      <a:r>
                        <a:rPr lang="sv-SE" dirty="0"/>
                        <a:t>999999</a:t>
                      </a:r>
                    </a:p>
                  </a:txBody>
                  <a:tcPr/>
                </a:tc>
                <a:tc>
                  <a:txBody>
                    <a:bodyPr/>
                    <a:lstStyle/>
                    <a:p>
                      <a:r>
                        <a:rPr lang="sv-SE" dirty="0"/>
                        <a:t>GW</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TotalAnnualMinCapacity</a:t>
                      </a:r>
                      <a:endParaRPr lang="sv-SE" dirty="0"/>
                    </a:p>
                  </a:txBody>
                  <a:tcPr/>
                </a:tc>
                <a:tc>
                  <a:txBody>
                    <a:bodyPr/>
                    <a:lstStyle/>
                    <a:p>
                      <a:pPr fontAlgn="t"/>
                      <a:r>
                        <a:rPr lang="en-US" dirty="0">
                          <a:effectLst/>
                        </a:rPr>
                        <a:t>Total minimum existing (residual plus cumulatively installed) capacity allowed for a technology in a specified year.</a:t>
                      </a:r>
                    </a:p>
                  </a:txBody>
                  <a:tcPr marL="50800" marR="50800" marT="50800" marB="50800"/>
                </a:tc>
                <a:tc>
                  <a:txBody>
                    <a:bodyPr/>
                    <a:lstStyle/>
                    <a:p>
                      <a:r>
                        <a:rPr lang="sv-SE" dirty="0"/>
                        <a:t>0</a:t>
                      </a:r>
                    </a:p>
                  </a:txBody>
                  <a:tcPr/>
                </a:tc>
                <a:tc>
                  <a:txBody>
                    <a:bodyPr/>
                    <a:lstStyle/>
                    <a:p>
                      <a:r>
                        <a:rPr lang="sv-SE" dirty="0"/>
                        <a:t>GW</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TotalAnnualMinCapacityInvestment</a:t>
                      </a:r>
                      <a:endParaRPr lang="sv-SE" dirty="0"/>
                    </a:p>
                  </a:txBody>
                  <a:tcPr/>
                </a:tc>
                <a:tc>
                  <a:txBody>
                    <a:bodyPr/>
                    <a:lstStyle/>
                    <a:p>
                      <a:r>
                        <a:rPr lang="en-US" sz="1800" b="0" i="0" kern="1200" dirty="0">
                          <a:solidFill>
                            <a:schemeClr val="dk1"/>
                          </a:solidFill>
                          <a:effectLst/>
                          <a:latin typeface="+mn-lt"/>
                          <a:ea typeface="+mn-ea"/>
                          <a:cs typeface="+mn-cs"/>
                        </a:rPr>
                        <a:t>Minimum capacity of a technology expressed in power units.</a:t>
                      </a:r>
                      <a:endParaRPr lang="sv-SE" dirty="0"/>
                    </a:p>
                  </a:txBody>
                  <a:tcPr/>
                </a:tc>
                <a:tc>
                  <a:txBody>
                    <a:bodyPr/>
                    <a:lstStyle/>
                    <a:p>
                      <a:r>
                        <a:rPr lang="sv-SE" dirty="0"/>
                        <a:t>0</a:t>
                      </a:r>
                    </a:p>
                  </a:txBody>
                  <a:tcPr/>
                </a:tc>
                <a:tc>
                  <a:txBody>
                    <a:bodyPr/>
                    <a:lstStyle/>
                    <a:p>
                      <a:r>
                        <a:rPr lang="sv-SE" dirty="0"/>
                        <a:t>GW</a:t>
                      </a:r>
                    </a:p>
                  </a:txBody>
                  <a:tcPr/>
                </a:tc>
                <a:extLst>
                  <a:ext uri="{0D108BD9-81ED-4DB2-BD59-A6C34878D82A}">
                    <a16:rowId xmlns:a16="http://schemas.microsoft.com/office/drawing/2014/main" val="424281451"/>
                  </a:ext>
                </a:extLst>
              </a:tr>
              <a:tr h="370840">
                <a:tc>
                  <a:txBody>
                    <a:bodyPr/>
                    <a:lstStyle/>
                    <a:p>
                      <a:r>
                        <a:rPr lang="sv-SE" sz="1800" b="0" i="0" kern="1200" dirty="0">
                          <a:solidFill>
                            <a:schemeClr val="dk1"/>
                          </a:solidFill>
                          <a:effectLst/>
                          <a:latin typeface="+mn-lt"/>
                          <a:ea typeface="+mn-ea"/>
                          <a:cs typeface="+mn-cs"/>
                        </a:rPr>
                        <a:t>TotalTechnologyAnnualActivityLowerLimit</a:t>
                      </a:r>
                      <a:endParaRPr lang="sv-SE" dirty="0"/>
                    </a:p>
                  </a:txBody>
                  <a:tcPr/>
                </a:tc>
                <a:tc>
                  <a:txBody>
                    <a:bodyPr/>
                    <a:lstStyle/>
                    <a:p>
                      <a:r>
                        <a:rPr lang="en-US" sz="1800" b="0" i="0" kern="1200" dirty="0">
                          <a:solidFill>
                            <a:schemeClr val="dk1"/>
                          </a:solidFill>
                          <a:effectLst/>
                          <a:latin typeface="+mn-lt"/>
                          <a:ea typeface="+mn-ea"/>
                          <a:cs typeface="+mn-cs"/>
                        </a:rPr>
                        <a:t>Total minimum level of activity allowed for a technology in one year.</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1490763693"/>
                  </a:ext>
                </a:extLst>
              </a:tr>
            </a:tbl>
          </a:graphicData>
        </a:graphic>
      </p:graphicFrame>
    </p:spTree>
    <p:extLst>
      <p:ext uri="{BB962C8B-B14F-4D97-AF65-F5344CB8AC3E}">
        <p14:creationId xmlns:p14="http://schemas.microsoft.com/office/powerpoint/2010/main" val="235394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2931E763-A2B0-4F6A-BD19-EA82C27F5A18}"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13</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731607131"/>
              </p:ext>
            </p:extLst>
          </p:nvPr>
        </p:nvGraphicFramePr>
        <p:xfrm>
          <a:off x="823646" y="1634069"/>
          <a:ext cx="10458236" cy="439420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TotalTechnologyAnnualActivityUpperLimit</a:t>
                      </a:r>
                      <a:endParaRPr lang="sv-SE" dirty="0"/>
                    </a:p>
                  </a:txBody>
                  <a:tcPr/>
                </a:tc>
                <a:tc>
                  <a:txBody>
                    <a:bodyPr/>
                    <a:lstStyle/>
                    <a:p>
                      <a:r>
                        <a:rPr lang="en-US" sz="1800" b="0" i="0" kern="1200" dirty="0">
                          <a:solidFill>
                            <a:schemeClr val="dk1"/>
                          </a:solidFill>
                          <a:effectLst/>
                          <a:latin typeface="+mn-lt"/>
                          <a:ea typeface="+mn-ea"/>
                          <a:cs typeface="+mn-cs"/>
                        </a:rPr>
                        <a:t>Total maximum level of activity allowed for a technology in one year.</a:t>
                      </a:r>
                      <a:endParaRPr lang="sv-SE" dirty="0"/>
                    </a:p>
                  </a:txBody>
                  <a:tcPr/>
                </a:tc>
                <a:tc>
                  <a:txBody>
                    <a:bodyPr/>
                    <a:lstStyle/>
                    <a:p>
                      <a:r>
                        <a:rPr lang="sv-SE" dirty="0"/>
                        <a:t>9999999</a:t>
                      </a:r>
                    </a:p>
                  </a:txBody>
                  <a:tcPr/>
                </a:tc>
                <a:tc>
                  <a:txBody>
                    <a:bodyPr/>
                    <a:lstStyle/>
                    <a:p>
                      <a:r>
                        <a:rPr lang="sv-SE" dirty="0"/>
                        <a:t>PJ</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TotalTechnologyModelPeriodActivityLowerLimit</a:t>
                      </a:r>
                      <a:endParaRPr lang="sv-SE" dirty="0"/>
                    </a:p>
                  </a:txBody>
                  <a:tcPr/>
                </a:tc>
                <a:tc>
                  <a:txBody>
                    <a:bodyPr/>
                    <a:lstStyle/>
                    <a:p>
                      <a:r>
                        <a:rPr lang="en-US" sz="1800" b="0" i="0" kern="1200" dirty="0">
                          <a:solidFill>
                            <a:schemeClr val="dk1"/>
                          </a:solidFill>
                          <a:effectLst/>
                          <a:latin typeface="+mn-lt"/>
                          <a:ea typeface="+mn-ea"/>
                          <a:cs typeface="+mn-cs"/>
                        </a:rPr>
                        <a:t>Total minimum level of activity allowed for a technology in the entire modelled period.</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TotalTechnologyModelPeriodActivityUpperLimit</a:t>
                      </a:r>
                      <a:endParaRPr lang="sv-SE" dirty="0"/>
                    </a:p>
                  </a:txBody>
                  <a:tcPr/>
                </a:tc>
                <a:tc>
                  <a:txBody>
                    <a:bodyPr/>
                    <a:lstStyle/>
                    <a:p>
                      <a:r>
                        <a:rPr lang="en-US" sz="1800" b="0" i="0" kern="1200" dirty="0">
                          <a:solidFill>
                            <a:schemeClr val="dk1"/>
                          </a:solidFill>
                          <a:effectLst/>
                          <a:latin typeface="+mn-lt"/>
                          <a:ea typeface="+mn-ea"/>
                          <a:cs typeface="+mn-cs"/>
                        </a:rPr>
                        <a:t>Total maximum level of activity allowed for a technology in the entire modelled period.</a:t>
                      </a:r>
                      <a:endParaRPr lang="sv-SE" dirty="0"/>
                    </a:p>
                  </a:txBody>
                  <a:tcPr/>
                </a:tc>
                <a:tc>
                  <a:txBody>
                    <a:bodyPr/>
                    <a:lstStyle/>
                    <a:p>
                      <a:r>
                        <a:rPr lang="sv-SE" dirty="0"/>
                        <a:t>9999999</a:t>
                      </a:r>
                    </a:p>
                  </a:txBody>
                  <a:tcPr/>
                </a:tc>
                <a:tc>
                  <a:txBody>
                    <a:bodyPr/>
                    <a:lstStyle/>
                    <a:p>
                      <a:r>
                        <a:rPr lang="sv-SE" dirty="0"/>
                        <a:t>PJ</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TradeRoute</a:t>
                      </a:r>
                      <a:endParaRPr lang="sv-SE" dirty="0"/>
                    </a:p>
                  </a:txBody>
                  <a:tcPr/>
                </a:tc>
                <a:tc>
                  <a:txBody>
                    <a:bodyPr/>
                    <a:lstStyle/>
                    <a:p>
                      <a:r>
                        <a:rPr lang="en-US" sz="1800" b="0" i="0" kern="1200" dirty="0">
                          <a:solidFill>
                            <a:schemeClr val="dk1"/>
                          </a:solidFill>
                          <a:effectLst/>
                          <a:latin typeface="+mn-lt"/>
                          <a:ea typeface="+mn-ea"/>
                          <a:cs typeface="+mn-cs"/>
                        </a:rPr>
                        <a:t>Binary parameter defining the links between region r and region </a:t>
                      </a:r>
                      <a:r>
                        <a:rPr lang="en-US" sz="1800" b="0" i="0" kern="1200" dirty="0" err="1">
                          <a:solidFill>
                            <a:schemeClr val="dk1"/>
                          </a:solidFill>
                          <a:effectLst/>
                          <a:latin typeface="+mn-lt"/>
                          <a:ea typeface="+mn-ea"/>
                          <a:cs typeface="+mn-cs"/>
                        </a:rPr>
                        <a:t>rr</a:t>
                      </a:r>
                      <a:r>
                        <a:rPr lang="en-US" sz="1800" b="0" i="0" kern="1200" dirty="0">
                          <a:solidFill>
                            <a:schemeClr val="dk1"/>
                          </a:solidFill>
                          <a:effectLst/>
                          <a:latin typeface="+mn-lt"/>
                          <a:ea typeface="+mn-ea"/>
                          <a:cs typeface="+mn-cs"/>
                        </a:rPr>
                        <a:t>, to enable or disable trading of a specific commodity. It has value 1 when two regions are linked,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424281451"/>
                  </a:ext>
                </a:extLst>
              </a:tr>
              <a:tr h="370840">
                <a:tc>
                  <a:txBody>
                    <a:bodyPr/>
                    <a:lstStyle/>
                    <a:p>
                      <a:r>
                        <a:rPr lang="sv-SE" sz="1800" b="0" i="0" kern="1200" dirty="0">
                          <a:solidFill>
                            <a:schemeClr val="dk1"/>
                          </a:solidFill>
                          <a:effectLst/>
                          <a:latin typeface="+mn-lt"/>
                          <a:ea typeface="+mn-ea"/>
                          <a:cs typeface="+mn-cs"/>
                        </a:rPr>
                        <a:t>VariableCost</a:t>
                      </a:r>
                      <a:endParaRPr lang="sv-SE" dirty="0"/>
                    </a:p>
                  </a:txBody>
                  <a:tcPr/>
                </a:tc>
                <a:tc>
                  <a:txBody>
                    <a:bodyPr/>
                    <a:lstStyle/>
                    <a:p>
                      <a:r>
                        <a:rPr lang="en-US" sz="1800" b="0" i="0" kern="1200" dirty="0">
                          <a:solidFill>
                            <a:schemeClr val="dk1"/>
                          </a:solidFill>
                          <a:effectLst/>
                          <a:latin typeface="+mn-lt"/>
                          <a:ea typeface="+mn-ea"/>
                          <a:cs typeface="+mn-cs"/>
                        </a:rPr>
                        <a:t>Cost of a technology for a given mode of operation (Variable O&amp;M cost), per unit of activity.</a:t>
                      </a:r>
                      <a:endParaRPr lang="sv-SE" dirty="0"/>
                    </a:p>
                  </a:txBody>
                  <a:tcPr/>
                </a:tc>
                <a:tc>
                  <a:txBody>
                    <a:bodyPr/>
                    <a:lstStyle/>
                    <a:p>
                      <a:r>
                        <a:rPr lang="sv-SE" dirty="0"/>
                        <a:t>0.0001</a:t>
                      </a:r>
                    </a:p>
                  </a:txBody>
                  <a:tcPr/>
                </a:tc>
                <a:tc>
                  <a:txBody>
                    <a:bodyPr/>
                    <a:lstStyle/>
                    <a:p>
                      <a:r>
                        <a:rPr lang="sv-SE" dirty="0"/>
                        <a:t>M$/PJ</a:t>
                      </a:r>
                    </a:p>
                  </a:txBody>
                  <a:tcPr/>
                </a:tc>
                <a:extLst>
                  <a:ext uri="{0D108BD9-81ED-4DB2-BD59-A6C34878D82A}">
                    <a16:rowId xmlns:a16="http://schemas.microsoft.com/office/drawing/2014/main" val="444178270"/>
                  </a:ext>
                </a:extLst>
              </a:tr>
            </a:tbl>
          </a:graphicData>
        </a:graphic>
      </p:graphicFrame>
    </p:spTree>
    <p:extLst>
      <p:ext uri="{BB962C8B-B14F-4D97-AF65-F5344CB8AC3E}">
        <p14:creationId xmlns:p14="http://schemas.microsoft.com/office/powerpoint/2010/main" val="157543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618E47C8-2476-4197-8CBB-634642BAC271}"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14</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1099953375"/>
              </p:ext>
            </p:extLst>
          </p:nvPr>
        </p:nvGraphicFramePr>
        <p:xfrm>
          <a:off x="823646" y="1634069"/>
          <a:ext cx="10458236" cy="128524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YearSplit</a:t>
                      </a:r>
                      <a:endParaRPr lang="sv-SE" dirty="0"/>
                    </a:p>
                  </a:txBody>
                  <a:tcPr/>
                </a:tc>
                <a:tc>
                  <a:txBody>
                    <a:bodyPr/>
                    <a:lstStyle/>
                    <a:p>
                      <a:r>
                        <a:rPr lang="en-US" sz="1800" b="0" i="0" kern="1200" dirty="0">
                          <a:solidFill>
                            <a:schemeClr val="dk1"/>
                          </a:solidFill>
                          <a:effectLst/>
                          <a:latin typeface="+mn-lt"/>
                          <a:ea typeface="+mn-ea"/>
                          <a:cs typeface="+mn-cs"/>
                        </a:rPr>
                        <a:t>Duration of a modelled time slice expressed as a fraction of the year. The sum of each entry over one modelled year should equal 1.</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1690598360"/>
                  </a:ext>
                </a:extLst>
              </a:tr>
            </a:tbl>
          </a:graphicData>
        </a:graphic>
      </p:graphicFrame>
    </p:spTree>
    <p:extLst>
      <p:ext uri="{BB962C8B-B14F-4D97-AF65-F5344CB8AC3E}">
        <p14:creationId xmlns:p14="http://schemas.microsoft.com/office/powerpoint/2010/main" val="302454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C913599C-8D03-4508-9FA1-963AE91B0CA5}"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2</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1823583866"/>
              </p:ext>
            </p:extLst>
          </p:nvPr>
        </p:nvGraphicFramePr>
        <p:xfrm>
          <a:off x="845948" y="1567163"/>
          <a:ext cx="10458236" cy="485140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AccumulatedAnnualDemand</a:t>
                      </a:r>
                      <a:endParaRPr lang="sv-SE" dirty="0"/>
                    </a:p>
                  </a:txBody>
                  <a:tcPr/>
                </a:tc>
                <a:tc>
                  <a:txBody>
                    <a:bodyPr/>
                    <a:lstStyle/>
                    <a:p>
                      <a:r>
                        <a:rPr lang="en-US" sz="1800" b="0" i="0" kern="1200" dirty="0">
                          <a:solidFill>
                            <a:schemeClr val="dk1"/>
                          </a:solidFill>
                          <a:effectLst/>
                          <a:latin typeface="+mn-lt"/>
                          <a:ea typeface="+mn-ea"/>
                          <a:cs typeface="+mn-cs"/>
                        </a:rPr>
                        <a:t>Accumulated Demand for a certain commodity in one specific year. It cannot be defined for a commodity if its </a:t>
                      </a:r>
                      <a:r>
                        <a:rPr lang="en-US" sz="1800" b="0" i="0" kern="1200" dirty="0" err="1">
                          <a:solidFill>
                            <a:schemeClr val="dk1"/>
                          </a:solidFill>
                          <a:effectLst/>
                          <a:latin typeface="+mn-lt"/>
                          <a:ea typeface="+mn-ea"/>
                          <a:cs typeface="+mn-cs"/>
                        </a:rPr>
                        <a:t>SpecifiedAnnualDemand</a:t>
                      </a:r>
                      <a:r>
                        <a:rPr lang="en-US" sz="1800" b="0" i="0" kern="1200" dirty="0">
                          <a:solidFill>
                            <a:schemeClr val="dk1"/>
                          </a:solidFill>
                          <a:effectLst/>
                          <a:latin typeface="+mn-lt"/>
                          <a:ea typeface="+mn-ea"/>
                          <a:cs typeface="+mn-cs"/>
                        </a:rPr>
                        <a:t> for the same year is already defined and vice versa.</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AnnualEmissionLimit</a:t>
                      </a:r>
                      <a:endParaRPr lang="sv-SE" dirty="0"/>
                    </a:p>
                  </a:txBody>
                  <a:tcPr/>
                </a:tc>
                <a:tc>
                  <a:txBody>
                    <a:bodyPr/>
                    <a:lstStyle/>
                    <a:p>
                      <a:r>
                        <a:rPr lang="en-US" sz="1800" b="0" i="0" kern="1200" dirty="0">
                          <a:solidFill>
                            <a:schemeClr val="dk1"/>
                          </a:solidFill>
                          <a:effectLst/>
                          <a:latin typeface="+mn-lt"/>
                          <a:ea typeface="+mn-ea"/>
                          <a:cs typeface="+mn-cs"/>
                        </a:rPr>
                        <a:t>Annual upper limit for a specific emission generated in the whole modelled region.</a:t>
                      </a:r>
                      <a:endParaRPr lang="sv-SE" dirty="0"/>
                    </a:p>
                  </a:txBody>
                  <a:tcPr/>
                </a:tc>
                <a:tc>
                  <a:txBody>
                    <a:bodyPr/>
                    <a:lstStyle/>
                    <a:p>
                      <a:r>
                        <a:rPr lang="sv-SE" dirty="0"/>
                        <a:t>99999</a:t>
                      </a:r>
                    </a:p>
                  </a:txBody>
                  <a:tcPr/>
                </a:tc>
                <a:tc>
                  <a:txBody>
                    <a:bodyPr/>
                    <a:lstStyle/>
                    <a:p>
                      <a:r>
                        <a:rPr lang="sv-SE" dirty="0"/>
                        <a:t>Mton</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AnnualExogenousEmission</a:t>
                      </a:r>
                      <a:endParaRPr lang="sv-SE" dirty="0"/>
                    </a:p>
                  </a:txBody>
                  <a:tcPr/>
                </a:tc>
                <a:tc>
                  <a:txBody>
                    <a:bodyPr/>
                    <a:lstStyle/>
                    <a:p>
                      <a:r>
                        <a:rPr lang="en-US" sz="1800" b="0" i="0" kern="1200" dirty="0">
                          <a:solidFill>
                            <a:schemeClr val="dk1"/>
                          </a:solidFill>
                          <a:effectLst/>
                          <a:latin typeface="+mn-lt"/>
                          <a:ea typeface="+mn-ea"/>
                          <a:cs typeface="+mn-cs"/>
                        </a:rPr>
                        <a:t>It allows the user to account for additional annual emissions, on top of those computed endogenously by the model (e.g. emissions generated outside the region).</a:t>
                      </a:r>
                      <a:endParaRPr lang="sv-SE" dirty="0"/>
                    </a:p>
                  </a:txBody>
                  <a:tcPr/>
                </a:tc>
                <a:tc>
                  <a:txBody>
                    <a:bodyPr/>
                    <a:lstStyle/>
                    <a:p>
                      <a:r>
                        <a:rPr lang="sv-SE" dirty="0"/>
                        <a:t>0</a:t>
                      </a:r>
                    </a:p>
                  </a:txBody>
                  <a:tcPr/>
                </a:tc>
                <a:tc>
                  <a:txBody>
                    <a:bodyPr/>
                    <a:lstStyle/>
                    <a:p>
                      <a:r>
                        <a:rPr lang="sv-SE" dirty="0"/>
                        <a:t>Mton</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AvailabilityFactor</a:t>
                      </a:r>
                      <a:endParaRPr lang="sv-SE" dirty="0"/>
                    </a:p>
                  </a:txBody>
                  <a:tcPr/>
                </a:tc>
                <a:tc>
                  <a:txBody>
                    <a:bodyPr/>
                    <a:lstStyle/>
                    <a:p>
                      <a:r>
                        <a:rPr lang="en-US" sz="1800" b="0" i="0" kern="1200" dirty="0">
                          <a:solidFill>
                            <a:schemeClr val="dk1"/>
                          </a:solidFill>
                          <a:effectLst/>
                          <a:latin typeface="+mn-lt"/>
                          <a:ea typeface="+mn-ea"/>
                          <a:cs typeface="+mn-cs"/>
                        </a:rPr>
                        <a:t>Capacity available on average over one year, expressed as a fraction of the total installed capacity. Value ranging from 0 to 1. It gives the possibility to account for planned outages.</a:t>
                      </a:r>
                      <a:endParaRPr lang="sv-SE" dirty="0"/>
                    </a:p>
                  </a:txBody>
                  <a:tcPr/>
                </a:tc>
                <a:tc>
                  <a:txBody>
                    <a:bodyPr/>
                    <a:lstStyle/>
                    <a:p>
                      <a:r>
                        <a:rPr lang="sv-SE" dirty="0"/>
                        <a:t>1</a:t>
                      </a:r>
                    </a:p>
                  </a:txBody>
                  <a:tcPr/>
                </a:tc>
                <a:tc>
                  <a:txBody>
                    <a:bodyPr/>
                    <a:lstStyle/>
                    <a:p>
                      <a:r>
                        <a:rPr lang="sv-SE" dirty="0"/>
                        <a:t>-</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287830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645DCE92-9379-4FB3-A01A-08A5772FEBB4}"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3</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506049928"/>
              </p:ext>
            </p:extLst>
          </p:nvPr>
        </p:nvGraphicFramePr>
        <p:xfrm>
          <a:off x="823646" y="1634069"/>
          <a:ext cx="10458236" cy="421132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CapacityFactor</a:t>
                      </a:r>
                      <a:endParaRPr lang="sv-SE" dirty="0"/>
                    </a:p>
                  </a:txBody>
                  <a:tcPr/>
                </a:tc>
                <a:tc>
                  <a:txBody>
                    <a:bodyPr/>
                    <a:lstStyle/>
                    <a:p>
                      <a:r>
                        <a:rPr lang="en-US" sz="1800" b="0" i="0" kern="1200" dirty="0">
                          <a:solidFill>
                            <a:schemeClr val="dk1"/>
                          </a:solidFill>
                          <a:effectLst/>
                          <a:latin typeface="+mn-lt"/>
                          <a:ea typeface="+mn-ea"/>
                          <a:cs typeface="+mn-cs"/>
                        </a:rPr>
                        <a:t>Capacity available on average over every time slice, expressed as a fraction of the total installed capacity. Value ranging from 0 to 1. It gives the possibility to account for unplanned outages.</a:t>
                      </a:r>
                      <a:endParaRPr lang="sv-SE" dirty="0"/>
                    </a:p>
                  </a:txBody>
                  <a:tcPr/>
                </a:tc>
                <a:tc>
                  <a:txBody>
                    <a:bodyPr/>
                    <a:lstStyle/>
                    <a:p>
                      <a:r>
                        <a:rPr lang="sv-SE" dirty="0"/>
                        <a:t>1</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CapacityOfOneTechnologyUnit</a:t>
                      </a:r>
                      <a:endParaRPr lang="sv-SE" dirty="0"/>
                    </a:p>
                  </a:txBody>
                  <a:tcPr/>
                </a:tc>
                <a:tc>
                  <a:txBody>
                    <a:bodyPr/>
                    <a:lstStyle/>
                    <a:p>
                      <a:r>
                        <a:rPr lang="en-US" sz="1800" b="0" i="0" kern="1200" dirty="0">
                          <a:solidFill>
                            <a:schemeClr val="dk1"/>
                          </a:solidFill>
                          <a:effectLst/>
                          <a:latin typeface="+mn-lt"/>
                          <a:ea typeface="+mn-ea"/>
                          <a:cs typeface="+mn-cs"/>
                        </a:rPr>
                        <a:t>Capacity of one new unit of a technology. In case the user sets this parameter, the related technology will be installed only in batches of the specified capacity and the problem will turn into a Mixed Integer Linear Problem.</a:t>
                      </a:r>
                      <a:endParaRPr lang="sv-SE" dirty="0"/>
                    </a:p>
                  </a:txBody>
                  <a:tcPr/>
                </a:tc>
                <a:tc>
                  <a:txBody>
                    <a:bodyPr/>
                    <a:lstStyle/>
                    <a:p>
                      <a:r>
                        <a:rPr lang="sv-SE" dirty="0"/>
                        <a:t>0</a:t>
                      </a:r>
                    </a:p>
                  </a:txBody>
                  <a:tcPr/>
                </a:tc>
                <a:tc>
                  <a:txBody>
                    <a:bodyPr/>
                    <a:lstStyle/>
                    <a:p>
                      <a:r>
                        <a:rPr lang="sv-SE" dirty="0"/>
                        <a:t>GW</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CapacityToActivityUnit</a:t>
                      </a:r>
                      <a:endParaRPr lang="sv-SE" dirty="0"/>
                    </a:p>
                  </a:txBody>
                  <a:tcPr/>
                </a:tc>
                <a:tc>
                  <a:txBody>
                    <a:bodyPr/>
                    <a:lstStyle/>
                    <a:p>
                      <a:r>
                        <a:rPr lang="en-US" sz="1800" b="0" i="0" kern="1200" dirty="0">
                          <a:solidFill>
                            <a:schemeClr val="dk1"/>
                          </a:solidFill>
                          <a:effectLst/>
                          <a:latin typeface="+mn-lt"/>
                          <a:ea typeface="+mn-ea"/>
                          <a:cs typeface="+mn-cs"/>
                        </a:rPr>
                        <a:t>Conversion factor relating the energy that would be produced when one unit of capacity is fully used in one year.</a:t>
                      </a:r>
                      <a:endParaRPr lang="sv-SE" dirty="0"/>
                    </a:p>
                  </a:txBody>
                  <a:tcPr/>
                </a:tc>
                <a:tc>
                  <a:txBody>
                    <a:bodyPr/>
                    <a:lstStyle/>
                    <a:p>
                      <a:r>
                        <a:rPr lang="sv-SE" dirty="0"/>
                        <a:t>1</a:t>
                      </a:r>
                    </a:p>
                  </a:txBody>
                  <a:tcPr/>
                </a:tc>
                <a:tc>
                  <a:txBody>
                    <a:bodyPr/>
                    <a:lstStyle/>
                    <a:p>
                      <a:r>
                        <a:rPr lang="sv-SE" dirty="0"/>
                        <a:t>PJ/GW</a:t>
                      </a:r>
                    </a:p>
                  </a:txBody>
                  <a:tcPr/>
                </a:tc>
                <a:extLst>
                  <a:ext uri="{0D108BD9-81ED-4DB2-BD59-A6C34878D82A}">
                    <a16:rowId xmlns:a16="http://schemas.microsoft.com/office/drawing/2014/main" val="731748494"/>
                  </a:ext>
                </a:extLst>
              </a:tr>
            </a:tbl>
          </a:graphicData>
        </a:graphic>
      </p:graphicFrame>
    </p:spTree>
    <p:extLst>
      <p:ext uri="{BB962C8B-B14F-4D97-AF65-F5344CB8AC3E}">
        <p14:creationId xmlns:p14="http://schemas.microsoft.com/office/powerpoint/2010/main" val="419557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8B051DB4-A644-40C4-9573-7057ADB2C3CF}"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4</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3173054186"/>
              </p:ext>
            </p:extLst>
          </p:nvPr>
        </p:nvGraphicFramePr>
        <p:xfrm>
          <a:off x="823646" y="1634069"/>
          <a:ext cx="10458236" cy="458724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CapitalCost</a:t>
                      </a:r>
                      <a:endParaRPr lang="sv-SE" dirty="0"/>
                    </a:p>
                  </a:txBody>
                  <a:tcPr/>
                </a:tc>
                <a:tc>
                  <a:txBody>
                    <a:bodyPr/>
                    <a:lstStyle/>
                    <a:p>
                      <a:r>
                        <a:rPr lang="en-US" sz="1800" b="0" i="0" kern="1200" dirty="0">
                          <a:solidFill>
                            <a:schemeClr val="dk1"/>
                          </a:solidFill>
                          <a:effectLst/>
                          <a:latin typeface="+mn-lt"/>
                          <a:ea typeface="+mn-ea"/>
                          <a:cs typeface="+mn-cs"/>
                        </a:rPr>
                        <a:t>Capital investment cost of a technology, per unit of capacity.</a:t>
                      </a:r>
                      <a:endParaRPr lang="sv-SE" dirty="0"/>
                    </a:p>
                  </a:txBody>
                  <a:tcPr/>
                </a:tc>
                <a:tc>
                  <a:txBody>
                    <a:bodyPr/>
                    <a:lstStyle/>
                    <a:p>
                      <a:r>
                        <a:rPr lang="sv-SE" dirty="0"/>
                        <a:t>0.0001</a:t>
                      </a:r>
                    </a:p>
                  </a:txBody>
                  <a:tcPr/>
                </a:tc>
                <a:tc>
                  <a:txBody>
                    <a:bodyPr/>
                    <a:lstStyle/>
                    <a:p>
                      <a:r>
                        <a:rPr lang="sv-SE" dirty="0"/>
                        <a:t>M$/GW</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CapitalCostStorage</a:t>
                      </a:r>
                      <a:endParaRPr lang="sv-SE" dirty="0"/>
                    </a:p>
                  </a:txBody>
                  <a:tcPr/>
                </a:tc>
                <a:tc>
                  <a:txBody>
                    <a:bodyPr/>
                    <a:lstStyle/>
                    <a:p>
                      <a:r>
                        <a:rPr lang="en-US" sz="1800" b="0" i="0" kern="1200" dirty="0">
                          <a:solidFill>
                            <a:schemeClr val="dk1"/>
                          </a:solidFill>
                          <a:effectLst/>
                          <a:latin typeface="+mn-lt"/>
                          <a:ea typeface="+mn-ea"/>
                          <a:cs typeface="+mn-cs"/>
                        </a:rPr>
                        <a:t>Binary parameter linking a technology to the storage facility it charges. It has value 0 if the technology and the storage facility are not linked, 1 if they are.</a:t>
                      </a:r>
                      <a:endParaRPr lang="sv-SE" dirty="0"/>
                    </a:p>
                  </a:txBody>
                  <a:tcPr/>
                </a:tc>
                <a:tc>
                  <a:txBody>
                    <a:bodyPr/>
                    <a:lstStyle/>
                    <a:p>
                      <a:r>
                        <a:rPr lang="sv-SE" dirty="0"/>
                        <a:t>0.0001</a:t>
                      </a:r>
                    </a:p>
                  </a:txBody>
                  <a:tcPr/>
                </a:tc>
                <a:tc>
                  <a:txBody>
                    <a:bodyPr/>
                    <a:lstStyle/>
                    <a:p>
                      <a:r>
                        <a:rPr lang="sv-SE" dirty="0"/>
                        <a:t>M$/PJ</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Conversionld</a:t>
                      </a:r>
                      <a:endParaRPr lang="sv-SE" dirty="0"/>
                    </a:p>
                  </a:txBody>
                  <a:tcPr/>
                </a:tc>
                <a:tc>
                  <a:txBody>
                    <a:bodyPr/>
                    <a:lstStyle/>
                    <a:p>
                      <a:pPr fontAlgn="t"/>
                      <a:r>
                        <a:rPr lang="en-US" dirty="0">
                          <a:effectLst/>
                        </a:rPr>
                        <a:t>Binary parameter linking one </a:t>
                      </a:r>
                      <a:r>
                        <a:rPr lang="en-US" dirty="0" err="1">
                          <a:effectLst/>
                        </a:rPr>
                        <a:t>TimeSlice</a:t>
                      </a:r>
                      <a:r>
                        <a:rPr lang="en-US" dirty="0">
                          <a:effectLst/>
                        </a:rPr>
                        <a:t> to a certain </a:t>
                      </a:r>
                      <a:r>
                        <a:rPr lang="en-US" dirty="0" err="1">
                          <a:effectLst/>
                        </a:rPr>
                        <a:t>DayType</a:t>
                      </a:r>
                      <a:r>
                        <a:rPr lang="en-US" dirty="0">
                          <a:effectLst/>
                        </a:rPr>
                        <a:t>. It has value 0 if the </a:t>
                      </a:r>
                      <a:r>
                        <a:rPr lang="en-US" dirty="0" err="1">
                          <a:effectLst/>
                        </a:rPr>
                        <a:t>TimeSlice</a:t>
                      </a:r>
                      <a:r>
                        <a:rPr lang="en-US" dirty="0">
                          <a:effectLst/>
                        </a:rPr>
                        <a:t> does not pertain to the specific </a:t>
                      </a:r>
                      <a:r>
                        <a:rPr lang="en-US" dirty="0" err="1">
                          <a:effectLst/>
                        </a:rPr>
                        <a:t>DayType</a:t>
                      </a:r>
                      <a:r>
                        <a:rPr lang="en-US" dirty="0">
                          <a:effectLst/>
                        </a:rPr>
                        <a:t>, 1 if it does.</a:t>
                      </a:r>
                    </a:p>
                  </a:txBody>
                  <a:tcPr marL="50800" marR="50800" marT="50800" marB="50800"/>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Conversionlh</a:t>
                      </a:r>
                      <a:endParaRPr lang="sv-SE" dirty="0"/>
                    </a:p>
                  </a:txBody>
                  <a:tcPr/>
                </a:tc>
                <a:tc>
                  <a:txBody>
                    <a:bodyPr/>
                    <a:lstStyle/>
                    <a:p>
                      <a:r>
                        <a:rPr lang="en-US" sz="1800" b="0" i="0" kern="1200" dirty="0">
                          <a:solidFill>
                            <a:schemeClr val="dk1"/>
                          </a:solidFill>
                          <a:effectLst/>
                          <a:latin typeface="+mn-lt"/>
                          <a:ea typeface="+mn-ea"/>
                          <a:cs typeface="+mn-cs"/>
                        </a:rPr>
                        <a:t>Binary parameter linking one </a:t>
                      </a:r>
                      <a:r>
                        <a:rPr lang="en-US" sz="1800" b="0" i="0" kern="1200" dirty="0" err="1">
                          <a:solidFill>
                            <a:schemeClr val="dk1"/>
                          </a:solidFill>
                          <a:effectLst/>
                          <a:latin typeface="+mn-lt"/>
                          <a:ea typeface="+mn-ea"/>
                          <a:cs typeface="+mn-cs"/>
                        </a:rPr>
                        <a:t>TimeSlice</a:t>
                      </a:r>
                      <a:r>
                        <a:rPr lang="en-US" sz="1800" b="0" i="0" kern="1200" dirty="0">
                          <a:solidFill>
                            <a:schemeClr val="dk1"/>
                          </a:solidFill>
                          <a:effectLst/>
                          <a:latin typeface="+mn-lt"/>
                          <a:ea typeface="+mn-ea"/>
                          <a:cs typeface="+mn-cs"/>
                        </a:rPr>
                        <a:t> to a certain </a:t>
                      </a:r>
                      <a:r>
                        <a:rPr lang="en-US" sz="1800" b="0" i="0" kern="1200" dirty="0" err="1">
                          <a:solidFill>
                            <a:schemeClr val="dk1"/>
                          </a:solidFill>
                          <a:effectLst/>
                          <a:latin typeface="+mn-lt"/>
                          <a:ea typeface="+mn-ea"/>
                          <a:cs typeface="+mn-cs"/>
                        </a:rPr>
                        <a:t>DaylyTimeBracket</a:t>
                      </a:r>
                      <a:r>
                        <a:rPr lang="en-US" sz="1800" b="0" i="0" kern="1200" dirty="0">
                          <a:solidFill>
                            <a:schemeClr val="dk1"/>
                          </a:solidFill>
                          <a:effectLst/>
                          <a:latin typeface="+mn-lt"/>
                          <a:ea typeface="+mn-ea"/>
                          <a:cs typeface="+mn-cs"/>
                        </a:rPr>
                        <a:t>. It has value 0 if the </a:t>
                      </a:r>
                      <a:r>
                        <a:rPr lang="en-US" sz="1800" b="0" i="0" kern="1200" dirty="0" err="1">
                          <a:solidFill>
                            <a:schemeClr val="dk1"/>
                          </a:solidFill>
                          <a:effectLst/>
                          <a:latin typeface="+mn-lt"/>
                          <a:ea typeface="+mn-ea"/>
                          <a:cs typeface="+mn-cs"/>
                        </a:rPr>
                        <a:t>TimeSlice</a:t>
                      </a:r>
                      <a:r>
                        <a:rPr lang="en-US" sz="1800" b="0" i="0" kern="1200" dirty="0">
                          <a:solidFill>
                            <a:schemeClr val="dk1"/>
                          </a:solidFill>
                          <a:effectLst/>
                          <a:latin typeface="+mn-lt"/>
                          <a:ea typeface="+mn-ea"/>
                          <a:cs typeface="+mn-cs"/>
                        </a:rPr>
                        <a:t> does not pertain to the specific </a:t>
                      </a:r>
                      <a:r>
                        <a:rPr lang="en-US" sz="1800" b="0" i="0" kern="1200" dirty="0" err="1">
                          <a:solidFill>
                            <a:schemeClr val="dk1"/>
                          </a:solidFill>
                          <a:effectLst/>
                          <a:latin typeface="+mn-lt"/>
                          <a:ea typeface="+mn-ea"/>
                          <a:cs typeface="+mn-cs"/>
                        </a:rPr>
                        <a:t>DaylyTimeBracket</a:t>
                      </a:r>
                      <a:r>
                        <a:rPr lang="en-US" sz="1800" b="0" i="0" kern="1200" dirty="0">
                          <a:solidFill>
                            <a:schemeClr val="dk1"/>
                          </a:solidFill>
                          <a:effectLst/>
                          <a:latin typeface="+mn-lt"/>
                          <a:ea typeface="+mn-ea"/>
                          <a:cs typeface="+mn-cs"/>
                        </a:rPr>
                        <a:t>, 1 if it does.</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268410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94F008FE-603B-40C7-A29B-3F6E371EE98E}"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5</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768168058"/>
              </p:ext>
            </p:extLst>
          </p:nvPr>
        </p:nvGraphicFramePr>
        <p:xfrm>
          <a:off x="823646" y="1634069"/>
          <a:ext cx="10458236" cy="458724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Conversionls</a:t>
                      </a:r>
                      <a:endParaRPr lang="sv-SE" dirty="0"/>
                    </a:p>
                  </a:txBody>
                  <a:tcPr/>
                </a:tc>
                <a:tc>
                  <a:txBody>
                    <a:bodyPr/>
                    <a:lstStyle/>
                    <a:p>
                      <a:pPr fontAlgn="t"/>
                      <a:r>
                        <a:rPr lang="en-US" dirty="0">
                          <a:effectLst/>
                        </a:rPr>
                        <a:t>Binary parameter linking one </a:t>
                      </a:r>
                      <a:r>
                        <a:rPr lang="en-US" dirty="0" err="1">
                          <a:effectLst/>
                        </a:rPr>
                        <a:t>TimeSlice</a:t>
                      </a:r>
                      <a:r>
                        <a:rPr lang="en-US" dirty="0">
                          <a:effectLst/>
                        </a:rPr>
                        <a:t> to a certain Season. It has value 0 if the </a:t>
                      </a:r>
                      <a:r>
                        <a:rPr lang="en-US" dirty="0" err="1">
                          <a:effectLst/>
                        </a:rPr>
                        <a:t>TimeSlice</a:t>
                      </a:r>
                      <a:r>
                        <a:rPr lang="en-US" dirty="0">
                          <a:effectLst/>
                        </a:rPr>
                        <a:t> does not pertain to the specific season, 1 if it does.</a:t>
                      </a:r>
                    </a:p>
                  </a:txBody>
                  <a:tcPr marL="50800" marR="50800" marT="50800" marB="50800"/>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DaysInDayType</a:t>
                      </a:r>
                      <a:endParaRPr lang="sv-SE" dirty="0"/>
                    </a:p>
                  </a:txBody>
                  <a:tcPr/>
                </a:tc>
                <a:tc>
                  <a:txBody>
                    <a:bodyPr/>
                    <a:lstStyle/>
                    <a:p>
                      <a:r>
                        <a:rPr lang="en-US" sz="1800" b="0" i="0" kern="1200" dirty="0">
                          <a:solidFill>
                            <a:schemeClr val="dk1"/>
                          </a:solidFill>
                          <a:effectLst/>
                          <a:latin typeface="+mn-lt"/>
                          <a:ea typeface="+mn-ea"/>
                          <a:cs typeface="+mn-cs"/>
                        </a:rPr>
                        <a:t>Number of days for each day type, within one week (natural number, ranging from 1 to 7)</a:t>
                      </a:r>
                      <a:endParaRPr lang="sv-SE" dirty="0"/>
                    </a:p>
                  </a:txBody>
                  <a:tcPr/>
                </a:tc>
                <a:tc>
                  <a:txBody>
                    <a:bodyPr/>
                    <a:lstStyle/>
                    <a:p>
                      <a:r>
                        <a:rPr lang="sv-SE" dirty="0"/>
                        <a:t>7</a:t>
                      </a:r>
                    </a:p>
                  </a:txBody>
                  <a:tcPr/>
                </a:tc>
                <a:tc>
                  <a:txBody>
                    <a:bodyPr/>
                    <a:lstStyle/>
                    <a:p>
                      <a:r>
                        <a:rPr lang="sv-SE" dirty="0"/>
                        <a:t>-</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DaySplit</a:t>
                      </a:r>
                      <a:endParaRPr lang="sv-SE" dirty="0"/>
                    </a:p>
                  </a:txBody>
                  <a:tcPr/>
                </a:tc>
                <a:tc>
                  <a:txBody>
                    <a:bodyPr/>
                    <a:lstStyle/>
                    <a:p>
                      <a:r>
                        <a:rPr lang="en-US" sz="1800" b="0" i="0" kern="1200" dirty="0">
                          <a:solidFill>
                            <a:schemeClr val="dk1"/>
                          </a:solidFill>
                          <a:effectLst/>
                          <a:latin typeface="+mn-lt"/>
                          <a:ea typeface="+mn-ea"/>
                          <a:cs typeface="+mn-cs"/>
                        </a:rPr>
                        <a:t>Length of one </a:t>
                      </a:r>
                      <a:r>
                        <a:rPr lang="en-US" sz="1800" b="0" i="0" kern="1200" dirty="0" err="1">
                          <a:solidFill>
                            <a:schemeClr val="dk1"/>
                          </a:solidFill>
                          <a:effectLst/>
                          <a:latin typeface="+mn-lt"/>
                          <a:ea typeface="+mn-ea"/>
                          <a:cs typeface="+mn-cs"/>
                        </a:rPr>
                        <a:t>DailyTimeBracket</a:t>
                      </a:r>
                      <a:r>
                        <a:rPr lang="en-US" sz="1800" b="0" i="0" kern="1200" dirty="0">
                          <a:solidFill>
                            <a:schemeClr val="dk1"/>
                          </a:solidFill>
                          <a:effectLst/>
                          <a:latin typeface="+mn-lt"/>
                          <a:ea typeface="+mn-ea"/>
                          <a:cs typeface="+mn-cs"/>
                        </a:rPr>
                        <a:t> in one specific day as a fraction of the year (e.g., when distinguishing between days and night: 12h/(24h*365d)).</a:t>
                      </a:r>
                      <a:endParaRPr lang="sv-SE" dirty="0"/>
                    </a:p>
                  </a:txBody>
                  <a:tcPr/>
                </a:tc>
                <a:tc>
                  <a:txBody>
                    <a:bodyPr/>
                    <a:lstStyle/>
                    <a:p>
                      <a:r>
                        <a:rPr lang="sv-SE" dirty="0"/>
                        <a:t>0.00137</a:t>
                      </a:r>
                    </a:p>
                  </a:txBody>
                  <a:tcPr/>
                </a:tc>
                <a:tc>
                  <a:txBody>
                    <a:bodyPr/>
                    <a:lstStyle/>
                    <a:p>
                      <a:r>
                        <a:rPr lang="sv-SE" dirty="0"/>
                        <a:t>-</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DepreciationMethod</a:t>
                      </a:r>
                      <a:endParaRPr lang="sv-SE" dirty="0"/>
                    </a:p>
                  </a:txBody>
                  <a:tcPr/>
                </a:tc>
                <a:tc>
                  <a:txBody>
                    <a:bodyPr/>
                    <a:lstStyle/>
                    <a:p>
                      <a:r>
                        <a:rPr lang="en-US" sz="1800" b="0" i="0" kern="1200" dirty="0">
                          <a:solidFill>
                            <a:schemeClr val="dk1"/>
                          </a:solidFill>
                          <a:effectLst/>
                          <a:latin typeface="+mn-lt"/>
                          <a:ea typeface="+mn-ea"/>
                          <a:cs typeface="+mn-cs"/>
                        </a:rPr>
                        <a:t>Binary parameter defining the type of depreciation to be applied. It has value 1 for sinking fund depreciation, value 2 for straight-line depreciation.</a:t>
                      </a:r>
                      <a:endParaRPr lang="sv-SE" dirty="0"/>
                    </a:p>
                  </a:txBody>
                  <a:tcPr/>
                </a:tc>
                <a:tc>
                  <a:txBody>
                    <a:bodyPr/>
                    <a:lstStyle/>
                    <a:p>
                      <a:r>
                        <a:rPr lang="sv-SE" dirty="0"/>
                        <a:t>1</a:t>
                      </a:r>
                    </a:p>
                  </a:txBody>
                  <a:tcPr/>
                </a:tc>
                <a:tc>
                  <a:txBody>
                    <a:bodyPr/>
                    <a:lstStyle/>
                    <a:p>
                      <a:r>
                        <a:rPr lang="sv-SE" dirty="0"/>
                        <a:t>-</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262577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BA550AA5-B1DD-46EB-96D3-C73D90A71A77}"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6</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3311993474"/>
              </p:ext>
            </p:extLst>
          </p:nvPr>
        </p:nvGraphicFramePr>
        <p:xfrm>
          <a:off x="823646" y="1634069"/>
          <a:ext cx="10458236" cy="449072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DiscountRate</a:t>
                      </a:r>
                      <a:endParaRPr lang="sv-SE" dirty="0"/>
                    </a:p>
                  </a:txBody>
                  <a:tcPr/>
                </a:tc>
                <a:tc>
                  <a:txBody>
                    <a:bodyPr/>
                    <a:lstStyle/>
                    <a:p>
                      <a:r>
                        <a:rPr lang="en-US" sz="1800" b="0" i="0" kern="1200" dirty="0">
                          <a:solidFill>
                            <a:schemeClr val="dk1"/>
                          </a:solidFill>
                          <a:effectLst/>
                          <a:latin typeface="+mn-lt"/>
                          <a:ea typeface="+mn-ea"/>
                          <a:cs typeface="+mn-cs"/>
                        </a:rPr>
                        <a:t>Region-specific value for the discount rate, expressed in decimals (e.g. 0.05)</a:t>
                      </a:r>
                      <a:endParaRPr lang="sv-SE" dirty="0"/>
                    </a:p>
                  </a:txBody>
                  <a:tcPr/>
                </a:tc>
                <a:tc>
                  <a:txBody>
                    <a:bodyPr/>
                    <a:lstStyle/>
                    <a:p>
                      <a:r>
                        <a:rPr lang="sv-SE" dirty="0"/>
                        <a:t>0.05</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EmissionActivityRatio</a:t>
                      </a:r>
                      <a:endParaRPr lang="sv-SE" dirty="0"/>
                    </a:p>
                  </a:txBody>
                  <a:tcPr/>
                </a:tc>
                <a:tc>
                  <a:txBody>
                    <a:bodyPr/>
                    <a:lstStyle/>
                    <a:p>
                      <a:r>
                        <a:rPr lang="en-US" sz="1800" b="0" i="0" kern="1200" dirty="0">
                          <a:solidFill>
                            <a:schemeClr val="dk1"/>
                          </a:solidFill>
                          <a:effectLst/>
                          <a:latin typeface="+mn-lt"/>
                          <a:ea typeface="+mn-ea"/>
                          <a:cs typeface="+mn-cs"/>
                        </a:rPr>
                        <a:t>Emission factor of a technology per unit of activity, per mode of operation.</a:t>
                      </a:r>
                      <a:endParaRPr lang="sv-SE" dirty="0"/>
                    </a:p>
                  </a:txBody>
                  <a:tcPr/>
                </a:tc>
                <a:tc>
                  <a:txBody>
                    <a:bodyPr/>
                    <a:lstStyle/>
                    <a:p>
                      <a:r>
                        <a:rPr lang="sv-SE"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Mt/PJ</a:t>
                      </a:r>
                    </a:p>
                    <a:p>
                      <a:endParaRPr lang="sv-SE" dirty="0"/>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EmissionsPenalty</a:t>
                      </a:r>
                      <a:endParaRPr lang="sv-SE" dirty="0"/>
                    </a:p>
                  </a:txBody>
                  <a:tcPr/>
                </a:tc>
                <a:tc>
                  <a:txBody>
                    <a:bodyPr/>
                    <a:lstStyle/>
                    <a:p>
                      <a:r>
                        <a:rPr lang="en-US" sz="1800" b="0" i="0" kern="1200" dirty="0">
                          <a:solidFill>
                            <a:schemeClr val="dk1"/>
                          </a:solidFill>
                          <a:effectLst/>
                          <a:latin typeface="+mn-lt"/>
                          <a:ea typeface="+mn-ea"/>
                          <a:cs typeface="+mn-cs"/>
                        </a:rPr>
                        <a:t>Taxation per unit of emission.</a:t>
                      </a:r>
                      <a:endParaRPr lang="sv-SE" dirty="0"/>
                    </a:p>
                  </a:txBody>
                  <a:tcPr/>
                </a:tc>
                <a:tc>
                  <a:txBody>
                    <a:bodyPr/>
                    <a:lstStyle/>
                    <a:p>
                      <a:r>
                        <a:rPr lang="sv-S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M$/Mt</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FixedCost</a:t>
                      </a:r>
                      <a:endParaRPr lang="sv-SE" dirty="0"/>
                    </a:p>
                  </a:txBody>
                  <a:tcPr/>
                </a:tc>
                <a:tc>
                  <a:txBody>
                    <a:bodyPr/>
                    <a:lstStyle/>
                    <a:p>
                      <a:r>
                        <a:rPr lang="en-US" sz="1800" b="0" i="0" kern="1200" dirty="0">
                          <a:solidFill>
                            <a:schemeClr val="dk1"/>
                          </a:solidFill>
                          <a:effectLst/>
                          <a:latin typeface="+mn-lt"/>
                          <a:ea typeface="+mn-ea"/>
                          <a:cs typeface="+mn-cs"/>
                        </a:rPr>
                        <a:t>Fixed O&amp;M cost of a technology, per unit of capacity.</a:t>
                      </a:r>
                      <a:endParaRPr lang="sv-SE" dirty="0"/>
                    </a:p>
                  </a:txBody>
                  <a:tcPr/>
                </a:tc>
                <a:tc>
                  <a:txBody>
                    <a:bodyPr/>
                    <a:lstStyle/>
                    <a:p>
                      <a:r>
                        <a:rPr lang="sv-SE" dirty="0"/>
                        <a:t>0.0001</a:t>
                      </a:r>
                    </a:p>
                  </a:txBody>
                  <a:tcPr/>
                </a:tc>
                <a:tc>
                  <a:txBody>
                    <a:bodyPr/>
                    <a:lstStyle/>
                    <a:p>
                      <a:r>
                        <a:rPr lang="sv-SE" dirty="0"/>
                        <a:t>M$/GW</a:t>
                      </a:r>
                    </a:p>
                  </a:txBody>
                  <a:tcPr/>
                </a:tc>
                <a:extLst>
                  <a:ext uri="{0D108BD9-81ED-4DB2-BD59-A6C34878D82A}">
                    <a16:rowId xmlns:a16="http://schemas.microsoft.com/office/drawing/2014/main" val="424281451"/>
                  </a:ext>
                </a:extLst>
              </a:tr>
              <a:tr h="370840">
                <a:tc>
                  <a:txBody>
                    <a:bodyPr/>
                    <a:lstStyle/>
                    <a:p>
                      <a:r>
                        <a:rPr lang="sv-SE" sz="1800" b="0" i="0" kern="1200" dirty="0">
                          <a:solidFill>
                            <a:schemeClr val="dk1"/>
                          </a:solidFill>
                          <a:effectLst/>
                          <a:latin typeface="+mn-lt"/>
                          <a:ea typeface="+mn-ea"/>
                          <a:cs typeface="+mn-cs"/>
                        </a:rPr>
                        <a:t>InputActivityRatio</a:t>
                      </a:r>
                      <a:endParaRPr lang="sv-SE" dirty="0"/>
                    </a:p>
                  </a:txBody>
                  <a:tcPr/>
                </a:tc>
                <a:tc>
                  <a:txBody>
                    <a:bodyPr/>
                    <a:lstStyle/>
                    <a:p>
                      <a:r>
                        <a:rPr lang="en-US" sz="1800" b="0" i="0" kern="1200" dirty="0">
                          <a:solidFill>
                            <a:schemeClr val="dk1"/>
                          </a:solidFill>
                          <a:effectLst/>
                          <a:latin typeface="+mn-lt"/>
                          <a:ea typeface="+mn-ea"/>
                          <a:cs typeface="+mn-cs"/>
                        </a:rPr>
                        <a:t>Rate of input (use) of a fuel (commodity) by a technology, as a ratio of the rate of activity.</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2782838365"/>
                  </a:ext>
                </a:extLst>
              </a:tr>
              <a:tr h="370840">
                <a:tc>
                  <a:txBody>
                    <a:bodyPr/>
                    <a:lstStyle/>
                    <a:p>
                      <a:r>
                        <a:rPr lang="sv-SE" sz="1800" b="0" i="0" kern="1200" dirty="0">
                          <a:solidFill>
                            <a:schemeClr val="dk1"/>
                          </a:solidFill>
                          <a:effectLst/>
                          <a:latin typeface="+mn-lt"/>
                          <a:ea typeface="+mn-ea"/>
                          <a:cs typeface="+mn-cs"/>
                        </a:rPr>
                        <a:t>MinStorageCharge</a:t>
                      </a:r>
                      <a:endParaRPr lang="sv-SE" dirty="0"/>
                    </a:p>
                  </a:txBody>
                  <a:tcPr/>
                </a:tc>
                <a:tc>
                  <a:txBody>
                    <a:bodyPr/>
                    <a:lstStyle/>
                    <a:p>
                      <a:r>
                        <a:rPr lang="en-US" sz="1800" b="0" i="0" kern="1200" dirty="0">
                          <a:solidFill>
                            <a:schemeClr val="dk1"/>
                          </a:solidFill>
                          <a:effectLst/>
                          <a:latin typeface="+mn-lt"/>
                          <a:ea typeface="+mn-ea"/>
                          <a:cs typeface="+mn-cs"/>
                        </a:rPr>
                        <a:t>It sets a lower bound to the amount of energy stored, as a fraction of the maximum, with a number ranging between 0 and 1. The storage facility cannot be emptied below this level.</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3176514910"/>
                  </a:ext>
                </a:extLst>
              </a:tr>
            </a:tbl>
          </a:graphicData>
        </a:graphic>
      </p:graphicFrame>
    </p:spTree>
    <p:extLst>
      <p:ext uri="{BB962C8B-B14F-4D97-AF65-F5344CB8AC3E}">
        <p14:creationId xmlns:p14="http://schemas.microsoft.com/office/powerpoint/2010/main" val="335522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E1D03A67-1707-4BF6-8F52-8C6F630AD90D}"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7</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3722287384"/>
              </p:ext>
            </p:extLst>
          </p:nvPr>
        </p:nvGraphicFramePr>
        <p:xfrm>
          <a:off x="823646" y="1634069"/>
          <a:ext cx="10458236" cy="439928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ModelPeriodEmissionLimit</a:t>
                      </a:r>
                      <a:endParaRPr lang="sv-SE" dirty="0"/>
                    </a:p>
                  </a:txBody>
                  <a:tcPr/>
                </a:tc>
                <a:tc>
                  <a:txBody>
                    <a:bodyPr/>
                    <a:lstStyle/>
                    <a:p>
                      <a:r>
                        <a:rPr lang="en-US" sz="1800" b="0" i="0" kern="1200" dirty="0">
                          <a:solidFill>
                            <a:schemeClr val="dk1"/>
                          </a:solidFill>
                          <a:effectLst/>
                          <a:latin typeface="+mn-lt"/>
                          <a:ea typeface="+mn-ea"/>
                          <a:cs typeface="+mn-cs"/>
                        </a:rPr>
                        <a:t>Annual upper limit for a specific emission generated in the whole modelled region, over the entire modelled period.</a:t>
                      </a:r>
                      <a:endParaRPr lang="sv-SE" dirty="0"/>
                    </a:p>
                  </a:txBody>
                  <a:tcPr/>
                </a:tc>
                <a:tc>
                  <a:txBody>
                    <a:bodyPr/>
                    <a:lstStyle/>
                    <a:p>
                      <a:r>
                        <a:rPr lang="sv-SE" dirty="0"/>
                        <a:t>999999</a:t>
                      </a:r>
                    </a:p>
                  </a:txBody>
                  <a:tcPr/>
                </a:tc>
                <a:tc>
                  <a:txBody>
                    <a:bodyPr/>
                    <a:lstStyle/>
                    <a:p>
                      <a:r>
                        <a:rPr lang="sv-SE" dirty="0"/>
                        <a:t>Mt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ModelPeriodExogenousEmission</a:t>
                      </a:r>
                      <a:endParaRPr lang="sv-SE" dirty="0"/>
                    </a:p>
                  </a:txBody>
                  <a:tcPr/>
                </a:tc>
                <a:tc>
                  <a:txBody>
                    <a:bodyPr/>
                    <a:lstStyle/>
                    <a:p>
                      <a:r>
                        <a:rPr lang="en-US" sz="1800" b="0" i="0" kern="1200" dirty="0">
                          <a:solidFill>
                            <a:schemeClr val="dk1"/>
                          </a:solidFill>
                          <a:effectLst/>
                          <a:latin typeface="+mn-lt"/>
                          <a:ea typeface="+mn-ea"/>
                          <a:cs typeface="+mn-cs"/>
                        </a:rPr>
                        <a:t>It allows the user to account for additional emissions over the entire modelled period, on top of those computed endogenously by the model (e.g. generated outside the region).</a:t>
                      </a:r>
                      <a:endParaRPr lang="sv-SE" dirty="0"/>
                    </a:p>
                  </a:txBody>
                  <a:tcPr/>
                </a:tc>
                <a:tc>
                  <a:txBody>
                    <a:bodyPr/>
                    <a:lstStyle/>
                    <a:p>
                      <a:r>
                        <a:rPr lang="sv-SE" dirty="0"/>
                        <a:t>0</a:t>
                      </a:r>
                    </a:p>
                  </a:txBody>
                  <a:tcPr/>
                </a:tc>
                <a:tc>
                  <a:txBody>
                    <a:bodyPr/>
                    <a:lstStyle/>
                    <a:p>
                      <a:r>
                        <a:rPr lang="sv-SE" dirty="0"/>
                        <a:t>Mt</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OperationalLife</a:t>
                      </a:r>
                      <a:endParaRPr lang="sv-SE" dirty="0"/>
                    </a:p>
                  </a:txBody>
                  <a:tcPr/>
                </a:tc>
                <a:tc>
                  <a:txBody>
                    <a:bodyPr/>
                    <a:lstStyle/>
                    <a:p>
                      <a:r>
                        <a:rPr lang="en-US" sz="1800" b="0" i="0" kern="1200" dirty="0">
                          <a:solidFill>
                            <a:schemeClr val="dk1"/>
                          </a:solidFill>
                          <a:effectLst/>
                          <a:latin typeface="+mn-lt"/>
                          <a:ea typeface="+mn-ea"/>
                          <a:cs typeface="+mn-cs"/>
                        </a:rPr>
                        <a:t>Useful lifetime of a technology, expressed in years.</a:t>
                      </a:r>
                      <a:endParaRPr lang="sv-SE" dirty="0"/>
                    </a:p>
                  </a:txBody>
                  <a:tcPr/>
                </a:tc>
                <a:tc>
                  <a:txBody>
                    <a:bodyPr/>
                    <a:lstStyle/>
                    <a:p>
                      <a:r>
                        <a:rPr lang="sv-SE" dirty="0"/>
                        <a:t>1</a:t>
                      </a:r>
                    </a:p>
                  </a:txBody>
                  <a:tcPr/>
                </a:tc>
                <a:tc>
                  <a:txBody>
                    <a:bodyPr/>
                    <a:lstStyle/>
                    <a:p>
                      <a:r>
                        <a:rPr lang="sv-SE" dirty="0"/>
                        <a:t>Years</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OperationalLifeStorage</a:t>
                      </a:r>
                      <a:endParaRPr lang="sv-SE" dirty="0"/>
                    </a:p>
                  </a:txBody>
                  <a:tcPr/>
                </a:tc>
                <a:tc>
                  <a:txBody>
                    <a:bodyPr/>
                    <a:lstStyle/>
                    <a:p>
                      <a:r>
                        <a:rPr lang="en-US" sz="1800" b="0" i="0" kern="1200" dirty="0">
                          <a:solidFill>
                            <a:schemeClr val="dk1"/>
                          </a:solidFill>
                          <a:effectLst/>
                          <a:latin typeface="+mn-lt"/>
                          <a:ea typeface="+mn-ea"/>
                          <a:cs typeface="+mn-cs"/>
                        </a:rPr>
                        <a:t>The useful lifetime of the storage facility.</a:t>
                      </a:r>
                      <a:endParaRPr lang="sv-SE" dirty="0"/>
                    </a:p>
                  </a:txBody>
                  <a:tcPr/>
                </a:tc>
                <a:tc>
                  <a:txBody>
                    <a:bodyPr/>
                    <a:lstStyle/>
                    <a:p>
                      <a:r>
                        <a:rPr lang="sv-SE" dirty="0"/>
                        <a:t>1</a:t>
                      </a:r>
                    </a:p>
                  </a:txBody>
                  <a:tcPr/>
                </a:tc>
                <a:tc>
                  <a:txBody>
                    <a:bodyPr/>
                    <a:lstStyle/>
                    <a:p>
                      <a:r>
                        <a:rPr lang="sv-SE" dirty="0"/>
                        <a:t>Years</a:t>
                      </a:r>
                    </a:p>
                  </a:txBody>
                  <a:tcPr/>
                </a:tc>
                <a:extLst>
                  <a:ext uri="{0D108BD9-81ED-4DB2-BD59-A6C34878D82A}">
                    <a16:rowId xmlns:a16="http://schemas.microsoft.com/office/drawing/2014/main" val="424281451"/>
                  </a:ext>
                </a:extLst>
              </a:tr>
              <a:tr h="370840">
                <a:tc>
                  <a:txBody>
                    <a:bodyPr/>
                    <a:lstStyle/>
                    <a:p>
                      <a:r>
                        <a:rPr lang="sv-SE" sz="1800" b="0" i="0" kern="1200" dirty="0">
                          <a:solidFill>
                            <a:schemeClr val="dk1"/>
                          </a:solidFill>
                          <a:effectLst/>
                          <a:latin typeface="+mn-lt"/>
                          <a:ea typeface="+mn-ea"/>
                          <a:cs typeface="+mn-cs"/>
                        </a:rPr>
                        <a:t>OutputActivityRatio</a:t>
                      </a:r>
                      <a:endParaRPr lang="sv-SE" dirty="0"/>
                    </a:p>
                  </a:txBody>
                  <a:tcPr/>
                </a:tc>
                <a:tc>
                  <a:txBody>
                    <a:bodyPr/>
                    <a:lstStyle/>
                    <a:p>
                      <a:r>
                        <a:rPr lang="en-US" sz="1800" b="0" i="0" kern="1200" dirty="0">
                          <a:solidFill>
                            <a:schemeClr val="dk1"/>
                          </a:solidFill>
                          <a:effectLst/>
                          <a:latin typeface="+mn-lt"/>
                          <a:ea typeface="+mn-ea"/>
                          <a:cs typeface="+mn-cs"/>
                        </a:rPr>
                        <a:t>The rate of output of fuel (commodity) as a ratio to the rate of activity in which a technology is operating.</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3579236662"/>
                  </a:ext>
                </a:extLst>
              </a:tr>
            </a:tbl>
          </a:graphicData>
        </a:graphic>
      </p:graphicFrame>
    </p:spTree>
    <p:extLst>
      <p:ext uri="{BB962C8B-B14F-4D97-AF65-F5344CB8AC3E}">
        <p14:creationId xmlns:p14="http://schemas.microsoft.com/office/powerpoint/2010/main" val="29917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F28B26C4-6CFE-4F4E-9116-462AD69142D1}"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8</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1462551408"/>
              </p:ext>
            </p:extLst>
          </p:nvPr>
        </p:nvGraphicFramePr>
        <p:xfrm>
          <a:off x="823646" y="1634069"/>
          <a:ext cx="10458236" cy="421132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REMinProductionTarget</a:t>
                      </a:r>
                      <a:endParaRPr lang="sv-SE" dirty="0"/>
                    </a:p>
                  </a:txBody>
                  <a:tcPr/>
                </a:tc>
                <a:tc>
                  <a:txBody>
                    <a:bodyPr/>
                    <a:lstStyle/>
                    <a:p>
                      <a:r>
                        <a:rPr lang="en-US" sz="1800" b="0" i="0" kern="1200" dirty="0">
                          <a:solidFill>
                            <a:schemeClr val="dk1"/>
                          </a:solidFill>
                          <a:effectLst/>
                          <a:latin typeface="+mn-lt"/>
                          <a:ea typeface="+mn-ea"/>
                          <a:cs typeface="+mn-cs"/>
                        </a:rPr>
                        <a:t>Minimum ratio of all renewable commodities tagged in the </a:t>
                      </a:r>
                      <a:r>
                        <a:rPr lang="en-US" sz="1800" b="0" i="0" kern="1200" dirty="0" err="1">
                          <a:solidFill>
                            <a:schemeClr val="dk1"/>
                          </a:solidFill>
                          <a:effectLst/>
                          <a:latin typeface="+mn-lt"/>
                          <a:ea typeface="+mn-ea"/>
                          <a:cs typeface="+mn-cs"/>
                        </a:rPr>
                        <a:t>RETagCommodity</a:t>
                      </a:r>
                      <a:r>
                        <a:rPr lang="en-US" sz="1800" b="0" i="0" kern="1200" dirty="0">
                          <a:solidFill>
                            <a:schemeClr val="dk1"/>
                          </a:solidFill>
                          <a:effectLst/>
                          <a:latin typeface="+mn-lt"/>
                          <a:ea typeface="+mn-ea"/>
                          <a:cs typeface="+mn-cs"/>
                        </a:rPr>
                        <a:t> parameter, to be produced by the technologies tagged with the </a:t>
                      </a:r>
                      <a:r>
                        <a:rPr lang="en-US" sz="1800" b="0" i="0" kern="1200" dirty="0" err="1">
                          <a:solidFill>
                            <a:schemeClr val="dk1"/>
                          </a:solidFill>
                          <a:effectLst/>
                          <a:latin typeface="+mn-lt"/>
                          <a:ea typeface="+mn-ea"/>
                          <a:cs typeface="+mn-cs"/>
                        </a:rPr>
                        <a:t>RETechnology</a:t>
                      </a:r>
                      <a:r>
                        <a:rPr lang="en-US" sz="1800" b="0" i="0" kern="1200" dirty="0">
                          <a:solidFill>
                            <a:schemeClr val="dk1"/>
                          </a:solidFill>
                          <a:effectLst/>
                          <a:latin typeface="+mn-lt"/>
                          <a:ea typeface="+mn-ea"/>
                          <a:cs typeface="+mn-cs"/>
                        </a:rPr>
                        <a:t> parameter.</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ReserveMargin</a:t>
                      </a:r>
                      <a:endParaRPr lang="sv-SE" dirty="0"/>
                    </a:p>
                  </a:txBody>
                  <a:tcPr/>
                </a:tc>
                <a:tc>
                  <a:txBody>
                    <a:bodyPr/>
                    <a:lstStyle/>
                    <a:p>
                      <a:r>
                        <a:rPr lang="en-US" sz="1800" b="0" i="0" kern="1200" dirty="0">
                          <a:solidFill>
                            <a:schemeClr val="dk1"/>
                          </a:solidFill>
                          <a:effectLst/>
                          <a:latin typeface="+mn-lt"/>
                          <a:ea typeface="+mn-ea"/>
                          <a:cs typeface="+mn-cs"/>
                        </a:rPr>
                        <a:t>Minimum level of the reserve margin required to be provided for all the tagged commodities, by the tagged technologies. If no reserve margin is required, the parameter will have value 1; if, for instance, 20% reserve margin is required, the parameter will have value 1.2.</a:t>
                      </a:r>
                      <a:endParaRPr lang="sv-SE" dirty="0"/>
                    </a:p>
                  </a:txBody>
                  <a:tcPr/>
                </a:tc>
                <a:tc>
                  <a:txBody>
                    <a:bodyPr/>
                    <a:lstStyle/>
                    <a:p>
                      <a:r>
                        <a:rPr lang="sv-SE" dirty="0"/>
                        <a:t>1</a:t>
                      </a:r>
                    </a:p>
                  </a:txBody>
                  <a:tcPr/>
                </a:tc>
                <a:tc>
                  <a:txBody>
                    <a:bodyPr/>
                    <a:lstStyle/>
                    <a:p>
                      <a:r>
                        <a:rPr lang="sv-SE" dirty="0"/>
                        <a:t>-</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ReserveMarginTagFuel</a:t>
                      </a:r>
                      <a:endParaRPr lang="sv-SE" dirty="0"/>
                    </a:p>
                  </a:txBody>
                  <a:tcPr/>
                </a:tc>
                <a:tc>
                  <a:txBody>
                    <a:bodyPr/>
                    <a:lstStyle/>
                    <a:p>
                      <a:r>
                        <a:rPr lang="en-US" sz="1800" b="0" i="0" kern="1200" dirty="0">
                          <a:solidFill>
                            <a:schemeClr val="dk1"/>
                          </a:solidFill>
                          <a:effectLst/>
                          <a:latin typeface="+mn-lt"/>
                          <a:ea typeface="+mn-ea"/>
                          <a:cs typeface="+mn-cs"/>
                        </a:rPr>
                        <a:t>Binary parameter tagging the fuels to which the reserve margin applies. It has value 1 if the reserve margin applies to the fuel,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731748494"/>
                  </a:ext>
                </a:extLst>
              </a:tr>
            </a:tbl>
          </a:graphicData>
        </a:graphic>
      </p:graphicFrame>
    </p:spTree>
    <p:extLst>
      <p:ext uri="{BB962C8B-B14F-4D97-AF65-F5344CB8AC3E}">
        <p14:creationId xmlns:p14="http://schemas.microsoft.com/office/powerpoint/2010/main" val="3929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List of parameters, default values and units</a:t>
            </a:r>
            <a:endParaRPr lang="it-IT" dirty="0"/>
          </a:p>
        </p:txBody>
      </p:sp>
      <p:sp>
        <p:nvSpPr>
          <p:cNvPr id="4" name="Date Placeholder 3"/>
          <p:cNvSpPr>
            <a:spLocks noGrp="1"/>
          </p:cNvSpPr>
          <p:nvPr>
            <p:ph type="dt" sz="half" idx="10"/>
          </p:nvPr>
        </p:nvSpPr>
        <p:spPr/>
        <p:txBody>
          <a:bodyPr/>
          <a:lstStyle/>
          <a:p>
            <a:fld id="{276CFF47-C2EF-41ED-AD87-61F7B189C7DB}"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9</a:t>
            </a:fld>
            <a:endParaRPr lang="en-GB"/>
          </a:p>
        </p:txBody>
      </p:sp>
      <p:graphicFrame>
        <p:nvGraphicFramePr>
          <p:cNvPr id="9" name="Table 8">
            <a:extLst>
              <a:ext uri="{FF2B5EF4-FFF2-40B4-BE49-F238E27FC236}">
                <a16:creationId xmlns:a16="http://schemas.microsoft.com/office/drawing/2014/main" id="{FAFC5D09-4A6E-4223-A3CD-7E5679C80223}"/>
              </a:ext>
            </a:extLst>
          </p:cNvPr>
          <p:cNvGraphicFramePr>
            <a:graphicFrameLocks noGrp="1"/>
          </p:cNvGraphicFramePr>
          <p:nvPr>
            <p:extLst>
              <p:ext uri="{D42A27DB-BD31-4B8C-83A1-F6EECF244321}">
                <p14:modId xmlns:p14="http://schemas.microsoft.com/office/powerpoint/2010/main" val="433459132"/>
              </p:ext>
            </p:extLst>
          </p:nvPr>
        </p:nvGraphicFramePr>
        <p:xfrm>
          <a:off x="823646" y="1634069"/>
          <a:ext cx="10458236" cy="3764280"/>
        </p:xfrm>
        <a:graphic>
          <a:graphicData uri="http://schemas.openxmlformats.org/drawingml/2006/table">
            <a:tbl>
              <a:tblPr firstRow="1" bandRow="1">
                <a:tableStyleId>{5C22544A-7EE6-4342-B048-85BDC9FD1C3A}</a:tableStyleId>
              </a:tblPr>
              <a:tblGrid>
                <a:gridCol w="3532598">
                  <a:extLst>
                    <a:ext uri="{9D8B030D-6E8A-4147-A177-3AD203B41FA5}">
                      <a16:colId xmlns:a16="http://schemas.microsoft.com/office/drawing/2014/main" val="1227420197"/>
                    </a:ext>
                  </a:extLst>
                </a:gridCol>
                <a:gridCol w="4520629">
                  <a:extLst>
                    <a:ext uri="{9D8B030D-6E8A-4147-A177-3AD203B41FA5}">
                      <a16:colId xmlns:a16="http://schemas.microsoft.com/office/drawing/2014/main" val="1953004573"/>
                    </a:ext>
                  </a:extLst>
                </a:gridCol>
                <a:gridCol w="1417834">
                  <a:extLst>
                    <a:ext uri="{9D8B030D-6E8A-4147-A177-3AD203B41FA5}">
                      <a16:colId xmlns:a16="http://schemas.microsoft.com/office/drawing/2014/main" val="2574696512"/>
                    </a:ext>
                  </a:extLst>
                </a:gridCol>
                <a:gridCol w="987175">
                  <a:extLst>
                    <a:ext uri="{9D8B030D-6E8A-4147-A177-3AD203B41FA5}">
                      <a16:colId xmlns:a16="http://schemas.microsoft.com/office/drawing/2014/main" val="1787265275"/>
                    </a:ext>
                  </a:extLst>
                </a:gridCol>
              </a:tblGrid>
              <a:tr h="370840">
                <a:tc>
                  <a:txBody>
                    <a:bodyPr/>
                    <a:lstStyle/>
                    <a:p>
                      <a:r>
                        <a:rPr lang="sv-SE" dirty="0"/>
                        <a:t>Name</a:t>
                      </a:r>
                    </a:p>
                  </a:txBody>
                  <a:tcPr/>
                </a:tc>
                <a:tc>
                  <a:txBody>
                    <a:bodyPr/>
                    <a:lstStyle/>
                    <a:p>
                      <a:r>
                        <a:rPr lang="sv-SE" dirty="0"/>
                        <a:t>Description</a:t>
                      </a:r>
                    </a:p>
                  </a:txBody>
                  <a:tcPr/>
                </a:tc>
                <a:tc>
                  <a:txBody>
                    <a:bodyPr/>
                    <a:lstStyle/>
                    <a:p>
                      <a:r>
                        <a:rPr lang="sv-SE" dirty="0"/>
                        <a:t>Default value</a:t>
                      </a:r>
                    </a:p>
                  </a:txBody>
                  <a:tcPr/>
                </a:tc>
                <a:tc>
                  <a:txBody>
                    <a:bodyPr/>
                    <a:lstStyle/>
                    <a:p>
                      <a:r>
                        <a:rPr lang="sv-SE" dirty="0"/>
                        <a:t>Unit</a:t>
                      </a:r>
                    </a:p>
                  </a:txBody>
                  <a:tcPr/>
                </a:tc>
                <a:extLst>
                  <a:ext uri="{0D108BD9-81ED-4DB2-BD59-A6C34878D82A}">
                    <a16:rowId xmlns:a16="http://schemas.microsoft.com/office/drawing/2014/main" val="1664683354"/>
                  </a:ext>
                </a:extLst>
              </a:tr>
              <a:tr h="370840">
                <a:tc>
                  <a:txBody>
                    <a:bodyPr/>
                    <a:lstStyle/>
                    <a:p>
                      <a:r>
                        <a:rPr lang="sv-SE" sz="1800" b="0" i="0" kern="1200" dirty="0">
                          <a:solidFill>
                            <a:schemeClr val="dk1"/>
                          </a:solidFill>
                          <a:effectLst/>
                          <a:latin typeface="+mn-lt"/>
                          <a:ea typeface="+mn-ea"/>
                          <a:cs typeface="+mn-cs"/>
                        </a:rPr>
                        <a:t>ReserveMarginTagTechnology</a:t>
                      </a:r>
                      <a:endParaRPr lang="sv-SE" dirty="0"/>
                    </a:p>
                  </a:txBody>
                  <a:tcPr/>
                </a:tc>
                <a:tc>
                  <a:txBody>
                    <a:bodyPr/>
                    <a:lstStyle/>
                    <a:p>
                      <a:r>
                        <a:rPr lang="en-US" sz="1800" b="0" i="0" kern="1200" dirty="0">
                          <a:solidFill>
                            <a:schemeClr val="dk1"/>
                          </a:solidFill>
                          <a:effectLst/>
                          <a:latin typeface="+mn-lt"/>
                          <a:ea typeface="+mn-ea"/>
                          <a:cs typeface="+mn-cs"/>
                        </a:rPr>
                        <a:t>Binary parameter tagging the technologies that are allowed to contribute to the reserve margin. It has value 1 for the technologies allowed, 0 otherwise.</a:t>
                      </a:r>
                      <a:endParaRPr lang="sv-SE" dirty="0"/>
                    </a:p>
                  </a:txBody>
                  <a:tcPr/>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1690598360"/>
                  </a:ext>
                </a:extLst>
              </a:tr>
              <a:tr h="370840">
                <a:tc>
                  <a:txBody>
                    <a:bodyPr/>
                    <a:lstStyle/>
                    <a:p>
                      <a:r>
                        <a:rPr lang="sv-SE" sz="1800" b="0" i="0" kern="1200" dirty="0">
                          <a:solidFill>
                            <a:schemeClr val="dk1"/>
                          </a:solidFill>
                          <a:effectLst/>
                          <a:latin typeface="+mn-lt"/>
                          <a:ea typeface="+mn-ea"/>
                          <a:cs typeface="+mn-cs"/>
                        </a:rPr>
                        <a:t>ResidualCapacity</a:t>
                      </a:r>
                      <a:endParaRPr lang="sv-SE" dirty="0"/>
                    </a:p>
                  </a:txBody>
                  <a:tcPr/>
                </a:tc>
                <a:tc>
                  <a:txBody>
                    <a:bodyPr/>
                    <a:lstStyle/>
                    <a:p>
                      <a:r>
                        <a:rPr lang="en-US" sz="1800" b="0" i="0" kern="1200" dirty="0">
                          <a:solidFill>
                            <a:schemeClr val="dk1"/>
                          </a:solidFill>
                          <a:effectLst/>
                          <a:latin typeface="+mn-lt"/>
                          <a:ea typeface="+mn-ea"/>
                          <a:cs typeface="+mn-cs"/>
                        </a:rPr>
                        <a:t>Capacity left over from a period prior to the modelling period.</a:t>
                      </a:r>
                      <a:endParaRPr lang="sv-SE" dirty="0"/>
                    </a:p>
                  </a:txBody>
                  <a:tcPr/>
                </a:tc>
                <a:tc>
                  <a:txBody>
                    <a:bodyPr/>
                    <a:lstStyle/>
                    <a:p>
                      <a:r>
                        <a:rPr lang="sv-SE" dirty="0"/>
                        <a:t>0</a:t>
                      </a:r>
                    </a:p>
                  </a:txBody>
                  <a:tcPr/>
                </a:tc>
                <a:tc>
                  <a:txBody>
                    <a:bodyPr/>
                    <a:lstStyle/>
                    <a:p>
                      <a:r>
                        <a:rPr lang="sv-SE" dirty="0"/>
                        <a:t>GW</a:t>
                      </a:r>
                    </a:p>
                  </a:txBody>
                  <a:tcPr/>
                </a:tc>
                <a:extLst>
                  <a:ext uri="{0D108BD9-81ED-4DB2-BD59-A6C34878D82A}">
                    <a16:rowId xmlns:a16="http://schemas.microsoft.com/office/drawing/2014/main" val="2562881705"/>
                  </a:ext>
                </a:extLst>
              </a:tr>
              <a:tr h="370840">
                <a:tc>
                  <a:txBody>
                    <a:bodyPr/>
                    <a:lstStyle/>
                    <a:p>
                      <a:r>
                        <a:rPr lang="sv-SE" sz="1800" b="0" i="0" kern="1200" dirty="0">
                          <a:solidFill>
                            <a:schemeClr val="dk1"/>
                          </a:solidFill>
                          <a:effectLst/>
                          <a:latin typeface="+mn-lt"/>
                          <a:ea typeface="+mn-ea"/>
                          <a:cs typeface="+mn-cs"/>
                        </a:rPr>
                        <a:t>ResidualStorageCapacity</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Storage capacity left over from a period prior to the modelling period.</a:t>
                      </a:r>
                      <a:endParaRPr lang="sv-SE" dirty="0"/>
                    </a:p>
                  </a:txBody>
                  <a:tcPr/>
                </a:tc>
                <a:tc>
                  <a:txBody>
                    <a:bodyPr/>
                    <a:lstStyle/>
                    <a:p>
                      <a:r>
                        <a:rPr lang="sv-SE" dirty="0"/>
                        <a:t>0</a:t>
                      </a:r>
                    </a:p>
                  </a:txBody>
                  <a:tcPr/>
                </a:tc>
                <a:tc>
                  <a:txBody>
                    <a:bodyPr/>
                    <a:lstStyle/>
                    <a:p>
                      <a:r>
                        <a:rPr lang="sv-SE" dirty="0"/>
                        <a:t>PJ</a:t>
                      </a:r>
                    </a:p>
                  </a:txBody>
                  <a:tcPr/>
                </a:tc>
                <a:extLst>
                  <a:ext uri="{0D108BD9-81ED-4DB2-BD59-A6C34878D82A}">
                    <a16:rowId xmlns:a16="http://schemas.microsoft.com/office/drawing/2014/main" val="731748494"/>
                  </a:ext>
                </a:extLst>
              </a:tr>
              <a:tr h="370840">
                <a:tc>
                  <a:txBody>
                    <a:bodyPr/>
                    <a:lstStyle/>
                    <a:p>
                      <a:r>
                        <a:rPr lang="sv-SE" sz="1800" b="0" i="0" kern="1200" dirty="0">
                          <a:solidFill>
                            <a:schemeClr val="dk1"/>
                          </a:solidFill>
                          <a:effectLst/>
                          <a:latin typeface="+mn-lt"/>
                          <a:ea typeface="+mn-ea"/>
                          <a:cs typeface="+mn-cs"/>
                        </a:rPr>
                        <a:t>RETagFuel</a:t>
                      </a:r>
                      <a:endParaRPr lang="sv-SE" dirty="0"/>
                    </a:p>
                  </a:txBody>
                  <a:tcPr/>
                </a:tc>
                <a:tc>
                  <a:txBody>
                    <a:bodyPr/>
                    <a:lstStyle/>
                    <a:p>
                      <a:pPr fontAlgn="t"/>
                      <a:r>
                        <a:rPr lang="en-US" dirty="0">
                          <a:effectLst/>
                        </a:rPr>
                        <a:t>Binary parameter tagging the fuels to which the renewable target applies to. It has value 1 if the target applies, 0 otherwise.</a:t>
                      </a:r>
                    </a:p>
                  </a:txBody>
                  <a:tcPr marL="50800" marR="50800" marT="50800" marB="50800"/>
                </a:tc>
                <a:tc>
                  <a:txBody>
                    <a:bodyPr/>
                    <a:lstStyle/>
                    <a:p>
                      <a:r>
                        <a:rPr lang="sv-SE" dirty="0"/>
                        <a:t>0</a:t>
                      </a:r>
                    </a:p>
                  </a:txBody>
                  <a:tcPr/>
                </a:tc>
                <a:tc>
                  <a:txBody>
                    <a:bodyPr/>
                    <a:lstStyle/>
                    <a:p>
                      <a:r>
                        <a:rPr lang="sv-SE" dirty="0"/>
                        <a:t>-</a:t>
                      </a:r>
                    </a:p>
                  </a:txBody>
                  <a:tcPr/>
                </a:tc>
                <a:extLst>
                  <a:ext uri="{0D108BD9-81ED-4DB2-BD59-A6C34878D82A}">
                    <a16:rowId xmlns:a16="http://schemas.microsoft.com/office/drawing/2014/main" val="424281451"/>
                  </a:ext>
                </a:extLst>
              </a:tr>
            </a:tbl>
          </a:graphicData>
        </a:graphic>
      </p:graphicFrame>
    </p:spTree>
    <p:extLst>
      <p:ext uri="{BB962C8B-B14F-4D97-AF65-F5344CB8AC3E}">
        <p14:creationId xmlns:p14="http://schemas.microsoft.com/office/powerpoint/2010/main" val="260058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OSeMOSYS_dESA_OpTIMUS</Template>
  <TotalTime>8545</TotalTime>
  <Words>2251</Words>
  <Application>Microsoft Office PowerPoint</Application>
  <PresentationFormat>Widescreen</PresentationFormat>
  <Paragraphs>336</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OSeMOSYS_dESA_OpTIMUS</vt:lpstr>
      <vt:lpstr>Custom Design</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lpstr>List of parameters, default values and units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221</cp:revision>
  <dcterms:created xsi:type="dcterms:W3CDTF">2015-09-18T21:05:15Z</dcterms:created>
  <dcterms:modified xsi:type="dcterms:W3CDTF">2020-04-02T16:19:42Z</dcterms:modified>
</cp:coreProperties>
</file>