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0"/>
    <p:sldMasterId id="2147483699" r:id="rId11"/>
  </p:sldMasterIdLst>
  <p:notesMasterIdLst>
    <p:notesMasterId r:id="rId76"/>
  </p:notesMasterIdLst>
  <p:sldIdLst>
    <p:sldId id="257" r:id="rId12"/>
    <p:sldId id="340" r:id="rId13"/>
    <p:sldId id="485" r:id="rId14"/>
    <p:sldId id="484" r:id="rId15"/>
    <p:sldId id="374" r:id="rId16"/>
    <p:sldId id="375" r:id="rId17"/>
    <p:sldId id="331" r:id="rId18"/>
    <p:sldId id="267" r:id="rId19"/>
    <p:sldId id="276" r:id="rId20"/>
    <p:sldId id="633" r:id="rId21"/>
    <p:sldId id="495" r:id="rId22"/>
    <p:sldId id="623" r:id="rId23"/>
    <p:sldId id="281" r:id="rId24"/>
    <p:sldId id="282" r:id="rId25"/>
    <p:sldId id="283" r:id="rId26"/>
    <p:sldId id="288" r:id="rId27"/>
    <p:sldId id="498" r:id="rId28"/>
    <p:sldId id="499" r:id="rId29"/>
    <p:sldId id="500" r:id="rId30"/>
    <p:sldId id="501" r:id="rId31"/>
    <p:sldId id="502" r:id="rId32"/>
    <p:sldId id="634" r:id="rId33"/>
    <p:sldId id="619" r:id="rId34"/>
    <p:sldId id="599" r:id="rId35"/>
    <p:sldId id="610" r:id="rId36"/>
    <p:sldId id="600" r:id="rId37"/>
    <p:sldId id="611" r:id="rId38"/>
    <p:sldId id="602" r:id="rId39"/>
    <p:sldId id="612" r:id="rId40"/>
    <p:sldId id="604" r:id="rId41"/>
    <p:sldId id="613" r:id="rId42"/>
    <p:sldId id="605" r:id="rId43"/>
    <p:sldId id="614" r:id="rId44"/>
    <p:sldId id="601" r:id="rId45"/>
    <p:sldId id="615" r:id="rId46"/>
    <p:sldId id="606" r:id="rId47"/>
    <p:sldId id="616" r:id="rId48"/>
    <p:sldId id="609" r:id="rId49"/>
    <p:sldId id="617" r:id="rId50"/>
    <p:sldId id="607" r:id="rId51"/>
    <p:sldId id="618" r:id="rId52"/>
    <p:sldId id="608" r:id="rId53"/>
    <p:sldId id="493" r:id="rId54"/>
    <p:sldId id="482" r:id="rId55"/>
    <p:sldId id="620" r:id="rId56"/>
    <p:sldId id="627" r:id="rId57"/>
    <p:sldId id="628" r:id="rId58"/>
    <p:sldId id="621" r:id="rId59"/>
    <p:sldId id="622" r:id="rId60"/>
    <p:sldId id="624" r:id="rId61"/>
    <p:sldId id="626" r:id="rId62"/>
    <p:sldId id="625" r:id="rId63"/>
    <p:sldId id="629" r:id="rId64"/>
    <p:sldId id="636" r:id="rId65"/>
    <p:sldId id="496" r:id="rId66"/>
    <p:sldId id="497" r:id="rId67"/>
    <p:sldId id="630" r:id="rId68"/>
    <p:sldId id="631" r:id="rId69"/>
    <p:sldId id="632" r:id="rId70"/>
    <p:sldId id="338" r:id="rId71"/>
    <p:sldId id="339" r:id="rId72"/>
    <p:sldId id="380" r:id="rId73"/>
    <p:sldId id="330" r:id="rId74"/>
    <p:sldId id="63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ltie and Outline" id="{42E3960D-86FC-4C0A-88FB-12FE8E56D1A7}">
          <p14:sldIdLst>
            <p14:sldId id="257"/>
            <p14:sldId id="340"/>
            <p14:sldId id="485"/>
            <p14:sldId id="484"/>
            <p14:sldId id="374"/>
            <p14:sldId id="375"/>
            <p14:sldId id="331"/>
          </p14:sldIdLst>
        </p14:section>
        <p14:section name="Why do we use scenarios" id="{065BED4C-6380-4DDB-97EA-F07556E2D9B4}">
          <p14:sldIdLst>
            <p14:sldId id="267"/>
            <p14:sldId id="276"/>
            <p14:sldId id="633"/>
            <p14:sldId id="495"/>
            <p14:sldId id="623"/>
            <p14:sldId id="281"/>
            <p14:sldId id="282"/>
            <p14:sldId id="283"/>
          </p14:sldIdLst>
        </p14:section>
        <p14:section name="Scenario types and techniques" id="{12C57406-BA79-4C89-9F30-49FBB15BD27A}">
          <p14:sldIdLst>
            <p14:sldId id="288"/>
            <p14:sldId id="498"/>
            <p14:sldId id="499"/>
            <p14:sldId id="500"/>
            <p14:sldId id="501"/>
            <p14:sldId id="502"/>
            <p14:sldId id="634"/>
            <p14:sldId id="619"/>
            <p14:sldId id="599"/>
            <p14:sldId id="610"/>
            <p14:sldId id="600"/>
            <p14:sldId id="611"/>
            <p14:sldId id="602"/>
            <p14:sldId id="612"/>
            <p14:sldId id="604"/>
            <p14:sldId id="613"/>
            <p14:sldId id="605"/>
            <p14:sldId id="614"/>
            <p14:sldId id="601"/>
            <p14:sldId id="615"/>
            <p14:sldId id="606"/>
            <p14:sldId id="616"/>
            <p14:sldId id="609"/>
            <p14:sldId id="617"/>
            <p14:sldId id="607"/>
            <p14:sldId id="618"/>
            <p14:sldId id="608"/>
          </p14:sldIdLst>
        </p14:section>
        <p14:section name="Creating a scenario" id="{71B87814-7207-4D94-A7C3-22B2A72F7579}">
          <p14:sldIdLst>
            <p14:sldId id="493"/>
            <p14:sldId id="482"/>
            <p14:sldId id="620"/>
            <p14:sldId id="627"/>
            <p14:sldId id="628"/>
            <p14:sldId id="621"/>
            <p14:sldId id="622"/>
            <p14:sldId id="624"/>
            <p14:sldId id="626"/>
            <p14:sldId id="625"/>
            <p14:sldId id="629"/>
            <p14:sldId id="636"/>
          </p14:sldIdLst>
        </p14:section>
        <p14:section name="Examples" id="{A3D6CD69-0256-4759-9E8C-E5EF7E4D650E}">
          <p14:sldIdLst>
            <p14:sldId id="496"/>
            <p14:sldId id="497"/>
            <p14:sldId id="630"/>
            <p14:sldId id="631"/>
            <p14:sldId id="632"/>
          </p14:sldIdLst>
        </p14:section>
        <p14:section name="Take away msgs" id="{16D7CF31-CDF3-4111-8DCD-8588E03A5D92}">
          <p14:sldIdLst>
            <p14:sldId id="338"/>
            <p14:sldId id="339"/>
          </p14:sldIdLst>
        </p14:section>
        <p14:section name="Reading material" id="{15C5C907-E101-4DBA-B571-77ECC30B49F0}">
          <p14:sldIdLst>
            <p14:sldId id="380"/>
          </p14:sldIdLst>
        </p14:section>
        <p14:section name="End" id="{55D73A6D-AEDA-4891-9572-75FE8797DEA6}">
          <p14:sldIdLst>
            <p14:sldId id="330"/>
          </p14:sldIdLst>
        </p14:section>
        <p14:section name="Attribution" id="{0E935ED4-599E-4056-AE41-2840A984B385}">
          <p14:sldIdLst>
            <p14:sldId id="6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a Peña Balderrama" initials="GPB" lastIdx="2" clrIdx="0">
    <p:extLst>
      <p:ext uri="{19B8F6BF-5375-455C-9EA6-DF929625EA0E}">
        <p15:presenceInfo xmlns:p15="http://schemas.microsoft.com/office/powerpoint/2012/main" userId="d4cb51f7aa79fe2b" providerId="Windows Live"/>
      </p:ext>
    </p:extLst>
  </p:cmAuthor>
  <p:cmAuthor id="2" name="Francesco Gardumi" initials="FG" lastIdx="19" clrIdx="1">
    <p:extLst>
      <p:ext uri="{19B8F6BF-5375-455C-9EA6-DF929625EA0E}">
        <p15:presenceInfo xmlns:p15="http://schemas.microsoft.com/office/powerpoint/2012/main" userId="S-1-5-21-4270984560-2697355171-1338322823-6359" providerId="AD"/>
      </p:ext>
    </p:extLst>
  </p:cmAuthor>
  <p:cmAuthor id="3" name="Youssef Almulla" initials="YA" lastIdx="5" clrIdx="2">
    <p:extLst>
      <p:ext uri="{19B8F6BF-5375-455C-9EA6-DF929625EA0E}">
        <p15:presenceInfo xmlns:p15="http://schemas.microsoft.com/office/powerpoint/2012/main" userId="50222d39666882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05" autoAdjust="0"/>
    <p:restoredTop sz="90319" autoAdjust="0"/>
  </p:normalViewPr>
  <p:slideViewPr>
    <p:cSldViewPr snapToGrid="0">
      <p:cViewPr varScale="1">
        <p:scale>
          <a:sx n="101" d="100"/>
          <a:sy n="101" d="100"/>
        </p:scale>
        <p:origin x="216"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16" Type="http://schemas.openxmlformats.org/officeDocument/2006/relationships/slide" Target="slides/slide5.xml"/><Relationship Id="rId11" Type="http://schemas.openxmlformats.org/officeDocument/2006/relationships/slideMaster" Target="slideMasters/slideMaster2.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viewProps" Target="viewProps.xml"/><Relationship Id="rId5" Type="http://schemas.openxmlformats.org/officeDocument/2006/relationships/customXml" Target="../customXml/item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notesMaster" Target="notesMasters/notesMaster1.xml"/><Relationship Id="rId7" Type="http://schemas.openxmlformats.org/officeDocument/2006/relationships/customXml" Target="../customXml/item7.xml"/><Relationship Id="rId71" Type="http://schemas.openxmlformats.org/officeDocument/2006/relationships/slide" Target="slides/slide60.xml"/><Relationship Id="rId2" Type="http://schemas.openxmlformats.org/officeDocument/2006/relationships/customXml" Target="../customXml/item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C889-3B05-4F6A-9AB7-C2521E883D0A}" type="datetimeFigureOut">
              <a:rPr lang="en-GB" smtClean="0"/>
              <a:t>17/02/2020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BA41E-3344-47AD-8CBE-EB0FC2E51C22}" type="slidenum">
              <a:rPr lang="en-GB" smtClean="0"/>
              <a:t>‹#›</a:t>
            </a:fld>
            <a:endParaRPr lang="en-GB" dirty="0"/>
          </a:p>
        </p:txBody>
      </p:sp>
    </p:spTree>
    <p:extLst>
      <p:ext uri="{BB962C8B-B14F-4D97-AF65-F5344CB8AC3E}">
        <p14:creationId xmlns:p14="http://schemas.microsoft.com/office/powerpoint/2010/main" val="346824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v-SE" dirty="0"/>
              <a:t>Presentation, title, me, Youssef</a:t>
            </a:r>
          </a:p>
          <a:p>
            <a:pPr marL="171450" indent="-171450">
              <a:buFontTx/>
              <a:buChar char="-"/>
            </a:pPr>
            <a:r>
              <a:rPr lang="sv-SE" dirty="0"/>
              <a:t>Contact info for any issue regarding the course</a:t>
            </a:r>
          </a:p>
          <a:p>
            <a:pPr marL="171450" indent="-171450">
              <a:buFontTx/>
              <a:buChar char="-"/>
            </a:pPr>
            <a:r>
              <a:rPr lang="sv-SE" dirty="0"/>
              <a:t>Emir situation – others like him? Write to me if so</a:t>
            </a:r>
          </a:p>
          <a:p>
            <a:pPr marL="171450" indent="-171450">
              <a:buFontTx/>
              <a:buChar char="-"/>
            </a:pPr>
            <a:r>
              <a:rPr lang="sv-SE" dirty="0"/>
              <a:t>All access to Canvas and read docs? Please do!!!</a:t>
            </a:r>
          </a:p>
          <a:p>
            <a:pPr marL="171450" indent="-171450">
              <a:buFontTx/>
              <a:buChar char="-"/>
            </a:pPr>
            <a:r>
              <a:rPr lang="sv-SE" dirty="0"/>
              <a:t>Please subscribe to a group – all - asap</a:t>
            </a:r>
          </a:p>
          <a:p>
            <a:pPr marL="171450" indent="-171450">
              <a:buFontTx/>
              <a:buChar char="-"/>
            </a:pPr>
            <a:r>
              <a:rPr lang="sv-SE" dirty="0"/>
              <a:t>If any issue re registration or so, come after lecture / write to me</a:t>
            </a:r>
          </a:p>
          <a:p>
            <a:pPr marL="171450" indent="-171450">
              <a:buFontTx/>
              <a:buChar char="-"/>
            </a:pPr>
            <a:endParaRPr lang="sv-SE" dirty="0"/>
          </a:p>
        </p:txBody>
      </p:sp>
      <p:sp>
        <p:nvSpPr>
          <p:cNvPr id="4" name="Slide Number Placeholder 3"/>
          <p:cNvSpPr>
            <a:spLocks noGrp="1"/>
          </p:cNvSpPr>
          <p:nvPr>
            <p:ph type="sldNum" sz="quarter" idx="5"/>
          </p:nvPr>
        </p:nvSpPr>
        <p:spPr/>
        <p:txBody>
          <a:bodyPr/>
          <a:lstStyle/>
          <a:p>
            <a:fld id="{5FCBA41E-3344-47AD-8CBE-EB0FC2E51C22}" type="slidenum">
              <a:rPr lang="en-GB" smtClean="0"/>
              <a:t>1</a:t>
            </a:fld>
            <a:endParaRPr lang="en-GB" dirty="0"/>
          </a:p>
        </p:txBody>
      </p:sp>
    </p:spTree>
    <p:extLst>
      <p:ext uri="{BB962C8B-B14F-4D97-AF65-F5344CB8AC3E}">
        <p14:creationId xmlns:p14="http://schemas.microsoft.com/office/powerpoint/2010/main" val="3511435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E91B068-BE6A-4C82-9505-14C84DEFDB7E}" type="slidenum">
              <a:rPr lang="en-US" smtClean="0"/>
              <a:t>11</a:t>
            </a:fld>
            <a:endParaRPr lang="en-US"/>
          </a:p>
        </p:txBody>
      </p:sp>
    </p:spTree>
    <p:extLst>
      <p:ext uri="{BB962C8B-B14F-4D97-AF65-F5344CB8AC3E}">
        <p14:creationId xmlns:p14="http://schemas.microsoft.com/office/powerpoint/2010/main" val="1420684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Formalized use of scenarios in the modern era arose primarily as part of military strategy exercises that aimed at being prepared for different alternatives. The emergence of simulation models and the subsequent evolution of “systems analysis”, eventually led to the adoption of scenario techniques, many of which originate from work carried out by The Rand Corporation in the USA for defense oriented studies. The importance of scenario analysis increases when uncertainty and consequence increases. Just as the use of energy system models rose following the oil embargo in 1973, the practice of scenario planning rapidly grew during the same period </a:t>
            </a:r>
          </a:p>
        </p:txBody>
      </p:sp>
      <p:sp>
        <p:nvSpPr>
          <p:cNvPr id="4" name="Slide Number Placeholder 3"/>
          <p:cNvSpPr>
            <a:spLocks noGrp="1"/>
          </p:cNvSpPr>
          <p:nvPr>
            <p:ph type="sldNum" sz="quarter" idx="10"/>
          </p:nvPr>
        </p:nvSpPr>
        <p:spPr/>
        <p:txBody>
          <a:bodyPr/>
          <a:lstStyle/>
          <a:p>
            <a:fld id="{AE91B068-BE6A-4C82-9505-14C84DEFDB7E}" type="slidenum">
              <a:rPr lang="en-US" smtClean="0"/>
              <a:t>12</a:t>
            </a:fld>
            <a:endParaRPr lang="en-US"/>
          </a:p>
        </p:txBody>
      </p:sp>
    </p:spTree>
    <p:extLst>
      <p:ext uri="{BB962C8B-B14F-4D97-AF65-F5344CB8AC3E}">
        <p14:creationId xmlns:p14="http://schemas.microsoft.com/office/powerpoint/2010/main" val="2304817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t>The assessment of a set of scenarios that are able to encompass the major uncertainties becomes imperative in energy systems analysis. An iterative approach can be adopted, in which the technical, behavioral and financial feasibility of the model outputs can be assessed sequentially in a range of scenarios. If carried out properly, scenario analysis can help in comprehending how the key decision variables interrelate and affect the system in question. At the same time, based on the outputs, the modeler can formulate insights and better understand the implications of specific policy or investment decisions. In this way, robust or poor decisions can be identified, for instance if they appear recurrently in all scenarios or in just one extreme scenario respectively.</a:t>
            </a:r>
          </a:p>
        </p:txBody>
      </p:sp>
      <p:sp>
        <p:nvSpPr>
          <p:cNvPr id="4" name="Slide Number Placeholder 3"/>
          <p:cNvSpPr>
            <a:spLocks noGrp="1"/>
          </p:cNvSpPr>
          <p:nvPr>
            <p:ph type="sldNum" sz="quarter" idx="10"/>
          </p:nvPr>
        </p:nvSpPr>
        <p:spPr/>
        <p:txBody>
          <a:bodyPr/>
          <a:lstStyle/>
          <a:p>
            <a:fld id="{AE91B068-BE6A-4C82-9505-14C84DEFDB7E}" type="slidenum">
              <a:rPr lang="en-US" smtClean="0"/>
              <a:t>13</a:t>
            </a:fld>
            <a:endParaRPr lang="en-US"/>
          </a:p>
        </p:txBody>
      </p:sp>
    </p:spTree>
    <p:extLst>
      <p:ext uri="{BB962C8B-B14F-4D97-AF65-F5344CB8AC3E}">
        <p14:creationId xmlns:p14="http://schemas.microsoft.com/office/powerpoint/2010/main" val="1337313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Oil prices vary widely by scenario, reflecting the different ways in which resources, costs and policies could affect the supply-demand balance</a:t>
            </a:r>
          </a:p>
        </p:txBody>
      </p:sp>
      <p:sp>
        <p:nvSpPr>
          <p:cNvPr id="4" name="Slide Number Placeholder 3"/>
          <p:cNvSpPr>
            <a:spLocks noGrp="1"/>
          </p:cNvSpPr>
          <p:nvPr>
            <p:ph type="sldNum" sz="quarter" idx="10"/>
          </p:nvPr>
        </p:nvSpPr>
        <p:spPr/>
        <p:txBody>
          <a:bodyPr/>
          <a:lstStyle/>
          <a:p>
            <a:fld id="{AE91B068-BE6A-4C82-9505-14C84DEFDB7E}" type="slidenum">
              <a:rPr lang="en-US" smtClean="0"/>
              <a:t>14</a:t>
            </a:fld>
            <a:endParaRPr lang="en-US"/>
          </a:p>
        </p:txBody>
      </p:sp>
    </p:spTree>
    <p:extLst>
      <p:ext uri="{BB962C8B-B14F-4D97-AF65-F5344CB8AC3E}">
        <p14:creationId xmlns:p14="http://schemas.microsoft.com/office/powerpoint/2010/main" val="2209553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Costs correspond</a:t>
            </a:r>
            <a:r>
              <a:rPr lang="en-US" baseline="0" dirty="0"/>
              <a:t> to New Policies Scenario. </a:t>
            </a:r>
            <a:r>
              <a:rPr lang="en-US" dirty="0"/>
              <a:t>Reductions in costs of key technologies continue to give strong impetus to the energy transition</a:t>
            </a:r>
          </a:p>
        </p:txBody>
      </p:sp>
      <p:sp>
        <p:nvSpPr>
          <p:cNvPr id="4" name="Slide Number Placeholder 3"/>
          <p:cNvSpPr>
            <a:spLocks noGrp="1"/>
          </p:cNvSpPr>
          <p:nvPr>
            <p:ph type="sldNum" sz="quarter" idx="10"/>
          </p:nvPr>
        </p:nvSpPr>
        <p:spPr/>
        <p:txBody>
          <a:bodyPr/>
          <a:lstStyle/>
          <a:p>
            <a:fld id="{AE91B068-BE6A-4C82-9505-14C84DEFDB7E}" type="slidenum">
              <a:rPr lang="en-US" smtClean="0"/>
              <a:t>15</a:t>
            </a:fld>
            <a:endParaRPr lang="en-US"/>
          </a:p>
        </p:txBody>
      </p:sp>
    </p:spTree>
    <p:extLst>
      <p:ext uri="{BB962C8B-B14F-4D97-AF65-F5344CB8AC3E}">
        <p14:creationId xmlns:p14="http://schemas.microsoft.com/office/powerpoint/2010/main" val="3587148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24</a:t>
            </a:fld>
            <a:endParaRPr lang="en-GB"/>
          </a:p>
        </p:txBody>
      </p:sp>
    </p:spTree>
    <p:extLst>
      <p:ext uri="{BB962C8B-B14F-4D97-AF65-F5344CB8AC3E}">
        <p14:creationId xmlns:p14="http://schemas.microsoft.com/office/powerpoint/2010/main" val="1847244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25</a:t>
            </a:fld>
            <a:endParaRPr lang="en-GB"/>
          </a:p>
        </p:txBody>
      </p:sp>
    </p:spTree>
    <p:extLst>
      <p:ext uri="{BB962C8B-B14F-4D97-AF65-F5344CB8AC3E}">
        <p14:creationId xmlns:p14="http://schemas.microsoft.com/office/powerpoint/2010/main" val="1572383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26</a:t>
            </a:fld>
            <a:endParaRPr lang="en-GB"/>
          </a:p>
        </p:txBody>
      </p:sp>
    </p:spTree>
    <p:extLst>
      <p:ext uri="{BB962C8B-B14F-4D97-AF65-F5344CB8AC3E}">
        <p14:creationId xmlns:p14="http://schemas.microsoft.com/office/powerpoint/2010/main" val="1851695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27</a:t>
            </a:fld>
            <a:endParaRPr lang="en-GB"/>
          </a:p>
        </p:txBody>
      </p:sp>
    </p:spTree>
    <p:extLst>
      <p:ext uri="{BB962C8B-B14F-4D97-AF65-F5344CB8AC3E}">
        <p14:creationId xmlns:p14="http://schemas.microsoft.com/office/powerpoint/2010/main" val="53103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28</a:t>
            </a:fld>
            <a:endParaRPr lang="en-GB"/>
          </a:p>
        </p:txBody>
      </p:sp>
    </p:spTree>
    <p:extLst>
      <p:ext uri="{BB962C8B-B14F-4D97-AF65-F5344CB8AC3E}">
        <p14:creationId xmlns:p14="http://schemas.microsoft.com/office/powerpoint/2010/main" val="132324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2</a:t>
            </a:fld>
            <a:endParaRPr lang="en-GB"/>
          </a:p>
        </p:txBody>
      </p:sp>
    </p:spTree>
    <p:extLst>
      <p:ext uri="{BB962C8B-B14F-4D97-AF65-F5344CB8AC3E}">
        <p14:creationId xmlns:p14="http://schemas.microsoft.com/office/powerpoint/2010/main" val="1544855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29</a:t>
            </a:fld>
            <a:endParaRPr lang="en-GB"/>
          </a:p>
        </p:txBody>
      </p:sp>
    </p:spTree>
    <p:extLst>
      <p:ext uri="{BB962C8B-B14F-4D97-AF65-F5344CB8AC3E}">
        <p14:creationId xmlns:p14="http://schemas.microsoft.com/office/powerpoint/2010/main" val="3419437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30</a:t>
            </a:fld>
            <a:endParaRPr lang="en-GB"/>
          </a:p>
        </p:txBody>
      </p:sp>
    </p:spTree>
    <p:extLst>
      <p:ext uri="{BB962C8B-B14F-4D97-AF65-F5344CB8AC3E}">
        <p14:creationId xmlns:p14="http://schemas.microsoft.com/office/powerpoint/2010/main" val="1884067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31</a:t>
            </a:fld>
            <a:endParaRPr lang="en-GB"/>
          </a:p>
        </p:txBody>
      </p:sp>
    </p:spTree>
    <p:extLst>
      <p:ext uri="{BB962C8B-B14F-4D97-AF65-F5344CB8AC3E}">
        <p14:creationId xmlns:p14="http://schemas.microsoft.com/office/powerpoint/2010/main" val="4076938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32</a:t>
            </a:fld>
            <a:endParaRPr lang="en-GB"/>
          </a:p>
        </p:txBody>
      </p:sp>
    </p:spTree>
    <p:extLst>
      <p:ext uri="{BB962C8B-B14F-4D97-AF65-F5344CB8AC3E}">
        <p14:creationId xmlns:p14="http://schemas.microsoft.com/office/powerpoint/2010/main" val="221078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33</a:t>
            </a:fld>
            <a:endParaRPr lang="en-GB"/>
          </a:p>
        </p:txBody>
      </p:sp>
    </p:spTree>
    <p:extLst>
      <p:ext uri="{BB962C8B-B14F-4D97-AF65-F5344CB8AC3E}">
        <p14:creationId xmlns:p14="http://schemas.microsoft.com/office/powerpoint/2010/main" val="2731356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34</a:t>
            </a:fld>
            <a:endParaRPr lang="en-GB"/>
          </a:p>
        </p:txBody>
      </p:sp>
    </p:spTree>
    <p:extLst>
      <p:ext uri="{BB962C8B-B14F-4D97-AF65-F5344CB8AC3E}">
        <p14:creationId xmlns:p14="http://schemas.microsoft.com/office/powerpoint/2010/main" val="3535234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35</a:t>
            </a:fld>
            <a:endParaRPr lang="en-GB"/>
          </a:p>
        </p:txBody>
      </p:sp>
    </p:spTree>
    <p:extLst>
      <p:ext uri="{BB962C8B-B14F-4D97-AF65-F5344CB8AC3E}">
        <p14:creationId xmlns:p14="http://schemas.microsoft.com/office/powerpoint/2010/main" val="1225822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36</a:t>
            </a:fld>
            <a:endParaRPr lang="en-GB"/>
          </a:p>
        </p:txBody>
      </p:sp>
    </p:spTree>
    <p:extLst>
      <p:ext uri="{BB962C8B-B14F-4D97-AF65-F5344CB8AC3E}">
        <p14:creationId xmlns:p14="http://schemas.microsoft.com/office/powerpoint/2010/main" val="1667955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37</a:t>
            </a:fld>
            <a:endParaRPr lang="en-GB"/>
          </a:p>
        </p:txBody>
      </p:sp>
    </p:spTree>
    <p:extLst>
      <p:ext uri="{BB962C8B-B14F-4D97-AF65-F5344CB8AC3E}">
        <p14:creationId xmlns:p14="http://schemas.microsoft.com/office/powerpoint/2010/main" val="2997231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38</a:t>
            </a:fld>
            <a:endParaRPr lang="en-GB"/>
          </a:p>
        </p:txBody>
      </p:sp>
    </p:spTree>
    <p:extLst>
      <p:ext uri="{BB962C8B-B14F-4D97-AF65-F5344CB8AC3E}">
        <p14:creationId xmlns:p14="http://schemas.microsoft.com/office/powerpoint/2010/main" val="131574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3</a:t>
            </a:fld>
            <a:endParaRPr lang="en-GB"/>
          </a:p>
        </p:txBody>
      </p:sp>
    </p:spTree>
    <p:extLst>
      <p:ext uri="{BB962C8B-B14F-4D97-AF65-F5344CB8AC3E}">
        <p14:creationId xmlns:p14="http://schemas.microsoft.com/office/powerpoint/2010/main" val="1181500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39</a:t>
            </a:fld>
            <a:endParaRPr lang="en-GB"/>
          </a:p>
        </p:txBody>
      </p:sp>
    </p:spTree>
    <p:extLst>
      <p:ext uri="{BB962C8B-B14F-4D97-AF65-F5344CB8AC3E}">
        <p14:creationId xmlns:p14="http://schemas.microsoft.com/office/powerpoint/2010/main" val="915006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40</a:t>
            </a:fld>
            <a:endParaRPr lang="en-GB"/>
          </a:p>
        </p:txBody>
      </p:sp>
    </p:spTree>
    <p:extLst>
      <p:ext uri="{BB962C8B-B14F-4D97-AF65-F5344CB8AC3E}">
        <p14:creationId xmlns:p14="http://schemas.microsoft.com/office/powerpoint/2010/main" val="3524585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41</a:t>
            </a:fld>
            <a:endParaRPr lang="en-GB"/>
          </a:p>
        </p:txBody>
      </p:sp>
    </p:spTree>
    <p:extLst>
      <p:ext uri="{BB962C8B-B14F-4D97-AF65-F5344CB8AC3E}">
        <p14:creationId xmlns:p14="http://schemas.microsoft.com/office/powerpoint/2010/main" val="3817284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42</a:t>
            </a:fld>
            <a:endParaRPr lang="en-GB"/>
          </a:p>
        </p:txBody>
      </p:sp>
    </p:spTree>
    <p:extLst>
      <p:ext uri="{BB962C8B-B14F-4D97-AF65-F5344CB8AC3E}">
        <p14:creationId xmlns:p14="http://schemas.microsoft.com/office/powerpoint/2010/main" val="18870896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44</a:t>
            </a:fld>
            <a:endParaRPr lang="en-US"/>
          </a:p>
        </p:txBody>
      </p:sp>
    </p:spTree>
    <p:extLst>
      <p:ext uri="{BB962C8B-B14F-4D97-AF65-F5344CB8AC3E}">
        <p14:creationId xmlns:p14="http://schemas.microsoft.com/office/powerpoint/2010/main" val="1316088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45</a:t>
            </a:fld>
            <a:endParaRPr lang="en-US"/>
          </a:p>
        </p:txBody>
      </p:sp>
    </p:spTree>
    <p:extLst>
      <p:ext uri="{BB962C8B-B14F-4D97-AF65-F5344CB8AC3E}">
        <p14:creationId xmlns:p14="http://schemas.microsoft.com/office/powerpoint/2010/main" val="11959207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46</a:t>
            </a:fld>
            <a:endParaRPr lang="en-US"/>
          </a:p>
        </p:txBody>
      </p:sp>
    </p:spTree>
    <p:extLst>
      <p:ext uri="{BB962C8B-B14F-4D97-AF65-F5344CB8AC3E}">
        <p14:creationId xmlns:p14="http://schemas.microsoft.com/office/powerpoint/2010/main" val="3469293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47</a:t>
            </a:fld>
            <a:endParaRPr lang="en-US"/>
          </a:p>
        </p:txBody>
      </p:sp>
    </p:spTree>
    <p:extLst>
      <p:ext uri="{BB962C8B-B14F-4D97-AF65-F5344CB8AC3E}">
        <p14:creationId xmlns:p14="http://schemas.microsoft.com/office/powerpoint/2010/main" val="2798247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48</a:t>
            </a:fld>
            <a:endParaRPr lang="en-US"/>
          </a:p>
        </p:txBody>
      </p:sp>
    </p:spTree>
    <p:extLst>
      <p:ext uri="{BB962C8B-B14F-4D97-AF65-F5344CB8AC3E}">
        <p14:creationId xmlns:p14="http://schemas.microsoft.com/office/powerpoint/2010/main" val="33619528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49</a:t>
            </a:fld>
            <a:endParaRPr lang="en-US"/>
          </a:p>
        </p:txBody>
      </p:sp>
    </p:spTree>
    <p:extLst>
      <p:ext uri="{BB962C8B-B14F-4D97-AF65-F5344CB8AC3E}">
        <p14:creationId xmlns:p14="http://schemas.microsoft.com/office/powerpoint/2010/main" val="65647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Backcasting</a:t>
            </a:r>
          </a:p>
          <a:p>
            <a:r>
              <a:rPr lang="sv-SE" dirty="0" err="1"/>
              <a:t>Forecasting</a:t>
            </a:r>
            <a:endParaRPr lang="sv-SE" dirty="0"/>
          </a:p>
          <a:p>
            <a:endParaRPr lang="sv-SE" dirty="0"/>
          </a:p>
          <a:p>
            <a:r>
              <a:rPr lang="sv-SE" dirty="0" err="1"/>
              <a:t>Predictive</a:t>
            </a:r>
            <a:r>
              <a:rPr lang="sv-SE" dirty="0"/>
              <a:t>/</a:t>
            </a:r>
            <a:r>
              <a:rPr lang="sv-SE" dirty="0" err="1"/>
              <a:t>Exporative</a:t>
            </a:r>
            <a:r>
              <a:rPr lang="sv-SE" dirty="0"/>
              <a:t>/Normative</a:t>
            </a:r>
          </a:p>
          <a:p>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4</a:t>
            </a:fld>
            <a:endParaRPr lang="en-GB"/>
          </a:p>
        </p:txBody>
      </p:sp>
    </p:spTree>
    <p:extLst>
      <p:ext uri="{BB962C8B-B14F-4D97-AF65-F5344CB8AC3E}">
        <p14:creationId xmlns:p14="http://schemas.microsoft.com/office/powerpoint/2010/main" val="29436487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50</a:t>
            </a:fld>
            <a:endParaRPr lang="en-US"/>
          </a:p>
        </p:txBody>
      </p:sp>
    </p:spTree>
    <p:extLst>
      <p:ext uri="{BB962C8B-B14F-4D97-AF65-F5344CB8AC3E}">
        <p14:creationId xmlns:p14="http://schemas.microsoft.com/office/powerpoint/2010/main" val="6682738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51</a:t>
            </a:fld>
            <a:endParaRPr lang="en-US"/>
          </a:p>
        </p:txBody>
      </p:sp>
    </p:spTree>
    <p:extLst>
      <p:ext uri="{BB962C8B-B14F-4D97-AF65-F5344CB8AC3E}">
        <p14:creationId xmlns:p14="http://schemas.microsoft.com/office/powerpoint/2010/main" val="20015822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52</a:t>
            </a:fld>
            <a:endParaRPr lang="en-US"/>
          </a:p>
        </p:txBody>
      </p:sp>
    </p:spTree>
    <p:extLst>
      <p:ext uri="{BB962C8B-B14F-4D97-AF65-F5344CB8AC3E}">
        <p14:creationId xmlns:p14="http://schemas.microsoft.com/office/powerpoint/2010/main" val="42631003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53</a:t>
            </a:fld>
            <a:endParaRPr lang="en-US"/>
          </a:p>
        </p:txBody>
      </p:sp>
    </p:spTree>
    <p:extLst>
      <p:ext uri="{BB962C8B-B14F-4D97-AF65-F5344CB8AC3E}">
        <p14:creationId xmlns:p14="http://schemas.microsoft.com/office/powerpoint/2010/main" val="776048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56</a:t>
            </a:fld>
            <a:endParaRPr lang="en-US"/>
          </a:p>
        </p:txBody>
      </p:sp>
    </p:spTree>
    <p:extLst>
      <p:ext uri="{BB962C8B-B14F-4D97-AF65-F5344CB8AC3E}">
        <p14:creationId xmlns:p14="http://schemas.microsoft.com/office/powerpoint/2010/main" val="807839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57</a:t>
            </a:fld>
            <a:endParaRPr lang="en-US"/>
          </a:p>
        </p:txBody>
      </p:sp>
    </p:spTree>
    <p:extLst>
      <p:ext uri="{BB962C8B-B14F-4D97-AF65-F5344CB8AC3E}">
        <p14:creationId xmlns:p14="http://schemas.microsoft.com/office/powerpoint/2010/main" val="10336369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58</a:t>
            </a:fld>
            <a:endParaRPr lang="en-US"/>
          </a:p>
        </p:txBody>
      </p:sp>
    </p:spTree>
    <p:extLst>
      <p:ext uri="{BB962C8B-B14F-4D97-AF65-F5344CB8AC3E}">
        <p14:creationId xmlns:p14="http://schemas.microsoft.com/office/powerpoint/2010/main" val="26878684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59</a:t>
            </a:fld>
            <a:endParaRPr lang="en-US"/>
          </a:p>
        </p:txBody>
      </p:sp>
    </p:spTree>
    <p:extLst>
      <p:ext uri="{BB962C8B-B14F-4D97-AF65-F5344CB8AC3E}">
        <p14:creationId xmlns:p14="http://schemas.microsoft.com/office/powerpoint/2010/main" val="34794882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3E99D3-575E-4B33-AEE3-580024E0F63F}" type="slidenum">
              <a:rPr lang="en-GB" smtClean="0"/>
              <a:t>60</a:t>
            </a:fld>
            <a:endParaRPr lang="en-GB"/>
          </a:p>
        </p:txBody>
      </p:sp>
    </p:spTree>
    <p:extLst>
      <p:ext uri="{BB962C8B-B14F-4D97-AF65-F5344CB8AC3E}">
        <p14:creationId xmlns:p14="http://schemas.microsoft.com/office/powerpoint/2010/main" val="33383734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61</a:t>
            </a:fld>
            <a:endParaRPr lang="en-GB"/>
          </a:p>
        </p:txBody>
      </p:sp>
    </p:spTree>
    <p:extLst>
      <p:ext uri="{BB962C8B-B14F-4D97-AF65-F5344CB8AC3E}">
        <p14:creationId xmlns:p14="http://schemas.microsoft.com/office/powerpoint/2010/main" val="4058711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5</a:t>
            </a:fld>
            <a:endParaRPr lang="en-GB"/>
          </a:p>
        </p:txBody>
      </p:sp>
    </p:spTree>
    <p:extLst>
      <p:ext uri="{BB962C8B-B14F-4D97-AF65-F5344CB8AC3E}">
        <p14:creationId xmlns:p14="http://schemas.microsoft.com/office/powerpoint/2010/main" val="5773826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3E99D3-575E-4B33-AEE3-580024E0F63F}" type="slidenum">
              <a:rPr lang="en-GB" smtClean="0"/>
              <a:t>62</a:t>
            </a:fld>
            <a:endParaRPr lang="en-GB"/>
          </a:p>
        </p:txBody>
      </p:sp>
    </p:spTree>
    <p:extLst>
      <p:ext uri="{BB962C8B-B14F-4D97-AF65-F5344CB8AC3E}">
        <p14:creationId xmlns:p14="http://schemas.microsoft.com/office/powerpoint/2010/main" val="804459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v-SE" dirty="0"/>
              <a:t>We are far from perfect</a:t>
            </a:r>
          </a:p>
          <a:p>
            <a:pPr marL="171450" indent="-171450">
              <a:buFontTx/>
              <a:buChar char="-"/>
            </a:pPr>
            <a:r>
              <a:rPr lang="sv-SE" dirty="0"/>
              <a:t>Feedback is important: we are now applying also suggestions we received in MJ2413</a:t>
            </a:r>
          </a:p>
        </p:txBody>
      </p:sp>
      <p:sp>
        <p:nvSpPr>
          <p:cNvPr id="4" name="Slide Number Placeholder 3"/>
          <p:cNvSpPr>
            <a:spLocks noGrp="1"/>
          </p:cNvSpPr>
          <p:nvPr>
            <p:ph type="sldNum" sz="quarter" idx="10"/>
          </p:nvPr>
        </p:nvSpPr>
        <p:spPr/>
        <p:txBody>
          <a:bodyPr/>
          <a:lstStyle/>
          <a:p>
            <a:fld id="{253E99D3-575E-4B33-AEE3-580024E0F63F}" type="slidenum">
              <a:rPr lang="en-GB" smtClean="0"/>
              <a:t>6</a:t>
            </a:fld>
            <a:endParaRPr lang="en-GB"/>
          </a:p>
        </p:txBody>
      </p:sp>
    </p:spTree>
    <p:extLst>
      <p:ext uri="{BB962C8B-B14F-4D97-AF65-F5344CB8AC3E}">
        <p14:creationId xmlns:p14="http://schemas.microsoft.com/office/powerpoint/2010/main" val="1094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CBA41E-3344-47AD-8CBE-EB0FC2E51C22}" type="slidenum">
              <a:rPr lang="en-GB" smtClean="0"/>
              <a:t>7</a:t>
            </a:fld>
            <a:endParaRPr lang="en-GB" dirty="0"/>
          </a:p>
        </p:txBody>
      </p:sp>
    </p:spTree>
    <p:extLst>
      <p:ext uri="{BB962C8B-B14F-4D97-AF65-F5344CB8AC3E}">
        <p14:creationId xmlns:p14="http://schemas.microsoft.com/office/powerpoint/2010/main" val="436821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E91B068-BE6A-4C82-9505-14C84DEFDB7E}" type="slidenum">
              <a:rPr lang="en-US" smtClean="0"/>
              <a:t>9</a:t>
            </a:fld>
            <a:endParaRPr lang="en-US"/>
          </a:p>
        </p:txBody>
      </p:sp>
    </p:spTree>
    <p:extLst>
      <p:ext uri="{BB962C8B-B14F-4D97-AF65-F5344CB8AC3E}">
        <p14:creationId xmlns:p14="http://schemas.microsoft.com/office/powerpoint/2010/main" val="199689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Technological optimism;</a:t>
            </a:r>
          </a:p>
        </p:txBody>
      </p:sp>
      <p:sp>
        <p:nvSpPr>
          <p:cNvPr id="4" name="Slide Number Placeholder 3"/>
          <p:cNvSpPr>
            <a:spLocks noGrp="1"/>
          </p:cNvSpPr>
          <p:nvPr>
            <p:ph type="sldNum" sz="quarter" idx="10"/>
          </p:nvPr>
        </p:nvSpPr>
        <p:spPr/>
        <p:txBody>
          <a:bodyPr/>
          <a:lstStyle/>
          <a:p>
            <a:fld id="{AE91B068-BE6A-4C82-9505-14C84DEFDB7E}" type="slidenum">
              <a:rPr lang="en-US" smtClean="0"/>
              <a:t>10</a:t>
            </a:fld>
            <a:endParaRPr lang="en-US"/>
          </a:p>
        </p:txBody>
      </p:sp>
    </p:spTree>
    <p:extLst>
      <p:ext uri="{BB962C8B-B14F-4D97-AF65-F5344CB8AC3E}">
        <p14:creationId xmlns:p14="http://schemas.microsoft.com/office/powerpoint/2010/main" val="1400204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http://www.optimus.community/"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58963"/>
            <a:ext cx="10515600" cy="1883697"/>
          </a:xfrm>
        </p:spPr>
        <p:txBody>
          <a:bodyPr anchor="ctr">
            <a:normAutofit/>
          </a:bodyPr>
          <a:lstStyle>
            <a:lvl1pPr algn="ctr">
              <a:defRPr sz="5000"/>
            </a:lvl1pPr>
          </a:lstStyle>
          <a:p>
            <a:r>
              <a:rPr lang="en-US" noProof="0"/>
              <a:t>Click to edit Master title style</a:t>
            </a:r>
            <a:endParaRPr lang="es-BO" noProof="0" dirty="0"/>
          </a:p>
        </p:txBody>
      </p:sp>
      <p:sp>
        <p:nvSpPr>
          <p:cNvPr id="3" name="Subtitle 2"/>
          <p:cNvSpPr>
            <a:spLocks noGrp="1"/>
          </p:cNvSpPr>
          <p:nvPr>
            <p:ph type="subTitle" idx="1"/>
          </p:nvPr>
        </p:nvSpPr>
        <p:spPr>
          <a:xfrm>
            <a:off x="1524000" y="3880884"/>
            <a:ext cx="9144000" cy="1881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4DBDE27C-C82E-4347-9363-36EBEC2F1DD8}" type="datetime1">
              <a:rPr lang="sv-SE" smtClean="0"/>
              <a:t>2020-02-17</a:t>
            </a:fld>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en-GB"/>
              <a:t>MJ2380-2381 2019</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AB23EEE3-DD26-4109-9996-A0F31E800E69}" type="slidenum">
              <a:rPr lang="en-GB" smtClean="0"/>
              <a:pPr/>
              <a:t>‹#›</a:t>
            </a:fld>
            <a:endParaRPr lang="en-GB" dirty="0"/>
          </a:p>
        </p:txBody>
      </p:sp>
      <p:sp>
        <p:nvSpPr>
          <p:cNvPr id="7" name="TextBox 6"/>
          <p:cNvSpPr txBox="1"/>
          <p:nvPr/>
        </p:nvSpPr>
        <p:spPr>
          <a:xfrm>
            <a:off x="838199" y="6085489"/>
            <a:ext cx="10515601" cy="163293"/>
          </a:xfrm>
          <a:prstGeom prst="rect">
            <a:avLst/>
          </a:prstGeom>
        </p:spPr>
        <p:txBody>
          <a:bodyPr vert="horz" wrap="square" lIns="91440" tIns="0" rIns="91440" bIns="0" rtlCol="0" anchor="t">
            <a:noAutofit/>
          </a:bodyPr>
          <a:lstStyle/>
          <a:p>
            <a:pPr algn="l" fontAlgn="ctr"/>
            <a:r>
              <a:rPr lang="en-US" sz="1000" dirty="0"/>
              <a:t>This work by </a:t>
            </a:r>
            <a:r>
              <a:rPr lang="en-US" sz="1000" dirty="0" err="1">
                <a:hlinkClick r:id="rId2"/>
              </a:rPr>
              <a:t>OpTIMUS.community</a:t>
            </a:r>
            <a:r>
              <a:rPr lang="en-US" sz="1000" dirty="0"/>
              <a:t> is licensed under the Creative Commons Attribution 4.0 International License. To view a copy of this license, visit </a:t>
            </a:r>
            <a:r>
              <a:rPr lang="en-US" sz="1000" dirty="0">
                <a:hlinkClick r:id="rId3"/>
              </a:rPr>
              <a:t>http://creativecommons.org/licenses/by/4.0/</a:t>
            </a:r>
            <a:r>
              <a:rPr lang="en-US" sz="1000" dirty="0"/>
              <a:t>.</a:t>
            </a:r>
            <a:endParaRPr lang="sv-SE" sz="1000" b="1" spc="-150" dirty="0">
              <a:solidFill>
                <a:schemeClr val="bg2">
                  <a:lumMod val="50000"/>
                </a:schemeClr>
              </a:solidFill>
            </a:endParaRPr>
          </a:p>
        </p:txBody>
      </p:sp>
      <p:pic>
        <p:nvPicPr>
          <p:cNvPr id="8" name="Picture 7">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6491" y="6095649"/>
            <a:ext cx="437309" cy="153004"/>
          </a:xfrm>
          <a:prstGeom prst="rect">
            <a:avLst/>
          </a:prstGeom>
        </p:spPr>
      </p:pic>
    </p:spTree>
    <p:extLst>
      <p:ext uri="{BB962C8B-B14F-4D97-AF65-F5344CB8AC3E}">
        <p14:creationId xmlns:p14="http://schemas.microsoft.com/office/powerpoint/2010/main" val="58861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3C1CCA23-76F1-400B-B09F-836335A59334}" type="datetime1">
              <a:rPr lang="sv-SE" smtClean="0">
                <a:solidFill>
                  <a:prstClr val="black"/>
                </a:solidFill>
              </a:rPr>
              <a:t>2020-02-17</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00589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4056"/>
          </a:xfrm>
        </p:spPr>
        <p:txBody>
          <a:bodyPr anchor="b"/>
          <a:lstStyle>
            <a:lvl1pPr>
              <a:defRPr sz="3200"/>
            </a:lvl1pPr>
          </a:lstStyle>
          <a:p>
            <a:r>
              <a:rPr lang="en-US" noProof="0"/>
              <a:t>Click to edit Master title style</a:t>
            </a:r>
            <a:endParaRPr lang="es-BO" noProof="0" dirty="0"/>
          </a:p>
        </p:txBody>
      </p:sp>
      <p:sp>
        <p:nvSpPr>
          <p:cNvPr id="3" name="Content Placeholder 2"/>
          <p:cNvSpPr>
            <a:spLocks noGrp="1"/>
          </p:cNvSpPr>
          <p:nvPr>
            <p:ph idx="1"/>
          </p:nvPr>
        </p:nvSpPr>
        <p:spPr>
          <a:xfrm>
            <a:off x="5183188" y="1618488"/>
            <a:ext cx="6172200" cy="4515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A37D3810-7EF0-4B79-B654-F5576AA2177C}" type="datetime1">
              <a:rPr lang="sv-SE" smtClean="0">
                <a:solidFill>
                  <a:prstClr val="black"/>
                </a:solidFill>
              </a:rPr>
              <a:t>2020-02-17</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57673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6464"/>
          </a:xfrm>
        </p:spPr>
        <p:txBody>
          <a:bodyPr anchor="b"/>
          <a:lstStyle>
            <a:lvl1pPr>
              <a:defRPr sz="3200"/>
            </a:lvl1pPr>
          </a:lstStyle>
          <a:p>
            <a:r>
              <a:rPr lang="en-US" noProof="0"/>
              <a:t>Click to edit Master title style</a:t>
            </a:r>
            <a:endParaRPr lang="es-BO" noProof="0" dirty="0"/>
          </a:p>
        </p:txBody>
      </p:sp>
      <p:sp>
        <p:nvSpPr>
          <p:cNvPr id="3" name="Picture Placeholder 2"/>
          <p:cNvSpPr>
            <a:spLocks noGrp="1"/>
          </p:cNvSpPr>
          <p:nvPr>
            <p:ph type="pic" idx="1"/>
          </p:nvPr>
        </p:nvSpPr>
        <p:spPr>
          <a:xfrm>
            <a:off x="5183188" y="1618488"/>
            <a:ext cx="6172200" cy="45156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63E11430-B518-4D91-92B1-585BEDBC9AE5}" type="datetime1">
              <a:rPr lang="sv-SE" smtClean="0">
                <a:solidFill>
                  <a:prstClr val="black"/>
                </a:solidFill>
              </a:rPr>
              <a:t>2020-02-17</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890660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Vertical Text Placeholder 2"/>
          <p:cNvSpPr>
            <a:spLocks noGrp="1"/>
          </p:cNvSpPr>
          <p:nvPr>
            <p:ph type="body" orient="vert" idx="1"/>
          </p:nvPr>
        </p:nvSpPr>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F58EFD72-1AB0-43A3-87AB-1DB1CF1634AC}" type="datetime1">
              <a:rPr lang="sv-SE" smtClean="0">
                <a:solidFill>
                  <a:prstClr val="black"/>
                </a:solidFill>
              </a:rPr>
              <a:t>2020-02-17</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2409000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0"/>
              <a:t>Click to edit Master title style</a:t>
            </a:r>
            <a:endParaRPr lang="es-BO" noProof="0"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AC3CD2F4-551D-4827-99CE-2AF3EC2BE091}" type="datetime1">
              <a:rPr lang="sv-SE" smtClean="0">
                <a:solidFill>
                  <a:prstClr val="black"/>
                </a:solidFill>
              </a:rPr>
              <a:t>2020-02-17</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27635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429B633A-CDEA-4844-929A-693912F476EB}" type="datetime1">
              <a:rPr lang="sv-SE" smtClean="0">
                <a:solidFill>
                  <a:prstClr val="black"/>
                </a:solidFill>
              </a:rPr>
              <a:t>2020-02-17</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grpSp>
        <p:nvGrpSpPr>
          <p:cNvPr id="5" name="Grupp 28"/>
          <p:cNvGrpSpPr/>
          <p:nvPr/>
        </p:nvGrpSpPr>
        <p:grpSpPr>
          <a:xfrm>
            <a:off x="839972" y="364809"/>
            <a:ext cx="10513828" cy="5859118"/>
            <a:chOff x="0" y="2049787"/>
            <a:chExt cx="9144000" cy="3091924"/>
          </a:xfrm>
        </p:grpSpPr>
        <p:sp>
          <p:nvSpPr>
            <p:cNvPr id="6" name="Rektangel 13"/>
            <p:cNvSpPr/>
            <p:nvPr/>
          </p:nvSpPr>
          <p:spPr bwMode="gray">
            <a:xfrm>
              <a:off x="0" y="2049787"/>
              <a:ext cx="9144000" cy="3091924"/>
            </a:xfrm>
            <a:prstGeom prst="rect">
              <a:avLst/>
            </a:prstGeom>
            <a:solidFill>
              <a:srgbClr val="1954A6"/>
            </a:solidFill>
            <a:ln w="25400" cap="flat" cmpd="sng" algn="ctr">
              <a:noFill/>
              <a:prstDash val="solid"/>
            </a:ln>
            <a:effectLst/>
          </p:spPr>
          <p:txBody>
            <a:bodyPr rtlCol="0" anchor="ctr"/>
            <a:lstStyle/>
            <a:p>
              <a:pPr marL="0" marR="0" lvl="0" indent="0" algn="l" defTabSz="913956"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7" name="Grupp 22"/>
            <p:cNvGrpSpPr/>
            <p:nvPr/>
          </p:nvGrpSpPr>
          <p:grpSpPr>
            <a:xfrm>
              <a:off x="0" y="3282722"/>
              <a:ext cx="9144000" cy="1514670"/>
              <a:chOff x="900907" y="2781178"/>
              <a:chExt cx="9144000" cy="1514670"/>
            </a:xfrm>
          </p:grpSpPr>
          <p:sp>
            <p:nvSpPr>
              <p:cNvPr id="8" name="Rektangel 4"/>
              <p:cNvSpPr/>
              <p:nvPr/>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ektangel 10"/>
              <p:cNvSpPr/>
              <p:nvPr/>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1"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ktangel 11"/>
              <p:cNvSpPr/>
              <p:nvPr/>
            </p:nvSpPr>
            <p:spPr>
              <a:xfrm>
                <a:off x="900907" y="2781178"/>
                <a:ext cx="9144000" cy="900963"/>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ktangel 12"/>
              <p:cNvSpPr/>
              <p:nvPr/>
            </p:nvSpPr>
            <p:spPr>
              <a:xfrm>
                <a:off x="900907" y="2950674"/>
                <a:ext cx="9144000" cy="1345174"/>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Rektangel 13"/>
              <p:cNvSpPr/>
              <p:nvPr/>
            </p:nvSpPr>
            <p:spPr>
              <a:xfrm>
                <a:off x="900907" y="3041048"/>
                <a:ext cx="9144000" cy="1250039"/>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solidFill>
                      <a:srgbClr val="1F497D"/>
                    </a:solidFill>
                  </a:ln>
                  <a:solidFill>
                    <a:prstClr val="white"/>
                  </a:solidFill>
                  <a:effectLst/>
                  <a:uLnTx/>
                  <a:uFillTx/>
                  <a:latin typeface="Arial"/>
                  <a:ea typeface="+mn-ea"/>
                  <a:cs typeface="+mn-cs"/>
                </a:endParaRPr>
              </a:p>
            </p:txBody>
          </p:sp>
        </p:grpSp>
      </p:gr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spTree>
    <p:extLst>
      <p:ext uri="{BB962C8B-B14F-4D97-AF65-F5344CB8AC3E}">
        <p14:creationId xmlns:p14="http://schemas.microsoft.com/office/powerpoint/2010/main" val="125230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58963"/>
            <a:ext cx="10515600" cy="1883697"/>
          </a:xfrm>
        </p:spPr>
        <p:txBody>
          <a:bodyPr anchor="ctr">
            <a:normAutofit/>
          </a:bodyPr>
          <a:lstStyle>
            <a:lvl1pPr algn="ctr">
              <a:defRPr sz="5000" spc="0"/>
            </a:lvl1pPr>
          </a:lstStyle>
          <a:p>
            <a:r>
              <a:rPr lang="en-US" noProof="0"/>
              <a:t>Click to edit Master title style</a:t>
            </a:r>
            <a:endParaRPr lang="es-BO" noProof="0" dirty="0"/>
          </a:p>
        </p:txBody>
      </p:sp>
      <p:sp>
        <p:nvSpPr>
          <p:cNvPr id="3" name="Subtitle 2"/>
          <p:cNvSpPr>
            <a:spLocks noGrp="1"/>
          </p:cNvSpPr>
          <p:nvPr>
            <p:ph type="subTitle" idx="1"/>
          </p:nvPr>
        </p:nvSpPr>
        <p:spPr>
          <a:xfrm>
            <a:off x="1524000" y="3880884"/>
            <a:ext cx="9144000" cy="1881963"/>
          </a:xfrm>
        </p:spPr>
        <p:txBody>
          <a:bodyPr/>
          <a:lstStyle>
            <a:lvl1pPr marL="0" indent="0" algn="ctr">
              <a:buNone/>
              <a:defRPr sz="2400" spc="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0">
                <a:solidFill>
                  <a:schemeClr val="bg2">
                    <a:lumMod val="50000"/>
                  </a:schemeClr>
                </a:solidFill>
              </a:defRPr>
            </a:lvl1pPr>
          </a:lstStyle>
          <a:p>
            <a:fld id="{960B61E1-B53C-471A-9F66-4491A5F9196C}" type="datetime1">
              <a:rPr lang="sv-SE" smtClean="0">
                <a:solidFill>
                  <a:prstClr val="black"/>
                </a:solidFill>
              </a:rPr>
              <a:t>2020-02-17</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0">
                <a:solidFill>
                  <a:schemeClr val="bg2">
                    <a:lumMod val="50000"/>
                  </a:schemeClr>
                </a:solidFill>
              </a:defRPr>
            </a:lvl1pPr>
          </a:lstStyle>
          <a:p>
            <a:fld id="{F83796EF-F308-4D82-909E-949C5A4A03EB}" type="slidenum">
              <a:rPr lang="en-GB" smtClean="0">
                <a:solidFill>
                  <a:prstClr val="black"/>
                </a:solidFill>
              </a:rPr>
              <a:pPr/>
              <a:t>‹#›</a:t>
            </a:fld>
            <a:r>
              <a:rPr lang="en-GB" dirty="0">
                <a:solidFill>
                  <a:prstClr val="black"/>
                </a:solidFill>
              </a:rPr>
              <a:t> of </a:t>
            </a:r>
          </a:p>
        </p:txBody>
      </p:sp>
      <p:sp>
        <p:nvSpPr>
          <p:cNvPr id="12" name="Picture Placeholder 11"/>
          <p:cNvSpPr>
            <a:spLocks noGrp="1"/>
          </p:cNvSpPr>
          <p:nvPr>
            <p:ph type="pic" sz="quarter" idx="14"/>
          </p:nvPr>
        </p:nvSpPr>
        <p:spPr>
          <a:xfrm>
            <a:off x="11006139" y="6054725"/>
            <a:ext cx="347661" cy="223838"/>
          </a:xfrm>
        </p:spPr>
        <p:txBody>
          <a:bodyPr>
            <a:noAutofit/>
          </a:bodyPr>
          <a:lstStyle>
            <a:lvl1pPr>
              <a:defRPr sz="1000"/>
            </a:lvl1pPr>
          </a:lstStyle>
          <a:p>
            <a:r>
              <a:rPr lang="en-US" dirty="0"/>
              <a:t>Click icon to add picture</a:t>
            </a:r>
            <a:endParaRPr lang="sv-SE" dirty="0"/>
          </a:p>
        </p:txBody>
      </p:sp>
    </p:spTree>
    <p:extLst>
      <p:ext uri="{BB962C8B-B14F-4D97-AF65-F5344CB8AC3E}">
        <p14:creationId xmlns:p14="http://schemas.microsoft.com/office/powerpoint/2010/main" val="3180841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55000">
              <a:schemeClr val="bg1"/>
            </a:gs>
            <a:gs pos="28000">
              <a:schemeClr val="bg1"/>
            </a:gs>
            <a:gs pos="10000">
              <a:schemeClr val="bg1"/>
            </a:gs>
            <a:gs pos="100000">
              <a:schemeClr val="bg1">
                <a:lumMod val="85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1476385" y="685800"/>
            <a:ext cx="3887212" cy="4038600"/>
          </a:xfrm>
        </p:spPr>
        <p:txBody>
          <a:bodyPr anchor="b">
            <a:noAutofit/>
          </a:bodyPr>
          <a:lstStyle>
            <a:lvl1pPr algn="l">
              <a:defRPr sz="2701" b="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9" name="Text Placeholder 3"/>
          <p:cNvSpPr>
            <a:spLocks noGrp="1"/>
          </p:cNvSpPr>
          <p:nvPr>
            <p:ph type="body" sz="half" idx="2"/>
          </p:nvPr>
        </p:nvSpPr>
        <p:spPr>
          <a:xfrm>
            <a:off x="1476385" y="4876800"/>
            <a:ext cx="3887212" cy="1295400"/>
          </a:xfrm>
        </p:spPr>
        <p:txBody>
          <a:bodyPr>
            <a:normAutofit/>
          </a:bodyPr>
          <a:lstStyle>
            <a:lvl1pPr marL="0" indent="0">
              <a:spcBef>
                <a:spcPts val="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94" y="360000"/>
            <a:ext cx="1080281" cy="1080000"/>
          </a:xfrm>
          <a:prstGeom prst="rect">
            <a:avLst/>
          </a:prstGeom>
        </p:spPr>
      </p:pic>
      <p:sp>
        <p:nvSpPr>
          <p:cNvPr id="18" name="Content Placeholder 2"/>
          <p:cNvSpPr>
            <a:spLocks noGrp="1"/>
          </p:cNvSpPr>
          <p:nvPr>
            <p:ph idx="1"/>
          </p:nvPr>
        </p:nvSpPr>
        <p:spPr>
          <a:xfrm>
            <a:off x="6384107" y="685800"/>
            <a:ext cx="5123504" cy="4038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19" name="Text Placeholder 3"/>
          <p:cNvSpPr>
            <a:spLocks noGrp="1"/>
          </p:cNvSpPr>
          <p:nvPr>
            <p:ph type="body" sz="half" idx="10" hasCustomPrompt="1"/>
          </p:nvPr>
        </p:nvSpPr>
        <p:spPr>
          <a:xfrm>
            <a:off x="7392481" y="4876800"/>
            <a:ext cx="4106675" cy="1295400"/>
          </a:xfrm>
        </p:spPr>
        <p:txBody>
          <a:bodyPr>
            <a:normAutofit/>
          </a:bodyPr>
          <a:lstStyle>
            <a:lvl1pPr marL="0" indent="0" algn="r">
              <a:spcBef>
                <a:spcPts val="0"/>
              </a:spcBef>
              <a:buNone/>
              <a:defRPr sz="1350" baseline="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Presentation</a:t>
            </a:r>
            <a:r>
              <a:rPr lang="es-BO" noProof="0" dirty="0"/>
              <a:t> </a:t>
            </a:r>
            <a:r>
              <a:rPr lang="es-BO" noProof="0" dirty="0" err="1"/>
              <a:t>by</a:t>
            </a:r>
            <a:r>
              <a:rPr lang="es-BO" noProof="0" dirty="0"/>
              <a:t>: </a:t>
            </a:r>
          </a:p>
        </p:txBody>
      </p:sp>
    </p:spTree>
    <p:extLst>
      <p:ext uri="{BB962C8B-B14F-4D97-AF65-F5344CB8AC3E}">
        <p14:creationId xmlns:p14="http://schemas.microsoft.com/office/powerpoint/2010/main" val="8341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ast rubrik">
    <p:spTree>
      <p:nvGrpSpPr>
        <p:cNvPr id="1" name=""/>
        <p:cNvGrpSpPr/>
        <p:nvPr/>
      </p:nvGrpSpPr>
      <p:grpSpPr>
        <a:xfrm>
          <a:off x="0" y="0"/>
          <a:ext cx="0" cy="0"/>
          <a:chOff x="0" y="0"/>
          <a:chExt cx="0" cy="0"/>
        </a:xfrm>
      </p:grpSpPr>
      <p:cxnSp>
        <p:nvCxnSpPr>
          <p:cNvPr id="3" name="Straight Connector 17"/>
          <p:cNvCxnSpPr/>
          <p:nvPr/>
        </p:nvCxnSpPr>
        <p:spPr bwMode="auto">
          <a:xfrm>
            <a:off x="391585" y="6432550"/>
            <a:ext cx="11451167" cy="0"/>
          </a:xfrm>
          <a:prstGeom prst="line">
            <a:avLst/>
          </a:prstGeom>
          <a:ln>
            <a:solidFill>
              <a:schemeClr val="accent2"/>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 name="Rubrik 1"/>
          <p:cNvSpPr>
            <a:spLocks noGrp="1"/>
          </p:cNvSpPr>
          <p:nvPr>
            <p:ph type="title"/>
          </p:nvPr>
        </p:nvSpPr>
        <p:spPr/>
        <p:txBody>
          <a:bodyPr/>
          <a:lstStyle/>
          <a:p>
            <a:r>
              <a:rPr lang="en-US"/>
              <a:t>Click to edit Master title style</a:t>
            </a:r>
            <a:endParaRPr lang="sv-SE"/>
          </a:p>
        </p:txBody>
      </p:sp>
      <p:sp>
        <p:nvSpPr>
          <p:cNvPr id="4" name="Platshållare för datum 2"/>
          <p:cNvSpPr>
            <a:spLocks noGrp="1"/>
          </p:cNvSpPr>
          <p:nvPr>
            <p:ph type="dt" sz="half" idx="10"/>
          </p:nvPr>
        </p:nvSpPr>
        <p:spPr>
          <a:xfrm>
            <a:off x="8400989" y="6465600"/>
            <a:ext cx="1396623" cy="180974"/>
          </a:xfrm>
          <a:prstGeom prst="rect">
            <a:avLst/>
          </a:prstGeom>
        </p:spPr>
        <p:txBody>
          <a:bodyPr/>
          <a:lstStyle>
            <a:lvl1pPr>
              <a:defRPr/>
            </a:lvl1pPr>
          </a:lstStyle>
          <a:p>
            <a:pPr>
              <a:defRPr/>
            </a:pPr>
            <a:fld id="{216A73DD-0B02-4775-A044-DEC7061C504E}" type="datetime1">
              <a:rPr lang="sv-SE" smtClean="0"/>
              <a:t>2020-02-17</a:t>
            </a:fld>
            <a:endParaRPr lang="sv-SE"/>
          </a:p>
        </p:txBody>
      </p:sp>
      <p:sp>
        <p:nvSpPr>
          <p:cNvPr id="5" name="Platshållare för sidfot 3"/>
          <p:cNvSpPr>
            <a:spLocks noGrp="1"/>
          </p:cNvSpPr>
          <p:nvPr>
            <p:ph type="ftr" sz="quarter" idx="11"/>
          </p:nvPr>
        </p:nvSpPr>
        <p:spPr>
          <a:xfrm>
            <a:off x="1476385" y="6465600"/>
            <a:ext cx="6639905" cy="180974"/>
          </a:xfrm>
          <a:prstGeom prst="rect">
            <a:avLst/>
          </a:prstGeom>
        </p:spPr>
        <p:txBody>
          <a:bodyPr/>
          <a:lstStyle>
            <a:lvl1pPr>
              <a:defRPr/>
            </a:lvl1pPr>
          </a:lstStyle>
          <a:p>
            <a:pPr>
              <a:defRPr/>
            </a:pPr>
            <a:r>
              <a:rPr lang="sv-SE"/>
              <a:t>MJ2380-2381 2019</a:t>
            </a:r>
          </a:p>
        </p:txBody>
      </p:sp>
      <p:sp>
        <p:nvSpPr>
          <p:cNvPr id="6" name="Platshållare för bildnummer 4"/>
          <p:cNvSpPr>
            <a:spLocks noGrp="1"/>
          </p:cNvSpPr>
          <p:nvPr>
            <p:ph type="sldNum" sz="quarter" idx="12"/>
          </p:nvPr>
        </p:nvSpPr>
        <p:spPr>
          <a:xfrm>
            <a:off x="10089828" y="6465600"/>
            <a:ext cx="1143299" cy="180974"/>
          </a:xfrm>
          <a:prstGeom prst="rect">
            <a:avLst/>
          </a:prstGeom>
        </p:spPr>
        <p:txBody>
          <a:bodyPr/>
          <a:lstStyle>
            <a:lvl1pPr>
              <a:defRPr/>
            </a:lvl1pPr>
          </a:lstStyle>
          <a:p>
            <a:fld id="{C16044EF-8D69-42D7-ABA7-6C64081776C0}" type="slidenum">
              <a:rPr lang="sv-SE" altLang="en-US"/>
              <a:pPr/>
              <a:t>‹#›</a:t>
            </a:fld>
            <a:endParaRPr lang="sv-SE" altLang="en-US"/>
          </a:p>
        </p:txBody>
      </p:sp>
    </p:spTree>
    <p:extLst>
      <p:ext uri="{BB962C8B-B14F-4D97-AF65-F5344CB8AC3E}">
        <p14:creationId xmlns:p14="http://schemas.microsoft.com/office/powerpoint/2010/main" val="4219734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AA85575C-D7F9-420E-B000-04E7679DC59D}" type="datetime1">
              <a:rPr lang="sv-SE" smtClean="0"/>
              <a:t>2020-02-17</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166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8944CB48-5AC8-4D30-8C7E-37123E551F5A}" type="datetime1">
              <a:rPr lang="sv-SE" smtClean="0"/>
              <a:t>2020-02-17</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en-GB"/>
              <a:t>MJ2380-2381 2019</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36C87F6-986D-49E6-AF40-1B3A1EE8064D}" type="slidenum">
              <a:rPr lang="en-GB" smtClean="0"/>
              <a:pPr/>
              <a:t>‹#›</a:t>
            </a:fld>
            <a:endParaRPr lang="en-GB" dirty="0"/>
          </a:p>
        </p:txBody>
      </p:sp>
      <p:sp>
        <p:nvSpPr>
          <p:cNvPr id="11" name="Title 1"/>
          <p:cNvSpPr>
            <a:spLocks noGrp="1"/>
          </p:cNvSpPr>
          <p:nvPr>
            <p:ph type="title"/>
          </p:nvPr>
        </p:nvSpPr>
        <p:spPr>
          <a:xfrm>
            <a:off x="1935480" y="342841"/>
            <a:ext cx="9418320" cy="1116286"/>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411353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CF2BE2F0-BB81-4EEB-9D4D-4B49C580F289}" type="datetime1">
              <a:rPr lang="sv-SE" smtClean="0"/>
              <a:t>2020-02-17</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714518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44EEDB-B9A0-4609-AC89-49EEE00CFAD8}" type="datetime1">
              <a:rPr lang="sv-SE" smtClean="0"/>
              <a:t>2020-02-17</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42113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9E400433-88D9-47CF-8B5B-A868C3B6C735}" type="datetime1">
              <a:rPr lang="sv-SE" smtClean="0"/>
              <a:t>2020-02-17</a:t>
            </a:fld>
            <a:endParaRPr lang="sv-SE"/>
          </a:p>
        </p:txBody>
      </p:sp>
      <p:sp>
        <p:nvSpPr>
          <p:cNvPr id="6" name="Footer Placeholder 5"/>
          <p:cNvSpPr>
            <a:spLocks noGrp="1"/>
          </p:cNvSpPr>
          <p:nvPr>
            <p:ph type="ftr" sz="quarter" idx="11"/>
          </p:nvPr>
        </p:nvSpPr>
        <p:spPr/>
        <p:txBody>
          <a:bodyPr/>
          <a:lstStyle/>
          <a:p>
            <a:r>
              <a:rPr lang="sv-SE"/>
              <a:t>MJ2380-2381 2019</a:t>
            </a:r>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75709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03B887D3-80DB-4814-B107-858A6BB8A6CC}" type="datetime1">
              <a:rPr lang="sv-SE" smtClean="0"/>
              <a:t>2020-02-17</a:t>
            </a:fld>
            <a:endParaRPr lang="sv-SE"/>
          </a:p>
        </p:txBody>
      </p:sp>
      <p:sp>
        <p:nvSpPr>
          <p:cNvPr id="8" name="Footer Placeholder 7"/>
          <p:cNvSpPr>
            <a:spLocks noGrp="1"/>
          </p:cNvSpPr>
          <p:nvPr>
            <p:ph type="ftr" sz="quarter" idx="11"/>
          </p:nvPr>
        </p:nvSpPr>
        <p:spPr/>
        <p:txBody>
          <a:bodyPr/>
          <a:lstStyle/>
          <a:p>
            <a:r>
              <a:rPr lang="sv-SE"/>
              <a:t>MJ2380-2381 2019</a:t>
            </a:r>
          </a:p>
        </p:txBody>
      </p:sp>
      <p:sp>
        <p:nvSpPr>
          <p:cNvPr id="9" name="Slide Number Placeholder 8"/>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149909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B6DDA637-0C12-4C0A-8917-0B4C400AE9D5}" type="datetime1">
              <a:rPr lang="sv-SE" smtClean="0"/>
              <a:t>2020-02-17</a:t>
            </a:fld>
            <a:endParaRPr lang="sv-SE"/>
          </a:p>
        </p:txBody>
      </p:sp>
      <p:sp>
        <p:nvSpPr>
          <p:cNvPr id="4" name="Footer Placeholder 3"/>
          <p:cNvSpPr>
            <a:spLocks noGrp="1"/>
          </p:cNvSpPr>
          <p:nvPr>
            <p:ph type="ftr" sz="quarter" idx="11"/>
          </p:nvPr>
        </p:nvSpPr>
        <p:spPr/>
        <p:txBody>
          <a:bodyPr/>
          <a:lstStyle/>
          <a:p>
            <a:r>
              <a:rPr lang="sv-SE"/>
              <a:t>MJ2380-2381 2019</a:t>
            </a:r>
          </a:p>
        </p:txBody>
      </p:sp>
      <p:sp>
        <p:nvSpPr>
          <p:cNvPr id="5" name="Slide Number Placeholder 4"/>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8479049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DA462-E9A0-44B4-A8F2-20BC6C915BBB}" type="datetime1">
              <a:rPr lang="sv-SE" smtClean="0"/>
              <a:t>2020-02-17</a:t>
            </a:fld>
            <a:endParaRPr lang="sv-SE"/>
          </a:p>
        </p:txBody>
      </p:sp>
      <p:sp>
        <p:nvSpPr>
          <p:cNvPr id="3" name="Footer Placeholder 2"/>
          <p:cNvSpPr>
            <a:spLocks noGrp="1"/>
          </p:cNvSpPr>
          <p:nvPr>
            <p:ph type="ftr" sz="quarter" idx="11"/>
          </p:nvPr>
        </p:nvSpPr>
        <p:spPr/>
        <p:txBody>
          <a:bodyPr/>
          <a:lstStyle/>
          <a:p>
            <a:r>
              <a:rPr lang="sv-SE"/>
              <a:t>MJ2380-2381 2019</a:t>
            </a:r>
          </a:p>
        </p:txBody>
      </p:sp>
      <p:sp>
        <p:nvSpPr>
          <p:cNvPr id="4" name="Slide Number Placeholder 3"/>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9263140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13BE05-04ED-4D8A-8816-77D17A9AC5D1}" type="datetime1">
              <a:rPr lang="sv-SE" smtClean="0"/>
              <a:t>2020-02-17</a:t>
            </a:fld>
            <a:endParaRPr lang="sv-SE"/>
          </a:p>
        </p:txBody>
      </p:sp>
      <p:sp>
        <p:nvSpPr>
          <p:cNvPr id="6" name="Footer Placeholder 5"/>
          <p:cNvSpPr>
            <a:spLocks noGrp="1"/>
          </p:cNvSpPr>
          <p:nvPr>
            <p:ph type="ftr" sz="quarter" idx="11"/>
          </p:nvPr>
        </p:nvSpPr>
        <p:spPr/>
        <p:txBody>
          <a:bodyPr/>
          <a:lstStyle/>
          <a:p>
            <a:r>
              <a:rPr lang="sv-SE"/>
              <a:t>MJ2380-2381 2019</a:t>
            </a:r>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41788858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CCE387-23C4-440A-8287-F63585DD74A2}" type="datetime1">
              <a:rPr lang="sv-SE" smtClean="0"/>
              <a:t>2020-02-17</a:t>
            </a:fld>
            <a:endParaRPr lang="sv-SE"/>
          </a:p>
        </p:txBody>
      </p:sp>
      <p:sp>
        <p:nvSpPr>
          <p:cNvPr id="6" name="Footer Placeholder 5"/>
          <p:cNvSpPr>
            <a:spLocks noGrp="1"/>
          </p:cNvSpPr>
          <p:nvPr>
            <p:ph type="ftr" sz="quarter" idx="11"/>
          </p:nvPr>
        </p:nvSpPr>
        <p:spPr/>
        <p:txBody>
          <a:bodyPr/>
          <a:lstStyle/>
          <a:p>
            <a:r>
              <a:rPr lang="sv-SE"/>
              <a:t>MJ2380-2381 2019</a:t>
            </a:r>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56828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1127112B-D6B9-4B2F-8821-4E982B6DE32F}" type="datetime1">
              <a:rPr lang="sv-SE" smtClean="0"/>
              <a:t>2020-02-17</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5395838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F84F7399-6BAB-446D-9CBE-70B3C0E8721F}" type="datetime1">
              <a:rPr lang="sv-SE" smtClean="0"/>
              <a:t>2020-02-17</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01421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ngelog and attribu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Changelog and attribution</a:t>
            </a:r>
            <a:endParaRPr lang="en-GB" dirty="0"/>
          </a:p>
        </p:txBody>
      </p:sp>
      <p:graphicFrame>
        <p:nvGraphicFramePr>
          <p:cNvPr id="3" name="Content Placeholder 8"/>
          <p:cNvGraphicFramePr>
            <a:graphicFrameLocks/>
          </p:cNvGraphicFramePr>
          <p:nvPr>
            <p:extLst>
              <p:ext uri="{D42A27DB-BD31-4B8C-83A1-F6EECF244321}">
                <p14:modId xmlns:p14="http://schemas.microsoft.com/office/powerpoint/2010/main" val="3872526266"/>
              </p:ext>
            </p:extLst>
          </p:nvPr>
        </p:nvGraphicFramePr>
        <p:xfrm>
          <a:off x="838200" y="1616075"/>
          <a:ext cx="10515601" cy="1112520"/>
        </p:xfrm>
        <a:graphic>
          <a:graphicData uri="http://schemas.openxmlformats.org/drawingml/2006/table">
            <a:tbl>
              <a:tblPr firstRow="1" bandRow="1">
                <a:tableStyleId>{5C22544A-7EE6-4342-B048-85BDC9FD1C3A}</a:tableStyleId>
              </a:tblPr>
              <a:tblGrid>
                <a:gridCol w="1490083">
                  <a:extLst>
                    <a:ext uri="{9D8B030D-6E8A-4147-A177-3AD203B41FA5}">
                      <a16:colId xmlns:a16="http://schemas.microsoft.com/office/drawing/2014/main" val="46406547"/>
                    </a:ext>
                  </a:extLst>
                </a:gridCol>
                <a:gridCol w="3008506">
                  <a:extLst>
                    <a:ext uri="{9D8B030D-6E8A-4147-A177-3AD203B41FA5}">
                      <a16:colId xmlns:a16="http://schemas.microsoft.com/office/drawing/2014/main" val="2760605769"/>
                    </a:ext>
                  </a:extLst>
                </a:gridCol>
                <a:gridCol w="3008506">
                  <a:extLst>
                    <a:ext uri="{9D8B030D-6E8A-4147-A177-3AD203B41FA5}">
                      <a16:colId xmlns:a16="http://schemas.microsoft.com/office/drawing/2014/main" val="2954716314"/>
                    </a:ext>
                  </a:extLst>
                </a:gridCol>
                <a:gridCol w="3008506">
                  <a:extLst>
                    <a:ext uri="{9D8B030D-6E8A-4147-A177-3AD203B41FA5}">
                      <a16:colId xmlns:a16="http://schemas.microsoft.com/office/drawing/2014/main" val="3664904773"/>
                    </a:ext>
                  </a:extLst>
                </a:gridCol>
              </a:tblGrid>
              <a:tr h="370840">
                <a:tc>
                  <a:txBody>
                    <a:bodyPr/>
                    <a:lstStyle/>
                    <a:p>
                      <a:r>
                        <a:rPr lang="en-US" dirty="0"/>
                        <a:t>Date</a:t>
                      </a:r>
                      <a:endParaRPr lang="sv-SE" dirty="0"/>
                    </a:p>
                  </a:txBody>
                  <a:tcPr/>
                </a:tc>
                <a:tc>
                  <a:txBody>
                    <a:bodyPr/>
                    <a:lstStyle/>
                    <a:p>
                      <a:r>
                        <a:rPr lang="en-US" dirty="0"/>
                        <a:t>Author</a:t>
                      </a:r>
                      <a:endParaRPr lang="sv-SE" dirty="0"/>
                    </a:p>
                  </a:txBody>
                  <a:tcPr/>
                </a:tc>
                <a:tc>
                  <a:txBody>
                    <a:bodyPr/>
                    <a:lstStyle/>
                    <a:p>
                      <a:r>
                        <a:rPr lang="en-US" dirty="0"/>
                        <a:t>Reviewer</a:t>
                      </a:r>
                      <a:endParaRPr lang="sv-SE" dirty="0"/>
                    </a:p>
                  </a:txBody>
                  <a:tcPr/>
                </a:tc>
                <a:tc>
                  <a:txBody>
                    <a:bodyPr/>
                    <a:lstStyle/>
                    <a:p>
                      <a:r>
                        <a:rPr lang="en-US" dirty="0"/>
                        <a:t>Reviser</a:t>
                      </a:r>
                      <a:r>
                        <a:rPr lang="en-US" baseline="0" dirty="0"/>
                        <a:t> </a:t>
                      </a:r>
                      <a:endParaRPr lang="sv-SE" dirty="0"/>
                    </a:p>
                  </a:txBody>
                  <a:tcPr/>
                </a:tc>
                <a:extLst>
                  <a:ext uri="{0D108BD9-81ED-4DB2-BD59-A6C34878D82A}">
                    <a16:rowId xmlns:a16="http://schemas.microsoft.com/office/drawing/2014/main" val="174866012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25074444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72775028"/>
                  </a:ext>
                </a:extLst>
              </a:tr>
            </a:tbl>
          </a:graphicData>
        </a:graphic>
      </p:graphicFrame>
      <p:sp>
        <p:nvSpPr>
          <p:cNvPr id="4" name="TextBox 3"/>
          <p:cNvSpPr txBox="1"/>
          <p:nvPr/>
        </p:nvSpPr>
        <p:spPr>
          <a:xfrm>
            <a:off x="838200" y="5397500"/>
            <a:ext cx="10515600" cy="851282"/>
          </a:xfrm>
          <a:prstGeom prst="rect">
            <a:avLst/>
          </a:prstGeom>
        </p:spPr>
        <p:txBody>
          <a:bodyPr vert="horz" wrap="square" lIns="91440" tIns="0" rIns="91440" bIns="0" rtlCol="0" anchor="t">
            <a:noAutofit/>
          </a:bodyPr>
          <a:lstStyle/>
          <a:p>
            <a:pPr indent="0"/>
            <a:r>
              <a:rPr lang="sv-SE" i="1" dirty="0"/>
              <a:t>To </a:t>
            </a:r>
            <a:r>
              <a:rPr lang="sv-SE" i="1" dirty="0" err="1"/>
              <a:t>correctly</a:t>
            </a:r>
            <a:r>
              <a:rPr lang="sv-SE" i="1" dirty="0"/>
              <a:t> </a:t>
            </a:r>
            <a:r>
              <a:rPr lang="sv-SE" i="1" dirty="0" err="1"/>
              <a:t>reference</a:t>
            </a:r>
            <a:r>
              <a:rPr lang="sv-SE" i="1" dirty="0"/>
              <a:t> </a:t>
            </a:r>
            <a:r>
              <a:rPr lang="sv-SE" i="1" dirty="0" err="1"/>
              <a:t>this</a:t>
            </a:r>
            <a:r>
              <a:rPr lang="sv-SE" i="1" dirty="0"/>
              <a:t> </a:t>
            </a:r>
            <a:r>
              <a:rPr lang="sv-SE" i="1" dirty="0" err="1"/>
              <a:t>work</a:t>
            </a:r>
            <a:r>
              <a:rPr lang="sv-SE" i="1" dirty="0"/>
              <a:t>, </a:t>
            </a:r>
            <a:r>
              <a:rPr lang="sv-SE" i="1" dirty="0" err="1"/>
              <a:t>please</a:t>
            </a:r>
            <a:r>
              <a:rPr lang="sv-SE" i="1" dirty="0"/>
              <a:t> </a:t>
            </a:r>
            <a:r>
              <a:rPr lang="sv-SE" i="1" dirty="0" err="1"/>
              <a:t>use</a:t>
            </a:r>
            <a:r>
              <a:rPr lang="sv-SE" i="1" dirty="0"/>
              <a:t> the </a:t>
            </a:r>
            <a:r>
              <a:rPr lang="sv-SE" i="1" dirty="0" err="1"/>
              <a:t>following</a:t>
            </a:r>
            <a:r>
              <a:rPr lang="sv-SE" i="1" dirty="0"/>
              <a:t>:</a:t>
            </a:r>
          </a:p>
        </p:txBody>
      </p:sp>
    </p:spTree>
    <p:extLst>
      <p:ext uri="{BB962C8B-B14F-4D97-AF65-F5344CB8AC3E}">
        <p14:creationId xmlns:p14="http://schemas.microsoft.com/office/powerpoint/2010/main" val="408674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41393CB7-A9EF-445A-A23A-96F88D857650}" type="datetime1">
              <a:rPr lang="sv-SE" smtClean="0">
                <a:solidFill>
                  <a:prstClr val="black"/>
                </a:solidFill>
              </a:rPr>
              <a:t>2020-02-17</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14"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69032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l">
              <a:defRPr sz="6000"/>
            </a:lvl1pPr>
          </a:lstStyle>
          <a:p>
            <a:r>
              <a:rPr lang="en-US" noProof="0"/>
              <a:t>Click to edit Master title style</a:t>
            </a:r>
            <a:endParaRPr lang="es-BO" noProof="0"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6C55E07F-78FA-4AB8-B177-940C6619473E}" type="datetime1">
              <a:rPr lang="sv-SE" smtClean="0">
                <a:solidFill>
                  <a:prstClr val="black"/>
                </a:solidFill>
              </a:rPr>
              <a:t>2020-02-17</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99387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234B1308-E21E-4268-86C2-705AE3A9E2B9}" type="datetime1">
              <a:rPr lang="sv-SE" smtClean="0">
                <a:solidFill>
                  <a:prstClr val="black"/>
                </a:solidFill>
              </a:rPr>
              <a:t>2020-02-17</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0323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C4341D6B-8DCB-43F1-A600-F49CE68D7E2B}" type="datetime1">
              <a:rPr lang="sv-SE" smtClean="0">
                <a:solidFill>
                  <a:prstClr val="black"/>
                </a:solidFill>
              </a:rPr>
              <a:t>2020-02-17</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8"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9"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38522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184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839788" y="2609087"/>
            <a:ext cx="5157787"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Text Placeholder 4"/>
          <p:cNvSpPr>
            <a:spLocks noGrp="1"/>
          </p:cNvSpPr>
          <p:nvPr>
            <p:ph type="body" sz="quarter" idx="3"/>
          </p:nvPr>
        </p:nvSpPr>
        <p:spPr>
          <a:xfrm>
            <a:off x="6172200" y="16184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72200" y="2609087"/>
            <a:ext cx="5183188"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59E5125A-6420-4E7B-AFF1-369165288BDB}" type="datetime1">
              <a:rPr lang="sv-SE" smtClean="0">
                <a:solidFill>
                  <a:prstClr val="black"/>
                </a:solidFill>
              </a:rPr>
              <a:t>2020-02-17</a:t>
            </a:fld>
            <a:endParaRPr lang="en-GB" dirty="0">
              <a:solidFill>
                <a:prstClr val="black"/>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11" name="Title 1"/>
          <p:cNvSpPr>
            <a:spLocks noGrp="1"/>
          </p:cNvSpPr>
          <p:nvPr>
            <p:ph type="title"/>
          </p:nvPr>
        </p:nvSpPr>
        <p:spPr>
          <a:xfrm>
            <a:off x="1935480" y="354521"/>
            <a:ext cx="9418320" cy="1097280"/>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321214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6B1DF686-176F-40F1-A871-452CCF3CDA99}" type="datetime1">
              <a:rPr lang="sv-SE" smtClean="0">
                <a:solidFill>
                  <a:prstClr val="black"/>
                </a:solidFill>
              </a:rPr>
              <a:t>2020-02-17</a:t>
            </a:fld>
            <a:endParaRPr lang="en-GB" dirty="0">
              <a:solidFill>
                <a:prstClr val="black"/>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639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FFF"/>
            </a:gs>
            <a:gs pos="69000">
              <a:srgbClr val="FDFDFD"/>
            </a:gs>
            <a:gs pos="100000">
              <a:schemeClr val="bg2">
                <a:alpha val="5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35480" y="364808"/>
            <a:ext cx="9418320" cy="1097280"/>
          </a:xfrm>
          <a:prstGeom prst="rect">
            <a:avLst/>
          </a:prstGeom>
        </p:spPr>
        <p:txBody>
          <a:bodyPr vert="horz" lIns="91440" tIns="45720" rIns="91440" bIns="45720" rtlCol="0" anchor="ctr">
            <a:normAutofit/>
          </a:bodyPr>
          <a:lstStyle/>
          <a:p>
            <a:r>
              <a:rPr lang="en-US" noProof="0"/>
              <a:t>Click to edit Master title style</a:t>
            </a:r>
            <a:endParaRPr lang="es-BO" noProof="0" dirty="0"/>
          </a:p>
        </p:txBody>
      </p:sp>
      <p:sp>
        <p:nvSpPr>
          <p:cNvPr id="3" name="Text Placeholder 2"/>
          <p:cNvSpPr>
            <a:spLocks noGrp="1"/>
          </p:cNvSpPr>
          <p:nvPr>
            <p:ph type="body" idx="1"/>
          </p:nvPr>
        </p:nvSpPr>
        <p:spPr>
          <a:xfrm>
            <a:off x="838200" y="1616149"/>
            <a:ext cx="10515600" cy="455073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cxnSp>
        <p:nvCxnSpPr>
          <p:cNvPr id="5" name="Straight Connector 4"/>
          <p:cNvCxnSpPr/>
          <p:nvPr/>
        </p:nvCxnSpPr>
        <p:spPr>
          <a:xfrm>
            <a:off x="838200" y="6323905"/>
            <a:ext cx="1051560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pic>
        <p:nvPicPr>
          <p:cNvPr id="7" name="Picture 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989942" y="913448"/>
            <a:ext cx="1363858" cy="535268"/>
          </a:xfrm>
          <a:prstGeom prst="roundRect">
            <a:avLst>
              <a:gd name="adj" fmla="val 16667"/>
            </a:avLst>
          </a:prstGeom>
          <a:ln>
            <a:noFill/>
          </a:ln>
          <a:effectLst>
            <a:softEdge rad="12700"/>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2" descr="http://www.osemosys.org/uploads/1/8/5/0/18504136/logo_1.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82967" y="265989"/>
            <a:ext cx="1977808" cy="71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8846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63" r:id="rId17"/>
    <p:sldLayoutId id="2147483665"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5A2E7-63AD-41B8-A18B-10EBCC08C029}" type="datetime1">
              <a:rPr lang="sv-SE" smtClean="0"/>
              <a:t>2020-02-17</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MJ2380-2381 2019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63729-89A8-4F13-869B-AAE84EB86F19}" type="slidenum">
              <a:rPr lang="sv-SE" smtClean="0"/>
              <a:t>‹#›</a:t>
            </a:fld>
            <a:endParaRPr lang="sv-SE"/>
          </a:p>
        </p:txBody>
      </p:sp>
    </p:spTree>
    <p:extLst>
      <p:ext uri="{BB962C8B-B14F-4D97-AF65-F5344CB8AC3E}">
        <p14:creationId xmlns:p14="http://schemas.microsoft.com/office/powerpoint/2010/main" val="17164001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usher@kth.s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hyperlink" Target="http://creativecommons.org/licenses/by/4.0/" TargetMode="External"/><Relationship Id="rId4" Type="http://schemas.openxmlformats.org/officeDocument/2006/relationships/hyperlink" Target="http://www.optimus.communit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pii/S001632870500213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ciencedirect.com/science/article/pii/S0016328705002132" TargetMode="External"/><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sciencedirect.com/science/article/pii/S0040162505000867"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doi.org/10.1016/j.techfore.2005.06.00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Gardumi@kth.s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shell.com/content/dam/royaldutchshell/documents/corporate/scenarios-newdoc.pdf"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3" Type="http://schemas.openxmlformats.org/officeDocument/2006/relationships/hyperlink" Target="https://www.sciencedirect.com/science/article/pii/S0959378015000060"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https://www.climatescenarios.org/primer/" TargetMode="Externa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3" Type="http://schemas.openxmlformats.org/officeDocument/2006/relationships/hyperlink" Target="http://pure.iiasa.ac.at/id/eprint/6101/2/sres-en.pdf"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3" Type="http://schemas.openxmlformats.org/officeDocument/2006/relationships/hyperlink" Target="http://www.reeem.org/index.php/pathway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hyperlink" Target="https://doi.org/10.1016/j.enpol.2012.04.028" TargetMode="External"/><Relationship Id="rId3" Type="http://schemas.openxmlformats.org/officeDocument/2006/relationships/hyperlink" Target="http://siteresources.worldbank.org/INTCDD/Resources/SAtools.pdf#page=68" TargetMode="External"/><Relationship Id="rId7" Type="http://schemas.openxmlformats.org/officeDocument/2006/relationships/hyperlink" Target="https://doi.org/10.1016/S0040-1625(99)00097-9"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www.researchgate.net/publication/220040372_When_and_How_to_Use_Scenario_Planning_A_Heuristic_Approach_with_Illustration" TargetMode="External"/><Relationship Id="rId5" Type="http://schemas.openxmlformats.org/officeDocument/2006/relationships/hyperlink" Target="http://www.reeem.org/wp-content/uploads/2017/09/REEEM-D1.1.pdf" TargetMode="External"/><Relationship Id="rId4" Type="http://schemas.openxmlformats.org/officeDocument/2006/relationships/hyperlink" Target="https://www.sciencedirect.com/science/article/pii/S0016328705002132" TargetMode="External"/></Relationships>
</file>

<file path=ppt/slides/_rels/slide63.xml.rels><?xml version="1.0" encoding="UTF-8" standalone="yes"?>
<Relationships xmlns="http://schemas.openxmlformats.org/package/2006/relationships"><Relationship Id="rId2" Type="http://schemas.openxmlformats.org/officeDocument/2006/relationships/hyperlink" Target="mailto:wusher@kth.se" TargetMode="Externa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teresources.worldbank.org/INTCDD/Resources/SAtools.pdf#page=6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sv-SE" dirty="0"/>
              <a:t>Scenarios</a:t>
            </a:r>
            <a:endParaRPr lang="es-US" dirty="0"/>
          </a:p>
        </p:txBody>
      </p:sp>
      <p:sp>
        <p:nvSpPr>
          <p:cNvPr id="4" name="Subtitle 3"/>
          <p:cNvSpPr>
            <a:spLocks noGrp="1"/>
          </p:cNvSpPr>
          <p:nvPr>
            <p:ph type="subTitle" idx="1"/>
          </p:nvPr>
        </p:nvSpPr>
        <p:spPr/>
        <p:txBody>
          <a:bodyPr>
            <a:normAutofit lnSpcReduction="10000"/>
          </a:bodyPr>
          <a:lstStyle/>
          <a:p>
            <a:r>
              <a:rPr lang="en-GB" sz="2000" dirty="0"/>
              <a:t>Will Usher</a:t>
            </a:r>
          </a:p>
          <a:p>
            <a:r>
              <a:rPr lang="en-GB" sz="2000" dirty="0">
                <a:hlinkClick r:id="rId3"/>
              </a:rPr>
              <a:t>wusher@kth.se</a:t>
            </a:r>
            <a:r>
              <a:rPr lang="en-GB" sz="2000" dirty="0"/>
              <a:t> </a:t>
            </a:r>
          </a:p>
          <a:p>
            <a:r>
              <a:rPr lang="en-GB" sz="2000" dirty="0"/>
              <a:t>MJ2380/MJ2381 – Introduction to Energy Systems Analysis and Applications</a:t>
            </a:r>
          </a:p>
          <a:p>
            <a:r>
              <a:rPr lang="en-US" sz="2000" dirty="0"/>
              <a:t>Lecture 4</a:t>
            </a:r>
          </a:p>
          <a:p>
            <a:r>
              <a:rPr lang="en-US" sz="2000" dirty="0"/>
              <a:t>2020-02-20</a:t>
            </a:r>
            <a:endParaRPr lang="en-GB" sz="2000" dirty="0"/>
          </a:p>
        </p:txBody>
      </p:sp>
      <p:sp>
        <p:nvSpPr>
          <p:cNvPr id="6" name="TextBox 5"/>
          <p:cNvSpPr txBox="1"/>
          <p:nvPr/>
        </p:nvSpPr>
        <p:spPr>
          <a:xfrm>
            <a:off x="838199" y="6085489"/>
            <a:ext cx="10515601" cy="163293"/>
          </a:xfrm>
          <a:prstGeom prst="rect">
            <a:avLst/>
          </a:prstGeom>
        </p:spPr>
        <p:txBody>
          <a:bodyPr vert="horz" wrap="square" lIns="91440" tIns="0" rIns="91440" bIns="0" rtlCol="0" anchor="t">
            <a:noAutofit/>
          </a:bodyPr>
          <a:lstStyle/>
          <a:p>
            <a:pPr algn="l" fontAlgn="ctr"/>
            <a:r>
              <a:rPr lang="en-US" sz="1000" dirty="0"/>
              <a:t>This work by </a:t>
            </a:r>
            <a:r>
              <a:rPr lang="en-US" sz="1000" dirty="0" err="1">
                <a:hlinkClick r:id="rId4"/>
              </a:rPr>
              <a:t>OpTIMUS.community</a:t>
            </a:r>
            <a:r>
              <a:rPr lang="en-US" sz="1000" dirty="0"/>
              <a:t> is licensed under the Creative Commons Attribution 4.0 International License. To view a copy of this license, visit </a:t>
            </a:r>
            <a:r>
              <a:rPr lang="en-US" sz="1000" dirty="0">
                <a:hlinkClick r:id="rId5"/>
              </a:rPr>
              <a:t>http://creativecommons.org/licenses/by/4.0/</a:t>
            </a:r>
            <a:r>
              <a:rPr lang="en-US" sz="1000" dirty="0"/>
              <a:t>.</a:t>
            </a:r>
            <a:endParaRPr lang="sv-SE" sz="1000" b="1" spc="-150" dirty="0">
              <a:solidFill>
                <a:schemeClr val="bg2">
                  <a:lumMod val="50000"/>
                </a:schemeClr>
              </a:solidFill>
            </a:endParaRPr>
          </a:p>
        </p:txBody>
      </p:sp>
      <p:pic>
        <p:nvPicPr>
          <p:cNvPr id="7" name="Picture 6">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16491" y="6095649"/>
            <a:ext cx="437309" cy="153004"/>
          </a:xfrm>
          <a:prstGeom prst="rect">
            <a:avLst/>
          </a:prstGeom>
        </p:spPr>
      </p:pic>
      <p:sp>
        <p:nvSpPr>
          <p:cNvPr id="8" name="Slide Number Placeholder 7"/>
          <p:cNvSpPr>
            <a:spLocks noGrp="1"/>
          </p:cNvSpPr>
          <p:nvPr>
            <p:ph type="sldNum" sz="quarter" idx="12"/>
          </p:nvPr>
        </p:nvSpPr>
        <p:spPr/>
        <p:txBody>
          <a:bodyPr/>
          <a:lstStyle/>
          <a:p>
            <a:fld id="{F83796EF-F308-4D82-909E-949C5A4A03EB}" type="slidenum">
              <a:rPr lang="en-GB" sz="1400" smtClean="0">
                <a:solidFill>
                  <a:prstClr val="black"/>
                </a:solidFill>
              </a:rPr>
              <a:pPr/>
              <a:t>1</a:t>
            </a:fld>
            <a:r>
              <a:rPr lang="en-GB" dirty="0">
                <a:solidFill>
                  <a:prstClr val="black"/>
                </a:solidFill>
              </a:rPr>
              <a:t> </a:t>
            </a:r>
          </a:p>
        </p:txBody>
      </p:sp>
      <p:sp>
        <p:nvSpPr>
          <p:cNvPr id="2" name="Footer Placeholder 1">
            <a:extLst>
              <a:ext uri="{FF2B5EF4-FFF2-40B4-BE49-F238E27FC236}">
                <a16:creationId xmlns:a16="http://schemas.microsoft.com/office/drawing/2014/main" id="{A03B6457-F984-43F9-8CB1-0186FFFEBAE2}"/>
              </a:ext>
            </a:extLst>
          </p:cNvPr>
          <p:cNvSpPr>
            <a:spLocks noGrp="1"/>
          </p:cNvSpPr>
          <p:nvPr>
            <p:ph type="ftr" sz="quarter" idx="11"/>
          </p:nvPr>
        </p:nvSpPr>
        <p:spPr/>
        <p:txBody>
          <a:bodyPr/>
          <a:lstStyle/>
          <a:p>
            <a:r>
              <a:rPr lang="sv-SE">
                <a:solidFill>
                  <a:prstClr val="black"/>
                </a:solidFill>
              </a:rPr>
              <a:t>MJ2380-2381 2019</a:t>
            </a:r>
            <a:endParaRPr lang="sv-SE" dirty="0">
              <a:solidFill>
                <a:prstClr val="black"/>
              </a:solidFill>
            </a:endParaRPr>
          </a:p>
        </p:txBody>
      </p:sp>
    </p:spTree>
    <p:extLst>
      <p:ext uri="{BB962C8B-B14F-4D97-AF65-F5344CB8AC3E}">
        <p14:creationId xmlns:p14="http://schemas.microsoft.com/office/powerpoint/2010/main" val="202760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b="1" dirty="0"/>
              <a:t>We do not know the future, but we can try and prepare for it.</a:t>
            </a:r>
            <a:endParaRPr lang="en-US" dirty="0"/>
          </a:p>
          <a:p>
            <a:r>
              <a:rPr lang="en-US" dirty="0"/>
              <a:t>Through scenarios </a:t>
            </a:r>
            <a:r>
              <a:rPr lang="en-US" b="1" dirty="0">
                <a:solidFill>
                  <a:srgbClr val="FF0000"/>
                </a:solidFill>
              </a:rPr>
              <a:t>we cannot predict the future</a:t>
            </a:r>
            <a:r>
              <a:rPr lang="en-US" dirty="0"/>
              <a:t>!</a:t>
            </a:r>
          </a:p>
          <a:p>
            <a:endParaRPr lang="en-US" dirty="0"/>
          </a:p>
          <a:p>
            <a:r>
              <a:rPr lang="en-US" dirty="0"/>
              <a:t>﻿</a:t>
            </a:r>
          </a:p>
        </p:txBody>
      </p:sp>
      <p:sp>
        <p:nvSpPr>
          <p:cNvPr id="6" name="Slide Number Placeholder 5"/>
          <p:cNvSpPr>
            <a:spLocks noGrp="1"/>
          </p:cNvSpPr>
          <p:nvPr>
            <p:ph type="sldNum" sz="quarter" idx="12"/>
          </p:nvPr>
        </p:nvSpPr>
        <p:spPr/>
        <p:txBody>
          <a:bodyPr/>
          <a:lstStyle/>
          <a:p>
            <a:fld id="{92A4DE5B-D266-47DA-B86B-5B95BCF9A6FB}" type="slidenum">
              <a:rPr lang="en-US" smtClean="0"/>
              <a:t>10</a:t>
            </a:fld>
            <a:endParaRPr lang="en-US" dirty="0"/>
          </a:p>
        </p:txBody>
      </p:sp>
      <p:sp>
        <p:nvSpPr>
          <p:cNvPr id="2" name="Rectangle 1">
            <a:extLst>
              <a:ext uri="{FF2B5EF4-FFF2-40B4-BE49-F238E27FC236}">
                <a16:creationId xmlns:a16="http://schemas.microsoft.com/office/drawing/2014/main" id="{CF89A975-8D04-6445-8316-9F9DD47B1589}"/>
              </a:ext>
            </a:extLst>
          </p:cNvPr>
          <p:cNvSpPr/>
          <p:nvPr/>
        </p:nvSpPr>
        <p:spPr>
          <a:xfrm>
            <a:off x="931102" y="5061287"/>
            <a:ext cx="6096000" cy="1200329"/>
          </a:xfrm>
          <a:prstGeom prst="rect">
            <a:avLst/>
          </a:prstGeom>
        </p:spPr>
        <p:txBody>
          <a:bodyPr>
            <a:spAutoFit/>
          </a:bodyPr>
          <a:lstStyle/>
          <a:p>
            <a:r>
              <a:rPr lang="en-GB" dirty="0" err="1"/>
              <a:t>Smil</a:t>
            </a:r>
            <a:r>
              <a:rPr lang="en-GB" dirty="0"/>
              <a:t>, V. (2000). Perils of Long-Range Energy Forecasting Reflections on Looking Far Ahead. </a:t>
            </a:r>
            <a:r>
              <a:rPr lang="en-GB" i="1" dirty="0"/>
              <a:t>Technological Forecasting and Social Change</a:t>
            </a:r>
            <a:r>
              <a:rPr lang="en-GB" dirty="0"/>
              <a:t>, </a:t>
            </a:r>
            <a:r>
              <a:rPr lang="en-GB" i="1" dirty="0"/>
              <a:t>65</a:t>
            </a:r>
            <a:r>
              <a:rPr lang="en-GB" dirty="0"/>
              <a:t>(3), 251–264. https://</a:t>
            </a:r>
            <a:r>
              <a:rPr lang="en-GB" dirty="0" err="1"/>
              <a:t>doi.org</a:t>
            </a:r>
            <a:r>
              <a:rPr lang="en-GB" dirty="0"/>
              <a:t>/10.1016/S0040-1625(99)00097-9</a:t>
            </a:r>
            <a:endParaRPr lang="en-GB" dirty="0">
              <a:effectLst/>
            </a:endParaRPr>
          </a:p>
        </p:txBody>
      </p:sp>
      <p:sp>
        <p:nvSpPr>
          <p:cNvPr id="4" name="TextBox 3">
            <a:extLst>
              <a:ext uri="{FF2B5EF4-FFF2-40B4-BE49-F238E27FC236}">
                <a16:creationId xmlns:a16="http://schemas.microsoft.com/office/drawing/2014/main" id="{3900F4AA-06EA-7247-8608-1775E3FC8F3A}"/>
              </a:ext>
            </a:extLst>
          </p:cNvPr>
          <p:cNvSpPr txBox="1"/>
          <p:nvPr/>
        </p:nvSpPr>
        <p:spPr>
          <a:xfrm>
            <a:off x="1058449" y="2915845"/>
            <a:ext cx="6096001" cy="1490597"/>
          </a:xfrm>
          <a:prstGeom prst="rect">
            <a:avLst/>
          </a:prstGeom>
        </p:spPr>
        <p:txBody>
          <a:bodyPr vert="horz" wrap="square" lIns="91440" tIns="0" rIns="91440" bIns="0" rtlCol="0" anchor="t">
            <a:normAutofit/>
          </a:bodyPr>
          <a:lstStyle/>
          <a:p>
            <a:pPr marL="457200" indent="0"/>
            <a:r>
              <a:rPr lang="en-GB" sz="2400" b="1" spc="-150" dirty="0">
                <a:solidFill>
                  <a:schemeClr val="bg2">
                    <a:lumMod val="50000"/>
                  </a:schemeClr>
                </a:solidFill>
              </a:rPr>
              <a:t>Edison: “﻿I can therefore see no justification for the introduction of [AC current] which has no element of permanency and every element of danger to life and property”</a:t>
            </a:r>
            <a:endParaRPr lang="en-GB" sz="2400" b="1" spc="-150" dirty="0">
              <a:solidFill>
                <a:schemeClr val="bg2">
                  <a:lumMod val="50000"/>
                </a:schemeClr>
              </a:solidFill>
              <a:latin typeface="+mn-lt"/>
            </a:endParaRPr>
          </a:p>
        </p:txBody>
      </p:sp>
      <p:pic>
        <p:nvPicPr>
          <p:cNvPr id="7" name="Picture 6">
            <a:extLst>
              <a:ext uri="{FF2B5EF4-FFF2-40B4-BE49-F238E27FC236}">
                <a16:creationId xmlns:a16="http://schemas.microsoft.com/office/drawing/2014/main" id="{D2F825D9-0577-AF4B-8E65-A5792EAAB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444" y="2009031"/>
            <a:ext cx="3660454" cy="4252586"/>
          </a:xfrm>
          <a:prstGeom prst="rect">
            <a:avLst/>
          </a:prstGeom>
        </p:spPr>
      </p:pic>
    </p:spTree>
    <p:extLst>
      <p:ext uri="{BB962C8B-B14F-4D97-AF65-F5344CB8AC3E}">
        <p14:creationId xmlns:p14="http://schemas.microsoft.com/office/powerpoint/2010/main" val="86150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endParaRPr lang="en-US" dirty="0"/>
          </a:p>
          <a:p>
            <a:r>
              <a:rPr lang="en-US" dirty="0"/>
              <a:t>Scenarios can represent both ‘</a:t>
            </a:r>
            <a:r>
              <a:rPr lang="en-US" i="1" dirty="0"/>
              <a:t>descriptions of possible future states and descriptions of developments</a:t>
            </a:r>
            <a:r>
              <a:rPr lang="en-US" dirty="0"/>
              <a:t>’.</a:t>
            </a:r>
          </a:p>
          <a:p>
            <a:r>
              <a:rPr lang="en-US" sz="2400" dirty="0" err="1">
                <a:hlinkClick r:id="rId3"/>
              </a:rPr>
              <a:t>Börjeson</a:t>
            </a:r>
            <a:r>
              <a:rPr lang="en-US" sz="2400" dirty="0">
                <a:hlinkClick r:id="rId3"/>
              </a:rPr>
              <a:t> L. et al., Scenario types and techniques: Towards a user’s guide, Futures, 2006</a:t>
            </a:r>
            <a:endParaRPr lang="en-US" sz="2400" dirty="0"/>
          </a:p>
          <a:p>
            <a:endParaRPr lang="en-US" sz="2400" dirty="0"/>
          </a:p>
          <a:p>
            <a:pPr marL="457200" indent="-457200">
              <a:buFont typeface="Arial" panose="020B0604020202020204" pitchFamily="34" charset="0"/>
              <a:buChar char="•"/>
            </a:pPr>
            <a:r>
              <a:rPr lang="en-US" dirty="0"/>
              <a:t>They are more than model outputs or inputs. They narrate a </a:t>
            </a:r>
            <a:r>
              <a:rPr lang="en-US" b="1" dirty="0"/>
              <a:t>whole story</a:t>
            </a:r>
            <a:r>
              <a:rPr lang="en-US" dirty="0"/>
              <a:t>, with words and numbers;</a:t>
            </a:r>
          </a:p>
          <a:p>
            <a:pPr marL="457200" indent="-457200">
              <a:buFont typeface="Arial" panose="020B0604020202020204" pitchFamily="34" charset="0"/>
              <a:buChar char="•"/>
            </a:pPr>
            <a:r>
              <a:rPr lang="en-US" dirty="0"/>
              <a:t>They can encompass uncertain elements which are “actor contingent” (e.g. investments) and “non-actor contingent” (e.g. oil prices) </a:t>
            </a:r>
          </a:p>
          <a:p>
            <a:pPr marL="457200" indent="-457200">
              <a:buFont typeface="Arial" panose="020B0604020202020204" pitchFamily="34" charset="0"/>
              <a:buChar char="•"/>
            </a:pPr>
            <a:endParaRPr lang="en-GB" dirty="0"/>
          </a:p>
          <a:p>
            <a:r>
              <a:rPr lang="en-GB" sz="2200" dirty="0"/>
              <a:t>Hughes, N., Strachan, N., &amp; Gross, R. (2012). The structure of uncertainty in future low carbon pathways. </a:t>
            </a:r>
            <a:r>
              <a:rPr lang="en-GB" sz="2200" i="1" dirty="0"/>
              <a:t>Energy Policy</a:t>
            </a:r>
            <a:r>
              <a:rPr lang="en-GB" sz="2200" dirty="0"/>
              <a:t>, 1–10. https://</a:t>
            </a:r>
            <a:r>
              <a:rPr lang="en-GB" sz="2200" dirty="0" err="1"/>
              <a:t>doi.org</a:t>
            </a:r>
            <a:r>
              <a:rPr lang="en-GB" sz="2200" dirty="0"/>
              <a:t>/10.1016/j.enpol.2012.04.028</a:t>
            </a:r>
            <a:endParaRPr lang="en-GB" dirty="0"/>
          </a:p>
          <a:p>
            <a:pPr marL="457200" indent="-457200">
              <a:buFont typeface="Arial" panose="020B0604020202020204" pitchFamily="34" charset="0"/>
              <a:buChar char="•"/>
            </a:pPr>
            <a:endParaRPr lang="en-US" dirty="0"/>
          </a:p>
        </p:txBody>
      </p:sp>
      <p:sp>
        <p:nvSpPr>
          <p:cNvPr id="6" name="Slide Number Placeholder 5"/>
          <p:cNvSpPr>
            <a:spLocks noGrp="1"/>
          </p:cNvSpPr>
          <p:nvPr>
            <p:ph type="sldNum" sz="quarter" idx="12"/>
          </p:nvPr>
        </p:nvSpPr>
        <p:spPr/>
        <p:txBody>
          <a:bodyPr/>
          <a:lstStyle/>
          <a:p>
            <a:fld id="{92A4DE5B-D266-47DA-B86B-5B95BCF9A6FB}" type="slidenum">
              <a:rPr lang="en-US" smtClean="0"/>
              <a:t>11</a:t>
            </a:fld>
            <a:endParaRPr lang="en-US" dirty="0"/>
          </a:p>
        </p:txBody>
      </p:sp>
      <p:sp>
        <p:nvSpPr>
          <p:cNvPr id="2" name="Title 1"/>
          <p:cNvSpPr>
            <a:spLocks noGrp="1"/>
          </p:cNvSpPr>
          <p:nvPr>
            <p:ph type="title"/>
          </p:nvPr>
        </p:nvSpPr>
        <p:spPr/>
        <p:txBody>
          <a:bodyPr/>
          <a:lstStyle/>
          <a:p>
            <a:r>
              <a:rPr lang="en-US" dirty="0"/>
              <a:t>Introduction to scenarios: definition</a:t>
            </a:r>
          </a:p>
        </p:txBody>
      </p:sp>
    </p:spTree>
    <p:extLst>
      <p:ext uri="{BB962C8B-B14F-4D97-AF65-F5344CB8AC3E}">
        <p14:creationId xmlns:p14="http://schemas.microsoft.com/office/powerpoint/2010/main" val="324557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6149"/>
            <a:ext cx="6689942" cy="3870251"/>
          </a:xfrm>
        </p:spPr>
        <p:txBody>
          <a:bodyPr>
            <a:normAutofit/>
          </a:bodyPr>
          <a:lstStyle/>
          <a:p>
            <a:pPr marL="457200" indent="-457200">
              <a:buFont typeface="Arial" panose="020B0604020202020204" pitchFamily="34" charset="0"/>
              <a:buChar char="•"/>
            </a:pPr>
            <a:r>
              <a:rPr lang="en-US" dirty="0"/>
              <a:t>Use of scenarios in the modern era arose primarily as part of military strategy exercises. </a:t>
            </a:r>
          </a:p>
          <a:p>
            <a:pPr marL="457200" indent="-457200">
              <a:buFont typeface="Arial" panose="020B0604020202020204" pitchFamily="34" charset="0"/>
              <a:buChar char="•"/>
            </a:pPr>
            <a:r>
              <a:rPr lang="en-US" dirty="0"/>
              <a:t>Emergence of simulation models and subsequent evolution of “systems analysis” led to the adoption of scenario techniques - The Rand Corporation, USA. </a:t>
            </a:r>
          </a:p>
          <a:p>
            <a:pPr marL="457200" indent="-457200">
              <a:buFont typeface="Arial" panose="020B0604020202020204" pitchFamily="34" charset="0"/>
              <a:buChar char="•"/>
            </a:pPr>
            <a:r>
              <a:rPr lang="en-US" dirty="0"/>
              <a:t>The use of energy system models rose following the oil embargo in 1973; the practice of scenario planning rapidly grew during the same period.</a:t>
            </a:r>
          </a:p>
        </p:txBody>
      </p:sp>
      <p:sp>
        <p:nvSpPr>
          <p:cNvPr id="6" name="Slide Number Placeholder 5"/>
          <p:cNvSpPr>
            <a:spLocks noGrp="1"/>
          </p:cNvSpPr>
          <p:nvPr>
            <p:ph type="sldNum" sz="quarter" idx="12"/>
          </p:nvPr>
        </p:nvSpPr>
        <p:spPr/>
        <p:txBody>
          <a:bodyPr/>
          <a:lstStyle/>
          <a:p>
            <a:fld id="{92A4DE5B-D266-47DA-B86B-5B95BCF9A6FB}" type="slidenum">
              <a:rPr lang="en-US" smtClean="0"/>
              <a:t>12</a:t>
            </a:fld>
            <a:endParaRPr lang="en-US" dirty="0"/>
          </a:p>
        </p:txBody>
      </p:sp>
      <p:sp>
        <p:nvSpPr>
          <p:cNvPr id="2" name="Title 1"/>
          <p:cNvSpPr>
            <a:spLocks noGrp="1"/>
          </p:cNvSpPr>
          <p:nvPr>
            <p:ph type="title"/>
          </p:nvPr>
        </p:nvSpPr>
        <p:spPr/>
        <p:txBody>
          <a:bodyPr/>
          <a:lstStyle/>
          <a:p>
            <a:r>
              <a:rPr lang="en-US" dirty="0"/>
              <a:t>Use of scenarios</a:t>
            </a:r>
          </a:p>
        </p:txBody>
      </p:sp>
      <p:pic>
        <p:nvPicPr>
          <p:cNvPr id="7" name="Picture 6">
            <a:extLst>
              <a:ext uri="{FF2B5EF4-FFF2-40B4-BE49-F238E27FC236}">
                <a16:creationId xmlns:a16="http://schemas.microsoft.com/office/drawing/2014/main" id="{9222A964-E667-BE40-8F67-C00B1FAFC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00" y="3629417"/>
            <a:ext cx="3860800" cy="2489200"/>
          </a:xfrm>
          <a:prstGeom prst="rect">
            <a:avLst/>
          </a:prstGeom>
        </p:spPr>
      </p:pic>
      <p:sp>
        <p:nvSpPr>
          <p:cNvPr id="8" name="TextBox 7">
            <a:extLst>
              <a:ext uri="{FF2B5EF4-FFF2-40B4-BE49-F238E27FC236}">
                <a16:creationId xmlns:a16="http://schemas.microsoft.com/office/drawing/2014/main" id="{B753982E-197E-6747-8C79-BC36E9BE87C7}"/>
              </a:ext>
            </a:extLst>
          </p:cNvPr>
          <p:cNvSpPr txBox="1"/>
          <p:nvPr/>
        </p:nvSpPr>
        <p:spPr>
          <a:xfrm>
            <a:off x="7528142" y="6166883"/>
            <a:ext cx="3825658" cy="133709"/>
          </a:xfrm>
          <a:prstGeom prst="rect">
            <a:avLst/>
          </a:prstGeom>
        </p:spPr>
        <p:txBody>
          <a:bodyPr vert="horz" wrap="square" lIns="91440" tIns="0" rIns="91440" bIns="0" rtlCol="0" anchor="t">
            <a:normAutofit fontScale="25000" lnSpcReduction="20000"/>
          </a:bodyPr>
          <a:lstStyle/>
          <a:p>
            <a:pPr marL="457200" algn="ctr"/>
            <a:r>
              <a:rPr lang="en-GB" sz="3200" dirty="0"/>
              <a:t>Kahn, H. (1960). </a:t>
            </a:r>
            <a:r>
              <a:rPr lang="en-GB" sz="3200" i="1" dirty="0"/>
              <a:t>On Thermonuclear War</a:t>
            </a:r>
            <a:r>
              <a:rPr lang="en-GB" sz="3200" dirty="0"/>
              <a:t> (2nd ed.). New Jersey: Princeton.</a:t>
            </a:r>
          </a:p>
          <a:p>
            <a:pPr marL="457200" indent="0"/>
            <a:endParaRPr lang="en-GB" sz="3000" b="1" spc="-150" dirty="0">
              <a:solidFill>
                <a:schemeClr val="bg2">
                  <a:lumMod val="50000"/>
                </a:schemeClr>
              </a:solidFill>
              <a:latin typeface="+mn-lt"/>
            </a:endParaRPr>
          </a:p>
        </p:txBody>
      </p:sp>
      <p:pic>
        <p:nvPicPr>
          <p:cNvPr id="10" name="Picture 9">
            <a:extLst>
              <a:ext uri="{FF2B5EF4-FFF2-40B4-BE49-F238E27FC236}">
                <a16:creationId xmlns:a16="http://schemas.microsoft.com/office/drawing/2014/main" id="{9A5C7D12-0BBB-6A4A-B5B0-B831D9562F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6629" y="332983"/>
            <a:ext cx="3860800" cy="2895600"/>
          </a:xfrm>
          <a:prstGeom prst="rect">
            <a:avLst/>
          </a:prstGeom>
          <a:ln>
            <a:solidFill>
              <a:schemeClr val="accent1"/>
            </a:solidFill>
          </a:ln>
        </p:spPr>
      </p:pic>
      <p:sp>
        <p:nvSpPr>
          <p:cNvPr id="11" name="TextBox 10">
            <a:extLst>
              <a:ext uri="{FF2B5EF4-FFF2-40B4-BE49-F238E27FC236}">
                <a16:creationId xmlns:a16="http://schemas.microsoft.com/office/drawing/2014/main" id="{F8B8EDB2-3D3D-0E4B-9D57-5EAE779FDB57}"/>
              </a:ext>
            </a:extLst>
          </p:cNvPr>
          <p:cNvSpPr txBox="1"/>
          <p:nvPr/>
        </p:nvSpPr>
        <p:spPr>
          <a:xfrm>
            <a:off x="7084195" y="3301465"/>
            <a:ext cx="4437246" cy="272194"/>
          </a:xfrm>
          <a:prstGeom prst="rect">
            <a:avLst/>
          </a:prstGeom>
        </p:spPr>
        <p:txBody>
          <a:bodyPr vert="horz" wrap="square" lIns="91440" tIns="0" rIns="91440" bIns="0" rtlCol="0" anchor="t">
            <a:normAutofit fontScale="25000" lnSpcReduction="20000"/>
          </a:bodyPr>
          <a:lstStyle/>
          <a:p>
            <a:pPr marL="457200"/>
            <a:r>
              <a:rPr lang="en-GB" sz="3000" dirty="0">
                <a:solidFill>
                  <a:schemeClr val="bg2">
                    <a:lumMod val="50000"/>
                  </a:schemeClr>
                </a:solidFill>
                <a:latin typeface="Arial" panose="020B0604020202020204" pitchFamily="34" charset="0"/>
                <a:cs typeface="Arial" panose="020B0604020202020204" pitchFamily="34" charset="0"/>
              </a:rPr>
              <a:t>By Directed by Stanley Kubrick, distributed by Columbia Pictures - </a:t>
            </a:r>
            <a:r>
              <a:rPr lang="en-GB" sz="3000" dirty="0" err="1">
                <a:solidFill>
                  <a:schemeClr val="bg2">
                    <a:lumMod val="50000"/>
                  </a:schemeClr>
                </a:solidFill>
                <a:latin typeface="Arial" panose="020B0604020202020204" pitchFamily="34" charset="0"/>
                <a:cs typeface="Arial" panose="020B0604020202020204" pitchFamily="34" charset="0"/>
              </a:rPr>
              <a:t>Dr.</a:t>
            </a:r>
            <a:r>
              <a:rPr lang="en-GB" sz="3000" dirty="0">
                <a:solidFill>
                  <a:schemeClr val="bg2">
                    <a:lumMod val="50000"/>
                  </a:schemeClr>
                </a:solidFill>
                <a:latin typeface="Arial" panose="020B0604020202020204" pitchFamily="34" charset="0"/>
                <a:cs typeface="Arial" panose="020B0604020202020204" pitchFamily="34" charset="0"/>
              </a:rPr>
              <a:t> Strangelove trailer from 40th Anniversary Special Edition DVD, 2004, Public Domain, https://</a:t>
            </a:r>
            <a:r>
              <a:rPr lang="en-GB" sz="3000" dirty="0" err="1">
                <a:solidFill>
                  <a:schemeClr val="bg2">
                    <a:lumMod val="50000"/>
                  </a:schemeClr>
                </a:solidFill>
                <a:latin typeface="Arial" panose="020B0604020202020204" pitchFamily="34" charset="0"/>
                <a:cs typeface="Arial" panose="020B0604020202020204" pitchFamily="34" charset="0"/>
              </a:rPr>
              <a:t>commons.wikimedia.org</a:t>
            </a:r>
            <a:r>
              <a:rPr lang="en-GB" sz="3000" dirty="0">
                <a:solidFill>
                  <a:schemeClr val="bg2">
                    <a:lumMod val="50000"/>
                  </a:schemeClr>
                </a:solidFill>
                <a:latin typeface="Arial" panose="020B0604020202020204" pitchFamily="34" charset="0"/>
                <a:cs typeface="Arial" panose="020B0604020202020204" pitchFamily="34" charset="0"/>
              </a:rPr>
              <a:t>/w/</a:t>
            </a:r>
            <a:r>
              <a:rPr lang="en-GB" sz="3000" dirty="0" err="1">
                <a:solidFill>
                  <a:schemeClr val="bg2">
                    <a:lumMod val="50000"/>
                  </a:schemeClr>
                </a:solidFill>
                <a:latin typeface="Arial" panose="020B0604020202020204" pitchFamily="34" charset="0"/>
                <a:cs typeface="Arial" panose="020B0604020202020204" pitchFamily="34" charset="0"/>
              </a:rPr>
              <a:t>index.php?curid</a:t>
            </a:r>
            <a:r>
              <a:rPr lang="en-GB" sz="3000" dirty="0">
                <a:solidFill>
                  <a:schemeClr val="bg2">
                    <a:lumMod val="50000"/>
                  </a:schemeClr>
                </a:solidFill>
                <a:latin typeface="Arial" panose="020B0604020202020204" pitchFamily="34" charset="0"/>
                <a:cs typeface="Arial" panose="020B0604020202020204" pitchFamily="34" charset="0"/>
              </a:rPr>
              <a:t>=11862639</a:t>
            </a:r>
          </a:p>
        </p:txBody>
      </p:sp>
      <p:sp>
        <p:nvSpPr>
          <p:cNvPr id="13" name="TextBox 12">
            <a:extLst>
              <a:ext uri="{FF2B5EF4-FFF2-40B4-BE49-F238E27FC236}">
                <a16:creationId xmlns:a16="http://schemas.microsoft.com/office/drawing/2014/main" id="{2C1AB7F7-4BF7-ED45-AC2D-93A73384FBF7}"/>
              </a:ext>
            </a:extLst>
          </p:cNvPr>
          <p:cNvSpPr txBox="1"/>
          <p:nvPr/>
        </p:nvSpPr>
        <p:spPr>
          <a:xfrm>
            <a:off x="776614" y="5486400"/>
            <a:ext cx="7158624" cy="814192"/>
          </a:xfrm>
          <a:prstGeom prst="rect">
            <a:avLst/>
          </a:prstGeom>
        </p:spPr>
        <p:txBody>
          <a:bodyPr vert="horz" wrap="square" lIns="91440" tIns="0" rIns="91440" bIns="0" rtlCol="0" anchor="t">
            <a:normAutofit fontScale="92500" lnSpcReduction="10000"/>
          </a:bodyPr>
          <a:lstStyle/>
          <a:p>
            <a:pPr marL="457200" indent="0" algn="ctr"/>
            <a:r>
              <a:rPr lang="en-GB" sz="3000" b="1" spc="-150" dirty="0">
                <a:solidFill>
                  <a:srgbClr val="FF0000"/>
                </a:solidFill>
                <a:latin typeface="+mn-lt"/>
              </a:rPr>
              <a:t>Question! </a:t>
            </a:r>
            <a:br>
              <a:rPr lang="en-GB" sz="3000" b="1" spc="-150" dirty="0">
                <a:solidFill>
                  <a:srgbClr val="FF0000"/>
                </a:solidFill>
                <a:latin typeface="+mn-lt"/>
              </a:rPr>
            </a:br>
            <a:r>
              <a:rPr lang="en-GB" sz="3000" b="1" spc="-150" dirty="0">
                <a:solidFill>
                  <a:srgbClr val="FF0000"/>
                </a:solidFill>
                <a:latin typeface="+mn-lt"/>
              </a:rPr>
              <a:t>Why do you think scenario planning evolved then?</a:t>
            </a:r>
          </a:p>
        </p:txBody>
      </p:sp>
    </p:spTree>
    <p:extLst>
      <p:ext uri="{BB962C8B-B14F-4D97-AF65-F5344CB8AC3E}">
        <p14:creationId xmlns:p14="http://schemas.microsoft.com/office/powerpoint/2010/main" val="362770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8" y="1825624"/>
            <a:ext cx="10793821" cy="4530725"/>
          </a:xfrm>
        </p:spPr>
        <p:txBody>
          <a:bodyPr>
            <a:normAutofit/>
          </a:bodyPr>
          <a:lstStyle/>
          <a:p>
            <a:pPr marL="0" indent="0">
              <a:buNone/>
            </a:pPr>
            <a:r>
              <a:rPr lang="en-US" dirty="0"/>
              <a:t>Scenario assessments encompass major uncertainties:</a:t>
            </a:r>
          </a:p>
          <a:p>
            <a:pPr marL="0" indent="0">
              <a:buNone/>
            </a:pPr>
            <a:endParaRPr lang="en-US" dirty="0"/>
          </a:p>
          <a:p>
            <a:pPr marL="457200" indent="-457200">
              <a:buFont typeface="Arial" panose="020B0604020202020204" pitchFamily="34" charset="0"/>
              <a:buChar char="•"/>
            </a:pPr>
            <a:r>
              <a:rPr lang="en-US" dirty="0"/>
              <a:t>Iterative approach - technical, behavioral and financial feasibility can be assessed. </a:t>
            </a:r>
          </a:p>
          <a:p>
            <a:pPr marL="457200" indent="-457200">
              <a:buFont typeface="Arial" panose="020B0604020202020204" pitchFamily="34" charset="0"/>
              <a:buChar char="•"/>
            </a:pPr>
            <a:r>
              <a:rPr lang="en-US" dirty="0"/>
              <a:t>Scenario analysis can help in comprehending interrelation of key decision variables. </a:t>
            </a:r>
          </a:p>
          <a:p>
            <a:pPr marL="457200" indent="-457200">
              <a:buFont typeface="Arial" panose="020B0604020202020204" pitchFamily="34" charset="0"/>
              <a:buChar char="•"/>
            </a:pPr>
            <a:r>
              <a:rPr lang="en-US" dirty="0"/>
              <a:t>Formulation of insights to better understand implications of specific policy or investment decisions. </a:t>
            </a:r>
          </a:p>
          <a:p>
            <a:pPr marL="457200" indent="-457200">
              <a:buFont typeface="Arial" panose="020B0604020202020204" pitchFamily="34" charset="0"/>
              <a:buChar char="•"/>
            </a:pPr>
            <a:r>
              <a:rPr lang="en-US" dirty="0"/>
              <a:t>Robust or poor decisions can be identified.</a:t>
            </a:r>
          </a:p>
        </p:txBody>
      </p:sp>
      <p:sp>
        <p:nvSpPr>
          <p:cNvPr id="6" name="Slide Number Placeholder 5"/>
          <p:cNvSpPr>
            <a:spLocks noGrp="1"/>
          </p:cNvSpPr>
          <p:nvPr>
            <p:ph type="sldNum" sz="quarter" idx="12"/>
          </p:nvPr>
        </p:nvSpPr>
        <p:spPr/>
        <p:txBody>
          <a:bodyPr/>
          <a:lstStyle/>
          <a:p>
            <a:fld id="{92A4DE5B-D266-47DA-B86B-5B95BCF9A6FB}" type="slidenum">
              <a:rPr lang="en-US" smtClean="0"/>
              <a:t>13</a:t>
            </a:fld>
            <a:endParaRPr lang="en-US" dirty="0"/>
          </a:p>
        </p:txBody>
      </p:sp>
      <p:sp>
        <p:nvSpPr>
          <p:cNvPr id="2" name="Title 1"/>
          <p:cNvSpPr>
            <a:spLocks noGrp="1"/>
          </p:cNvSpPr>
          <p:nvPr>
            <p:ph type="title"/>
          </p:nvPr>
        </p:nvSpPr>
        <p:spPr/>
        <p:txBody>
          <a:bodyPr/>
          <a:lstStyle/>
          <a:p>
            <a:r>
              <a:rPr lang="en-US" dirty="0"/>
              <a:t>Use of scenarios – managing uncertainty</a:t>
            </a:r>
          </a:p>
        </p:txBody>
      </p:sp>
    </p:spTree>
    <p:extLst>
      <p:ext uri="{BB962C8B-B14F-4D97-AF65-F5344CB8AC3E}">
        <p14:creationId xmlns:p14="http://schemas.microsoft.com/office/powerpoint/2010/main" val="141773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2A4DE5B-D266-47DA-B86B-5B95BCF9A6FB}" type="slidenum">
              <a:rPr lang="en-US" smtClean="0"/>
              <a:t>14</a:t>
            </a:fld>
            <a:endParaRPr lang="en-US" dirty="0"/>
          </a:p>
        </p:txBody>
      </p:sp>
      <p:pic>
        <p:nvPicPr>
          <p:cNvPr id="8" name="Picture 7"/>
          <p:cNvPicPr>
            <a:picLocks noChangeAspect="1"/>
          </p:cNvPicPr>
          <p:nvPr/>
        </p:nvPicPr>
        <p:blipFill>
          <a:blip r:embed="rId3"/>
          <a:stretch>
            <a:fillRect/>
          </a:stretch>
        </p:blipFill>
        <p:spPr>
          <a:xfrm>
            <a:off x="891458" y="1612213"/>
            <a:ext cx="10201275" cy="4591050"/>
          </a:xfrm>
          <a:prstGeom prst="rect">
            <a:avLst/>
          </a:prstGeom>
        </p:spPr>
      </p:pic>
      <p:sp>
        <p:nvSpPr>
          <p:cNvPr id="10" name="TextBox 9"/>
          <p:cNvSpPr txBox="1"/>
          <p:nvPr/>
        </p:nvSpPr>
        <p:spPr>
          <a:xfrm>
            <a:off x="9662174" y="5495377"/>
            <a:ext cx="1691626" cy="707886"/>
          </a:xfrm>
          <a:prstGeom prst="rect">
            <a:avLst/>
          </a:prstGeom>
          <a:noFill/>
        </p:spPr>
        <p:txBody>
          <a:bodyPr wrap="square" rtlCol="0">
            <a:spAutoFit/>
          </a:bodyPr>
          <a:lstStyle/>
          <a:p>
            <a:r>
              <a:rPr lang="sv-SE" sz="2000" dirty="0"/>
              <a:t>Source: IEA WEO 2017</a:t>
            </a:r>
          </a:p>
        </p:txBody>
      </p:sp>
      <p:sp>
        <p:nvSpPr>
          <p:cNvPr id="3" name="Title 2"/>
          <p:cNvSpPr>
            <a:spLocks noGrp="1"/>
          </p:cNvSpPr>
          <p:nvPr>
            <p:ph type="title"/>
          </p:nvPr>
        </p:nvSpPr>
        <p:spPr/>
        <p:txBody>
          <a:bodyPr>
            <a:normAutofit/>
          </a:bodyPr>
          <a:lstStyle/>
          <a:p>
            <a:r>
              <a:rPr lang="en-US" dirty="0"/>
              <a:t>Uncertainty about external phenomena </a:t>
            </a:r>
            <a:br>
              <a:rPr lang="en-US" dirty="0"/>
            </a:br>
            <a:r>
              <a:rPr lang="en-US" dirty="0"/>
              <a:t>(Oil price)</a:t>
            </a:r>
            <a:endParaRPr lang="fr-FR" dirty="0"/>
          </a:p>
        </p:txBody>
      </p:sp>
    </p:spTree>
    <p:extLst>
      <p:ext uri="{BB962C8B-B14F-4D97-AF65-F5344CB8AC3E}">
        <p14:creationId xmlns:p14="http://schemas.microsoft.com/office/powerpoint/2010/main" val="2379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10796" y="1811804"/>
            <a:ext cx="10096500" cy="4171950"/>
          </a:xfrm>
          <a:prstGeom prst="rect">
            <a:avLst/>
          </a:prstGeom>
        </p:spPr>
      </p:pic>
      <p:sp>
        <p:nvSpPr>
          <p:cNvPr id="2" name="Title 1"/>
          <p:cNvSpPr>
            <a:spLocks noGrp="1"/>
          </p:cNvSpPr>
          <p:nvPr>
            <p:ph type="title"/>
          </p:nvPr>
        </p:nvSpPr>
        <p:spPr>
          <a:xfrm>
            <a:off x="1986519" y="290694"/>
            <a:ext cx="6923567" cy="1325563"/>
          </a:xfrm>
        </p:spPr>
        <p:txBody>
          <a:bodyPr/>
          <a:lstStyle/>
          <a:p>
            <a:r>
              <a:rPr lang="en-US" dirty="0"/>
              <a:t>Uncertainty about external phenomena (solar photovoltaics and batteries)</a:t>
            </a:r>
          </a:p>
        </p:txBody>
      </p:sp>
      <p:sp>
        <p:nvSpPr>
          <p:cNvPr id="4" name="Date Placeholder 3"/>
          <p:cNvSpPr>
            <a:spLocks noGrp="1"/>
          </p:cNvSpPr>
          <p:nvPr>
            <p:ph type="dt" sz="half" idx="10"/>
          </p:nvPr>
        </p:nvSpPr>
        <p:spPr/>
        <p:txBody>
          <a:bodyPr/>
          <a:lstStyle/>
          <a:p>
            <a:fld id="{397E2A04-9C11-4CEE-A825-5F8180ED7E40}" type="datetime1">
              <a:rPr lang="en-US" smtClean="0"/>
              <a:t>2/17/20</a:t>
            </a:fld>
            <a:endParaRPr lang="en-US"/>
          </a:p>
        </p:txBody>
      </p:sp>
      <p:sp>
        <p:nvSpPr>
          <p:cNvPr id="6" name="Slide Number Placeholder 5"/>
          <p:cNvSpPr>
            <a:spLocks noGrp="1"/>
          </p:cNvSpPr>
          <p:nvPr>
            <p:ph type="sldNum" sz="quarter" idx="12"/>
          </p:nvPr>
        </p:nvSpPr>
        <p:spPr/>
        <p:txBody>
          <a:bodyPr/>
          <a:lstStyle/>
          <a:p>
            <a:fld id="{92A4DE5B-D266-47DA-B86B-5B95BCF9A6FB}" type="slidenum">
              <a:rPr lang="en-US" smtClean="0"/>
              <a:t>15</a:t>
            </a:fld>
            <a:endParaRPr lang="en-US" dirty="0"/>
          </a:p>
        </p:txBody>
      </p:sp>
      <p:sp>
        <p:nvSpPr>
          <p:cNvPr id="10" name="TextBox 9"/>
          <p:cNvSpPr txBox="1"/>
          <p:nvPr/>
        </p:nvSpPr>
        <p:spPr>
          <a:xfrm>
            <a:off x="9029700" y="5956240"/>
            <a:ext cx="2955471" cy="400110"/>
          </a:xfrm>
          <a:prstGeom prst="rect">
            <a:avLst/>
          </a:prstGeom>
          <a:noFill/>
        </p:spPr>
        <p:txBody>
          <a:bodyPr wrap="square" rtlCol="0">
            <a:spAutoFit/>
          </a:bodyPr>
          <a:lstStyle/>
          <a:p>
            <a:r>
              <a:rPr lang="sv-SE" sz="2000" dirty="0"/>
              <a:t>Source: IEA WEO 2017</a:t>
            </a:r>
          </a:p>
        </p:txBody>
      </p:sp>
    </p:spTree>
    <p:extLst>
      <p:ext uri="{BB962C8B-B14F-4D97-AF65-F5344CB8AC3E}">
        <p14:creationId xmlns:p14="http://schemas.microsoft.com/office/powerpoint/2010/main" val="263714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19AD8D-CB9B-45C5-84C2-BE3E52BF9771}"/>
              </a:ext>
            </a:extLst>
          </p:cNvPr>
          <p:cNvSpPr>
            <a:spLocks noGrp="1"/>
          </p:cNvSpPr>
          <p:nvPr>
            <p:ph type="title"/>
          </p:nvPr>
        </p:nvSpPr>
        <p:spPr>
          <a:xfrm>
            <a:off x="838200" y="2623583"/>
            <a:ext cx="10515600" cy="1325563"/>
          </a:xfrm>
        </p:spPr>
        <p:txBody>
          <a:bodyPr>
            <a:normAutofit/>
          </a:bodyPr>
          <a:lstStyle/>
          <a:p>
            <a:pPr algn="ctr"/>
            <a:r>
              <a:rPr lang="sv-SE" sz="5000" i="1" dirty="0"/>
              <a:t>Scenario types and techniques</a:t>
            </a:r>
            <a:endParaRPr lang="sv-SE" sz="5000" b="1" i="1" dirty="0"/>
          </a:p>
        </p:txBody>
      </p:sp>
      <p:sp>
        <p:nvSpPr>
          <p:cNvPr id="2" name="Slide Number Placeholder 1"/>
          <p:cNvSpPr>
            <a:spLocks noGrp="1"/>
          </p:cNvSpPr>
          <p:nvPr>
            <p:ph type="sldNum" sz="quarter" idx="12"/>
          </p:nvPr>
        </p:nvSpPr>
        <p:spPr/>
        <p:txBody>
          <a:bodyPr/>
          <a:lstStyle/>
          <a:p>
            <a:fld id="{F36C87F6-986D-49E6-AF40-1B3A1EE8064D}" type="slidenum">
              <a:rPr lang="en-GB" smtClean="0"/>
              <a:pPr/>
              <a:t>16</a:t>
            </a:fld>
            <a:endParaRPr lang="en-GB" dirty="0"/>
          </a:p>
        </p:txBody>
      </p:sp>
      <p:sp>
        <p:nvSpPr>
          <p:cNvPr id="3" name="Footer Placeholder 2">
            <a:extLst>
              <a:ext uri="{FF2B5EF4-FFF2-40B4-BE49-F238E27FC236}">
                <a16:creationId xmlns:a16="http://schemas.microsoft.com/office/drawing/2014/main" id="{679B9147-0161-4010-8E52-8615D66453F9}"/>
              </a:ext>
            </a:extLst>
          </p:cNvPr>
          <p:cNvSpPr>
            <a:spLocks noGrp="1"/>
          </p:cNvSpPr>
          <p:nvPr>
            <p:ph type="ftr" sz="quarter" idx="11"/>
          </p:nvPr>
        </p:nvSpPr>
        <p:spPr/>
        <p:txBody>
          <a:bodyPr/>
          <a:lstStyle/>
          <a:p>
            <a:r>
              <a:rPr lang="en-GB"/>
              <a:t>MJ2380-2381 2019</a:t>
            </a:r>
            <a:endParaRPr lang="en-GB" dirty="0"/>
          </a:p>
        </p:txBody>
      </p:sp>
    </p:spTree>
    <p:extLst>
      <p:ext uri="{BB962C8B-B14F-4D97-AF65-F5344CB8AC3E}">
        <p14:creationId xmlns:p14="http://schemas.microsoft.com/office/powerpoint/2010/main" val="203579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515601" cy="4351338"/>
          </a:xfrm>
        </p:spPr>
        <p:txBody>
          <a:bodyPr>
            <a:normAutofit/>
          </a:bodyPr>
          <a:lstStyle/>
          <a:p>
            <a:pPr marL="0" indent="0">
              <a:buNone/>
            </a:pPr>
            <a:r>
              <a:rPr lang="sv-SE" dirty="0"/>
              <a:t>No unique definition.</a:t>
            </a:r>
          </a:p>
          <a:p>
            <a:pPr marL="0" indent="0">
              <a:buNone/>
            </a:pPr>
            <a:r>
              <a:rPr lang="sv-SE" dirty="0"/>
              <a:t>But three main types, based on the type of future they explore:</a:t>
            </a:r>
          </a:p>
          <a:p>
            <a:pPr marL="457200" indent="-457200">
              <a:buFont typeface="Arial" panose="020B0604020202020204" pitchFamily="34" charset="0"/>
              <a:buChar char="•"/>
            </a:pPr>
            <a:r>
              <a:rPr lang="sv-SE" b="1" dirty="0"/>
              <a:t>Probable</a:t>
            </a:r>
            <a:r>
              <a:rPr lang="sv-SE" dirty="0"/>
              <a:t> – </a:t>
            </a:r>
            <a:r>
              <a:rPr lang="sv-SE" i="1" dirty="0"/>
              <a:t>What will happen</a:t>
            </a:r>
            <a:r>
              <a:rPr lang="sv-SE" dirty="0"/>
              <a:t>?</a:t>
            </a:r>
          </a:p>
          <a:p>
            <a:pPr marL="457200" indent="-457200">
              <a:buFont typeface="Arial" panose="020B0604020202020204" pitchFamily="34" charset="0"/>
              <a:buChar char="•"/>
            </a:pPr>
            <a:r>
              <a:rPr lang="sv-SE" b="1" dirty="0"/>
              <a:t>Possible</a:t>
            </a:r>
            <a:r>
              <a:rPr lang="sv-SE" dirty="0"/>
              <a:t> – </a:t>
            </a:r>
            <a:r>
              <a:rPr lang="sv-SE" i="1" dirty="0"/>
              <a:t>What can happen</a:t>
            </a:r>
            <a:r>
              <a:rPr lang="sv-SE" dirty="0"/>
              <a:t>?</a:t>
            </a:r>
          </a:p>
          <a:p>
            <a:pPr marL="457200" indent="-457200">
              <a:buFont typeface="Arial" panose="020B0604020202020204" pitchFamily="34" charset="0"/>
              <a:buChar char="•"/>
            </a:pPr>
            <a:r>
              <a:rPr lang="sv-SE" b="1" dirty="0"/>
              <a:t>Preferable</a:t>
            </a:r>
            <a:r>
              <a:rPr lang="sv-SE" dirty="0"/>
              <a:t> – </a:t>
            </a:r>
            <a:r>
              <a:rPr lang="sv-SE" i="1" dirty="0"/>
              <a:t>How can a specific target be reached</a:t>
            </a:r>
            <a:r>
              <a:rPr lang="sv-SE" dirty="0"/>
              <a:t>?</a:t>
            </a:r>
          </a:p>
          <a:p>
            <a:pPr marL="0" indent="0">
              <a:buNone/>
            </a:pPr>
            <a:endParaRPr lang="en-US" dirty="0"/>
          </a:p>
        </p:txBody>
      </p:sp>
      <p:sp>
        <p:nvSpPr>
          <p:cNvPr id="6" name="Slide Number Placeholder 5"/>
          <p:cNvSpPr>
            <a:spLocks noGrp="1"/>
          </p:cNvSpPr>
          <p:nvPr>
            <p:ph type="sldNum" sz="quarter" idx="12"/>
          </p:nvPr>
        </p:nvSpPr>
        <p:spPr/>
        <p:txBody>
          <a:bodyPr/>
          <a:lstStyle/>
          <a:p>
            <a:fld id="{92A4DE5B-D266-47DA-B86B-5B95BCF9A6FB}" type="slidenum">
              <a:rPr lang="en-US" smtClean="0"/>
              <a:t>17</a:t>
            </a:fld>
            <a:endParaRPr lang="en-US" dirty="0"/>
          </a:p>
        </p:txBody>
      </p:sp>
      <p:sp>
        <p:nvSpPr>
          <p:cNvPr id="2" name="Title 1"/>
          <p:cNvSpPr>
            <a:spLocks noGrp="1"/>
          </p:cNvSpPr>
          <p:nvPr>
            <p:ph type="title"/>
          </p:nvPr>
        </p:nvSpPr>
        <p:spPr/>
        <p:txBody>
          <a:bodyPr/>
          <a:lstStyle/>
          <a:p>
            <a:r>
              <a:rPr lang="en-US" dirty="0"/>
              <a:t>Scenario types and techniques</a:t>
            </a:r>
          </a:p>
        </p:txBody>
      </p:sp>
    </p:spTree>
    <p:extLst>
      <p:ext uri="{BB962C8B-B14F-4D97-AF65-F5344CB8AC3E}">
        <p14:creationId xmlns:p14="http://schemas.microsoft.com/office/powerpoint/2010/main" val="236235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2A4DE5B-D266-47DA-B86B-5B95BCF9A6FB}" type="slidenum">
              <a:rPr lang="en-US" smtClean="0"/>
              <a:t>18</a:t>
            </a:fld>
            <a:endParaRPr lang="en-US" dirty="0"/>
          </a:p>
        </p:txBody>
      </p:sp>
      <p:sp>
        <p:nvSpPr>
          <p:cNvPr id="2" name="Title 1"/>
          <p:cNvSpPr>
            <a:spLocks noGrp="1"/>
          </p:cNvSpPr>
          <p:nvPr>
            <p:ph type="title"/>
          </p:nvPr>
        </p:nvSpPr>
        <p:spPr/>
        <p:txBody>
          <a:bodyPr/>
          <a:lstStyle/>
          <a:p>
            <a:r>
              <a:rPr lang="en-US" dirty="0"/>
              <a:t>Scenario types and techniques</a:t>
            </a:r>
          </a:p>
        </p:txBody>
      </p:sp>
      <p:pic>
        <p:nvPicPr>
          <p:cNvPr id="7" name="Picture 6">
            <a:extLst>
              <a:ext uri="{FF2B5EF4-FFF2-40B4-BE49-F238E27FC236}">
                <a16:creationId xmlns:a16="http://schemas.microsoft.com/office/drawing/2014/main" id="{357E4307-1DF1-49EE-B2AA-637F29081687}"/>
              </a:ext>
            </a:extLst>
          </p:cNvPr>
          <p:cNvPicPr>
            <a:picLocks noChangeAspect="1"/>
          </p:cNvPicPr>
          <p:nvPr/>
        </p:nvPicPr>
        <p:blipFill>
          <a:blip r:embed="rId2"/>
          <a:stretch>
            <a:fillRect/>
          </a:stretch>
        </p:blipFill>
        <p:spPr>
          <a:xfrm>
            <a:off x="756668" y="2103317"/>
            <a:ext cx="10366541" cy="3127901"/>
          </a:xfrm>
          <a:prstGeom prst="rect">
            <a:avLst/>
          </a:prstGeom>
        </p:spPr>
      </p:pic>
      <p:sp>
        <p:nvSpPr>
          <p:cNvPr id="5" name="Content Placeholder 2">
            <a:extLst>
              <a:ext uri="{FF2B5EF4-FFF2-40B4-BE49-F238E27FC236}">
                <a16:creationId xmlns:a16="http://schemas.microsoft.com/office/drawing/2014/main" id="{73C49065-DD64-4B6D-B872-699706125369}"/>
              </a:ext>
            </a:extLst>
          </p:cNvPr>
          <p:cNvSpPr>
            <a:spLocks noGrp="1"/>
          </p:cNvSpPr>
          <p:nvPr>
            <p:ph idx="1"/>
          </p:nvPr>
        </p:nvSpPr>
        <p:spPr>
          <a:xfrm>
            <a:off x="4691616" y="5464462"/>
            <a:ext cx="2808768" cy="460375"/>
          </a:xfrm>
        </p:spPr>
        <p:txBody>
          <a:bodyPr>
            <a:normAutofit lnSpcReduction="10000"/>
          </a:bodyPr>
          <a:lstStyle/>
          <a:p>
            <a:pPr marL="0" indent="0">
              <a:buNone/>
            </a:pPr>
            <a:r>
              <a:rPr lang="sv-SE" i="1" dirty="0"/>
              <a:t>+ sensitivity analyses</a:t>
            </a:r>
          </a:p>
          <a:p>
            <a:pPr marL="0" indent="0">
              <a:buNone/>
            </a:pPr>
            <a:endParaRPr lang="en-US" i="1" dirty="0"/>
          </a:p>
        </p:txBody>
      </p:sp>
      <p:cxnSp>
        <p:nvCxnSpPr>
          <p:cNvPr id="4" name="Straight Connector 3">
            <a:extLst>
              <a:ext uri="{FF2B5EF4-FFF2-40B4-BE49-F238E27FC236}">
                <a16:creationId xmlns:a16="http://schemas.microsoft.com/office/drawing/2014/main" id="{D874E763-0512-4F2C-A553-DCF5E8600CFD}"/>
              </a:ext>
            </a:extLst>
          </p:cNvPr>
          <p:cNvCxnSpPr/>
          <p:nvPr/>
        </p:nvCxnSpPr>
        <p:spPr>
          <a:xfrm>
            <a:off x="925033" y="5273750"/>
            <a:ext cx="10058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4438665-D99A-0848-A0EF-69E290B87965}"/>
              </a:ext>
            </a:extLst>
          </p:cNvPr>
          <p:cNvSpPr/>
          <p:nvPr/>
        </p:nvSpPr>
        <p:spPr>
          <a:xfrm>
            <a:off x="756667" y="5940706"/>
            <a:ext cx="10366541" cy="369332"/>
          </a:xfrm>
          <a:prstGeom prst="rect">
            <a:avLst/>
          </a:prstGeom>
        </p:spPr>
        <p:txBody>
          <a:bodyPr wrap="square">
            <a:spAutoFit/>
          </a:bodyPr>
          <a:lstStyle/>
          <a:p>
            <a:r>
              <a:rPr lang="en-US" dirty="0">
                <a:hlinkClick r:id="rId3"/>
              </a:rPr>
              <a:t>Börjeson L. et al., Scenario types and techniques: Towards a user’s guide, Futures, 2006</a:t>
            </a:r>
            <a:endParaRPr lang="en-US" dirty="0"/>
          </a:p>
        </p:txBody>
      </p:sp>
      <p:sp>
        <p:nvSpPr>
          <p:cNvPr id="8" name="TextBox 7">
            <a:extLst>
              <a:ext uri="{FF2B5EF4-FFF2-40B4-BE49-F238E27FC236}">
                <a16:creationId xmlns:a16="http://schemas.microsoft.com/office/drawing/2014/main" id="{5EBF6118-0EBC-1746-87AA-9AF764E44EA2}"/>
              </a:ext>
            </a:extLst>
          </p:cNvPr>
          <p:cNvSpPr txBox="1"/>
          <p:nvPr/>
        </p:nvSpPr>
        <p:spPr>
          <a:xfrm>
            <a:off x="8970745" y="6131293"/>
            <a:ext cx="0" cy="0"/>
          </a:xfrm>
          <a:prstGeom prst="rect">
            <a:avLst/>
          </a:prstGeom>
        </p:spPr>
        <p:txBody>
          <a:bodyPr vert="horz" wrap="none" lIns="91440" tIns="0" rIns="91440" bIns="0" rtlCol="0" anchor="t">
            <a:normAutofit fontScale="25000" lnSpcReduction="20000"/>
          </a:bodyPr>
          <a:lstStyle/>
          <a:p>
            <a:pPr marL="457200" indent="0"/>
            <a:endParaRPr lang="en-GB" sz="3000" b="1" spc="-150" dirty="0">
              <a:solidFill>
                <a:schemeClr val="bg2">
                  <a:lumMod val="50000"/>
                </a:schemeClr>
              </a:solidFill>
              <a:latin typeface="+mn-lt"/>
            </a:endParaRPr>
          </a:p>
        </p:txBody>
      </p:sp>
    </p:spTree>
    <p:extLst>
      <p:ext uri="{BB962C8B-B14F-4D97-AF65-F5344CB8AC3E}">
        <p14:creationId xmlns:p14="http://schemas.microsoft.com/office/powerpoint/2010/main" val="79276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515601" cy="4351338"/>
          </a:xfrm>
        </p:spPr>
        <p:txBody>
          <a:bodyPr>
            <a:normAutofit/>
          </a:bodyPr>
          <a:lstStyle/>
          <a:p>
            <a:pPr marL="0" indent="0">
              <a:buNone/>
            </a:pPr>
            <a:r>
              <a:rPr lang="sv-SE" dirty="0"/>
              <a:t>Used to assess and adapt to situations that are </a:t>
            </a:r>
            <a:r>
              <a:rPr lang="sv-SE" b="1" i="1" dirty="0"/>
              <a:t>expected to occur</a:t>
            </a:r>
            <a:r>
              <a:rPr lang="sv-SE" dirty="0"/>
              <a:t>. Typically useful to investors.</a:t>
            </a:r>
          </a:p>
          <a:p>
            <a:pPr marL="0" indent="0">
              <a:buNone/>
            </a:pPr>
            <a:endParaRPr lang="sv-SE" dirty="0"/>
          </a:p>
          <a:p>
            <a:pPr marL="0" indent="0">
              <a:buNone/>
            </a:pPr>
            <a:r>
              <a:rPr lang="sv-SE" dirty="0"/>
              <a:t>Two types:</a:t>
            </a:r>
          </a:p>
          <a:p>
            <a:pPr marL="457200" indent="-457200">
              <a:buFont typeface="Arial" panose="020B0604020202020204" pitchFamily="34" charset="0"/>
              <a:buChar char="•"/>
            </a:pPr>
            <a:r>
              <a:rPr lang="en-US" i="1" dirty="0"/>
              <a:t>Forecasts</a:t>
            </a:r>
            <a:r>
              <a:rPr lang="en-US" dirty="0"/>
              <a:t> - What will happen, if the likely development unfolds?</a:t>
            </a:r>
          </a:p>
          <a:p>
            <a:pPr marL="457200" indent="-457200">
              <a:buFont typeface="Arial" panose="020B0604020202020204" pitchFamily="34" charset="0"/>
              <a:buChar char="•"/>
            </a:pPr>
            <a:r>
              <a:rPr lang="sv-SE" i="1" dirty="0"/>
              <a:t>What-if scenarios </a:t>
            </a:r>
            <a:r>
              <a:rPr lang="sv-SE" dirty="0"/>
              <a:t>-</a:t>
            </a:r>
            <a:r>
              <a:rPr lang="en-US" dirty="0"/>
              <a:t> What will happen, if some specified events occur?</a:t>
            </a:r>
            <a:endParaRPr lang="sv-SE" dirty="0"/>
          </a:p>
          <a:p>
            <a:pPr marL="0" indent="0">
              <a:buNone/>
            </a:pPr>
            <a:endParaRPr lang="en-US" dirty="0"/>
          </a:p>
        </p:txBody>
      </p:sp>
      <p:sp>
        <p:nvSpPr>
          <p:cNvPr id="6" name="Slide Number Placeholder 5"/>
          <p:cNvSpPr>
            <a:spLocks noGrp="1"/>
          </p:cNvSpPr>
          <p:nvPr>
            <p:ph type="sldNum" sz="quarter" idx="12"/>
          </p:nvPr>
        </p:nvSpPr>
        <p:spPr/>
        <p:txBody>
          <a:bodyPr/>
          <a:lstStyle/>
          <a:p>
            <a:fld id="{92A4DE5B-D266-47DA-B86B-5B95BCF9A6FB}" type="slidenum">
              <a:rPr lang="en-US" smtClean="0"/>
              <a:t>19</a:t>
            </a:fld>
            <a:endParaRPr lang="en-US" dirty="0"/>
          </a:p>
        </p:txBody>
      </p:sp>
      <p:sp>
        <p:nvSpPr>
          <p:cNvPr id="2" name="Title 1"/>
          <p:cNvSpPr>
            <a:spLocks noGrp="1"/>
          </p:cNvSpPr>
          <p:nvPr>
            <p:ph type="title"/>
          </p:nvPr>
        </p:nvSpPr>
        <p:spPr/>
        <p:txBody>
          <a:bodyPr/>
          <a:lstStyle/>
          <a:p>
            <a:r>
              <a:rPr lang="en-US" dirty="0"/>
              <a:t>Predictive scenarios</a:t>
            </a:r>
          </a:p>
        </p:txBody>
      </p:sp>
    </p:spTree>
    <p:extLst>
      <p:ext uri="{BB962C8B-B14F-4D97-AF65-F5344CB8AC3E}">
        <p14:creationId xmlns:p14="http://schemas.microsoft.com/office/powerpoint/2010/main" val="380275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MJ2380-2381 2019</a:t>
            </a:r>
            <a:endParaRPr lang="en-GB" dirty="0"/>
          </a:p>
        </p:txBody>
      </p:sp>
      <p:sp>
        <p:nvSpPr>
          <p:cNvPr id="5" name="Slide Number Placeholder 4"/>
          <p:cNvSpPr>
            <a:spLocks noGrp="1"/>
          </p:cNvSpPr>
          <p:nvPr>
            <p:ph type="sldNum" sz="quarter" idx="12"/>
          </p:nvPr>
        </p:nvSpPr>
        <p:spPr/>
        <p:txBody>
          <a:bodyPr/>
          <a:lstStyle/>
          <a:p>
            <a:fld id="{A0B7FA9A-6BCF-4CFA-8685-B7A43319A6CD}" type="slidenum">
              <a:rPr lang="en-GB" smtClean="0"/>
              <a:pPr/>
              <a:t>2</a:t>
            </a:fld>
            <a:endParaRPr lang="en-GB" dirty="0"/>
          </a:p>
        </p:txBody>
      </p:sp>
      <p:sp>
        <p:nvSpPr>
          <p:cNvPr id="7" name="Rectangle 6"/>
          <p:cNvSpPr/>
          <p:nvPr/>
        </p:nvSpPr>
        <p:spPr>
          <a:xfrm>
            <a:off x="60881" y="1577763"/>
            <a:ext cx="2225119" cy="4022937"/>
          </a:xfrm>
          <a:prstGeom prst="rect">
            <a:avLst/>
          </a:prstGeom>
          <a:ln w="9525"/>
        </p:spPr>
        <p:style>
          <a:lnRef idx="2">
            <a:schemeClr val="accent1"/>
          </a:lnRef>
          <a:fillRef idx="1">
            <a:schemeClr val="lt1"/>
          </a:fillRef>
          <a:effectRef idx="0">
            <a:schemeClr val="accent1"/>
          </a:effectRef>
          <a:fontRef idx="minor">
            <a:schemeClr val="dk1"/>
          </a:fontRef>
        </p:style>
        <p:txBody>
          <a:bodyPr rtlCol="0" anchor="t"/>
          <a:lstStyle/>
          <a:p>
            <a:pPr algn="ctr"/>
            <a:r>
              <a:rPr lang="en-US" u="sng" dirty="0">
                <a:solidFill>
                  <a:srgbClr val="0070C0"/>
                </a:solidFill>
              </a:rPr>
              <a:t>Introduction</a:t>
            </a:r>
            <a:endParaRPr lang="sv-SE" u="sng" dirty="0">
              <a:solidFill>
                <a:srgbClr val="0070C0"/>
              </a:solidFill>
            </a:endParaRPr>
          </a:p>
        </p:txBody>
      </p:sp>
      <p:sp>
        <p:nvSpPr>
          <p:cNvPr id="8" name="Rectangle 7"/>
          <p:cNvSpPr/>
          <p:nvPr/>
        </p:nvSpPr>
        <p:spPr>
          <a:xfrm>
            <a:off x="2372775" y="1577762"/>
            <a:ext cx="2345442" cy="4022937"/>
          </a:xfrm>
          <a:prstGeom prst="rect">
            <a:avLst/>
          </a:prstGeom>
          <a:ln w="9525">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u="sng" dirty="0">
                <a:solidFill>
                  <a:srgbClr val="FF0000"/>
                </a:solidFill>
              </a:rPr>
              <a:t>Model development</a:t>
            </a:r>
            <a:endParaRPr lang="sv-SE" u="sng" dirty="0">
              <a:solidFill>
                <a:srgbClr val="FF0000"/>
              </a:solidFill>
            </a:endParaRPr>
          </a:p>
        </p:txBody>
      </p:sp>
      <p:sp>
        <p:nvSpPr>
          <p:cNvPr id="9" name="Rectangle 8"/>
          <p:cNvSpPr/>
          <p:nvPr/>
        </p:nvSpPr>
        <p:spPr>
          <a:xfrm>
            <a:off x="4807401" y="1571138"/>
            <a:ext cx="2378134" cy="4022937"/>
          </a:xfrm>
          <a:prstGeom prst="rect">
            <a:avLst/>
          </a:prstGeom>
          <a:ln/>
        </p:spPr>
        <p:style>
          <a:lnRef idx="2">
            <a:schemeClr val="accent6"/>
          </a:lnRef>
          <a:fillRef idx="1">
            <a:schemeClr val="lt1"/>
          </a:fillRef>
          <a:effectRef idx="0">
            <a:schemeClr val="accent6"/>
          </a:effectRef>
          <a:fontRef idx="minor">
            <a:schemeClr val="dk1"/>
          </a:fontRef>
        </p:style>
        <p:txBody>
          <a:bodyPr rtlCol="0" anchor="t"/>
          <a:lstStyle/>
          <a:p>
            <a:pPr algn="ctr"/>
            <a:r>
              <a:rPr lang="en-US" u="sng" dirty="0">
                <a:solidFill>
                  <a:schemeClr val="accent6">
                    <a:lumMod val="75000"/>
                  </a:schemeClr>
                </a:solidFill>
              </a:rPr>
              <a:t>Beyond the energy system</a:t>
            </a:r>
            <a:endParaRPr lang="sv-SE" u="sng" dirty="0">
              <a:solidFill>
                <a:schemeClr val="accent6">
                  <a:lumMod val="75000"/>
                </a:schemeClr>
              </a:solidFill>
            </a:endParaRPr>
          </a:p>
        </p:txBody>
      </p:sp>
      <p:sp>
        <p:nvSpPr>
          <p:cNvPr id="18" name="Rounded Rectangle 17"/>
          <p:cNvSpPr/>
          <p:nvPr/>
        </p:nvSpPr>
        <p:spPr>
          <a:xfrm>
            <a:off x="4902015" y="2391934"/>
            <a:ext cx="2188905" cy="550189"/>
          </a:xfrm>
          <a:prstGeom prst="roundRect">
            <a:avLst/>
          </a:prstGeom>
          <a:ln w="28575">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Lec3: </a:t>
            </a:r>
            <a:r>
              <a:rPr lang="en-US" sz="1600" dirty="0"/>
              <a:t>Modelling aspects of CLEWs</a:t>
            </a:r>
            <a:endParaRPr lang="sv-SE" sz="1600" dirty="0"/>
          </a:p>
        </p:txBody>
      </p:sp>
      <p:sp>
        <p:nvSpPr>
          <p:cNvPr id="35" name="Rounded Rectangle 34"/>
          <p:cNvSpPr/>
          <p:nvPr/>
        </p:nvSpPr>
        <p:spPr>
          <a:xfrm>
            <a:off x="180993" y="2199333"/>
            <a:ext cx="1965859" cy="1059212"/>
          </a:xfrm>
          <a:prstGeom prst="roundRect">
            <a:avLst/>
          </a:prstGeom>
          <a:noFill/>
          <a:ln w="28575">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Lec1: </a:t>
            </a:r>
            <a:r>
              <a:rPr lang="en-US" sz="1600" dirty="0"/>
              <a:t>Intro to Energy Systems Analysis and modelling tools</a:t>
            </a:r>
            <a:endParaRPr lang="sv-SE" sz="1600" dirty="0"/>
          </a:p>
        </p:txBody>
      </p:sp>
      <p:sp>
        <p:nvSpPr>
          <p:cNvPr id="6" name="Title 5">
            <a:extLst>
              <a:ext uri="{FF2B5EF4-FFF2-40B4-BE49-F238E27FC236}">
                <a16:creationId xmlns:a16="http://schemas.microsoft.com/office/drawing/2014/main" id="{DA8FED4B-4EA8-42D3-9611-5EBD27165E67}"/>
              </a:ext>
            </a:extLst>
          </p:cNvPr>
          <p:cNvSpPr>
            <a:spLocks noGrp="1"/>
          </p:cNvSpPr>
          <p:nvPr>
            <p:ph type="title"/>
          </p:nvPr>
        </p:nvSpPr>
        <p:spPr/>
        <p:txBody>
          <a:bodyPr/>
          <a:lstStyle/>
          <a:p>
            <a:r>
              <a:rPr lang="sv-SE" dirty="0"/>
              <a:t>Course overview</a:t>
            </a:r>
          </a:p>
        </p:txBody>
      </p:sp>
      <p:sp>
        <p:nvSpPr>
          <p:cNvPr id="38" name="Rounded Rectangle 20">
            <a:extLst>
              <a:ext uri="{FF2B5EF4-FFF2-40B4-BE49-F238E27FC236}">
                <a16:creationId xmlns:a16="http://schemas.microsoft.com/office/drawing/2014/main" id="{AADBC741-E570-4902-9BDE-3FB3FB494D48}"/>
              </a:ext>
            </a:extLst>
          </p:cNvPr>
          <p:cNvSpPr/>
          <p:nvPr/>
        </p:nvSpPr>
        <p:spPr>
          <a:xfrm>
            <a:off x="180993" y="4455337"/>
            <a:ext cx="1965859" cy="944926"/>
          </a:xfrm>
          <a:prstGeom prst="round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Lab 2</a:t>
            </a:r>
            <a:r>
              <a:rPr lang="en-US" sz="1600" i="1" dirty="0"/>
              <a:t>: </a:t>
            </a:r>
          </a:p>
          <a:p>
            <a:pPr algn="ctr"/>
            <a:r>
              <a:rPr lang="en-US" sz="1600" dirty="0"/>
              <a:t>RES and temporal representation</a:t>
            </a:r>
            <a:endParaRPr lang="sv-SE" sz="1600" dirty="0"/>
          </a:p>
        </p:txBody>
      </p:sp>
      <p:sp>
        <p:nvSpPr>
          <p:cNvPr id="43" name="Rounded Rectangle 22">
            <a:extLst>
              <a:ext uri="{FF2B5EF4-FFF2-40B4-BE49-F238E27FC236}">
                <a16:creationId xmlns:a16="http://schemas.microsoft.com/office/drawing/2014/main" id="{69A2B963-3EC9-4EF0-83A4-FACFC35BACA2}"/>
              </a:ext>
            </a:extLst>
          </p:cNvPr>
          <p:cNvSpPr/>
          <p:nvPr/>
        </p:nvSpPr>
        <p:spPr>
          <a:xfrm>
            <a:off x="2465303" y="3877052"/>
            <a:ext cx="2152679" cy="939136"/>
          </a:xfrm>
          <a:prstGeom prst="roundRect">
            <a:avLst/>
          </a:prstGeom>
          <a:ln>
            <a:solidFill>
              <a:srgbClr val="FA7A7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Lab 3, 4 and 5</a:t>
            </a:r>
            <a:r>
              <a:rPr lang="en-US" sz="1600" i="1" dirty="0"/>
              <a:t>:</a:t>
            </a:r>
          </a:p>
          <a:p>
            <a:pPr algn="ctr"/>
            <a:r>
              <a:rPr lang="sv-SE" sz="1600" dirty="0"/>
              <a:t>Structuring a Simple Model</a:t>
            </a:r>
          </a:p>
        </p:txBody>
      </p:sp>
      <p:sp>
        <p:nvSpPr>
          <p:cNvPr id="52" name="Rounded Rectangle 34">
            <a:extLst>
              <a:ext uri="{FF2B5EF4-FFF2-40B4-BE49-F238E27FC236}">
                <a16:creationId xmlns:a16="http://schemas.microsoft.com/office/drawing/2014/main" id="{CED5AABA-9240-4E11-99D9-3F4473C45F58}"/>
              </a:ext>
            </a:extLst>
          </p:cNvPr>
          <p:cNvSpPr/>
          <p:nvPr/>
        </p:nvSpPr>
        <p:spPr>
          <a:xfrm>
            <a:off x="2465303" y="2199333"/>
            <a:ext cx="2152679" cy="1059212"/>
          </a:xfrm>
          <a:prstGeom prst="round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Lec2: </a:t>
            </a:r>
            <a:r>
              <a:rPr lang="en-US" sz="1600" dirty="0" err="1"/>
              <a:t>Optimisation</a:t>
            </a:r>
            <a:r>
              <a:rPr lang="en-US" sz="1600" dirty="0"/>
              <a:t> models and </a:t>
            </a:r>
            <a:r>
              <a:rPr lang="en-US" sz="1600" dirty="0" err="1"/>
              <a:t>OSeMOSYS</a:t>
            </a:r>
            <a:endParaRPr lang="sv-SE" sz="1600" dirty="0"/>
          </a:p>
        </p:txBody>
      </p:sp>
      <p:sp>
        <p:nvSpPr>
          <p:cNvPr id="53" name="Rectangle 52">
            <a:extLst>
              <a:ext uri="{FF2B5EF4-FFF2-40B4-BE49-F238E27FC236}">
                <a16:creationId xmlns:a16="http://schemas.microsoft.com/office/drawing/2014/main" id="{0EFC46F2-BED7-4882-996F-B012236D9149}"/>
              </a:ext>
            </a:extLst>
          </p:cNvPr>
          <p:cNvSpPr/>
          <p:nvPr/>
        </p:nvSpPr>
        <p:spPr>
          <a:xfrm>
            <a:off x="7282453" y="1567823"/>
            <a:ext cx="2378134" cy="4032875"/>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u="sng" dirty="0">
                <a:solidFill>
                  <a:schemeClr val="bg1">
                    <a:lumMod val="50000"/>
                  </a:schemeClr>
                </a:solidFill>
              </a:rPr>
              <a:t>Scenario analysis</a:t>
            </a:r>
            <a:endParaRPr lang="sv-SE" u="sng" dirty="0">
              <a:solidFill>
                <a:schemeClr val="bg1">
                  <a:lumMod val="50000"/>
                </a:schemeClr>
              </a:solidFill>
            </a:endParaRPr>
          </a:p>
        </p:txBody>
      </p:sp>
      <p:sp>
        <p:nvSpPr>
          <p:cNvPr id="54" name="Rounded Rectangle 17">
            <a:extLst>
              <a:ext uri="{FF2B5EF4-FFF2-40B4-BE49-F238E27FC236}">
                <a16:creationId xmlns:a16="http://schemas.microsoft.com/office/drawing/2014/main" id="{3BF552CB-0386-4905-B282-32FF42BE6059}"/>
              </a:ext>
            </a:extLst>
          </p:cNvPr>
          <p:cNvSpPr/>
          <p:nvPr/>
        </p:nvSpPr>
        <p:spPr>
          <a:xfrm>
            <a:off x="7365384" y="2258237"/>
            <a:ext cx="2212271" cy="817581"/>
          </a:xfrm>
          <a:prstGeom prst="roundRect">
            <a:avLst/>
          </a:prstGeom>
          <a:ln w="28575">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Lec4: </a:t>
            </a:r>
            <a:r>
              <a:rPr lang="en-US" sz="1600" dirty="0"/>
              <a:t>Normative, descriptive, explorative scenarios</a:t>
            </a:r>
            <a:endParaRPr lang="sv-SE" sz="1600" dirty="0"/>
          </a:p>
        </p:txBody>
      </p:sp>
      <p:sp>
        <p:nvSpPr>
          <p:cNvPr id="56" name="Rectangle 55">
            <a:extLst>
              <a:ext uri="{FF2B5EF4-FFF2-40B4-BE49-F238E27FC236}">
                <a16:creationId xmlns:a16="http://schemas.microsoft.com/office/drawing/2014/main" id="{62064874-39A5-4C9D-B490-96BD5772586C}"/>
              </a:ext>
            </a:extLst>
          </p:cNvPr>
          <p:cNvSpPr/>
          <p:nvPr/>
        </p:nvSpPr>
        <p:spPr>
          <a:xfrm>
            <a:off x="9770542" y="1571138"/>
            <a:ext cx="2378134" cy="4029559"/>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u="sng" dirty="0">
                <a:solidFill>
                  <a:schemeClr val="accent2">
                    <a:lumMod val="75000"/>
                  </a:schemeClr>
                </a:solidFill>
              </a:rPr>
              <a:t>Applications</a:t>
            </a:r>
            <a:endParaRPr lang="sv-SE" u="sng" dirty="0">
              <a:solidFill>
                <a:schemeClr val="accent2">
                  <a:lumMod val="75000"/>
                </a:schemeClr>
              </a:solidFill>
            </a:endParaRPr>
          </a:p>
        </p:txBody>
      </p:sp>
      <p:sp>
        <p:nvSpPr>
          <p:cNvPr id="57" name="Rounded Rectangle 17">
            <a:extLst>
              <a:ext uri="{FF2B5EF4-FFF2-40B4-BE49-F238E27FC236}">
                <a16:creationId xmlns:a16="http://schemas.microsoft.com/office/drawing/2014/main" id="{ABDC7C33-9FE1-4B13-80ED-DE5A71A006DD}"/>
              </a:ext>
            </a:extLst>
          </p:cNvPr>
          <p:cNvSpPr/>
          <p:nvPr/>
        </p:nvSpPr>
        <p:spPr>
          <a:xfrm>
            <a:off x="9847200" y="2258237"/>
            <a:ext cx="2212271" cy="817581"/>
          </a:xfrm>
          <a:prstGeom prst="roundRect">
            <a:avLst/>
          </a:prstGeom>
          <a:ln w="28575">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Lec5: </a:t>
            </a:r>
            <a:r>
              <a:rPr lang="en-US" sz="1600" dirty="0"/>
              <a:t>Energy systems analysis in real life</a:t>
            </a:r>
            <a:endParaRPr lang="sv-SE" sz="1600" dirty="0"/>
          </a:p>
        </p:txBody>
      </p:sp>
      <p:sp>
        <p:nvSpPr>
          <p:cNvPr id="58" name="Rounded Rectangle 22">
            <a:extLst>
              <a:ext uri="{FF2B5EF4-FFF2-40B4-BE49-F238E27FC236}">
                <a16:creationId xmlns:a16="http://schemas.microsoft.com/office/drawing/2014/main" id="{956CEEF0-F9E0-4799-84C7-D994F179BB99}"/>
              </a:ext>
            </a:extLst>
          </p:cNvPr>
          <p:cNvSpPr/>
          <p:nvPr/>
        </p:nvSpPr>
        <p:spPr>
          <a:xfrm>
            <a:off x="4938241" y="3874689"/>
            <a:ext cx="2152679" cy="939136"/>
          </a:xfrm>
          <a:prstGeom prst="round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Lab 6</a:t>
            </a:r>
            <a:r>
              <a:rPr lang="en-US" sz="1600" i="1" dirty="0"/>
              <a:t>:</a:t>
            </a:r>
          </a:p>
          <a:p>
            <a:pPr algn="ctr"/>
            <a:r>
              <a:rPr lang="sv-SE" sz="1600" dirty="0"/>
              <a:t>Adding elements of CLEWs</a:t>
            </a:r>
          </a:p>
        </p:txBody>
      </p:sp>
      <p:sp>
        <p:nvSpPr>
          <p:cNvPr id="2" name="Arrow: Down 1">
            <a:extLst>
              <a:ext uri="{FF2B5EF4-FFF2-40B4-BE49-F238E27FC236}">
                <a16:creationId xmlns:a16="http://schemas.microsoft.com/office/drawing/2014/main" id="{43459B84-E8E2-4EA4-A248-1D81D8CD726A}"/>
              </a:ext>
            </a:extLst>
          </p:cNvPr>
          <p:cNvSpPr/>
          <p:nvPr/>
        </p:nvSpPr>
        <p:spPr>
          <a:xfrm>
            <a:off x="844828" y="5481265"/>
            <a:ext cx="526774" cy="384270"/>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9" name="Arrow: Down 58">
            <a:extLst>
              <a:ext uri="{FF2B5EF4-FFF2-40B4-BE49-F238E27FC236}">
                <a16:creationId xmlns:a16="http://schemas.microsoft.com/office/drawing/2014/main" id="{91DE9CC9-725F-4A6B-8E54-E6653D007EF2}"/>
              </a:ext>
            </a:extLst>
          </p:cNvPr>
          <p:cNvSpPr/>
          <p:nvPr/>
        </p:nvSpPr>
        <p:spPr>
          <a:xfrm>
            <a:off x="3893003" y="5486477"/>
            <a:ext cx="526774" cy="38427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Arrow: Down 59">
            <a:extLst>
              <a:ext uri="{FF2B5EF4-FFF2-40B4-BE49-F238E27FC236}">
                <a16:creationId xmlns:a16="http://schemas.microsoft.com/office/drawing/2014/main" id="{F0D95A8E-F489-487D-84A4-AD58C3B0BBA7}"/>
              </a:ext>
            </a:extLst>
          </p:cNvPr>
          <p:cNvSpPr/>
          <p:nvPr/>
        </p:nvSpPr>
        <p:spPr>
          <a:xfrm>
            <a:off x="5772912" y="5481265"/>
            <a:ext cx="526774" cy="384270"/>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1" name="Arrow: Down 60">
            <a:extLst>
              <a:ext uri="{FF2B5EF4-FFF2-40B4-BE49-F238E27FC236}">
                <a16:creationId xmlns:a16="http://schemas.microsoft.com/office/drawing/2014/main" id="{F3BE7F9D-2A8B-4636-92CF-84D9DE041B62}"/>
              </a:ext>
            </a:extLst>
          </p:cNvPr>
          <p:cNvSpPr/>
          <p:nvPr/>
        </p:nvSpPr>
        <p:spPr>
          <a:xfrm>
            <a:off x="2676278" y="5481265"/>
            <a:ext cx="526774" cy="38427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Arrow: Down 61">
            <a:extLst>
              <a:ext uri="{FF2B5EF4-FFF2-40B4-BE49-F238E27FC236}">
                <a16:creationId xmlns:a16="http://schemas.microsoft.com/office/drawing/2014/main" id="{756BB1AB-CC4D-4D9A-9232-4791C34AC0BB}"/>
              </a:ext>
            </a:extLst>
          </p:cNvPr>
          <p:cNvSpPr/>
          <p:nvPr/>
        </p:nvSpPr>
        <p:spPr>
          <a:xfrm>
            <a:off x="10689949" y="5474030"/>
            <a:ext cx="526774" cy="384270"/>
          </a:xfrm>
          <a:prstGeom prst="downArrow">
            <a:avLst/>
          </a:prstGeom>
          <a:pattFill prst="lt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ctangle 9">
            <a:extLst>
              <a:ext uri="{FF2B5EF4-FFF2-40B4-BE49-F238E27FC236}">
                <a16:creationId xmlns:a16="http://schemas.microsoft.com/office/drawing/2014/main" id="{1428F18E-EE54-4DA6-9E79-9CCA7EC94495}"/>
              </a:ext>
            </a:extLst>
          </p:cNvPr>
          <p:cNvSpPr/>
          <p:nvPr/>
        </p:nvSpPr>
        <p:spPr>
          <a:xfrm>
            <a:off x="742890" y="5968011"/>
            <a:ext cx="730649" cy="369332"/>
          </a:xfrm>
          <a:prstGeom prst="rect">
            <a:avLst/>
          </a:prstGeom>
        </p:spPr>
        <p:txBody>
          <a:bodyPr wrap="none">
            <a:spAutoFit/>
          </a:bodyPr>
          <a:lstStyle/>
          <a:p>
            <a:pPr algn="ctr"/>
            <a:r>
              <a:rPr lang="en-US" b="1" dirty="0"/>
              <a:t>PRO 1</a:t>
            </a:r>
            <a:endParaRPr lang="sv-SE" dirty="0"/>
          </a:p>
        </p:txBody>
      </p:sp>
      <p:sp>
        <p:nvSpPr>
          <p:cNvPr id="63" name="Rectangle 62">
            <a:extLst>
              <a:ext uri="{FF2B5EF4-FFF2-40B4-BE49-F238E27FC236}">
                <a16:creationId xmlns:a16="http://schemas.microsoft.com/office/drawing/2014/main" id="{A190048E-4F1B-4018-9823-64DD98EA86A8}"/>
              </a:ext>
            </a:extLst>
          </p:cNvPr>
          <p:cNvSpPr/>
          <p:nvPr/>
        </p:nvSpPr>
        <p:spPr>
          <a:xfrm>
            <a:off x="2575002" y="5961387"/>
            <a:ext cx="730649" cy="369332"/>
          </a:xfrm>
          <a:prstGeom prst="rect">
            <a:avLst/>
          </a:prstGeom>
        </p:spPr>
        <p:txBody>
          <a:bodyPr wrap="none">
            <a:spAutoFit/>
          </a:bodyPr>
          <a:lstStyle/>
          <a:p>
            <a:pPr algn="ctr"/>
            <a:r>
              <a:rPr lang="en-US" b="1" dirty="0"/>
              <a:t>PRO 2</a:t>
            </a:r>
            <a:endParaRPr lang="sv-SE" dirty="0"/>
          </a:p>
        </p:txBody>
      </p:sp>
      <p:sp>
        <p:nvSpPr>
          <p:cNvPr id="64" name="Rectangle 63">
            <a:extLst>
              <a:ext uri="{FF2B5EF4-FFF2-40B4-BE49-F238E27FC236}">
                <a16:creationId xmlns:a16="http://schemas.microsoft.com/office/drawing/2014/main" id="{5FEED6F8-1AB7-4F28-B9B2-3F961F52AB3C}"/>
              </a:ext>
            </a:extLst>
          </p:cNvPr>
          <p:cNvSpPr/>
          <p:nvPr/>
        </p:nvSpPr>
        <p:spPr>
          <a:xfrm>
            <a:off x="3790890" y="5964702"/>
            <a:ext cx="730649" cy="369332"/>
          </a:xfrm>
          <a:prstGeom prst="rect">
            <a:avLst/>
          </a:prstGeom>
        </p:spPr>
        <p:txBody>
          <a:bodyPr wrap="none">
            <a:spAutoFit/>
          </a:bodyPr>
          <a:lstStyle/>
          <a:p>
            <a:pPr algn="ctr"/>
            <a:r>
              <a:rPr lang="en-US" b="1" dirty="0"/>
              <a:t>PRO 3</a:t>
            </a:r>
            <a:endParaRPr lang="sv-SE" dirty="0"/>
          </a:p>
        </p:txBody>
      </p:sp>
      <p:sp>
        <p:nvSpPr>
          <p:cNvPr id="65" name="Rectangle 64">
            <a:extLst>
              <a:ext uri="{FF2B5EF4-FFF2-40B4-BE49-F238E27FC236}">
                <a16:creationId xmlns:a16="http://schemas.microsoft.com/office/drawing/2014/main" id="{92E07C49-F07A-4B1D-8BC8-D16A01FF725F}"/>
              </a:ext>
            </a:extLst>
          </p:cNvPr>
          <p:cNvSpPr/>
          <p:nvPr/>
        </p:nvSpPr>
        <p:spPr>
          <a:xfrm>
            <a:off x="5662759" y="5968017"/>
            <a:ext cx="730649" cy="369332"/>
          </a:xfrm>
          <a:prstGeom prst="rect">
            <a:avLst/>
          </a:prstGeom>
        </p:spPr>
        <p:txBody>
          <a:bodyPr wrap="none">
            <a:spAutoFit/>
          </a:bodyPr>
          <a:lstStyle/>
          <a:p>
            <a:pPr algn="ctr"/>
            <a:r>
              <a:rPr lang="en-US" b="1" dirty="0"/>
              <a:t>PRO 4</a:t>
            </a:r>
            <a:endParaRPr lang="sv-SE" dirty="0"/>
          </a:p>
        </p:txBody>
      </p:sp>
      <p:sp>
        <p:nvSpPr>
          <p:cNvPr id="66" name="Rectangle 65">
            <a:extLst>
              <a:ext uri="{FF2B5EF4-FFF2-40B4-BE49-F238E27FC236}">
                <a16:creationId xmlns:a16="http://schemas.microsoft.com/office/drawing/2014/main" id="{76E81C45-874F-450C-A1B7-5A3D121F0A5A}"/>
              </a:ext>
            </a:extLst>
          </p:cNvPr>
          <p:cNvSpPr/>
          <p:nvPr/>
        </p:nvSpPr>
        <p:spPr>
          <a:xfrm>
            <a:off x="10625686" y="5961393"/>
            <a:ext cx="730649" cy="369332"/>
          </a:xfrm>
          <a:prstGeom prst="rect">
            <a:avLst/>
          </a:prstGeom>
        </p:spPr>
        <p:txBody>
          <a:bodyPr wrap="none">
            <a:spAutoFit/>
          </a:bodyPr>
          <a:lstStyle/>
          <a:p>
            <a:pPr algn="ctr"/>
            <a:r>
              <a:rPr lang="en-US" b="1" dirty="0"/>
              <a:t>PRO 5</a:t>
            </a:r>
            <a:endParaRPr lang="sv-SE" dirty="0"/>
          </a:p>
        </p:txBody>
      </p:sp>
      <p:sp>
        <p:nvSpPr>
          <p:cNvPr id="29" name="Rounded Rectangle 20">
            <a:extLst>
              <a:ext uri="{FF2B5EF4-FFF2-40B4-BE49-F238E27FC236}">
                <a16:creationId xmlns:a16="http://schemas.microsoft.com/office/drawing/2014/main" id="{D1AF139D-2280-4BED-9BFB-970C3F459945}"/>
              </a:ext>
            </a:extLst>
          </p:cNvPr>
          <p:cNvSpPr/>
          <p:nvPr/>
        </p:nvSpPr>
        <p:spPr>
          <a:xfrm>
            <a:off x="180992" y="3429409"/>
            <a:ext cx="1965859" cy="944926"/>
          </a:xfrm>
          <a:prstGeom prst="round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Lab 1</a:t>
            </a:r>
            <a:r>
              <a:rPr lang="en-US" sz="1600" i="1" dirty="0"/>
              <a:t>: </a:t>
            </a:r>
          </a:p>
          <a:p>
            <a:pPr algn="ctr"/>
            <a:r>
              <a:rPr lang="en-US" sz="1600" dirty="0"/>
              <a:t>Basics of linear programming</a:t>
            </a:r>
            <a:endParaRPr lang="sv-SE" sz="1600" dirty="0"/>
          </a:p>
        </p:txBody>
      </p:sp>
    </p:spTree>
    <p:extLst>
      <p:ext uri="{BB962C8B-B14F-4D97-AF65-F5344CB8AC3E}">
        <p14:creationId xmlns:p14="http://schemas.microsoft.com/office/powerpoint/2010/main" val="281412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515601" cy="4351338"/>
          </a:xfrm>
        </p:spPr>
        <p:txBody>
          <a:bodyPr>
            <a:normAutofit/>
          </a:bodyPr>
          <a:lstStyle/>
          <a:p>
            <a:pPr marL="0" indent="0">
              <a:buNone/>
            </a:pPr>
            <a:r>
              <a:rPr lang="sv-SE" dirty="0"/>
              <a:t>They aim to explore situations that are regarded as </a:t>
            </a:r>
            <a:r>
              <a:rPr lang="sv-SE" b="1" i="1" dirty="0"/>
              <a:t>possible</a:t>
            </a:r>
            <a:r>
              <a:rPr lang="sv-SE" dirty="0"/>
              <a:t>. IPCC climate change scenarios are of this kind.</a:t>
            </a:r>
          </a:p>
          <a:p>
            <a:pPr marL="0" indent="0">
              <a:buNone/>
            </a:pPr>
            <a:endParaRPr lang="sv-SE" dirty="0"/>
          </a:p>
          <a:p>
            <a:pPr marL="0" indent="0">
              <a:buNone/>
            </a:pPr>
            <a:r>
              <a:rPr lang="sv-SE" dirty="0"/>
              <a:t>Usually:</a:t>
            </a:r>
          </a:p>
          <a:p>
            <a:pPr marL="457200" indent="-457200">
              <a:buFont typeface="Arial" panose="020B0604020202020204" pitchFamily="34" charset="0"/>
              <a:buChar char="•"/>
            </a:pPr>
            <a:r>
              <a:rPr lang="sv-SE" dirty="0"/>
              <a:t>They are developed in a large number, to span a wide range of potential futures;</a:t>
            </a:r>
          </a:p>
          <a:p>
            <a:pPr marL="457200" indent="-457200">
              <a:buFont typeface="Arial" panose="020B0604020202020204" pitchFamily="34" charset="0"/>
              <a:buChar char="•"/>
            </a:pPr>
            <a:r>
              <a:rPr lang="sv-SE" dirty="0"/>
              <a:t>They look at a long-term horizon, to assess the impact of structural and deep changes.</a:t>
            </a:r>
          </a:p>
          <a:p>
            <a:pPr marL="0" indent="0">
              <a:buNone/>
            </a:pPr>
            <a:endParaRPr lang="en-US" dirty="0"/>
          </a:p>
        </p:txBody>
      </p:sp>
      <p:sp>
        <p:nvSpPr>
          <p:cNvPr id="6" name="Slide Number Placeholder 5"/>
          <p:cNvSpPr>
            <a:spLocks noGrp="1"/>
          </p:cNvSpPr>
          <p:nvPr>
            <p:ph type="sldNum" sz="quarter" idx="12"/>
          </p:nvPr>
        </p:nvSpPr>
        <p:spPr/>
        <p:txBody>
          <a:bodyPr/>
          <a:lstStyle/>
          <a:p>
            <a:fld id="{92A4DE5B-D266-47DA-B86B-5B95BCF9A6FB}" type="slidenum">
              <a:rPr lang="en-US" smtClean="0"/>
              <a:t>20</a:t>
            </a:fld>
            <a:endParaRPr lang="en-US" dirty="0"/>
          </a:p>
        </p:txBody>
      </p:sp>
      <p:sp>
        <p:nvSpPr>
          <p:cNvPr id="2" name="Title 1"/>
          <p:cNvSpPr>
            <a:spLocks noGrp="1"/>
          </p:cNvSpPr>
          <p:nvPr>
            <p:ph type="title"/>
          </p:nvPr>
        </p:nvSpPr>
        <p:spPr/>
        <p:txBody>
          <a:bodyPr/>
          <a:lstStyle/>
          <a:p>
            <a:r>
              <a:rPr lang="en-US" dirty="0"/>
              <a:t>Explorative scenarios</a:t>
            </a:r>
          </a:p>
        </p:txBody>
      </p:sp>
    </p:spTree>
    <p:extLst>
      <p:ext uri="{BB962C8B-B14F-4D97-AF65-F5344CB8AC3E}">
        <p14:creationId xmlns:p14="http://schemas.microsoft.com/office/powerpoint/2010/main" val="269621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515601" cy="4351338"/>
          </a:xfrm>
        </p:spPr>
        <p:txBody>
          <a:bodyPr>
            <a:normAutofit lnSpcReduction="10000"/>
          </a:bodyPr>
          <a:lstStyle/>
          <a:p>
            <a:pPr marL="0" indent="0">
              <a:buNone/>
            </a:pPr>
            <a:r>
              <a:rPr lang="sv-SE" dirty="0"/>
              <a:t>They are used to assess </a:t>
            </a:r>
            <a:r>
              <a:rPr lang="sv-SE" b="1" i="1" dirty="0"/>
              <a:t>how certain targets could be met </a:t>
            </a:r>
            <a:r>
              <a:rPr lang="sv-SE" dirty="0"/>
              <a:t>and what it would take (in terms e.g. of investments).</a:t>
            </a:r>
          </a:p>
          <a:p>
            <a:pPr marL="0" indent="0">
              <a:buNone/>
            </a:pPr>
            <a:endParaRPr lang="sv-SE" dirty="0"/>
          </a:p>
          <a:p>
            <a:pPr marL="0" indent="0">
              <a:buNone/>
            </a:pPr>
            <a:r>
              <a:rPr lang="sv-SE" dirty="0"/>
              <a:t>Two types:</a:t>
            </a:r>
          </a:p>
          <a:p>
            <a:pPr marL="457200" indent="-457200">
              <a:buFont typeface="Arial" panose="020B0604020202020204" pitchFamily="34" charset="0"/>
              <a:buChar char="•"/>
            </a:pPr>
            <a:r>
              <a:rPr lang="sv-SE" i="1" dirty="0"/>
              <a:t>Preserving scenarios</a:t>
            </a:r>
            <a:r>
              <a:rPr lang="sv-SE" dirty="0"/>
              <a:t>: how can a certain target be met, with adjustments to the current setting? (usually, cost-optimal ways are assessed, through </a:t>
            </a:r>
            <a:r>
              <a:rPr lang="sv-SE" b="1" dirty="0"/>
              <a:t>optimisation frameworks</a:t>
            </a:r>
            <a:r>
              <a:rPr lang="sv-SE" dirty="0"/>
              <a:t>);</a:t>
            </a:r>
          </a:p>
          <a:p>
            <a:pPr marL="457200" indent="-457200">
              <a:buFont typeface="Arial" panose="020B0604020202020204" pitchFamily="34" charset="0"/>
              <a:buChar char="•"/>
            </a:pPr>
            <a:r>
              <a:rPr lang="sv-SE" i="1" dirty="0"/>
              <a:t>Transforming scenarios</a:t>
            </a:r>
            <a:r>
              <a:rPr lang="sv-SE" dirty="0"/>
              <a:t>: how can the target be met, provided the current setting prevents reaching it? (look at trend breaks, target-fulfilling images of the future; typically, </a:t>
            </a:r>
            <a:r>
              <a:rPr lang="sv-SE" b="1" dirty="0"/>
              <a:t>backcasting techniques</a:t>
            </a:r>
            <a:r>
              <a:rPr lang="sv-SE" dirty="0"/>
              <a:t>).</a:t>
            </a:r>
          </a:p>
          <a:p>
            <a:pPr marL="0" indent="0">
              <a:buNone/>
            </a:pPr>
            <a:endParaRPr lang="en-US" dirty="0"/>
          </a:p>
        </p:txBody>
      </p:sp>
      <p:sp>
        <p:nvSpPr>
          <p:cNvPr id="6" name="Slide Number Placeholder 5"/>
          <p:cNvSpPr>
            <a:spLocks noGrp="1"/>
          </p:cNvSpPr>
          <p:nvPr>
            <p:ph type="sldNum" sz="quarter" idx="12"/>
          </p:nvPr>
        </p:nvSpPr>
        <p:spPr/>
        <p:txBody>
          <a:bodyPr/>
          <a:lstStyle/>
          <a:p>
            <a:fld id="{92A4DE5B-D266-47DA-B86B-5B95BCF9A6FB}" type="slidenum">
              <a:rPr lang="en-US" smtClean="0"/>
              <a:t>21</a:t>
            </a:fld>
            <a:endParaRPr lang="en-US" dirty="0"/>
          </a:p>
        </p:txBody>
      </p:sp>
      <p:sp>
        <p:nvSpPr>
          <p:cNvPr id="2" name="Title 1"/>
          <p:cNvSpPr>
            <a:spLocks noGrp="1"/>
          </p:cNvSpPr>
          <p:nvPr>
            <p:ph type="title"/>
          </p:nvPr>
        </p:nvSpPr>
        <p:spPr/>
        <p:txBody>
          <a:bodyPr/>
          <a:lstStyle/>
          <a:p>
            <a:r>
              <a:rPr lang="en-US" dirty="0"/>
              <a:t>Normative scenarios</a:t>
            </a:r>
          </a:p>
        </p:txBody>
      </p:sp>
    </p:spTree>
    <p:extLst>
      <p:ext uri="{BB962C8B-B14F-4D97-AF65-F5344CB8AC3E}">
        <p14:creationId xmlns:p14="http://schemas.microsoft.com/office/powerpoint/2010/main" val="372754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515601" cy="4351338"/>
          </a:xfrm>
        </p:spPr>
        <p:txBody>
          <a:bodyPr>
            <a:normAutofit/>
          </a:bodyPr>
          <a:lstStyle/>
          <a:p>
            <a:pPr marL="0" indent="0">
              <a:buNone/>
            </a:pPr>
            <a:r>
              <a:rPr lang="sv-SE" dirty="0"/>
              <a:t>For all of these types of scenarios we may want to run </a:t>
            </a:r>
            <a:r>
              <a:rPr lang="sv-SE" b="1" dirty="0"/>
              <a:t>sensitivity analyses</a:t>
            </a:r>
            <a:r>
              <a:rPr lang="sv-SE" dirty="0"/>
              <a:t>:</a:t>
            </a:r>
          </a:p>
          <a:p>
            <a:pPr marL="0" indent="0">
              <a:buNone/>
            </a:pPr>
            <a:endParaRPr lang="sv-SE" dirty="0"/>
          </a:p>
          <a:p>
            <a:pPr marL="0" indent="0">
              <a:buNone/>
            </a:pPr>
            <a:r>
              <a:rPr lang="sv-SE" dirty="0"/>
              <a:t>i.e. Create new scenarios by changing the values of certain parameters, to span ranges of uncertainty.</a:t>
            </a:r>
          </a:p>
          <a:p>
            <a:pPr marL="0" indent="0">
              <a:buNone/>
            </a:pPr>
            <a:endParaRPr lang="en-US" dirty="0"/>
          </a:p>
        </p:txBody>
      </p:sp>
      <p:sp>
        <p:nvSpPr>
          <p:cNvPr id="6" name="Slide Number Placeholder 5"/>
          <p:cNvSpPr>
            <a:spLocks noGrp="1"/>
          </p:cNvSpPr>
          <p:nvPr>
            <p:ph type="sldNum" sz="quarter" idx="12"/>
          </p:nvPr>
        </p:nvSpPr>
        <p:spPr/>
        <p:txBody>
          <a:bodyPr/>
          <a:lstStyle/>
          <a:p>
            <a:fld id="{92A4DE5B-D266-47DA-B86B-5B95BCF9A6FB}" type="slidenum">
              <a:rPr lang="en-US" smtClean="0"/>
              <a:t>22</a:t>
            </a:fld>
            <a:endParaRPr lang="en-US" dirty="0"/>
          </a:p>
        </p:txBody>
      </p:sp>
      <p:sp>
        <p:nvSpPr>
          <p:cNvPr id="2" name="Title 1"/>
          <p:cNvSpPr>
            <a:spLocks noGrp="1"/>
          </p:cNvSpPr>
          <p:nvPr>
            <p:ph type="title"/>
          </p:nvPr>
        </p:nvSpPr>
        <p:spPr/>
        <p:txBody>
          <a:bodyPr/>
          <a:lstStyle/>
          <a:p>
            <a:r>
              <a:rPr lang="en-US" dirty="0"/>
              <a:t>Sensitivity analyses</a:t>
            </a:r>
          </a:p>
        </p:txBody>
      </p:sp>
    </p:spTree>
    <p:extLst>
      <p:ext uri="{BB962C8B-B14F-4D97-AF65-F5344CB8AC3E}">
        <p14:creationId xmlns:p14="http://schemas.microsoft.com/office/powerpoint/2010/main" val="46700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2A4DE5B-D266-47DA-B86B-5B95BCF9A6FB}" type="slidenum">
              <a:rPr lang="en-US" smtClean="0"/>
              <a:t>23</a:t>
            </a:fld>
            <a:endParaRPr lang="en-US" dirty="0"/>
          </a:p>
        </p:txBody>
      </p:sp>
      <p:sp>
        <p:nvSpPr>
          <p:cNvPr id="2" name="Title 1"/>
          <p:cNvSpPr>
            <a:spLocks noGrp="1"/>
          </p:cNvSpPr>
          <p:nvPr>
            <p:ph type="title"/>
          </p:nvPr>
        </p:nvSpPr>
        <p:spPr/>
        <p:txBody>
          <a:bodyPr/>
          <a:lstStyle/>
          <a:p>
            <a:r>
              <a:rPr lang="en-US" dirty="0"/>
              <a:t>Scenario types and techniques</a:t>
            </a:r>
          </a:p>
        </p:txBody>
      </p:sp>
      <p:sp>
        <p:nvSpPr>
          <p:cNvPr id="5" name="Content Placeholder 2">
            <a:extLst>
              <a:ext uri="{FF2B5EF4-FFF2-40B4-BE49-F238E27FC236}">
                <a16:creationId xmlns:a16="http://schemas.microsoft.com/office/drawing/2014/main" id="{C1A3E59A-D99A-40D5-A894-ED91BF3FEB35}"/>
              </a:ext>
            </a:extLst>
          </p:cNvPr>
          <p:cNvSpPr>
            <a:spLocks noGrp="1"/>
          </p:cNvSpPr>
          <p:nvPr>
            <p:ph idx="1"/>
          </p:nvPr>
        </p:nvSpPr>
        <p:spPr>
          <a:xfrm>
            <a:off x="838199" y="1825625"/>
            <a:ext cx="10515601" cy="4351338"/>
          </a:xfrm>
        </p:spPr>
        <p:txBody>
          <a:bodyPr>
            <a:normAutofit/>
          </a:bodyPr>
          <a:lstStyle/>
          <a:p>
            <a:pPr marL="0" indent="0">
              <a:buNone/>
            </a:pPr>
            <a:endParaRPr lang="sv-SE" i="1" dirty="0"/>
          </a:p>
          <a:p>
            <a:pPr marL="0" indent="0">
              <a:buNone/>
            </a:pPr>
            <a:endParaRPr lang="sv-SE" i="1" dirty="0"/>
          </a:p>
          <a:p>
            <a:pPr marL="0" indent="0">
              <a:buNone/>
            </a:pPr>
            <a:endParaRPr lang="sv-SE" i="1" dirty="0"/>
          </a:p>
          <a:p>
            <a:pPr marL="0" indent="0">
              <a:buNone/>
            </a:pPr>
            <a:r>
              <a:rPr lang="sv-SE" i="1" dirty="0"/>
              <a:t>Let us try and sort the scenarios of Lab 5 in these 3 categories...</a:t>
            </a:r>
          </a:p>
          <a:p>
            <a:pPr marL="0" indent="0">
              <a:buNone/>
            </a:pPr>
            <a:endParaRPr lang="en-US" dirty="0"/>
          </a:p>
        </p:txBody>
      </p:sp>
    </p:spTree>
    <p:extLst>
      <p:ext uri="{BB962C8B-B14F-4D97-AF65-F5344CB8AC3E}">
        <p14:creationId xmlns:p14="http://schemas.microsoft.com/office/powerpoint/2010/main" val="14197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24</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3046988"/>
          </a:xfrm>
          <a:prstGeom prst="rect">
            <a:avLst/>
          </a:prstGeom>
          <a:noFill/>
        </p:spPr>
        <p:txBody>
          <a:bodyPr wrap="square" rtlCol="0">
            <a:spAutoFit/>
          </a:bodyPr>
          <a:lstStyle/>
          <a:p>
            <a:r>
              <a:rPr lang="sv-SE" sz="2400" dirty="0"/>
              <a:t>In the base case (which we will call Business As Usual – BAU – scenario), the availability of wind was considered constant throughout the seasons and across day and night.</a:t>
            </a:r>
          </a:p>
          <a:p>
            <a:r>
              <a:rPr lang="sv-SE" sz="2400" dirty="0"/>
              <a:t>By better observation of historical data for the location of wind farms in Simplicity, researchers have noticed that there actually is a difference of wind availability across seasons and between day and night. </a:t>
            </a:r>
            <a:r>
              <a:rPr lang="sv-SE" sz="2400" b="1" dirty="0"/>
              <a:t>This reflects in different capacity factors for wind technologies</a:t>
            </a:r>
            <a:r>
              <a:rPr lang="sv-SE" sz="2400" dirty="0"/>
              <a:t>. In summer time, capacity factors are as low as 12% during the night and 5% during the day. In the intermediate season, they are 10% and 20% in the night and day, respectively. In winter time, they become as high as 30% during the night and 15% during the day.</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1: reduced wind availability </a:t>
            </a:r>
            <a:endParaRPr lang="en-GB" dirty="0"/>
          </a:p>
        </p:txBody>
      </p:sp>
    </p:spTree>
    <p:extLst>
      <p:ext uri="{BB962C8B-B14F-4D97-AF65-F5344CB8AC3E}">
        <p14:creationId xmlns:p14="http://schemas.microsoft.com/office/powerpoint/2010/main" val="383040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25</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3785652"/>
          </a:xfrm>
          <a:prstGeom prst="rect">
            <a:avLst/>
          </a:prstGeom>
          <a:noFill/>
        </p:spPr>
        <p:txBody>
          <a:bodyPr wrap="square" rtlCol="0">
            <a:spAutoFit/>
          </a:bodyPr>
          <a:lstStyle/>
          <a:p>
            <a:r>
              <a:rPr lang="sv-SE" sz="2400" dirty="0"/>
              <a:t>In the base case (which we will call Business As Usual – BAU – scenario), the availability of wind was considered constant throughout the seasons and across day and night.</a:t>
            </a:r>
          </a:p>
          <a:p>
            <a:r>
              <a:rPr lang="sv-SE" sz="2400" dirty="0"/>
              <a:t>By better observation of historical data for the location of wind farms in Simplicity, researchers have noticed that there actually is a difference of wind availability across seasons and between day and night. </a:t>
            </a:r>
            <a:r>
              <a:rPr lang="sv-SE" sz="2400" b="1" dirty="0"/>
              <a:t>This reflects in different capacity factors for wind technologies</a:t>
            </a:r>
            <a:r>
              <a:rPr lang="sv-SE" sz="2400" dirty="0"/>
              <a:t>. In summer time, capacity factors are as low as 12% during the night and 5% during the day. In the intermediate season, they are 10% and 20% in the night and day, respectively. In winter time, they become as high as 30% during the night and 15% during the day.</a:t>
            </a:r>
          </a:p>
          <a:p>
            <a:endParaRPr lang="sv-SE" sz="2400" dirty="0"/>
          </a:p>
          <a:p>
            <a:r>
              <a:rPr lang="sv-SE" sz="2400" b="1" dirty="0">
                <a:solidFill>
                  <a:srgbClr val="FF0000"/>
                </a:solidFill>
              </a:rPr>
              <a:t>Predictive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1: reduced wind availability </a:t>
            </a:r>
            <a:endParaRPr lang="en-GB" dirty="0"/>
          </a:p>
        </p:txBody>
      </p:sp>
    </p:spTree>
    <p:extLst>
      <p:ext uri="{BB962C8B-B14F-4D97-AF65-F5344CB8AC3E}">
        <p14:creationId xmlns:p14="http://schemas.microsoft.com/office/powerpoint/2010/main" val="239820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26</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2677656"/>
          </a:xfrm>
          <a:prstGeom prst="rect">
            <a:avLst/>
          </a:prstGeom>
          <a:noFill/>
        </p:spPr>
        <p:txBody>
          <a:bodyPr wrap="square" rtlCol="0">
            <a:spAutoFit/>
          </a:bodyPr>
          <a:lstStyle/>
          <a:p>
            <a:r>
              <a:rPr lang="sv-SE" sz="2400" dirty="0"/>
              <a:t>Huge investments in the production of solar PV technologies in China and India and new trade agreements with Simplicity result in an abrupt decrease of the technology supply price from 2023 on. The </a:t>
            </a:r>
            <a:r>
              <a:rPr lang="sv-SE" sz="2400" b="1" dirty="0"/>
              <a:t>capital cost </a:t>
            </a:r>
            <a:r>
              <a:rPr lang="sv-SE" sz="2400" dirty="0"/>
              <a:t>of solar PV panels without storage becomes 1100 $/kW in 2023 and then linearly decreases down to 800 $/kW in 2040. The capital cost of PV panels including storage becomes 1800 $/kW in 2023 and decreases to 1200 $/kW in 2040.</a:t>
            </a:r>
          </a:p>
          <a:p>
            <a:r>
              <a:rPr lang="sv-SE" sz="2400" dirty="0"/>
              <a:t>Additionally, technological advancements make so that the </a:t>
            </a:r>
            <a:r>
              <a:rPr lang="sv-SE" sz="2400" b="1" dirty="0"/>
              <a:t>capacity factors </a:t>
            </a:r>
            <a:r>
              <a:rPr lang="sv-SE" sz="2400" dirty="0"/>
              <a:t>of solar PV in day time increase significantly, to 40% regardless the season.</a:t>
            </a:r>
          </a:p>
        </p:txBody>
      </p:sp>
      <p:sp>
        <p:nvSpPr>
          <p:cNvPr id="8" name="Title 8"/>
          <p:cNvSpPr txBox="1">
            <a:spLocks/>
          </p:cNvSpPr>
          <p:nvPr/>
        </p:nvSpPr>
        <p:spPr>
          <a:xfrm>
            <a:off x="1995170" y="490238"/>
            <a:ext cx="8087109"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2: breakthrough in solar technologies </a:t>
            </a:r>
            <a:endParaRPr lang="en-GB" dirty="0"/>
          </a:p>
        </p:txBody>
      </p:sp>
    </p:spTree>
    <p:extLst>
      <p:ext uri="{BB962C8B-B14F-4D97-AF65-F5344CB8AC3E}">
        <p14:creationId xmlns:p14="http://schemas.microsoft.com/office/powerpoint/2010/main" val="187838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27</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3416320"/>
          </a:xfrm>
          <a:prstGeom prst="rect">
            <a:avLst/>
          </a:prstGeom>
          <a:noFill/>
        </p:spPr>
        <p:txBody>
          <a:bodyPr wrap="square" rtlCol="0">
            <a:spAutoFit/>
          </a:bodyPr>
          <a:lstStyle/>
          <a:p>
            <a:r>
              <a:rPr lang="sv-SE" sz="2400" dirty="0"/>
              <a:t>Huge investments in the production of solar PV technologies in China and India and new trade agreements with Simplicity result in an abrupt decrease of the technology supply price from 2023 on. The </a:t>
            </a:r>
            <a:r>
              <a:rPr lang="sv-SE" sz="2400" b="1" dirty="0"/>
              <a:t>capital cost </a:t>
            </a:r>
            <a:r>
              <a:rPr lang="sv-SE" sz="2400" dirty="0"/>
              <a:t>of solar PV panels without storage becomes 1100 $/kW in 2023 and then linearly decreases down to 800 $/kW in 2040. The capital cost of PV panels including storage becomes 1800 $/kW in 2023 and decreases to 1200 $/kW in 2040.</a:t>
            </a:r>
          </a:p>
          <a:p>
            <a:r>
              <a:rPr lang="sv-SE" sz="2400" dirty="0"/>
              <a:t>Additionally, technological advancements make so that the </a:t>
            </a:r>
            <a:r>
              <a:rPr lang="sv-SE" sz="2400" b="1" dirty="0"/>
              <a:t>capacity factors </a:t>
            </a:r>
            <a:r>
              <a:rPr lang="sv-SE" sz="2400" dirty="0"/>
              <a:t>of solar PV in day time increase significantly, to 40% regardless the season.</a:t>
            </a:r>
          </a:p>
          <a:p>
            <a:endParaRPr lang="sv-SE" sz="2400" dirty="0"/>
          </a:p>
          <a:p>
            <a:r>
              <a:rPr lang="sv-SE" sz="2400" b="1" dirty="0">
                <a:solidFill>
                  <a:srgbClr val="FF0000"/>
                </a:solidFill>
              </a:rPr>
              <a:t>Explorative</a:t>
            </a:r>
          </a:p>
        </p:txBody>
      </p:sp>
      <p:sp>
        <p:nvSpPr>
          <p:cNvPr id="8" name="Title 8"/>
          <p:cNvSpPr txBox="1">
            <a:spLocks/>
          </p:cNvSpPr>
          <p:nvPr/>
        </p:nvSpPr>
        <p:spPr>
          <a:xfrm>
            <a:off x="1995170" y="490238"/>
            <a:ext cx="8087109"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2: breakthrough in solar technologies </a:t>
            </a:r>
            <a:endParaRPr lang="en-GB" dirty="0"/>
          </a:p>
        </p:txBody>
      </p:sp>
    </p:spTree>
    <p:extLst>
      <p:ext uri="{BB962C8B-B14F-4D97-AF65-F5344CB8AC3E}">
        <p14:creationId xmlns:p14="http://schemas.microsoft.com/office/powerpoint/2010/main" val="253135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28</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1569660"/>
          </a:xfrm>
          <a:prstGeom prst="rect">
            <a:avLst/>
          </a:prstGeom>
          <a:noFill/>
        </p:spPr>
        <p:txBody>
          <a:bodyPr wrap="square" rtlCol="0">
            <a:spAutoFit/>
          </a:bodyPr>
          <a:lstStyle/>
          <a:p>
            <a:r>
              <a:rPr lang="sv-SE" sz="2400" dirty="0"/>
              <a:t>The Government of Simplicity decides to pursue sustainability goals for the energy sector primarily through demand-side measures. A target of 5% annual energy savings in final uses for users already connected to the network is imposed from 2022 to 2025. After that, it is increased to 7.5% up to 2030. It becomes 10% thereafter.</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3: Energy Efficiency targets</a:t>
            </a:r>
            <a:endParaRPr lang="en-GB" dirty="0"/>
          </a:p>
        </p:txBody>
      </p:sp>
    </p:spTree>
    <p:extLst>
      <p:ext uri="{BB962C8B-B14F-4D97-AF65-F5344CB8AC3E}">
        <p14:creationId xmlns:p14="http://schemas.microsoft.com/office/powerpoint/2010/main" val="392511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29</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2308324"/>
          </a:xfrm>
          <a:prstGeom prst="rect">
            <a:avLst/>
          </a:prstGeom>
          <a:noFill/>
        </p:spPr>
        <p:txBody>
          <a:bodyPr wrap="square" rtlCol="0">
            <a:spAutoFit/>
          </a:bodyPr>
          <a:lstStyle/>
          <a:p>
            <a:r>
              <a:rPr lang="sv-SE" sz="2400" dirty="0"/>
              <a:t>The Government of Simplicity decides to pursue sustainability goals for the energy sector primarily through demand-side measures. A target of 5% annual energy savings in final uses for users already connected to the network is imposed from 2022 to 2025. After that, it is increased to 7.5% up to 2030. It becomes 10% thereafter.</a:t>
            </a:r>
          </a:p>
          <a:p>
            <a:endParaRPr lang="sv-SE" sz="2400" dirty="0"/>
          </a:p>
          <a:p>
            <a:r>
              <a:rPr lang="sv-SE" sz="2400" b="1" dirty="0">
                <a:solidFill>
                  <a:srgbClr val="FF0000"/>
                </a:solidFill>
              </a:rPr>
              <a:t>Normative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3: Energy Efficiency targets</a:t>
            </a:r>
            <a:endParaRPr lang="en-GB" dirty="0"/>
          </a:p>
        </p:txBody>
      </p:sp>
    </p:spTree>
    <p:extLst>
      <p:ext uri="{BB962C8B-B14F-4D97-AF65-F5344CB8AC3E}">
        <p14:creationId xmlns:p14="http://schemas.microsoft.com/office/powerpoint/2010/main" val="343512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MJ2380-2381 2019</a:t>
            </a:r>
            <a:endParaRPr lang="en-GB" dirty="0"/>
          </a:p>
        </p:txBody>
      </p:sp>
      <p:sp>
        <p:nvSpPr>
          <p:cNvPr id="5" name="Slide Number Placeholder 4"/>
          <p:cNvSpPr>
            <a:spLocks noGrp="1"/>
          </p:cNvSpPr>
          <p:nvPr>
            <p:ph type="sldNum" sz="quarter" idx="12"/>
          </p:nvPr>
        </p:nvSpPr>
        <p:spPr/>
        <p:txBody>
          <a:bodyPr/>
          <a:lstStyle/>
          <a:p>
            <a:fld id="{A0B7FA9A-6BCF-4CFA-8685-B7A43319A6CD}" type="slidenum">
              <a:rPr lang="en-GB" smtClean="0"/>
              <a:pPr/>
              <a:t>3</a:t>
            </a:fld>
            <a:endParaRPr lang="en-GB" dirty="0"/>
          </a:p>
        </p:txBody>
      </p:sp>
      <p:sp>
        <p:nvSpPr>
          <p:cNvPr id="7" name="Rectangle 6"/>
          <p:cNvSpPr/>
          <p:nvPr/>
        </p:nvSpPr>
        <p:spPr>
          <a:xfrm>
            <a:off x="60881" y="1577763"/>
            <a:ext cx="2225119" cy="4022937"/>
          </a:xfrm>
          <a:prstGeom prst="rect">
            <a:avLst/>
          </a:prstGeom>
          <a:ln w="9525"/>
        </p:spPr>
        <p:style>
          <a:lnRef idx="2">
            <a:schemeClr val="accent1"/>
          </a:lnRef>
          <a:fillRef idx="1">
            <a:schemeClr val="lt1"/>
          </a:fillRef>
          <a:effectRef idx="0">
            <a:schemeClr val="accent1"/>
          </a:effectRef>
          <a:fontRef idx="minor">
            <a:schemeClr val="dk1"/>
          </a:fontRef>
        </p:style>
        <p:txBody>
          <a:bodyPr rtlCol="0" anchor="t"/>
          <a:lstStyle/>
          <a:p>
            <a:pPr algn="ctr"/>
            <a:r>
              <a:rPr lang="en-US" u="sng" dirty="0">
                <a:solidFill>
                  <a:srgbClr val="0070C0"/>
                </a:solidFill>
              </a:rPr>
              <a:t>Introduction</a:t>
            </a:r>
            <a:endParaRPr lang="sv-SE" u="sng" dirty="0">
              <a:solidFill>
                <a:srgbClr val="0070C0"/>
              </a:solidFill>
            </a:endParaRPr>
          </a:p>
        </p:txBody>
      </p:sp>
      <p:sp>
        <p:nvSpPr>
          <p:cNvPr id="8" name="Rectangle 7"/>
          <p:cNvSpPr/>
          <p:nvPr/>
        </p:nvSpPr>
        <p:spPr>
          <a:xfrm>
            <a:off x="2372775" y="1577762"/>
            <a:ext cx="2345442" cy="4022937"/>
          </a:xfrm>
          <a:prstGeom prst="rect">
            <a:avLst/>
          </a:prstGeom>
          <a:ln w="9525">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u="sng" dirty="0">
                <a:solidFill>
                  <a:srgbClr val="FF0000"/>
                </a:solidFill>
              </a:rPr>
              <a:t>Model development</a:t>
            </a:r>
            <a:endParaRPr lang="sv-SE" u="sng" dirty="0">
              <a:solidFill>
                <a:srgbClr val="FF0000"/>
              </a:solidFill>
            </a:endParaRPr>
          </a:p>
        </p:txBody>
      </p:sp>
      <p:sp>
        <p:nvSpPr>
          <p:cNvPr id="9" name="Rectangle 8"/>
          <p:cNvSpPr/>
          <p:nvPr/>
        </p:nvSpPr>
        <p:spPr>
          <a:xfrm>
            <a:off x="4807401" y="1571138"/>
            <a:ext cx="2378134" cy="4022937"/>
          </a:xfrm>
          <a:prstGeom prst="rect">
            <a:avLst/>
          </a:prstGeom>
          <a:ln/>
        </p:spPr>
        <p:style>
          <a:lnRef idx="2">
            <a:schemeClr val="accent6"/>
          </a:lnRef>
          <a:fillRef idx="1">
            <a:schemeClr val="lt1"/>
          </a:fillRef>
          <a:effectRef idx="0">
            <a:schemeClr val="accent6"/>
          </a:effectRef>
          <a:fontRef idx="minor">
            <a:schemeClr val="dk1"/>
          </a:fontRef>
        </p:style>
        <p:txBody>
          <a:bodyPr rtlCol="0" anchor="t"/>
          <a:lstStyle/>
          <a:p>
            <a:pPr algn="ctr"/>
            <a:r>
              <a:rPr lang="en-US" u="sng" dirty="0">
                <a:solidFill>
                  <a:schemeClr val="accent6">
                    <a:lumMod val="75000"/>
                  </a:schemeClr>
                </a:solidFill>
              </a:rPr>
              <a:t>Beyond the energy system</a:t>
            </a:r>
            <a:endParaRPr lang="sv-SE" u="sng" dirty="0">
              <a:solidFill>
                <a:schemeClr val="accent6">
                  <a:lumMod val="75000"/>
                </a:schemeClr>
              </a:solidFill>
            </a:endParaRPr>
          </a:p>
        </p:txBody>
      </p:sp>
      <p:sp>
        <p:nvSpPr>
          <p:cNvPr id="18" name="Rounded Rectangle 17"/>
          <p:cNvSpPr/>
          <p:nvPr/>
        </p:nvSpPr>
        <p:spPr>
          <a:xfrm>
            <a:off x="4902015" y="2391934"/>
            <a:ext cx="2188905" cy="550189"/>
          </a:xfrm>
          <a:prstGeom prst="roundRect">
            <a:avLst/>
          </a:prstGeom>
          <a:ln w="28575">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Lec3: </a:t>
            </a:r>
            <a:r>
              <a:rPr lang="en-US" sz="1600" dirty="0"/>
              <a:t>Modelling aspects of CLEWs</a:t>
            </a:r>
            <a:endParaRPr lang="sv-SE" sz="1600" dirty="0"/>
          </a:p>
        </p:txBody>
      </p:sp>
      <p:sp>
        <p:nvSpPr>
          <p:cNvPr id="35" name="Rounded Rectangle 34"/>
          <p:cNvSpPr/>
          <p:nvPr/>
        </p:nvSpPr>
        <p:spPr>
          <a:xfrm>
            <a:off x="180993" y="2199333"/>
            <a:ext cx="1965859" cy="1059212"/>
          </a:xfrm>
          <a:prstGeom prst="roundRect">
            <a:avLst/>
          </a:prstGeom>
          <a:noFill/>
          <a:ln w="28575">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Lec1: </a:t>
            </a:r>
            <a:r>
              <a:rPr lang="en-US" sz="1600" dirty="0"/>
              <a:t>Intro to Energy Systems Analysis and modelling tools</a:t>
            </a:r>
            <a:endParaRPr lang="sv-SE" sz="1600" dirty="0"/>
          </a:p>
        </p:txBody>
      </p:sp>
      <p:sp>
        <p:nvSpPr>
          <p:cNvPr id="6" name="Title 5">
            <a:extLst>
              <a:ext uri="{FF2B5EF4-FFF2-40B4-BE49-F238E27FC236}">
                <a16:creationId xmlns:a16="http://schemas.microsoft.com/office/drawing/2014/main" id="{DA8FED4B-4EA8-42D3-9611-5EBD27165E67}"/>
              </a:ext>
            </a:extLst>
          </p:cNvPr>
          <p:cNvSpPr>
            <a:spLocks noGrp="1"/>
          </p:cNvSpPr>
          <p:nvPr>
            <p:ph type="title"/>
          </p:nvPr>
        </p:nvSpPr>
        <p:spPr/>
        <p:txBody>
          <a:bodyPr/>
          <a:lstStyle/>
          <a:p>
            <a:r>
              <a:rPr lang="sv-SE" dirty="0"/>
              <a:t>Course overview</a:t>
            </a:r>
          </a:p>
        </p:txBody>
      </p:sp>
      <p:sp>
        <p:nvSpPr>
          <p:cNvPr id="38" name="Rounded Rectangle 20">
            <a:extLst>
              <a:ext uri="{FF2B5EF4-FFF2-40B4-BE49-F238E27FC236}">
                <a16:creationId xmlns:a16="http://schemas.microsoft.com/office/drawing/2014/main" id="{AADBC741-E570-4902-9BDE-3FB3FB494D48}"/>
              </a:ext>
            </a:extLst>
          </p:cNvPr>
          <p:cNvSpPr/>
          <p:nvPr/>
        </p:nvSpPr>
        <p:spPr>
          <a:xfrm>
            <a:off x="180993" y="4455337"/>
            <a:ext cx="1965859" cy="944926"/>
          </a:xfrm>
          <a:prstGeom prst="round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Lab 2</a:t>
            </a:r>
            <a:r>
              <a:rPr lang="en-US" sz="1600" i="1" dirty="0"/>
              <a:t>: </a:t>
            </a:r>
          </a:p>
          <a:p>
            <a:pPr algn="ctr"/>
            <a:r>
              <a:rPr lang="en-US" sz="1600" dirty="0"/>
              <a:t>RES and temporal representation</a:t>
            </a:r>
            <a:endParaRPr lang="sv-SE" sz="1600" dirty="0"/>
          </a:p>
        </p:txBody>
      </p:sp>
      <p:sp>
        <p:nvSpPr>
          <p:cNvPr id="43" name="Rounded Rectangle 22">
            <a:extLst>
              <a:ext uri="{FF2B5EF4-FFF2-40B4-BE49-F238E27FC236}">
                <a16:creationId xmlns:a16="http://schemas.microsoft.com/office/drawing/2014/main" id="{69A2B963-3EC9-4EF0-83A4-FACFC35BACA2}"/>
              </a:ext>
            </a:extLst>
          </p:cNvPr>
          <p:cNvSpPr/>
          <p:nvPr/>
        </p:nvSpPr>
        <p:spPr>
          <a:xfrm>
            <a:off x="2465303" y="3877052"/>
            <a:ext cx="2152679" cy="939136"/>
          </a:xfrm>
          <a:prstGeom prst="roundRect">
            <a:avLst/>
          </a:prstGeom>
          <a:ln>
            <a:solidFill>
              <a:srgbClr val="FA7A7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Lab 3, 4 and 5</a:t>
            </a:r>
            <a:r>
              <a:rPr lang="en-US" sz="1600" i="1" dirty="0"/>
              <a:t>:</a:t>
            </a:r>
          </a:p>
          <a:p>
            <a:pPr algn="ctr"/>
            <a:r>
              <a:rPr lang="sv-SE" sz="1600" dirty="0"/>
              <a:t>Structuring a Simple Model</a:t>
            </a:r>
          </a:p>
        </p:txBody>
      </p:sp>
      <p:sp>
        <p:nvSpPr>
          <p:cNvPr id="52" name="Rounded Rectangle 34">
            <a:extLst>
              <a:ext uri="{FF2B5EF4-FFF2-40B4-BE49-F238E27FC236}">
                <a16:creationId xmlns:a16="http://schemas.microsoft.com/office/drawing/2014/main" id="{CED5AABA-9240-4E11-99D9-3F4473C45F58}"/>
              </a:ext>
            </a:extLst>
          </p:cNvPr>
          <p:cNvSpPr/>
          <p:nvPr/>
        </p:nvSpPr>
        <p:spPr>
          <a:xfrm>
            <a:off x="2465303" y="2199333"/>
            <a:ext cx="2152679" cy="1059212"/>
          </a:xfrm>
          <a:prstGeom prst="round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Lec2: </a:t>
            </a:r>
            <a:r>
              <a:rPr lang="en-US" sz="1600" dirty="0" err="1"/>
              <a:t>Optimisation</a:t>
            </a:r>
            <a:r>
              <a:rPr lang="en-US" sz="1600" dirty="0"/>
              <a:t> models and </a:t>
            </a:r>
            <a:r>
              <a:rPr lang="en-US" sz="1600" dirty="0" err="1"/>
              <a:t>OSeMOSYS</a:t>
            </a:r>
            <a:endParaRPr lang="sv-SE" sz="1600" dirty="0"/>
          </a:p>
        </p:txBody>
      </p:sp>
      <p:sp>
        <p:nvSpPr>
          <p:cNvPr id="53" name="Rectangle 52">
            <a:extLst>
              <a:ext uri="{FF2B5EF4-FFF2-40B4-BE49-F238E27FC236}">
                <a16:creationId xmlns:a16="http://schemas.microsoft.com/office/drawing/2014/main" id="{0EFC46F2-BED7-4882-996F-B012236D9149}"/>
              </a:ext>
            </a:extLst>
          </p:cNvPr>
          <p:cNvSpPr/>
          <p:nvPr/>
        </p:nvSpPr>
        <p:spPr>
          <a:xfrm>
            <a:off x="7282453" y="1567823"/>
            <a:ext cx="2378134" cy="4032875"/>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u="sng" dirty="0">
                <a:solidFill>
                  <a:schemeClr val="bg1">
                    <a:lumMod val="50000"/>
                  </a:schemeClr>
                </a:solidFill>
              </a:rPr>
              <a:t>Scenario analysis</a:t>
            </a:r>
            <a:endParaRPr lang="sv-SE" u="sng" dirty="0">
              <a:solidFill>
                <a:schemeClr val="bg1">
                  <a:lumMod val="50000"/>
                </a:schemeClr>
              </a:solidFill>
            </a:endParaRPr>
          </a:p>
        </p:txBody>
      </p:sp>
      <p:sp>
        <p:nvSpPr>
          <p:cNvPr id="54" name="Rounded Rectangle 17">
            <a:extLst>
              <a:ext uri="{FF2B5EF4-FFF2-40B4-BE49-F238E27FC236}">
                <a16:creationId xmlns:a16="http://schemas.microsoft.com/office/drawing/2014/main" id="{3BF552CB-0386-4905-B282-32FF42BE6059}"/>
              </a:ext>
            </a:extLst>
          </p:cNvPr>
          <p:cNvSpPr/>
          <p:nvPr/>
        </p:nvSpPr>
        <p:spPr>
          <a:xfrm>
            <a:off x="7365384" y="2258237"/>
            <a:ext cx="2212271" cy="817581"/>
          </a:xfrm>
          <a:prstGeom prst="roundRect">
            <a:avLst/>
          </a:prstGeom>
          <a:solidFill>
            <a:srgbClr val="FFFF00"/>
          </a:solidFill>
          <a:ln w="28575">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Lec4: </a:t>
            </a:r>
            <a:r>
              <a:rPr lang="en-US" sz="1600" dirty="0"/>
              <a:t>Normative, descriptive, explorative scenarios</a:t>
            </a:r>
            <a:endParaRPr lang="sv-SE" sz="1600" dirty="0"/>
          </a:p>
        </p:txBody>
      </p:sp>
      <p:sp>
        <p:nvSpPr>
          <p:cNvPr id="56" name="Rectangle 55">
            <a:extLst>
              <a:ext uri="{FF2B5EF4-FFF2-40B4-BE49-F238E27FC236}">
                <a16:creationId xmlns:a16="http://schemas.microsoft.com/office/drawing/2014/main" id="{62064874-39A5-4C9D-B490-96BD5772586C}"/>
              </a:ext>
            </a:extLst>
          </p:cNvPr>
          <p:cNvSpPr/>
          <p:nvPr/>
        </p:nvSpPr>
        <p:spPr>
          <a:xfrm>
            <a:off x="9770542" y="1571138"/>
            <a:ext cx="2378134" cy="4029559"/>
          </a:xfrm>
          <a:prstGeom prst="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u="sng" dirty="0">
                <a:solidFill>
                  <a:schemeClr val="accent2">
                    <a:lumMod val="75000"/>
                  </a:schemeClr>
                </a:solidFill>
              </a:rPr>
              <a:t>Applications</a:t>
            </a:r>
            <a:endParaRPr lang="sv-SE" u="sng" dirty="0">
              <a:solidFill>
                <a:schemeClr val="accent2">
                  <a:lumMod val="75000"/>
                </a:schemeClr>
              </a:solidFill>
            </a:endParaRPr>
          </a:p>
        </p:txBody>
      </p:sp>
      <p:sp>
        <p:nvSpPr>
          <p:cNvPr id="57" name="Rounded Rectangle 17">
            <a:extLst>
              <a:ext uri="{FF2B5EF4-FFF2-40B4-BE49-F238E27FC236}">
                <a16:creationId xmlns:a16="http://schemas.microsoft.com/office/drawing/2014/main" id="{ABDC7C33-9FE1-4B13-80ED-DE5A71A006DD}"/>
              </a:ext>
            </a:extLst>
          </p:cNvPr>
          <p:cNvSpPr/>
          <p:nvPr/>
        </p:nvSpPr>
        <p:spPr>
          <a:xfrm>
            <a:off x="9847200" y="2258237"/>
            <a:ext cx="2212271" cy="817581"/>
          </a:xfrm>
          <a:prstGeom prst="roundRect">
            <a:avLst/>
          </a:prstGeom>
          <a:ln w="28575">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Lec5: </a:t>
            </a:r>
            <a:r>
              <a:rPr lang="en-US" sz="1600" dirty="0"/>
              <a:t>Energy systems analysis in real life</a:t>
            </a:r>
            <a:endParaRPr lang="sv-SE" sz="1600" dirty="0"/>
          </a:p>
        </p:txBody>
      </p:sp>
      <p:sp>
        <p:nvSpPr>
          <p:cNvPr id="58" name="Rounded Rectangle 22">
            <a:extLst>
              <a:ext uri="{FF2B5EF4-FFF2-40B4-BE49-F238E27FC236}">
                <a16:creationId xmlns:a16="http://schemas.microsoft.com/office/drawing/2014/main" id="{956CEEF0-F9E0-4799-84C7-D994F179BB99}"/>
              </a:ext>
            </a:extLst>
          </p:cNvPr>
          <p:cNvSpPr/>
          <p:nvPr/>
        </p:nvSpPr>
        <p:spPr>
          <a:xfrm>
            <a:off x="4938241" y="3874689"/>
            <a:ext cx="2152679" cy="939136"/>
          </a:xfrm>
          <a:prstGeom prst="round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Lab 6</a:t>
            </a:r>
            <a:r>
              <a:rPr lang="en-US" sz="1600" i="1" dirty="0"/>
              <a:t>:</a:t>
            </a:r>
          </a:p>
          <a:p>
            <a:pPr algn="ctr"/>
            <a:r>
              <a:rPr lang="sv-SE" sz="1600" dirty="0"/>
              <a:t>Adding elements of CLEWs</a:t>
            </a:r>
          </a:p>
        </p:txBody>
      </p:sp>
      <p:sp>
        <p:nvSpPr>
          <p:cNvPr id="2" name="Arrow: Down 1">
            <a:extLst>
              <a:ext uri="{FF2B5EF4-FFF2-40B4-BE49-F238E27FC236}">
                <a16:creationId xmlns:a16="http://schemas.microsoft.com/office/drawing/2014/main" id="{43459B84-E8E2-4EA4-A248-1D81D8CD726A}"/>
              </a:ext>
            </a:extLst>
          </p:cNvPr>
          <p:cNvSpPr/>
          <p:nvPr/>
        </p:nvSpPr>
        <p:spPr>
          <a:xfrm>
            <a:off x="844828" y="5481265"/>
            <a:ext cx="526774" cy="384270"/>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9" name="Arrow: Down 58">
            <a:extLst>
              <a:ext uri="{FF2B5EF4-FFF2-40B4-BE49-F238E27FC236}">
                <a16:creationId xmlns:a16="http://schemas.microsoft.com/office/drawing/2014/main" id="{91DE9CC9-725F-4A6B-8E54-E6653D007EF2}"/>
              </a:ext>
            </a:extLst>
          </p:cNvPr>
          <p:cNvSpPr/>
          <p:nvPr/>
        </p:nvSpPr>
        <p:spPr>
          <a:xfrm>
            <a:off x="3893003" y="5486477"/>
            <a:ext cx="526774" cy="38427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Arrow: Down 59">
            <a:extLst>
              <a:ext uri="{FF2B5EF4-FFF2-40B4-BE49-F238E27FC236}">
                <a16:creationId xmlns:a16="http://schemas.microsoft.com/office/drawing/2014/main" id="{F0D95A8E-F489-487D-84A4-AD58C3B0BBA7}"/>
              </a:ext>
            </a:extLst>
          </p:cNvPr>
          <p:cNvSpPr/>
          <p:nvPr/>
        </p:nvSpPr>
        <p:spPr>
          <a:xfrm>
            <a:off x="5772912" y="5481265"/>
            <a:ext cx="526774" cy="384270"/>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1" name="Arrow: Down 60">
            <a:extLst>
              <a:ext uri="{FF2B5EF4-FFF2-40B4-BE49-F238E27FC236}">
                <a16:creationId xmlns:a16="http://schemas.microsoft.com/office/drawing/2014/main" id="{F3BE7F9D-2A8B-4636-92CF-84D9DE041B62}"/>
              </a:ext>
            </a:extLst>
          </p:cNvPr>
          <p:cNvSpPr/>
          <p:nvPr/>
        </p:nvSpPr>
        <p:spPr>
          <a:xfrm>
            <a:off x="2676278" y="5481265"/>
            <a:ext cx="526774" cy="38427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Arrow: Down 61">
            <a:extLst>
              <a:ext uri="{FF2B5EF4-FFF2-40B4-BE49-F238E27FC236}">
                <a16:creationId xmlns:a16="http://schemas.microsoft.com/office/drawing/2014/main" id="{756BB1AB-CC4D-4D9A-9232-4791C34AC0BB}"/>
              </a:ext>
            </a:extLst>
          </p:cNvPr>
          <p:cNvSpPr/>
          <p:nvPr/>
        </p:nvSpPr>
        <p:spPr>
          <a:xfrm>
            <a:off x="10689949" y="5474030"/>
            <a:ext cx="526774" cy="384270"/>
          </a:xfrm>
          <a:prstGeom prst="downArrow">
            <a:avLst/>
          </a:prstGeom>
          <a:pattFill prst="lt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ctangle 9">
            <a:extLst>
              <a:ext uri="{FF2B5EF4-FFF2-40B4-BE49-F238E27FC236}">
                <a16:creationId xmlns:a16="http://schemas.microsoft.com/office/drawing/2014/main" id="{1428F18E-EE54-4DA6-9E79-9CCA7EC94495}"/>
              </a:ext>
            </a:extLst>
          </p:cNvPr>
          <p:cNvSpPr/>
          <p:nvPr/>
        </p:nvSpPr>
        <p:spPr>
          <a:xfrm>
            <a:off x="742890" y="5968011"/>
            <a:ext cx="730649" cy="369332"/>
          </a:xfrm>
          <a:prstGeom prst="rect">
            <a:avLst/>
          </a:prstGeom>
        </p:spPr>
        <p:txBody>
          <a:bodyPr wrap="none">
            <a:spAutoFit/>
          </a:bodyPr>
          <a:lstStyle/>
          <a:p>
            <a:pPr algn="ctr"/>
            <a:r>
              <a:rPr lang="en-US" b="1" dirty="0"/>
              <a:t>PRO 1</a:t>
            </a:r>
            <a:endParaRPr lang="sv-SE" dirty="0"/>
          </a:p>
        </p:txBody>
      </p:sp>
      <p:sp>
        <p:nvSpPr>
          <p:cNvPr id="63" name="Rectangle 62">
            <a:extLst>
              <a:ext uri="{FF2B5EF4-FFF2-40B4-BE49-F238E27FC236}">
                <a16:creationId xmlns:a16="http://schemas.microsoft.com/office/drawing/2014/main" id="{A190048E-4F1B-4018-9823-64DD98EA86A8}"/>
              </a:ext>
            </a:extLst>
          </p:cNvPr>
          <p:cNvSpPr/>
          <p:nvPr/>
        </p:nvSpPr>
        <p:spPr>
          <a:xfrm>
            <a:off x="2575002" y="5961387"/>
            <a:ext cx="730649" cy="369332"/>
          </a:xfrm>
          <a:prstGeom prst="rect">
            <a:avLst/>
          </a:prstGeom>
        </p:spPr>
        <p:txBody>
          <a:bodyPr wrap="none">
            <a:spAutoFit/>
          </a:bodyPr>
          <a:lstStyle/>
          <a:p>
            <a:pPr algn="ctr"/>
            <a:r>
              <a:rPr lang="en-US" b="1" dirty="0"/>
              <a:t>PRO 2</a:t>
            </a:r>
            <a:endParaRPr lang="sv-SE" dirty="0"/>
          </a:p>
        </p:txBody>
      </p:sp>
      <p:sp>
        <p:nvSpPr>
          <p:cNvPr id="64" name="Rectangle 63">
            <a:extLst>
              <a:ext uri="{FF2B5EF4-FFF2-40B4-BE49-F238E27FC236}">
                <a16:creationId xmlns:a16="http://schemas.microsoft.com/office/drawing/2014/main" id="{5FEED6F8-1AB7-4F28-B9B2-3F961F52AB3C}"/>
              </a:ext>
            </a:extLst>
          </p:cNvPr>
          <p:cNvSpPr/>
          <p:nvPr/>
        </p:nvSpPr>
        <p:spPr>
          <a:xfrm>
            <a:off x="3790890" y="5964702"/>
            <a:ext cx="730649" cy="369332"/>
          </a:xfrm>
          <a:prstGeom prst="rect">
            <a:avLst/>
          </a:prstGeom>
        </p:spPr>
        <p:txBody>
          <a:bodyPr wrap="none">
            <a:spAutoFit/>
          </a:bodyPr>
          <a:lstStyle/>
          <a:p>
            <a:pPr algn="ctr"/>
            <a:r>
              <a:rPr lang="en-US" b="1" dirty="0"/>
              <a:t>PRO 3</a:t>
            </a:r>
            <a:endParaRPr lang="sv-SE" dirty="0"/>
          </a:p>
        </p:txBody>
      </p:sp>
      <p:sp>
        <p:nvSpPr>
          <p:cNvPr id="65" name="Rectangle 64">
            <a:extLst>
              <a:ext uri="{FF2B5EF4-FFF2-40B4-BE49-F238E27FC236}">
                <a16:creationId xmlns:a16="http://schemas.microsoft.com/office/drawing/2014/main" id="{92E07C49-F07A-4B1D-8BC8-D16A01FF725F}"/>
              </a:ext>
            </a:extLst>
          </p:cNvPr>
          <p:cNvSpPr/>
          <p:nvPr/>
        </p:nvSpPr>
        <p:spPr>
          <a:xfrm>
            <a:off x="5662759" y="5968017"/>
            <a:ext cx="730649" cy="369332"/>
          </a:xfrm>
          <a:prstGeom prst="rect">
            <a:avLst/>
          </a:prstGeom>
        </p:spPr>
        <p:txBody>
          <a:bodyPr wrap="none">
            <a:spAutoFit/>
          </a:bodyPr>
          <a:lstStyle/>
          <a:p>
            <a:pPr algn="ctr"/>
            <a:r>
              <a:rPr lang="en-US" b="1" dirty="0"/>
              <a:t>PRO 4</a:t>
            </a:r>
            <a:endParaRPr lang="sv-SE" dirty="0"/>
          </a:p>
        </p:txBody>
      </p:sp>
      <p:sp>
        <p:nvSpPr>
          <p:cNvPr id="66" name="Rectangle 65">
            <a:extLst>
              <a:ext uri="{FF2B5EF4-FFF2-40B4-BE49-F238E27FC236}">
                <a16:creationId xmlns:a16="http://schemas.microsoft.com/office/drawing/2014/main" id="{76E81C45-874F-450C-A1B7-5A3D121F0A5A}"/>
              </a:ext>
            </a:extLst>
          </p:cNvPr>
          <p:cNvSpPr/>
          <p:nvPr/>
        </p:nvSpPr>
        <p:spPr>
          <a:xfrm>
            <a:off x="10625686" y="5961393"/>
            <a:ext cx="730649" cy="369332"/>
          </a:xfrm>
          <a:prstGeom prst="rect">
            <a:avLst/>
          </a:prstGeom>
        </p:spPr>
        <p:txBody>
          <a:bodyPr wrap="none">
            <a:spAutoFit/>
          </a:bodyPr>
          <a:lstStyle/>
          <a:p>
            <a:pPr algn="ctr"/>
            <a:r>
              <a:rPr lang="en-US" b="1" dirty="0"/>
              <a:t>PRO 5</a:t>
            </a:r>
            <a:endParaRPr lang="sv-SE" dirty="0"/>
          </a:p>
        </p:txBody>
      </p:sp>
      <p:sp>
        <p:nvSpPr>
          <p:cNvPr id="29" name="Rounded Rectangle 20">
            <a:extLst>
              <a:ext uri="{FF2B5EF4-FFF2-40B4-BE49-F238E27FC236}">
                <a16:creationId xmlns:a16="http://schemas.microsoft.com/office/drawing/2014/main" id="{D1AF139D-2280-4BED-9BFB-970C3F459945}"/>
              </a:ext>
            </a:extLst>
          </p:cNvPr>
          <p:cNvSpPr/>
          <p:nvPr/>
        </p:nvSpPr>
        <p:spPr>
          <a:xfrm>
            <a:off x="180992" y="3429409"/>
            <a:ext cx="1965859" cy="944926"/>
          </a:xfrm>
          <a:prstGeom prst="round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t>Lab 1</a:t>
            </a:r>
            <a:r>
              <a:rPr lang="en-US" sz="1600" i="1" dirty="0"/>
              <a:t>: </a:t>
            </a:r>
          </a:p>
          <a:p>
            <a:pPr algn="ctr"/>
            <a:r>
              <a:rPr lang="en-US" sz="1600" dirty="0"/>
              <a:t>Basics of linear programming</a:t>
            </a:r>
            <a:endParaRPr lang="sv-SE" sz="1600" dirty="0"/>
          </a:p>
        </p:txBody>
      </p:sp>
    </p:spTree>
    <p:extLst>
      <p:ext uri="{BB962C8B-B14F-4D97-AF65-F5344CB8AC3E}">
        <p14:creationId xmlns:p14="http://schemas.microsoft.com/office/powerpoint/2010/main" val="29321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30</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2677656"/>
          </a:xfrm>
          <a:prstGeom prst="rect">
            <a:avLst/>
          </a:prstGeom>
          <a:noFill/>
        </p:spPr>
        <p:txBody>
          <a:bodyPr wrap="square" rtlCol="0">
            <a:spAutoFit/>
          </a:bodyPr>
          <a:lstStyle/>
          <a:p>
            <a:r>
              <a:rPr lang="sv-SE" sz="2400" dirty="0"/>
              <a:t>Simplicity has large biomass resources, coming primarily from forestry residues. The state-owned utility decides to evaluate the possibility of using biomass to meet part of the heating and electricity demand in the residential sector, through Combined Heat &amp; Power (CHP) plants, starting 2023. The CHP plants shall be connected to the Transmission Grid.</a:t>
            </a:r>
          </a:p>
          <a:p>
            <a:r>
              <a:rPr lang="sv-SE" sz="2400" dirty="0"/>
              <a:t>The </a:t>
            </a:r>
            <a:r>
              <a:rPr lang="sv-SE" sz="2400" b="1" dirty="0"/>
              <a:t>biomass would have a cost of 1.5 $/GJ</a:t>
            </a:r>
            <a:r>
              <a:rPr lang="sv-SE" sz="2400" dirty="0"/>
              <a:t>.</a:t>
            </a:r>
          </a:p>
          <a:p>
            <a:r>
              <a:rPr lang="sv-SE" sz="2400" dirty="0"/>
              <a:t>The new CHP plants would have to meet an </a:t>
            </a:r>
            <a:r>
              <a:rPr lang="sv-SE" sz="2400" b="1" dirty="0"/>
              <a:t>annual heat demand growing linearly from 0.4 PJ in 2023 to 1 PJ in 2040</a:t>
            </a:r>
            <a:r>
              <a:rPr lang="sv-SE" sz="2400" dirty="0"/>
              <a:t>. The demand has a flat profile across seasons and day parts.</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4: heat and electricity from biomass </a:t>
            </a:r>
            <a:endParaRPr lang="en-GB" dirty="0"/>
          </a:p>
        </p:txBody>
      </p:sp>
    </p:spTree>
    <p:extLst>
      <p:ext uri="{BB962C8B-B14F-4D97-AF65-F5344CB8AC3E}">
        <p14:creationId xmlns:p14="http://schemas.microsoft.com/office/powerpoint/2010/main" val="336630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31</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3416320"/>
          </a:xfrm>
          <a:prstGeom prst="rect">
            <a:avLst/>
          </a:prstGeom>
          <a:noFill/>
        </p:spPr>
        <p:txBody>
          <a:bodyPr wrap="square" rtlCol="0">
            <a:spAutoFit/>
          </a:bodyPr>
          <a:lstStyle/>
          <a:p>
            <a:r>
              <a:rPr lang="sv-SE" sz="2400" dirty="0"/>
              <a:t>Simplicity has large biomass resources, coming primarily from forestry residues. The state-owned utility decides to evaluate the possibility of using biomass to meet part of the heating and electricity demand in the residential sector, through Combined Heat &amp; Power (CHP) plants, starting 2023. The CHP plants shall be connected to the Transmission Grid.</a:t>
            </a:r>
          </a:p>
          <a:p>
            <a:r>
              <a:rPr lang="sv-SE" sz="2400" dirty="0"/>
              <a:t>The </a:t>
            </a:r>
            <a:r>
              <a:rPr lang="sv-SE" sz="2400" b="1" dirty="0"/>
              <a:t>biomass would have a cost of 1.5 $/GJ</a:t>
            </a:r>
            <a:r>
              <a:rPr lang="sv-SE" sz="2400" dirty="0"/>
              <a:t>.</a:t>
            </a:r>
          </a:p>
          <a:p>
            <a:r>
              <a:rPr lang="sv-SE" sz="2400" dirty="0"/>
              <a:t>The new CHP plants would have to meet an </a:t>
            </a:r>
            <a:r>
              <a:rPr lang="sv-SE" sz="2400" b="1" dirty="0"/>
              <a:t>annual heat demand growing linearly from 0.4 PJ in 2023 to 1 PJ in 2040</a:t>
            </a:r>
            <a:r>
              <a:rPr lang="sv-SE" sz="2400" dirty="0"/>
              <a:t>. The demand has a flat profile across seasons and day parts.</a:t>
            </a:r>
          </a:p>
          <a:p>
            <a:endParaRPr lang="sv-SE" sz="2400" dirty="0"/>
          </a:p>
          <a:p>
            <a:r>
              <a:rPr lang="sv-SE" sz="2400" b="1" dirty="0">
                <a:solidFill>
                  <a:srgbClr val="FF0000"/>
                </a:solidFill>
              </a:rPr>
              <a:t>Explorative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4: heat and electricity from biomass </a:t>
            </a:r>
            <a:endParaRPr lang="en-GB" dirty="0"/>
          </a:p>
        </p:txBody>
      </p:sp>
    </p:spTree>
    <p:extLst>
      <p:ext uri="{BB962C8B-B14F-4D97-AF65-F5344CB8AC3E}">
        <p14:creationId xmlns:p14="http://schemas.microsoft.com/office/powerpoint/2010/main" val="416457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32</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1569660"/>
          </a:xfrm>
          <a:prstGeom prst="rect">
            <a:avLst/>
          </a:prstGeom>
          <a:noFill/>
        </p:spPr>
        <p:txBody>
          <a:bodyPr wrap="square" rtlCol="0">
            <a:spAutoFit/>
          </a:bodyPr>
          <a:lstStyle/>
          <a:p>
            <a:r>
              <a:rPr lang="sv-SE" sz="2400" dirty="0"/>
              <a:t>The Government of Simplicity decides to support the generation by solar power plants by imposing a </a:t>
            </a:r>
            <a:r>
              <a:rPr lang="sv-SE" sz="2400" b="1" dirty="0"/>
              <a:t>target of generation by PV power plants </a:t>
            </a:r>
            <a:r>
              <a:rPr lang="sv-SE" sz="2400" dirty="0"/>
              <a:t>(either with or without storage). The target increases from 5% of the final electricity supply for new connections in 2020 to 70% in 2040.</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5: solar generation target </a:t>
            </a:r>
            <a:endParaRPr lang="en-GB" dirty="0"/>
          </a:p>
        </p:txBody>
      </p:sp>
    </p:spTree>
    <p:extLst>
      <p:ext uri="{BB962C8B-B14F-4D97-AF65-F5344CB8AC3E}">
        <p14:creationId xmlns:p14="http://schemas.microsoft.com/office/powerpoint/2010/main" val="372081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33</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2308324"/>
          </a:xfrm>
          <a:prstGeom prst="rect">
            <a:avLst/>
          </a:prstGeom>
          <a:noFill/>
        </p:spPr>
        <p:txBody>
          <a:bodyPr wrap="square" rtlCol="0">
            <a:spAutoFit/>
          </a:bodyPr>
          <a:lstStyle/>
          <a:p>
            <a:r>
              <a:rPr lang="sv-SE" sz="2400" dirty="0"/>
              <a:t>The Government of Simplicity decides to support the generation by solar power plants by imposing a </a:t>
            </a:r>
            <a:r>
              <a:rPr lang="sv-SE" sz="2400" b="1" dirty="0"/>
              <a:t>target of generation by PV power plants </a:t>
            </a:r>
            <a:r>
              <a:rPr lang="sv-SE" sz="2400" dirty="0"/>
              <a:t>(either with or without storage). The target increases from 5% of the final electricity supply for new connections in 2020 to 70% in 2040.</a:t>
            </a:r>
          </a:p>
          <a:p>
            <a:endParaRPr lang="sv-SE" sz="2400" dirty="0"/>
          </a:p>
          <a:p>
            <a:r>
              <a:rPr lang="sv-SE" sz="2400" b="1" dirty="0">
                <a:solidFill>
                  <a:srgbClr val="FF0000"/>
                </a:solidFill>
              </a:rPr>
              <a:t>Normative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5: solar generation target </a:t>
            </a:r>
            <a:endParaRPr lang="en-GB" dirty="0"/>
          </a:p>
        </p:txBody>
      </p:sp>
    </p:spTree>
    <p:extLst>
      <p:ext uri="{BB962C8B-B14F-4D97-AF65-F5344CB8AC3E}">
        <p14:creationId xmlns:p14="http://schemas.microsoft.com/office/powerpoint/2010/main" val="363679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34</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3416320"/>
          </a:xfrm>
          <a:prstGeom prst="rect">
            <a:avLst/>
          </a:prstGeom>
          <a:noFill/>
        </p:spPr>
        <p:txBody>
          <a:bodyPr wrap="square" rtlCol="0">
            <a:spAutoFit/>
          </a:bodyPr>
          <a:lstStyle/>
          <a:p>
            <a:r>
              <a:rPr lang="sv-SE" sz="2400" dirty="0"/>
              <a:t>By taking a close look at long-term historical data series of water flow in rivers across seasons, researchers find out that the flow is being significantly affected by climatic change. The Government acts right away by imposing that hydropower generation be reduced consequently </a:t>
            </a:r>
            <a:r>
              <a:rPr lang="sv-SE" sz="2400" b="1" dirty="0"/>
              <a:t>from 2020 on</a:t>
            </a:r>
            <a:r>
              <a:rPr lang="sv-SE" sz="2400" dirty="0"/>
              <a:t>, in order not to further affect the water ecosystem and not to reduce the availability of water for agricultural uses.</a:t>
            </a:r>
          </a:p>
          <a:p>
            <a:r>
              <a:rPr lang="sv-SE" sz="2400" dirty="0"/>
              <a:t>In summer, the maximum </a:t>
            </a:r>
            <a:r>
              <a:rPr lang="sv-SE" sz="2400" b="1" dirty="0"/>
              <a:t>capacity factors of run of river power plants </a:t>
            </a:r>
            <a:r>
              <a:rPr lang="sv-SE" sz="2400" dirty="0"/>
              <a:t>are reduced to 20%; in winter, to 30%; in the intermediate season, to 25%. The </a:t>
            </a:r>
            <a:r>
              <a:rPr lang="sv-SE" sz="2400" b="1" dirty="0"/>
              <a:t>capacity of the River </a:t>
            </a:r>
            <a:r>
              <a:rPr lang="sv-SE" sz="2400" dirty="0"/>
              <a:t>feeding the dam hydro power plants, instead, reduces to 30% in summer, 35% in the intermediate season and 40% in winter.</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6: Climate change </a:t>
            </a:r>
            <a:endParaRPr lang="en-GB" dirty="0"/>
          </a:p>
        </p:txBody>
      </p:sp>
    </p:spTree>
    <p:extLst>
      <p:ext uri="{BB962C8B-B14F-4D97-AF65-F5344CB8AC3E}">
        <p14:creationId xmlns:p14="http://schemas.microsoft.com/office/powerpoint/2010/main" val="300652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35</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4154984"/>
          </a:xfrm>
          <a:prstGeom prst="rect">
            <a:avLst/>
          </a:prstGeom>
          <a:noFill/>
        </p:spPr>
        <p:txBody>
          <a:bodyPr wrap="square" rtlCol="0">
            <a:spAutoFit/>
          </a:bodyPr>
          <a:lstStyle/>
          <a:p>
            <a:r>
              <a:rPr lang="sv-SE" sz="2400" dirty="0"/>
              <a:t>By taking a close look at long-term historical data series of water flow in rivers across seasons, researchers find out that the water flow is being significantly affected by climatic change. The Government acts right away by imposing that hydropower generation be reduced consequently </a:t>
            </a:r>
            <a:r>
              <a:rPr lang="sv-SE" sz="2400" b="1" dirty="0"/>
              <a:t>from 2020 on</a:t>
            </a:r>
            <a:r>
              <a:rPr lang="sv-SE" sz="2400" dirty="0"/>
              <a:t>, in order not to further affect the water ecosystem and not to reduce the availability of water for agricultural uses.</a:t>
            </a:r>
          </a:p>
          <a:p>
            <a:r>
              <a:rPr lang="sv-SE" sz="2400" dirty="0"/>
              <a:t>In summer, the maximum </a:t>
            </a:r>
            <a:r>
              <a:rPr lang="sv-SE" sz="2400" b="1" dirty="0"/>
              <a:t>capacity factors of run of river power plants </a:t>
            </a:r>
            <a:r>
              <a:rPr lang="sv-SE" sz="2400" dirty="0"/>
              <a:t>are reduced to 20%; in winter, to 30%; in the intermediate season, to 25%. The </a:t>
            </a:r>
            <a:r>
              <a:rPr lang="sv-SE" sz="2400" b="1" dirty="0"/>
              <a:t>capacity of the River </a:t>
            </a:r>
            <a:r>
              <a:rPr lang="sv-SE" sz="2400" dirty="0"/>
              <a:t>feeding the dam hydro power plants, instead, reduces to 30% in summer, 35% in the intermediate season and 40% in winter.</a:t>
            </a:r>
          </a:p>
          <a:p>
            <a:endParaRPr lang="sv-SE" sz="2400" dirty="0"/>
          </a:p>
          <a:p>
            <a:r>
              <a:rPr lang="sv-SE" sz="2400" b="1" dirty="0">
                <a:solidFill>
                  <a:srgbClr val="FF0000"/>
                </a:solidFill>
              </a:rPr>
              <a:t>Normative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6: Climate change </a:t>
            </a:r>
            <a:endParaRPr lang="en-GB" dirty="0"/>
          </a:p>
        </p:txBody>
      </p:sp>
    </p:spTree>
    <p:extLst>
      <p:ext uri="{BB962C8B-B14F-4D97-AF65-F5344CB8AC3E}">
        <p14:creationId xmlns:p14="http://schemas.microsoft.com/office/powerpoint/2010/main" val="110373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36</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2308324"/>
          </a:xfrm>
          <a:prstGeom prst="rect">
            <a:avLst/>
          </a:prstGeom>
          <a:noFill/>
        </p:spPr>
        <p:txBody>
          <a:bodyPr wrap="square" rtlCol="0">
            <a:spAutoFit/>
          </a:bodyPr>
          <a:lstStyle/>
          <a:p>
            <a:r>
              <a:rPr lang="sv-SE" sz="2400" dirty="0"/>
              <a:t>The plan presented in </a:t>
            </a:r>
            <a:r>
              <a:rPr lang="sv-SE" sz="2400" b="1" dirty="0"/>
              <a:t>Scenario 6 </a:t>
            </a:r>
            <a:r>
              <a:rPr lang="sv-SE" sz="2400" dirty="0"/>
              <a:t>does not work as expected. Investors are not able to invest quickly enough to replace the missing hydro generation. </a:t>
            </a:r>
            <a:r>
              <a:rPr lang="sv-SE" sz="2400" b="1" dirty="0"/>
              <a:t>While the capacity factors reduce exactly like in the previous case, the total capacity of all power plant types does not change as compared to what OBTAINED from Scenario 1 (hint: constrain all capacities of power plants for all years to values of capacity obtained as results in Scenario 1). </a:t>
            </a:r>
          </a:p>
          <a:p>
            <a:r>
              <a:rPr lang="sv-SE" sz="2400" dirty="0"/>
              <a:t>Investigate whether it is still possible to meet the electricity demand in these conditions.</a:t>
            </a:r>
          </a:p>
        </p:txBody>
      </p:sp>
      <p:sp>
        <p:nvSpPr>
          <p:cNvPr id="8" name="Title 8"/>
          <p:cNvSpPr txBox="1">
            <a:spLocks/>
          </p:cNvSpPr>
          <p:nvPr/>
        </p:nvSpPr>
        <p:spPr>
          <a:xfrm>
            <a:off x="1995170" y="490238"/>
            <a:ext cx="7970633"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7: Climate change with no adaptation </a:t>
            </a:r>
            <a:endParaRPr lang="en-GB" dirty="0"/>
          </a:p>
        </p:txBody>
      </p:sp>
    </p:spTree>
    <p:extLst>
      <p:ext uri="{BB962C8B-B14F-4D97-AF65-F5344CB8AC3E}">
        <p14:creationId xmlns:p14="http://schemas.microsoft.com/office/powerpoint/2010/main" val="15550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37</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3046988"/>
          </a:xfrm>
          <a:prstGeom prst="rect">
            <a:avLst/>
          </a:prstGeom>
          <a:noFill/>
        </p:spPr>
        <p:txBody>
          <a:bodyPr wrap="square" rtlCol="0">
            <a:spAutoFit/>
          </a:bodyPr>
          <a:lstStyle/>
          <a:p>
            <a:r>
              <a:rPr lang="sv-SE" sz="2400" dirty="0"/>
              <a:t>The plan presented in </a:t>
            </a:r>
            <a:r>
              <a:rPr lang="sv-SE" sz="2400" b="1" dirty="0"/>
              <a:t>Scenario 6 </a:t>
            </a:r>
            <a:r>
              <a:rPr lang="sv-SE" sz="2400" dirty="0"/>
              <a:t>does not work as expected. Investors are not able to invest quickly enough to replace the missing hydro generation. </a:t>
            </a:r>
            <a:r>
              <a:rPr lang="sv-SE" sz="2400" b="1" dirty="0"/>
              <a:t>While the capacity factors reduce exactly like in the previous case, the total capacity of all power plant types does not change as compared to what OBTAINED from Scenario 1 (hint: constrain all capacities of power plants for all years to values of capacity obtained as results in Scenario 1). </a:t>
            </a:r>
          </a:p>
          <a:p>
            <a:r>
              <a:rPr lang="sv-SE" sz="2400" dirty="0"/>
              <a:t>Investigate whether it is still possible to meet the electricity demand in these conditions.</a:t>
            </a:r>
          </a:p>
          <a:p>
            <a:endParaRPr lang="sv-SE" sz="2400" dirty="0"/>
          </a:p>
          <a:p>
            <a:r>
              <a:rPr lang="sv-SE" sz="2400" b="1" dirty="0">
                <a:solidFill>
                  <a:srgbClr val="FF0000"/>
                </a:solidFill>
              </a:rPr>
              <a:t>Explorative</a:t>
            </a:r>
          </a:p>
        </p:txBody>
      </p:sp>
      <p:sp>
        <p:nvSpPr>
          <p:cNvPr id="8" name="Title 8"/>
          <p:cNvSpPr txBox="1">
            <a:spLocks/>
          </p:cNvSpPr>
          <p:nvPr/>
        </p:nvSpPr>
        <p:spPr>
          <a:xfrm>
            <a:off x="1995170" y="490238"/>
            <a:ext cx="7970633"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7: Climate change with no adaptation </a:t>
            </a:r>
            <a:endParaRPr lang="en-GB" dirty="0"/>
          </a:p>
        </p:txBody>
      </p:sp>
    </p:spTree>
    <p:extLst>
      <p:ext uri="{BB962C8B-B14F-4D97-AF65-F5344CB8AC3E}">
        <p14:creationId xmlns:p14="http://schemas.microsoft.com/office/powerpoint/2010/main" val="343540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38</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8" name="Title 8"/>
          <p:cNvSpPr txBox="1">
            <a:spLocks/>
          </p:cNvSpPr>
          <p:nvPr/>
        </p:nvSpPr>
        <p:spPr>
          <a:xfrm>
            <a:off x="1995170" y="336128"/>
            <a:ext cx="7970633" cy="1133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8: Climate change with no adaptation – import potential</a:t>
            </a:r>
            <a:endParaRPr lang="en-GB" dirty="0"/>
          </a:p>
        </p:txBody>
      </p:sp>
      <p:sp>
        <p:nvSpPr>
          <p:cNvPr id="9" name="TextBox 8">
            <a:extLst>
              <a:ext uri="{FF2B5EF4-FFF2-40B4-BE49-F238E27FC236}">
                <a16:creationId xmlns:a16="http://schemas.microsoft.com/office/drawing/2014/main" id="{C7BEAAFB-81CB-47D8-A5B9-A63C56DD9BB3}"/>
              </a:ext>
            </a:extLst>
          </p:cNvPr>
          <p:cNvSpPr txBox="1"/>
          <p:nvPr/>
        </p:nvSpPr>
        <p:spPr>
          <a:xfrm>
            <a:off x="515155" y="1624195"/>
            <a:ext cx="11557240" cy="1569660"/>
          </a:xfrm>
          <a:prstGeom prst="rect">
            <a:avLst/>
          </a:prstGeom>
          <a:noFill/>
        </p:spPr>
        <p:txBody>
          <a:bodyPr wrap="square" rtlCol="0">
            <a:spAutoFit/>
          </a:bodyPr>
          <a:lstStyle/>
          <a:p>
            <a:r>
              <a:rPr lang="sv-SE" sz="2400" dirty="0"/>
              <a:t>A contingency plan to build a line for electricity import from a neighbouring country (operational from 2028) may reduce the stress caused in the previous scenario. The cost of imported electricity is expected to be constant and equal to 0.1 $/kWh. The investment costs are considered sunk costs in this situation and can be disregarded.</a:t>
            </a:r>
          </a:p>
        </p:txBody>
      </p:sp>
    </p:spTree>
    <p:extLst>
      <p:ext uri="{BB962C8B-B14F-4D97-AF65-F5344CB8AC3E}">
        <p14:creationId xmlns:p14="http://schemas.microsoft.com/office/powerpoint/2010/main" val="105360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39</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8" name="Title 8"/>
          <p:cNvSpPr txBox="1">
            <a:spLocks/>
          </p:cNvSpPr>
          <p:nvPr/>
        </p:nvSpPr>
        <p:spPr>
          <a:xfrm>
            <a:off x="1995170" y="336128"/>
            <a:ext cx="7970633" cy="1133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8: Climate change with no adaptation – import potential</a:t>
            </a:r>
            <a:endParaRPr lang="en-GB" dirty="0"/>
          </a:p>
        </p:txBody>
      </p:sp>
      <p:sp>
        <p:nvSpPr>
          <p:cNvPr id="9" name="TextBox 8">
            <a:extLst>
              <a:ext uri="{FF2B5EF4-FFF2-40B4-BE49-F238E27FC236}">
                <a16:creationId xmlns:a16="http://schemas.microsoft.com/office/drawing/2014/main" id="{C7BEAAFB-81CB-47D8-A5B9-A63C56DD9BB3}"/>
              </a:ext>
            </a:extLst>
          </p:cNvPr>
          <p:cNvSpPr txBox="1"/>
          <p:nvPr/>
        </p:nvSpPr>
        <p:spPr>
          <a:xfrm>
            <a:off x="515155" y="1624195"/>
            <a:ext cx="11557240" cy="2308324"/>
          </a:xfrm>
          <a:prstGeom prst="rect">
            <a:avLst/>
          </a:prstGeom>
          <a:noFill/>
        </p:spPr>
        <p:txBody>
          <a:bodyPr wrap="square" rtlCol="0">
            <a:spAutoFit/>
          </a:bodyPr>
          <a:lstStyle/>
          <a:p>
            <a:r>
              <a:rPr lang="sv-SE" sz="2400" dirty="0"/>
              <a:t>A contingency plan to build a line for electricity import from a neighbouring country (operational from 2028) may reduce the stress caused in the previous scenario. The cost of imported electricity is expected to be constant and equal to 0.1 $/kWh. The investment costs are considered sunk costs in this situation and can be disregarded.</a:t>
            </a:r>
          </a:p>
          <a:p>
            <a:endParaRPr lang="sv-SE" sz="2400" dirty="0"/>
          </a:p>
          <a:p>
            <a:r>
              <a:rPr lang="sv-SE" sz="2400" b="1" dirty="0">
                <a:solidFill>
                  <a:srgbClr val="FF0000"/>
                </a:solidFill>
              </a:rPr>
              <a:t>Explorative</a:t>
            </a:r>
          </a:p>
        </p:txBody>
      </p:sp>
    </p:spTree>
    <p:extLst>
      <p:ext uri="{BB962C8B-B14F-4D97-AF65-F5344CB8AC3E}">
        <p14:creationId xmlns:p14="http://schemas.microsoft.com/office/powerpoint/2010/main" val="8092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Learning outcomes</a:t>
            </a:r>
            <a:endParaRPr lang="sv-SE" dirty="0"/>
          </a:p>
        </p:txBody>
      </p:sp>
      <p:sp>
        <p:nvSpPr>
          <p:cNvPr id="20" name="Footer Placeholder 19"/>
          <p:cNvSpPr>
            <a:spLocks noGrp="1"/>
          </p:cNvSpPr>
          <p:nvPr>
            <p:ph type="ftr" sz="quarter" idx="11"/>
          </p:nvPr>
        </p:nvSpPr>
        <p:spPr/>
        <p:txBody>
          <a:bodyPr/>
          <a:lstStyle/>
          <a:p>
            <a:r>
              <a:rPr lang="en-GB"/>
              <a:t>MJ2380-2381 2019</a:t>
            </a:r>
            <a:endParaRPr lang="en-GB" dirty="0"/>
          </a:p>
        </p:txBody>
      </p:sp>
      <p:sp>
        <p:nvSpPr>
          <p:cNvPr id="21" name="Slide Number Placeholder 20"/>
          <p:cNvSpPr>
            <a:spLocks noGrp="1"/>
          </p:cNvSpPr>
          <p:nvPr>
            <p:ph type="sldNum" sz="quarter" idx="12"/>
          </p:nvPr>
        </p:nvSpPr>
        <p:spPr/>
        <p:txBody>
          <a:bodyPr/>
          <a:lstStyle/>
          <a:p>
            <a:fld id="{A0B7FA9A-6BCF-4CFA-8685-B7A43319A6CD}" type="slidenum">
              <a:rPr lang="en-GB" smtClean="0"/>
              <a:pPr/>
              <a:t>4</a:t>
            </a:fld>
            <a:endParaRPr lang="en-GB" dirty="0"/>
          </a:p>
        </p:txBody>
      </p:sp>
      <p:sp>
        <p:nvSpPr>
          <p:cNvPr id="18" name="Content Placeholder 1"/>
          <p:cNvSpPr>
            <a:spLocks noGrp="1"/>
          </p:cNvSpPr>
          <p:nvPr>
            <p:ph sz="half" idx="1"/>
          </p:nvPr>
        </p:nvSpPr>
        <p:spPr>
          <a:xfrm>
            <a:off x="846269" y="1706628"/>
            <a:ext cx="9715984" cy="4572000"/>
          </a:xfrm>
        </p:spPr>
        <p:txBody>
          <a:bodyPr>
            <a:normAutofit/>
          </a:bodyPr>
          <a:lstStyle/>
          <a:p>
            <a:pPr lvl="0"/>
            <a:r>
              <a:rPr lang="sv-SE" dirty="0"/>
              <a:t>At the end of this lecture, the student will be able to:</a:t>
            </a:r>
          </a:p>
          <a:p>
            <a:pPr marL="457200" lvl="0" indent="-457200">
              <a:buFont typeface="Arial" panose="020B0604020202020204" pitchFamily="34" charset="0"/>
              <a:buChar char="•"/>
            </a:pPr>
            <a:endParaRPr lang="sv-SE" dirty="0"/>
          </a:p>
          <a:p>
            <a:pPr marL="457200" lvl="0" indent="-457200">
              <a:buFont typeface="Arial" panose="020B0604020202020204" pitchFamily="34" charset="0"/>
              <a:buChar char="•"/>
            </a:pPr>
            <a:r>
              <a:rPr lang="sv-SE" dirty="0"/>
              <a:t>Put the scenario exercise of Lab 5 into context;</a:t>
            </a:r>
          </a:p>
          <a:p>
            <a:pPr marL="457200" lvl="0" indent="-457200">
              <a:buFont typeface="Arial" panose="020B0604020202020204" pitchFamily="34" charset="0"/>
              <a:buChar char="•"/>
            </a:pPr>
            <a:r>
              <a:rPr lang="sv-SE" dirty="0"/>
              <a:t>Distinguish between types of scenarios;</a:t>
            </a:r>
          </a:p>
          <a:p>
            <a:pPr marL="457200" lvl="0" indent="-457200">
              <a:buFont typeface="Arial" panose="020B0604020202020204" pitchFamily="34" charset="0"/>
              <a:buChar char="•"/>
            </a:pPr>
            <a:r>
              <a:rPr lang="sv-SE" dirty="0"/>
              <a:t>Have a solid general view of the steps usually required to carry out a complete scenario exercise;</a:t>
            </a:r>
          </a:p>
          <a:p>
            <a:pPr marL="457200" lvl="0" indent="-457200">
              <a:buFont typeface="Arial" panose="020B0604020202020204" pitchFamily="34" charset="0"/>
              <a:buChar char="•"/>
            </a:pPr>
            <a:r>
              <a:rPr lang="sv-SE" dirty="0"/>
              <a:t>Cite key literature of scenario analysis.</a:t>
            </a:r>
          </a:p>
          <a:p>
            <a:pPr marL="457200" lvl="0" indent="-457200">
              <a:buFont typeface="Arial" panose="020B0604020202020204" pitchFamily="34" charset="0"/>
              <a:buChar char="•"/>
            </a:pPr>
            <a:endParaRPr lang="sv-SE" dirty="0"/>
          </a:p>
        </p:txBody>
      </p:sp>
    </p:spTree>
    <p:extLst>
      <p:ext uri="{BB962C8B-B14F-4D97-AF65-F5344CB8AC3E}">
        <p14:creationId xmlns:p14="http://schemas.microsoft.com/office/powerpoint/2010/main" val="317577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40</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496870"/>
            <a:ext cx="11557240" cy="4154984"/>
          </a:xfrm>
          <a:prstGeom prst="rect">
            <a:avLst/>
          </a:prstGeom>
          <a:noFill/>
        </p:spPr>
        <p:txBody>
          <a:bodyPr wrap="square" rtlCol="0">
            <a:spAutoFit/>
          </a:bodyPr>
          <a:lstStyle/>
          <a:p>
            <a:r>
              <a:rPr lang="sv-SE" sz="2400" dirty="0"/>
              <a:t>Until 2025, in Simplicity all transportation feeds on fossil fuels. From 2025, however, the population starts becoming aware of the huge environmental impacts on fossil-fuel-fired transportation. This, combined with a strong decrease in the prices of electric vehicles, due to economies of scale in other countries, and with infrastructure investments by the Government, causes </a:t>
            </a:r>
            <a:r>
              <a:rPr lang="sv-SE" sz="2400" b="1" dirty="0"/>
              <a:t>a new demand for electricity for EVs</a:t>
            </a:r>
            <a:r>
              <a:rPr lang="sv-SE" sz="2400" dirty="0"/>
              <a:t> to arise gradually. </a:t>
            </a:r>
            <a:r>
              <a:rPr lang="sv-SE" sz="2400" b="1" dirty="0"/>
              <a:t>Such demand is null in 2025 and becomes comparable to the sum of all other electricity demands in 2040</a:t>
            </a:r>
            <a:r>
              <a:rPr lang="sv-SE" sz="2400" dirty="0"/>
              <a:t>. </a:t>
            </a:r>
          </a:p>
          <a:p>
            <a:r>
              <a:rPr lang="sv-SE" sz="2400" dirty="0"/>
              <a:t>This demand has a different profile from the one for electricity for other uses: the profile of the demand is flat across seasons, but 75% of it happens during the night (as the vehicles are connected to the network and recharged during the night).</a:t>
            </a:r>
          </a:p>
          <a:p>
            <a:r>
              <a:rPr lang="sv-SE" sz="2400" dirty="0"/>
              <a:t>The vechicles will feed on the grid for existing users, but it is expected that more investments in power generation will be needed to meet this demand.</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9: Electrification of transport </a:t>
            </a:r>
            <a:endParaRPr lang="en-GB" dirty="0"/>
          </a:p>
        </p:txBody>
      </p:sp>
    </p:spTree>
    <p:extLst>
      <p:ext uri="{BB962C8B-B14F-4D97-AF65-F5344CB8AC3E}">
        <p14:creationId xmlns:p14="http://schemas.microsoft.com/office/powerpoint/2010/main" val="318323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41</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496870"/>
            <a:ext cx="11557240" cy="4893647"/>
          </a:xfrm>
          <a:prstGeom prst="rect">
            <a:avLst/>
          </a:prstGeom>
          <a:noFill/>
        </p:spPr>
        <p:txBody>
          <a:bodyPr wrap="square" rtlCol="0">
            <a:spAutoFit/>
          </a:bodyPr>
          <a:lstStyle/>
          <a:p>
            <a:r>
              <a:rPr lang="sv-SE" sz="2400" dirty="0"/>
              <a:t>Until 2025, in Simplicity all transportation feeds on fossil fuels. From 2025, however, the population starts becoming aware of the huge environmental impacts on fossil-fuel-fired transportation. This, combined with a strong decrease in the prices of electric vehicles, due to economies of scale in other countries, and with infrastructure investments by the Government, causes </a:t>
            </a:r>
            <a:r>
              <a:rPr lang="sv-SE" sz="2400" b="1" dirty="0"/>
              <a:t>a new demand for electricity for EVs</a:t>
            </a:r>
            <a:r>
              <a:rPr lang="sv-SE" sz="2400" dirty="0"/>
              <a:t> to arise gradually. </a:t>
            </a:r>
            <a:r>
              <a:rPr lang="sv-SE" sz="2400" b="1" dirty="0"/>
              <a:t>Such demand is null in 2025 and becomes comparable to the sum of all other electricity demands in 2040</a:t>
            </a:r>
            <a:r>
              <a:rPr lang="sv-SE" sz="2400" dirty="0"/>
              <a:t>. </a:t>
            </a:r>
          </a:p>
          <a:p>
            <a:r>
              <a:rPr lang="sv-SE" sz="2400" dirty="0"/>
              <a:t>This demand has a different profile from the one for electricity for other uses: the profile of the demand is flat across seasons, but 75% of it happens during the night (as the vehicles are connected to the network and recharged during the night).</a:t>
            </a:r>
          </a:p>
          <a:p>
            <a:r>
              <a:rPr lang="sv-SE" sz="2400" dirty="0"/>
              <a:t>The vechicles will feed on the grid for existing users, but it is expected that more investments in power generation will be needed to meet this demand.</a:t>
            </a:r>
          </a:p>
          <a:p>
            <a:endParaRPr lang="sv-SE" sz="2400" dirty="0"/>
          </a:p>
          <a:p>
            <a:r>
              <a:rPr lang="sv-SE" sz="2400" b="1" dirty="0">
                <a:solidFill>
                  <a:srgbClr val="FF0000"/>
                </a:solidFill>
              </a:rPr>
              <a:t>Explorative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9: Electrification of transport </a:t>
            </a:r>
            <a:endParaRPr lang="en-GB" dirty="0"/>
          </a:p>
        </p:txBody>
      </p:sp>
    </p:spTree>
    <p:extLst>
      <p:ext uri="{BB962C8B-B14F-4D97-AF65-F5344CB8AC3E}">
        <p14:creationId xmlns:p14="http://schemas.microsoft.com/office/powerpoint/2010/main" val="92712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42</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2020-02-17</a:t>
            </a:fld>
            <a:endParaRPr lang="en-GB" dirty="0">
              <a:solidFill>
                <a:schemeClr val="tx1"/>
              </a:solidFill>
            </a:endParaRPr>
          </a:p>
        </p:txBody>
      </p:sp>
      <p:sp>
        <p:nvSpPr>
          <p:cNvPr id="3" name="TextBox 2"/>
          <p:cNvSpPr txBox="1"/>
          <p:nvPr/>
        </p:nvSpPr>
        <p:spPr>
          <a:xfrm>
            <a:off x="515155" y="1624195"/>
            <a:ext cx="11557240" cy="1938992"/>
          </a:xfrm>
          <a:prstGeom prst="rect">
            <a:avLst/>
          </a:prstGeom>
          <a:noFill/>
        </p:spPr>
        <p:txBody>
          <a:bodyPr wrap="square" rtlCol="0">
            <a:spAutoFit/>
          </a:bodyPr>
          <a:lstStyle/>
          <a:p>
            <a:r>
              <a:rPr lang="sv-SE" sz="2400" dirty="0"/>
              <a:t>Think of a movie where something happens which causes huge, disruptive changes in energy supply and/or demand, create a short story for it (like the ones of all previous slides) and model it.</a:t>
            </a:r>
          </a:p>
          <a:p>
            <a:endParaRPr lang="sv-SE" sz="2400" dirty="0"/>
          </a:p>
          <a:p>
            <a:r>
              <a:rPr lang="sv-SE" sz="2400" b="1" dirty="0">
                <a:solidFill>
                  <a:srgbClr val="FF0000"/>
                </a:solidFill>
              </a:rPr>
              <a:t>Think about whether your movie scenario is predictive, explorative or normative...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10: Movie scenario </a:t>
            </a:r>
            <a:endParaRPr lang="en-GB" dirty="0"/>
          </a:p>
        </p:txBody>
      </p:sp>
    </p:spTree>
    <p:extLst>
      <p:ext uri="{BB962C8B-B14F-4D97-AF65-F5344CB8AC3E}">
        <p14:creationId xmlns:p14="http://schemas.microsoft.com/office/powerpoint/2010/main" val="355525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36C87F6-986D-49E6-AF40-1B3A1EE8064D}" type="slidenum">
              <a:rPr lang="en-GB" smtClean="0"/>
              <a:pPr/>
              <a:t>43</a:t>
            </a:fld>
            <a:endParaRPr lang="en-GB" dirty="0"/>
          </a:p>
        </p:txBody>
      </p:sp>
      <p:sp>
        <p:nvSpPr>
          <p:cNvPr id="4" name="Footer Placeholder 3">
            <a:extLst>
              <a:ext uri="{FF2B5EF4-FFF2-40B4-BE49-F238E27FC236}">
                <a16:creationId xmlns:a16="http://schemas.microsoft.com/office/drawing/2014/main" id="{01B5D4CA-CFC7-496B-8B42-96D60E5B20BA}"/>
              </a:ext>
            </a:extLst>
          </p:cNvPr>
          <p:cNvSpPr>
            <a:spLocks noGrp="1"/>
          </p:cNvSpPr>
          <p:nvPr>
            <p:ph type="ftr" sz="quarter" idx="11"/>
          </p:nvPr>
        </p:nvSpPr>
        <p:spPr/>
        <p:txBody>
          <a:bodyPr/>
          <a:lstStyle/>
          <a:p>
            <a:r>
              <a:rPr lang="en-GB"/>
              <a:t>MJ2380-2381 2019</a:t>
            </a:r>
            <a:endParaRPr lang="en-GB" dirty="0"/>
          </a:p>
        </p:txBody>
      </p:sp>
      <p:sp>
        <p:nvSpPr>
          <p:cNvPr id="10" name="Title 1">
            <a:extLst>
              <a:ext uri="{FF2B5EF4-FFF2-40B4-BE49-F238E27FC236}">
                <a16:creationId xmlns:a16="http://schemas.microsoft.com/office/drawing/2014/main" id="{DD1A4278-E127-43B7-9BC5-38002C87AE98}"/>
              </a:ext>
            </a:extLst>
          </p:cNvPr>
          <p:cNvSpPr txBox="1">
            <a:spLocks/>
          </p:cNvSpPr>
          <p:nvPr/>
        </p:nvSpPr>
        <p:spPr>
          <a:xfrm>
            <a:off x="636175" y="1858963"/>
            <a:ext cx="11070265" cy="1883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pPr algn="ctr"/>
            <a:r>
              <a:rPr lang="en-US" sz="5000" i="1" dirty="0"/>
              <a:t>Creating a scenario (in the modelling practice)</a:t>
            </a:r>
            <a:endParaRPr lang="sv-SE" sz="5000" i="1" dirty="0"/>
          </a:p>
        </p:txBody>
      </p:sp>
    </p:spTree>
    <p:extLst>
      <p:ext uri="{BB962C8B-B14F-4D97-AF65-F5344CB8AC3E}">
        <p14:creationId xmlns:p14="http://schemas.microsoft.com/office/powerpoint/2010/main" val="194676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scenario</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44</a:t>
            </a:fld>
            <a:endParaRPr lang="en-GB" dirty="0"/>
          </a:p>
        </p:txBody>
      </p:sp>
      <p:pic>
        <p:nvPicPr>
          <p:cNvPr id="9" name="Picture 8">
            <a:extLst>
              <a:ext uri="{FF2B5EF4-FFF2-40B4-BE49-F238E27FC236}">
                <a16:creationId xmlns:a16="http://schemas.microsoft.com/office/drawing/2014/main" id="{04B76B77-5987-497B-A4A6-F8BBF4DB3D0D}"/>
              </a:ext>
            </a:extLst>
          </p:cNvPr>
          <p:cNvPicPr>
            <a:picLocks noChangeAspect="1"/>
          </p:cNvPicPr>
          <p:nvPr/>
        </p:nvPicPr>
        <p:blipFill>
          <a:blip r:embed="rId3"/>
          <a:stretch>
            <a:fillRect/>
          </a:stretch>
        </p:blipFill>
        <p:spPr>
          <a:xfrm>
            <a:off x="3213186" y="1467772"/>
            <a:ext cx="5166478" cy="4699109"/>
          </a:xfrm>
          <a:prstGeom prst="rect">
            <a:avLst/>
          </a:prstGeom>
        </p:spPr>
      </p:pic>
    </p:spTree>
    <p:extLst>
      <p:ext uri="{BB962C8B-B14F-4D97-AF65-F5344CB8AC3E}">
        <p14:creationId xmlns:p14="http://schemas.microsoft.com/office/powerpoint/2010/main" val="2259931549"/>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Define focal issue and identify key drivers </a:t>
            </a:r>
          </a:p>
        </p:txBody>
      </p:sp>
      <p:sp>
        <p:nvSpPr>
          <p:cNvPr id="3" name="Content Placeholder 2"/>
          <p:cNvSpPr>
            <a:spLocks noGrp="1"/>
          </p:cNvSpPr>
          <p:nvPr>
            <p:ph idx="1"/>
          </p:nvPr>
        </p:nvSpPr>
        <p:spPr/>
        <p:txBody>
          <a:bodyPr/>
          <a:lstStyle/>
          <a:p>
            <a:r>
              <a:rPr lang="en-US" dirty="0"/>
              <a:t>Usually done in workshops with experts and stakeholders.</a:t>
            </a:r>
          </a:p>
          <a:p>
            <a:endParaRPr lang="en-US" dirty="0"/>
          </a:p>
          <a:p>
            <a:r>
              <a:rPr lang="en-US" b="1" dirty="0"/>
              <a:t>Focal issue(s): </a:t>
            </a:r>
            <a:r>
              <a:rPr lang="en-US" dirty="0"/>
              <a:t>key question(s) we want to answer.</a:t>
            </a:r>
          </a:p>
          <a:p>
            <a:endParaRPr lang="en-US" b="1" dirty="0"/>
          </a:p>
          <a:p>
            <a:r>
              <a:rPr lang="en-US" b="1" dirty="0"/>
              <a:t>Drivers:</a:t>
            </a:r>
            <a:r>
              <a:rPr lang="en-US" dirty="0"/>
              <a:t> Social, Economic, Environmental, Political and Technological forces that will determine how the future plays out. </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45</a:t>
            </a:fld>
            <a:endParaRPr lang="en-GB" dirty="0"/>
          </a:p>
        </p:txBody>
      </p:sp>
    </p:spTree>
    <p:extLst>
      <p:ext uri="{BB962C8B-B14F-4D97-AF65-F5344CB8AC3E}">
        <p14:creationId xmlns:p14="http://schemas.microsoft.com/office/powerpoint/2010/main" val="1896916220"/>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Define focal issue and identify key drivers </a:t>
            </a:r>
          </a:p>
        </p:txBody>
      </p:sp>
      <p:sp>
        <p:nvSpPr>
          <p:cNvPr id="3" name="Content Placeholder 2"/>
          <p:cNvSpPr>
            <a:spLocks noGrp="1"/>
          </p:cNvSpPr>
          <p:nvPr>
            <p:ph idx="1"/>
          </p:nvPr>
        </p:nvSpPr>
        <p:spPr/>
        <p:txBody>
          <a:bodyPr>
            <a:normAutofit/>
          </a:bodyPr>
          <a:lstStyle/>
          <a:p>
            <a:r>
              <a:rPr lang="en-US" b="1" dirty="0"/>
              <a:t>Example from the H2020 REEEM Project – Reference Scenario</a:t>
            </a:r>
          </a:p>
          <a:p>
            <a:endParaRPr lang="en-US" b="1" dirty="0">
              <a:solidFill>
                <a:srgbClr val="FF0000"/>
              </a:solidFill>
            </a:endParaRPr>
          </a:p>
          <a:p>
            <a:r>
              <a:rPr lang="en-US" b="1" dirty="0">
                <a:solidFill>
                  <a:srgbClr val="FF0000"/>
                </a:solidFill>
              </a:rPr>
              <a:t>Focal issue(s):</a:t>
            </a:r>
            <a:r>
              <a:rPr lang="en-US" b="1" dirty="0"/>
              <a:t> </a:t>
            </a:r>
            <a:r>
              <a:rPr lang="en-US" dirty="0"/>
              <a:t>key question(s) we want to answer.</a:t>
            </a:r>
          </a:p>
          <a:p>
            <a:r>
              <a:rPr lang="en-US" i="1" dirty="0"/>
              <a:t>What are the role and the [social, environmental, economic] impacts of technology in the transition pathways to a low-carbon and competitive EU energy system by 2050? </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46</a:t>
            </a:fld>
            <a:endParaRPr lang="en-GB" dirty="0"/>
          </a:p>
        </p:txBody>
      </p:sp>
    </p:spTree>
    <p:extLst>
      <p:ext uri="{BB962C8B-B14F-4D97-AF65-F5344CB8AC3E}">
        <p14:creationId xmlns:p14="http://schemas.microsoft.com/office/powerpoint/2010/main" val="2785637365"/>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Define focal issue and identify key drivers </a:t>
            </a:r>
          </a:p>
        </p:txBody>
      </p:sp>
      <p:sp>
        <p:nvSpPr>
          <p:cNvPr id="3" name="Content Placeholder 2"/>
          <p:cNvSpPr>
            <a:spLocks noGrp="1"/>
          </p:cNvSpPr>
          <p:nvPr>
            <p:ph idx="1"/>
          </p:nvPr>
        </p:nvSpPr>
        <p:spPr/>
        <p:txBody>
          <a:bodyPr>
            <a:normAutofit/>
          </a:bodyPr>
          <a:lstStyle/>
          <a:p>
            <a:r>
              <a:rPr lang="en-US" b="1" dirty="0"/>
              <a:t>Example from the H2020 REEEM Project – Reference Scenario</a:t>
            </a:r>
          </a:p>
          <a:p>
            <a:endParaRPr lang="en-US" b="1" dirty="0">
              <a:solidFill>
                <a:srgbClr val="FF0000"/>
              </a:solidFill>
            </a:endParaRPr>
          </a:p>
          <a:p>
            <a:r>
              <a:rPr lang="en-US" b="1" dirty="0">
                <a:solidFill>
                  <a:srgbClr val="FF0000"/>
                </a:solidFill>
              </a:rPr>
              <a:t>Drivers:</a:t>
            </a:r>
            <a:r>
              <a:rPr lang="en-US" dirty="0">
                <a:solidFill>
                  <a:srgbClr val="FF0000"/>
                </a:solidFill>
              </a:rPr>
              <a:t> </a:t>
            </a:r>
            <a:r>
              <a:rPr lang="en-US" dirty="0"/>
              <a:t>Social, Economic, Environmental, Political and Technological forces that will determine how the future plays out. </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47</a:t>
            </a:fld>
            <a:endParaRPr lang="en-GB" dirty="0"/>
          </a:p>
        </p:txBody>
      </p:sp>
      <p:pic>
        <p:nvPicPr>
          <p:cNvPr id="8" name="Picture 7">
            <a:extLst>
              <a:ext uri="{FF2B5EF4-FFF2-40B4-BE49-F238E27FC236}">
                <a16:creationId xmlns:a16="http://schemas.microsoft.com/office/drawing/2014/main" id="{702F0ECE-AB9C-4070-BA4E-779FD875ECF4}"/>
              </a:ext>
            </a:extLst>
          </p:cNvPr>
          <p:cNvPicPr>
            <a:picLocks noChangeAspect="1"/>
          </p:cNvPicPr>
          <p:nvPr/>
        </p:nvPicPr>
        <p:blipFill>
          <a:blip r:embed="rId3"/>
          <a:stretch>
            <a:fillRect/>
          </a:stretch>
        </p:blipFill>
        <p:spPr>
          <a:xfrm>
            <a:off x="1712313" y="3866207"/>
            <a:ext cx="8767373" cy="2395410"/>
          </a:xfrm>
          <a:prstGeom prst="rect">
            <a:avLst/>
          </a:prstGeom>
        </p:spPr>
      </p:pic>
    </p:spTree>
    <p:extLst>
      <p:ext uri="{BB962C8B-B14F-4D97-AF65-F5344CB8AC3E}">
        <p14:creationId xmlns:p14="http://schemas.microsoft.com/office/powerpoint/2010/main" val="3641935496"/>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Write scenario plot</a:t>
            </a:r>
          </a:p>
        </p:txBody>
      </p:sp>
      <p:sp>
        <p:nvSpPr>
          <p:cNvPr id="3" name="Content Placeholder 2"/>
          <p:cNvSpPr>
            <a:spLocks noGrp="1"/>
          </p:cNvSpPr>
          <p:nvPr>
            <p:ph idx="1"/>
          </p:nvPr>
        </p:nvSpPr>
        <p:spPr/>
        <p:txBody>
          <a:bodyPr>
            <a:normAutofit lnSpcReduction="10000"/>
          </a:bodyPr>
          <a:lstStyle/>
          <a:p>
            <a:r>
              <a:rPr lang="en-US" dirty="0"/>
              <a:t>One paragraph </a:t>
            </a:r>
            <a:r>
              <a:rPr lang="en-US" b="1" dirty="0"/>
              <a:t>story</a:t>
            </a:r>
            <a:r>
              <a:rPr lang="en-US" dirty="0"/>
              <a:t> (also called narrative) of how the key drivers defined above may interact in this scenario and </a:t>
            </a:r>
            <a:r>
              <a:rPr lang="en-US" b="1" dirty="0"/>
              <a:t>how the future may play out</a:t>
            </a:r>
            <a:r>
              <a:rPr lang="en-US" dirty="0"/>
              <a:t>.</a:t>
            </a:r>
          </a:p>
          <a:p>
            <a:r>
              <a:rPr lang="en-US" dirty="0"/>
              <a:t>It may integrate a qualitative picture with key numbers, to facilitate the </a:t>
            </a:r>
            <a:r>
              <a:rPr lang="en-US" dirty="0" err="1"/>
              <a:t>modellers</a:t>
            </a:r>
            <a:r>
              <a:rPr lang="en-US" dirty="0"/>
              <a:t>.</a:t>
            </a:r>
          </a:p>
          <a:p>
            <a:endParaRPr lang="en-US" dirty="0"/>
          </a:p>
          <a:p>
            <a:r>
              <a:rPr lang="en-US" b="1" dirty="0"/>
              <a:t>E.g. Lab 5, Scenario 6 – Climate Change</a:t>
            </a:r>
          </a:p>
          <a:p>
            <a:r>
              <a:rPr lang="sv-SE" i="1" dirty="0"/>
              <a:t>By taking a close look at long-term historical data series of water flow in rivers across seasons, researchers find out that the water flow is being significantly affected by climatic change. The Government acts right away by imposing that hydropower generation be reduced consequently </a:t>
            </a:r>
            <a:r>
              <a:rPr lang="sv-SE" b="1" i="1" dirty="0"/>
              <a:t>from 2020 on</a:t>
            </a:r>
            <a:r>
              <a:rPr lang="sv-SE" i="1" dirty="0"/>
              <a:t>, in order not to further affect the water ecosystem and not to reduce the availability of water for agricultural uses.</a:t>
            </a:r>
          </a:p>
          <a:p>
            <a:endParaRPr lang="en-US" dirty="0"/>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48</a:t>
            </a:fld>
            <a:endParaRPr lang="en-GB" dirty="0"/>
          </a:p>
        </p:txBody>
      </p:sp>
    </p:spTree>
    <p:extLst>
      <p:ext uri="{BB962C8B-B14F-4D97-AF65-F5344CB8AC3E}">
        <p14:creationId xmlns:p14="http://schemas.microsoft.com/office/powerpoint/2010/main" val="3825564166"/>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Collect and integrate numerical inputs</a:t>
            </a:r>
          </a:p>
        </p:txBody>
      </p:sp>
      <p:sp>
        <p:nvSpPr>
          <p:cNvPr id="3" name="Content Placeholder 2"/>
          <p:cNvSpPr>
            <a:spLocks noGrp="1"/>
          </p:cNvSpPr>
          <p:nvPr>
            <p:ph idx="1"/>
          </p:nvPr>
        </p:nvSpPr>
        <p:spPr>
          <a:xfrm>
            <a:off x="838200" y="1616149"/>
            <a:ext cx="10623698" cy="4550734"/>
          </a:xfrm>
        </p:spPr>
        <p:txBody>
          <a:bodyPr>
            <a:normAutofit lnSpcReduction="10000"/>
          </a:bodyPr>
          <a:lstStyle/>
          <a:p>
            <a:r>
              <a:rPr lang="en-US" dirty="0"/>
              <a:t>The plot written in Step 2 is here turned into numbers, which are fed as inputs to models.</a:t>
            </a:r>
          </a:p>
          <a:p>
            <a:endParaRPr lang="en-US" dirty="0"/>
          </a:p>
          <a:p>
            <a:r>
              <a:rPr lang="en-US" b="1" dirty="0">
                <a:solidFill>
                  <a:srgbClr val="FF0000"/>
                </a:solidFill>
              </a:rPr>
              <a:t>NB!</a:t>
            </a:r>
          </a:p>
          <a:p>
            <a:pPr marL="457200" indent="-457200">
              <a:buFont typeface="Arial" panose="020B0604020202020204" pitchFamily="34" charset="0"/>
              <a:buChar char="•"/>
            </a:pPr>
            <a:r>
              <a:rPr lang="en-US" dirty="0"/>
              <a:t>A plot is generic and can lead to </a:t>
            </a:r>
            <a:r>
              <a:rPr lang="en-US" b="1" dirty="0"/>
              <a:t>many different sets of input assumptions</a:t>
            </a:r>
            <a:r>
              <a:rPr lang="en-US" dirty="0"/>
              <a:t>;</a:t>
            </a:r>
          </a:p>
          <a:p>
            <a:pPr marL="457200" indent="-457200">
              <a:buFont typeface="Arial" panose="020B0604020202020204" pitchFamily="34" charset="0"/>
              <a:buChar char="•"/>
            </a:pPr>
            <a:r>
              <a:rPr lang="en-US" dirty="0"/>
              <a:t>This becomes even more complicated when </a:t>
            </a:r>
            <a:r>
              <a:rPr lang="en-US" b="1" dirty="0"/>
              <a:t>many models </a:t>
            </a:r>
            <a:r>
              <a:rPr lang="en-US" dirty="0"/>
              <a:t>are involved in the analysis;</a:t>
            </a:r>
          </a:p>
          <a:p>
            <a:pPr marL="457200" indent="-457200">
              <a:buFont typeface="Arial" panose="020B0604020202020204" pitchFamily="34" charset="0"/>
              <a:buChar char="•"/>
            </a:pPr>
            <a:r>
              <a:rPr lang="en-US" dirty="0"/>
              <a:t>The assumptions must be </a:t>
            </a:r>
            <a:r>
              <a:rPr lang="en-US" b="1" dirty="0"/>
              <a:t>consistent </a:t>
            </a:r>
            <a:r>
              <a:rPr lang="en-US" dirty="0"/>
              <a:t>between themselves and with the plot. Tools exist to make sure assumptions are consistent, e.g. </a:t>
            </a:r>
            <a:r>
              <a:rPr lang="en-US" dirty="0">
                <a:hlinkClick r:id="rId3"/>
              </a:rPr>
              <a:t>cross-impacts balances</a:t>
            </a:r>
            <a:endParaRPr lang="en-US" dirty="0"/>
          </a:p>
          <a:p>
            <a:r>
              <a:rPr lang="en-GB" sz="1700" dirty="0"/>
              <a:t>Weimer-Jehle, W. (2006). Cross-impact balances: A system-theoretical approach to cross-impact analysis. </a:t>
            </a:r>
            <a:r>
              <a:rPr lang="en-GB" sz="1700" i="1" dirty="0"/>
              <a:t>Technological Forecasting and Social Change</a:t>
            </a:r>
            <a:r>
              <a:rPr lang="en-GB" sz="1700" dirty="0"/>
              <a:t>, </a:t>
            </a:r>
            <a:r>
              <a:rPr lang="en-GB" sz="1700" i="1" dirty="0"/>
              <a:t>73</a:t>
            </a:r>
            <a:r>
              <a:rPr lang="en-GB" sz="1700" dirty="0"/>
              <a:t>(4), 334–361. </a:t>
            </a:r>
            <a:r>
              <a:rPr lang="en-GB" sz="1700" dirty="0">
                <a:hlinkClick r:id="rId4"/>
              </a:rPr>
              <a:t>https://doi.org/10.1016/j.techfore.2005.06.005</a:t>
            </a:r>
            <a:r>
              <a:rPr lang="en-US" sz="1700" dirty="0"/>
              <a:t>. </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49</a:t>
            </a:fld>
            <a:endParaRPr lang="en-GB" dirty="0"/>
          </a:p>
        </p:txBody>
      </p:sp>
    </p:spTree>
    <p:extLst>
      <p:ext uri="{BB962C8B-B14F-4D97-AF65-F5344CB8AC3E}">
        <p14:creationId xmlns:p14="http://schemas.microsoft.com/office/powerpoint/2010/main" val="1024636281"/>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Throughout the course</a:t>
            </a:r>
            <a:endParaRPr lang="sv-SE" dirty="0"/>
          </a:p>
        </p:txBody>
      </p:sp>
      <p:sp>
        <p:nvSpPr>
          <p:cNvPr id="20" name="Footer Placeholder 19"/>
          <p:cNvSpPr>
            <a:spLocks noGrp="1"/>
          </p:cNvSpPr>
          <p:nvPr>
            <p:ph type="ftr" sz="quarter" idx="11"/>
          </p:nvPr>
        </p:nvSpPr>
        <p:spPr/>
        <p:txBody>
          <a:bodyPr/>
          <a:lstStyle/>
          <a:p>
            <a:r>
              <a:rPr lang="en-GB"/>
              <a:t>MJ2380-2381 2019</a:t>
            </a:r>
            <a:endParaRPr lang="en-GB" dirty="0"/>
          </a:p>
        </p:txBody>
      </p:sp>
      <p:sp>
        <p:nvSpPr>
          <p:cNvPr id="21" name="Slide Number Placeholder 20"/>
          <p:cNvSpPr>
            <a:spLocks noGrp="1"/>
          </p:cNvSpPr>
          <p:nvPr>
            <p:ph type="sldNum" sz="quarter" idx="12"/>
          </p:nvPr>
        </p:nvSpPr>
        <p:spPr/>
        <p:txBody>
          <a:bodyPr/>
          <a:lstStyle/>
          <a:p>
            <a:fld id="{A0B7FA9A-6BCF-4CFA-8685-B7A43319A6CD}" type="slidenum">
              <a:rPr lang="en-GB" smtClean="0"/>
              <a:pPr/>
              <a:t>5</a:t>
            </a:fld>
            <a:endParaRPr lang="en-GB" dirty="0"/>
          </a:p>
        </p:txBody>
      </p:sp>
      <p:sp>
        <p:nvSpPr>
          <p:cNvPr id="18" name="Content Placeholder 1"/>
          <p:cNvSpPr>
            <a:spLocks noGrp="1"/>
          </p:cNvSpPr>
          <p:nvPr>
            <p:ph sz="half" idx="1"/>
          </p:nvPr>
        </p:nvSpPr>
        <p:spPr>
          <a:xfrm>
            <a:off x="838200" y="1784350"/>
            <a:ext cx="9715984" cy="4572000"/>
          </a:xfrm>
        </p:spPr>
        <p:txBody>
          <a:bodyPr>
            <a:normAutofit/>
          </a:bodyPr>
          <a:lstStyle/>
          <a:p>
            <a:pPr marL="457200" indent="-457200">
              <a:buFont typeface="+mj-lt"/>
              <a:buAutoNum type="arabicPeriod"/>
              <a:defRPr/>
            </a:pPr>
            <a:r>
              <a:rPr lang="en-US" sz="2400" dirty="0"/>
              <a:t>Please </a:t>
            </a:r>
            <a:r>
              <a:rPr lang="en-US" sz="2400" b="1" dirty="0"/>
              <a:t>read carefully</a:t>
            </a:r>
            <a:r>
              <a:rPr lang="en-US" sz="2400" dirty="0"/>
              <a:t> the following documents on Canvas</a:t>
            </a:r>
          </a:p>
          <a:p>
            <a:pPr marL="1143000" lvl="1" indent="-457200">
              <a:defRPr/>
            </a:pPr>
            <a:r>
              <a:rPr lang="en-US" b="1" dirty="0"/>
              <a:t>MJ2380/MJ2381 - Course description deliverables and grading</a:t>
            </a:r>
          </a:p>
          <a:p>
            <a:pPr marL="1143000" lvl="1" indent="-457200">
              <a:defRPr/>
            </a:pPr>
            <a:r>
              <a:rPr lang="en-US" b="1" dirty="0"/>
              <a:t>MJ2380/MJ2381 - Course schedule</a:t>
            </a:r>
          </a:p>
          <a:p>
            <a:pPr marL="1143000" lvl="1" indent="-457200">
              <a:defRPr/>
            </a:pPr>
            <a:r>
              <a:rPr lang="en-US" b="1" dirty="0"/>
              <a:t>MJ2380 - Project description (as soon as out)</a:t>
            </a:r>
          </a:p>
          <a:p>
            <a:pPr marL="342900" indent="-342900">
              <a:buFont typeface="+mj-lt"/>
              <a:buAutoNum type="arabicPeriod"/>
              <a:defRPr/>
            </a:pPr>
            <a:endParaRPr lang="en-US" sz="2400" dirty="0"/>
          </a:p>
          <a:p>
            <a:pPr marL="342900" indent="-342900">
              <a:buFont typeface="+mj-lt"/>
              <a:buAutoNum type="arabicPeriod"/>
              <a:defRPr/>
            </a:pPr>
            <a:r>
              <a:rPr lang="en-US" sz="2400" dirty="0"/>
              <a:t>Please keep the </a:t>
            </a:r>
            <a:r>
              <a:rPr lang="en-US" sz="2400" b="1" dirty="0"/>
              <a:t>Canvas notifications on</a:t>
            </a:r>
          </a:p>
          <a:p>
            <a:pPr marL="342900" indent="-342900">
              <a:buFont typeface="+mj-lt"/>
              <a:buAutoNum type="arabicPeriod"/>
              <a:defRPr/>
            </a:pPr>
            <a:endParaRPr lang="en-US" sz="2400" dirty="0"/>
          </a:p>
          <a:p>
            <a:pPr marL="342900" indent="-342900">
              <a:buFont typeface="+mj-lt"/>
              <a:buAutoNum type="arabicPeriod"/>
              <a:defRPr/>
            </a:pPr>
            <a:r>
              <a:rPr lang="en-US" sz="2400" dirty="0"/>
              <a:t>If </a:t>
            </a:r>
            <a:r>
              <a:rPr lang="en-US" sz="2400" b="1" dirty="0"/>
              <a:t>after having done (1) and (2) </a:t>
            </a:r>
            <a:r>
              <a:rPr lang="en-US" sz="2400" dirty="0"/>
              <a:t>you still have questions, please contact: </a:t>
            </a:r>
          </a:p>
          <a:p>
            <a:pPr>
              <a:defRPr/>
            </a:pPr>
            <a:r>
              <a:rPr lang="en-US" sz="2400" dirty="0"/>
              <a:t>		Francesco Gardumi – </a:t>
            </a:r>
            <a:r>
              <a:rPr lang="en-US" sz="2400" dirty="0">
                <a:hlinkClick r:id="rId3"/>
              </a:rPr>
              <a:t>gardumi@kth.se</a:t>
            </a:r>
            <a:r>
              <a:rPr lang="en-US" sz="2400" dirty="0"/>
              <a:t>  </a:t>
            </a:r>
          </a:p>
        </p:txBody>
      </p:sp>
    </p:spTree>
    <p:extLst>
      <p:ext uri="{BB962C8B-B14F-4D97-AF65-F5344CB8AC3E}">
        <p14:creationId xmlns:p14="http://schemas.microsoft.com/office/powerpoint/2010/main" val="420108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Collect key results and check consistency</a:t>
            </a:r>
          </a:p>
        </p:txBody>
      </p:sp>
      <p:sp>
        <p:nvSpPr>
          <p:cNvPr id="3" name="Content Placeholder 2"/>
          <p:cNvSpPr>
            <a:spLocks noGrp="1"/>
          </p:cNvSpPr>
          <p:nvPr>
            <p:ph idx="1"/>
          </p:nvPr>
        </p:nvSpPr>
        <p:spPr/>
        <p:txBody>
          <a:bodyPr/>
          <a:lstStyle/>
          <a:p>
            <a:r>
              <a:rPr lang="en-US" dirty="0"/>
              <a:t>Key results can be collected into </a:t>
            </a:r>
            <a:r>
              <a:rPr lang="en-US" b="1" dirty="0"/>
              <a:t>Key Performance Indicators (KPIs)</a:t>
            </a:r>
            <a:r>
              <a:rPr lang="en-US" dirty="0"/>
              <a:t>: they give a quick picture of how the future may look like in each scenario. </a:t>
            </a:r>
          </a:p>
          <a:p>
            <a:r>
              <a:rPr lang="en-US" dirty="0"/>
              <a:t>E.g.:</a:t>
            </a:r>
          </a:p>
          <a:p>
            <a:pPr marL="457200" indent="-457200">
              <a:buFont typeface="Arial" panose="020B0604020202020204" pitchFamily="34" charset="0"/>
              <a:buChar char="•"/>
            </a:pPr>
            <a:r>
              <a:rPr lang="en-US" dirty="0"/>
              <a:t>Rate of consumers preference for technology x (Society)</a:t>
            </a:r>
          </a:p>
          <a:p>
            <a:pPr marL="457200" indent="-457200">
              <a:buFont typeface="Arial" panose="020B0604020202020204" pitchFamily="34" charset="0"/>
              <a:buChar char="•"/>
            </a:pPr>
            <a:r>
              <a:rPr lang="en-US" dirty="0"/>
              <a:t>Temperature and rainfall changes (Environment)</a:t>
            </a:r>
          </a:p>
          <a:p>
            <a:pPr marL="457200" indent="-457200">
              <a:buFont typeface="Arial" panose="020B0604020202020204" pitchFamily="34" charset="0"/>
              <a:buChar char="•"/>
            </a:pPr>
            <a:r>
              <a:rPr lang="en-US" dirty="0"/>
              <a:t>GDP and competitivity indexes (Economy)</a:t>
            </a:r>
          </a:p>
          <a:p>
            <a:pPr marL="457200" indent="-457200">
              <a:buFont typeface="Arial" panose="020B0604020202020204" pitchFamily="34" charset="0"/>
              <a:buChar char="•"/>
            </a:pPr>
            <a:r>
              <a:rPr lang="en-US" dirty="0"/>
              <a:t>Rate of public investments in new infrastructure (Policy)</a:t>
            </a:r>
          </a:p>
          <a:p>
            <a:pPr marL="457200" indent="-457200">
              <a:buFont typeface="Arial" panose="020B0604020202020204" pitchFamily="34" charset="0"/>
              <a:buChar char="•"/>
            </a:pPr>
            <a:r>
              <a:rPr lang="en-US" dirty="0"/>
              <a:t>Technology Readiness Level of technology x (Technology)</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50</a:t>
            </a:fld>
            <a:endParaRPr lang="en-GB" dirty="0"/>
          </a:p>
        </p:txBody>
      </p:sp>
    </p:spTree>
    <p:extLst>
      <p:ext uri="{BB962C8B-B14F-4D97-AF65-F5344CB8AC3E}">
        <p14:creationId xmlns:p14="http://schemas.microsoft.com/office/powerpoint/2010/main" val="3298604740"/>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Collect key results and check consistency</a:t>
            </a:r>
          </a:p>
        </p:txBody>
      </p:sp>
      <p:sp>
        <p:nvSpPr>
          <p:cNvPr id="3" name="Content Placeholder 2"/>
          <p:cNvSpPr>
            <a:spLocks noGrp="1"/>
          </p:cNvSpPr>
          <p:nvPr>
            <p:ph idx="1"/>
          </p:nvPr>
        </p:nvSpPr>
        <p:spPr/>
        <p:txBody>
          <a:bodyPr/>
          <a:lstStyle/>
          <a:p>
            <a:r>
              <a:rPr lang="en-US" dirty="0"/>
              <a:t>The results should be in line with the general story told by the scenario plot.</a:t>
            </a:r>
          </a:p>
          <a:p>
            <a:r>
              <a:rPr lang="en-US" dirty="0"/>
              <a:t>If not, go back to Step 1 and iterate the process.</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51</a:t>
            </a:fld>
            <a:endParaRPr lang="en-GB" dirty="0"/>
          </a:p>
        </p:txBody>
      </p:sp>
      <p:pic>
        <p:nvPicPr>
          <p:cNvPr id="4" name="Picture 3">
            <a:extLst>
              <a:ext uri="{FF2B5EF4-FFF2-40B4-BE49-F238E27FC236}">
                <a16:creationId xmlns:a16="http://schemas.microsoft.com/office/drawing/2014/main" id="{302766C6-8146-45CE-B644-0CF2DA951859}"/>
              </a:ext>
            </a:extLst>
          </p:cNvPr>
          <p:cNvPicPr>
            <a:picLocks noChangeAspect="1"/>
          </p:cNvPicPr>
          <p:nvPr/>
        </p:nvPicPr>
        <p:blipFill>
          <a:blip r:embed="rId3"/>
          <a:stretch>
            <a:fillRect/>
          </a:stretch>
        </p:blipFill>
        <p:spPr>
          <a:xfrm>
            <a:off x="3946830" y="2656704"/>
            <a:ext cx="4067609" cy="3699646"/>
          </a:xfrm>
          <a:prstGeom prst="rect">
            <a:avLst/>
          </a:prstGeom>
        </p:spPr>
      </p:pic>
    </p:spTree>
    <p:extLst>
      <p:ext uri="{BB962C8B-B14F-4D97-AF65-F5344CB8AC3E}">
        <p14:creationId xmlns:p14="http://schemas.microsoft.com/office/powerpoint/2010/main" val="1880501560"/>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Disseminate and integrate into strategies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Disseminate through papers, reports, workshops, public events, media;</a:t>
            </a:r>
          </a:p>
          <a:p>
            <a:pPr marL="457200" indent="-457200">
              <a:buFont typeface="Arial" panose="020B0604020202020204" pitchFamily="34" charset="0"/>
              <a:buChar char="•"/>
            </a:pPr>
            <a:r>
              <a:rPr lang="en-US" dirty="0"/>
              <a:t>Disseminate in different ways for different audiences (researchers, civil society, investors, policy makers, …);</a:t>
            </a:r>
          </a:p>
          <a:p>
            <a:pPr marL="457200" indent="-457200">
              <a:buFont typeface="Arial" panose="020B0604020202020204" pitchFamily="34" charset="0"/>
              <a:buChar char="•"/>
            </a:pPr>
            <a:r>
              <a:rPr lang="en-US" dirty="0"/>
              <a:t>Document the whole process and be as open and transparent as possible.</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52</a:t>
            </a:fld>
            <a:endParaRPr lang="en-GB" dirty="0"/>
          </a:p>
        </p:txBody>
      </p:sp>
      <p:pic>
        <p:nvPicPr>
          <p:cNvPr id="7" name="Picture 6">
            <a:extLst>
              <a:ext uri="{FF2B5EF4-FFF2-40B4-BE49-F238E27FC236}">
                <a16:creationId xmlns:a16="http://schemas.microsoft.com/office/drawing/2014/main" id="{5B02AEF1-479C-4B39-9AFB-7CE07D30A7BE}"/>
              </a:ext>
            </a:extLst>
          </p:cNvPr>
          <p:cNvPicPr>
            <a:picLocks noChangeAspect="1"/>
          </p:cNvPicPr>
          <p:nvPr/>
        </p:nvPicPr>
        <p:blipFill>
          <a:blip r:embed="rId3"/>
          <a:stretch>
            <a:fillRect/>
          </a:stretch>
        </p:blipFill>
        <p:spPr>
          <a:xfrm>
            <a:off x="724947" y="3603324"/>
            <a:ext cx="5464752" cy="2720123"/>
          </a:xfrm>
          <a:prstGeom prst="rect">
            <a:avLst/>
          </a:prstGeom>
        </p:spPr>
      </p:pic>
      <p:pic>
        <p:nvPicPr>
          <p:cNvPr id="8" name="Picture 7">
            <a:extLst>
              <a:ext uri="{FF2B5EF4-FFF2-40B4-BE49-F238E27FC236}">
                <a16:creationId xmlns:a16="http://schemas.microsoft.com/office/drawing/2014/main" id="{370B2B49-684D-4386-8448-DEBB35322AAB}"/>
              </a:ext>
            </a:extLst>
          </p:cNvPr>
          <p:cNvPicPr>
            <a:picLocks noChangeAspect="1"/>
          </p:cNvPicPr>
          <p:nvPr/>
        </p:nvPicPr>
        <p:blipFill>
          <a:blip r:embed="rId4"/>
          <a:stretch>
            <a:fillRect/>
          </a:stretch>
        </p:blipFill>
        <p:spPr>
          <a:xfrm>
            <a:off x="5192857" y="3655827"/>
            <a:ext cx="1806286" cy="2605790"/>
          </a:xfrm>
          <a:prstGeom prst="rect">
            <a:avLst/>
          </a:prstGeom>
        </p:spPr>
      </p:pic>
      <p:pic>
        <p:nvPicPr>
          <p:cNvPr id="9" name="Picture 8">
            <a:extLst>
              <a:ext uri="{FF2B5EF4-FFF2-40B4-BE49-F238E27FC236}">
                <a16:creationId xmlns:a16="http://schemas.microsoft.com/office/drawing/2014/main" id="{700F95A2-9A48-49F6-B874-A8D4C92DC7EA}"/>
              </a:ext>
            </a:extLst>
          </p:cNvPr>
          <p:cNvPicPr>
            <a:picLocks noChangeAspect="1"/>
          </p:cNvPicPr>
          <p:nvPr/>
        </p:nvPicPr>
        <p:blipFill>
          <a:blip r:embed="rId5"/>
          <a:stretch>
            <a:fillRect/>
          </a:stretch>
        </p:blipFill>
        <p:spPr>
          <a:xfrm>
            <a:off x="7112396" y="3655827"/>
            <a:ext cx="1800225" cy="2605790"/>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FD09FF24-5C37-4E73-9FA6-D788F02DA78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12621" y="3655828"/>
            <a:ext cx="1890058" cy="2694900"/>
          </a:xfrm>
          <a:prstGeom prst="rect">
            <a:avLst/>
          </a:prstGeom>
        </p:spPr>
      </p:pic>
    </p:spTree>
    <p:extLst>
      <p:ext uri="{BB962C8B-B14F-4D97-AF65-F5344CB8AC3E}">
        <p14:creationId xmlns:p14="http://schemas.microsoft.com/office/powerpoint/2010/main" val="4149441738"/>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lstStyle/>
          <a:p>
            <a:endParaRPr lang="en-US" dirty="0"/>
          </a:p>
          <a:p>
            <a:endParaRPr lang="en-US" dirty="0"/>
          </a:p>
          <a:p>
            <a:r>
              <a:rPr lang="en-US" dirty="0"/>
              <a:t>As </a:t>
            </a:r>
            <a:r>
              <a:rPr lang="en-US" dirty="0" err="1"/>
              <a:t>modellers</a:t>
            </a:r>
            <a:r>
              <a:rPr lang="en-US" dirty="0"/>
              <a:t>, when creating a scenario always remember:</a:t>
            </a:r>
          </a:p>
          <a:p>
            <a:pPr marL="457200" indent="-457200">
              <a:buFont typeface="Arial" panose="020B0604020202020204" pitchFamily="34" charset="0"/>
              <a:buChar char="•"/>
            </a:pPr>
            <a:r>
              <a:rPr lang="en-US" b="1" dirty="0"/>
              <a:t>Start with a question</a:t>
            </a:r>
            <a:r>
              <a:rPr lang="en-US" dirty="0"/>
              <a:t>;</a:t>
            </a:r>
          </a:p>
          <a:p>
            <a:pPr marL="457200" indent="-457200">
              <a:buFont typeface="Arial" panose="020B0604020202020204" pitchFamily="34" charset="0"/>
              <a:buChar char="•"/>
            </a:pPr>
            <a:r>
              <a:rPr lang="en-US" b="1" dirty="0"/>
              <a:t>Include in your model the level of detail required to answer that question</a:t>
            </a:r>
            <a:r>
              <a:rPr lang="en-US" dirty="0"/>
              <a:t>. Do not waste time in useless details and do not be too superficial.</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53</a:t>
            </a:fld>
            <a:endParaRPr lang="en-GB" dirty="0"/>
          </a:p>
        </p:txBody>
      </p:sp>
    </p:spTree>
    <p:extLst>
      <p:ext uri="{BB962C8B-B14F-4D97-AF65-F5344CB8AC3E}">
        <p14:creationId xmlns:p14="http://schemas.microsoft.com/office/powerpoint/2010/main" val="1600857749"/>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B74E4E-B99B-8647-9228-ED3A549D9A16}"/>
              </a:ext>
            </a:extLst>
          </p:cNvPr>
          <p:cNvSpPr>
            <a:spLocks noGrp="1"/>
          </p:cNvSpPr>
          <p:nvPr>
            <p:ph idx="1"/>
          </p:nvPr>
        </p:nvSpPr>
        <p:spPr>
          <a:xfrm>
            <a:off x="838200" y="1616149"/>
            <a:ext cx="10515600" cy="4550734"/>
          </a:xfrm>
        </p:spPr>
        <p:txBody>
          <a:bodyPr/>
          <a:lstStyle/>
          <a:p>
            <a:r>
              <a:rPr lang="en-GB" dirty="0"/>
              <a:t>“</a:t>
            </a:r>
            <a:r>
              <a:rPr lang="en-GB" i="1" dirty="0"/>
              <a:t>…I am familiar with the line that these are not forecasts but scenarios, intended only to show what happens under certain input assumptions. I reject it…if it looks like a forecast, swims like a forecast and quacks like a forecast, it is a forecast. It will be used to inform actual investment and policy decisions. And if that is not the intention, why publish it at all? Meanwhile, if your assumptions consistently produce bad results, make some new ones. Garbage out? Stop putting garbage in</a:t>
            </a:r>
            <a:r>
              <a:rPr lang="en-GB" dirty="0"/>
              <a:t>!”</a:t>
            </a:r>
          </a:p>
          <a:p>
            <a:r>
              <a:rPr lang="en-GB" sz="1600" dirty="0"/>
              <a:t>Michael </a:t>
            </a:r>
            <a:r>
              <a:rPr lang="en-GB" sz="1600" dirty="0" err="1"/>
              <a:t>Liebreich</a:t>
            </a:r>
            <a:br>
              <a:rPr lang="en-GB" sz="1600" dirty="0"/>
            </a:br>
            <a:r>
              <a:rPr lang="en-GB" sz="1600" dirty="0"/>
              <a:t>https://</a:t>
            </a:r>
            <a:r>
              <a:rPr lang="en-GB" sz="1600" dirty="0" err="1"/>
              <a:t>about.bnef.com</a:t>
            </a:r>
            <a:r>
              <a:rPr lang="en-GB" sz="1600" dirty="0"/>
              <a:t>/blog/energy-transportation-stick-orthodoxy/</a:t>
            </a:r>
            <a:endParaRPr lang="en-GB" dirty="0"/>
          </a:p>
        </p:txBody>
      </p:sp>
      <p:sp>
        <p:nvSpPr>
          <p:cNvPr id="3" name="Footer Placeholder 2">
            <a:extLst>
              <a:ext uri="{FF2B5EF4-FFF2-40B4-BE49-F238E27FC236}">
                <a16:creationId xmlns:a16="http://schemas.microsoft.com/office/drawing/2014/main" id="{AC8DF60C-B850-9749-9FDC-EDFCCFF2A247}"/>
              </a:ext>
            </a:extLst>
          </p:cNvPr>
          <p:cNvSpPr>
            <a:spLocks noGrp="1"/>
          </p:cNvSpPr>
          <p:nvPr>
            <p:ph type="ftr" sz="quarter" idx="11"/>
          </p:nvPr>
        </p:nvSpPr>
        <p:spPr/>
        <p:txBody>
          <a:bodyPr/>
          <a:lstStyle/>
          <a:p>
            <a:r>
              <a:rPr lang="en-GB"/>
              <a:t>MJ2380-2381 2019</a:t>
            </a:r>
            <a:endParaRPr lang="en-GB" dirty="0"/>
          </a:p>
        </p:txBody>
      </p:sp>
      <p:sp>
        <p:nvSpPr>
          <p:cNvPr id="4" name="Slide Number Placeholder 3">
            <a:extLst>
              <a:ext uri="{FF2B5EF4-FFF2-40B4-BE49-F238E27FC236}">
                <a16:creationId xmlns:a16="http://schemas.microsoft.com/office/drawing/2014/main" id="{61D57CCA-24DA-BC47-87BC-0D6B21989E29}"/>
              </a:ext>
            </a:extLst>
          </p:cNvPr>
          <p:cNvSpPr>
            <a:spLocks noGrp="1"/>
          </p:cNvSpPr>
          <p:nvPr>
            <p:ph type="sldNum" sz="quarter" idx="12"/>
          </p:nvPr>
        </p:nvSpPr>
        <p:spPr/>
        <p:txBody>
          <a:bodyPr/>
          <a:lstStyle/>
          <a:p>
            <a:fld id="{F36C87F6-986D-49E6-AF40-1B3A1EE8064D}" type="slidenum">
              <a:rPr lang="en-GB" smtClean="0"/>
              <a:pPr/>
              <a:t>54</a:t>
            </a:fld>
            <a:endParaRPr lang="en-GB" dirty="0"/>
          </a:p>
        </p:txBody>
      </p:sp>
      <p:sp>
        <p:nvSpPr>
          <p:cNvPr id="5" name="Title 4">
            <a:extLst>
              <a:ext uri="{FF2B5EF4-FFF2-40B4-BE49-F238E27FC236}">
                <a16:creationId xmlns:a16="http://schemas.microsoft.com/office/drawing/2014/main" id="{A44F4B4A-2D05-BE4A-8439-47466A5CA2BF}"/>
              </a:ext>
            </a:extLst>
          </p:cNvPr>
          <p:cNvSpPr>
            <a:spLocks noGrp="1"/>
          </p:cNvSpPr>
          <p:nvPr>
            <p:ph type="title"/>
          </p:nvPr>
        </p:nvSpPr>
        <p:spPr/>
        <p:txBody>
          <a:bodyPr/>
          <a:lstStyle/>
          <a:p>
            <a:r>
              <a:rPr lang="en-GB" dirty="0"/>
              <a:t>The trouble with scenarios - interpretation</a:t>
            </a:r>
          </a:p>
        </p:txBody>
      </p:sp>
      <p:pic>
        <p:nvPicPr>
          <p:cNvPr id="7" name="Picture 6">
            <a:extLst>
              <a:ext uri="{FF2B5EF4-FFF2-40B4-BE49-F238E27FC236}">
                <a16:creationId xmlns:a16="http://schemas.microsoft.com/office/drawing/2014/main" id="{1A375C35-7529-3044-9EC0-DB32E675A002}"/>
              </a:ext>
            </a:extLst>
          </p:cNvPr>
          <p:cNvPicPr>
            <a:picLocks noChangeAspect="1"/>
          </p:cNvPicPr>
          <p:nvPr/>
        </p:nvPicPr>
        <p:blipFill rotWithShape="1">
          <a:blip r:embed="rId2">
            <a:extLst>
              <a:ext uri="{28A0092B-C50C-407E-A947-70E740481C1C}">
                <a14:useLocalDpi xmlns:a14="http://schemas.microsoft.com/office/drawing/2010/main" val="0"/>
              </a:ext>
            </a:extLst>
          </a:blip>
          <a:srcRect b="70508"/>
          <a:stretch/>
        </p:blipFill>
        <p:spPr>
          <a:xfrm>
            <a:off x="5664200" y="4102099"/>
            <a:ext cx="6134100" cy="2413060"/>
          </a:xfrm>
          <a:prstGeom prst="rect">
            <a:avLst/>
          </a:prstGeom>
        </p:spPr>
      </p:pic>
    </p:spTree>
    <p:extLst>
      <p:ext uri="{BB962C8B-B14F-4D97-AF65-F5344CB8AC3E}">
        <p14:creationId xmlns:p14="http://schemas.microsoft.com/office/powerpoint/2010/main" val="317074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36C87F6-986D-49E6-AF40-1B3A1EE8064D}" type="slidenum">
              <a:rPr lang="en-GB" smtClean="0"/>
              <a:pPr/>
              <a:t>55</a:t>
            </a:fld>
            <a:endParaRPr lang="en-GB" dirty="0"/>
          </a:p>
        </p:txBody>
      </p:sp>
      <p:sp>
        <p:nvSpPr>
          <p:cNvPr id="4" name="Footer Placeholder 3">
            <a:extLst>
              <a:ext uri="{FF2B5EF4-FFF2-40B4-BE49-F238E27FC236}">
                <a16:creationId xmlns:a16="http://schemas.microsoft.com/office/drawing/2014/main" id="{01B5D4CA-CFC7-496B-8B42-96D60E5B20BA}"/>
              </a:ext>
            </a:extLst>
          </p:cNvPr>
          <p:cNvSpPr>
            <a:spLocks noGrp="1"/>
          </p:cNvSpPr>
          <p:nvPr>
            <p:ph type="ftr" sz="quarter" idx="11"/>
          </p:nvPr>
        </p:nvSpPr>
        <p:spPr/>
        <p:txBody>
          <a:bodyPr/>
          <a:lstStyle/>
          <a:p>
            <a:r>
              <a:rPr lang="en-GB"/>
              <a:t>MJ2380-2381 2019</a:t>
            </a:r>
            <a:endParaRPr lang="en-GB" dirty="0"/>
          </a:p>
        </p:txBody>
      </p:sp>
      <p:sp>
        <p:nvSpPr>
          <p:cNvPr id="10" name="Title 1">
            <a:extLst>
              <a:ext uri="{FF2B5EF4-FFF2-40B4-BE49-F238E27FC236}">
                <a16:creationId xmlns:a16="http://schemas.microsoft.com/office/drawing/2014/main" id="{DD1A4278-E127-43B7-9BC5-38002C87AE98}"/>
              </a:ext>
            </a:extLst>
          </p:cNvPr>
          <p:cNvSpPr txBox="1">
            <a:spLocks/>
          </p:cNvSpPr>
          <p:nvPr/>
        </p:nvSpPr>
        <p:spPr>
          <a:xfrm>
            <a:off x="838200" y="1858963"/>
            <a:ext cx="10515600" cy="1883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pPr algn="ctr"/>
            <a:r>
              <a:rPr lang="en-US" sz="5000" i="1" dirty="0"/>
              <a:t>Examples of scenario exercises</a:t>
            </a:r>
            <a:endParaRPr lang="sv-SE" sz="5000" i="1" dirty="0"/>
          </a:p>
        </p:txBody>
      </p:sp>
    </p:spTree>
    <p:extLst>
      <p:ext uri="{BB962C8B-B14F-4D97-AF65-F5344CB8AC3E}">
        <p14:creationId xmlns:p14="http://schemas.microsoft.com/office/powerpoint/2010/main" val="21364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scenario exercises</a:t>
            </a:r>
          </a:p>
        </p:txBody>
      </p:sp>
      <p:sp>
        <p:nvSpPr>
          <p:cNvPr id="3" name="Content Placeholder 2"/>
          <p:cNvSpPr>
            <a:spLocks noGrp="1"/>
          </p:cNvSpPr>
          <p:nvPr>
            <p:ph idx="1"/>
          </p:nvPr>
        </p:nvSpPr>
        <p:spPr/>
        <p:txBody>
          <a:bodyPr/>
          <a:lstStyle/>
          <a:p>
            <a:r>
              <a:rPr lang="en-US" b="1" dirty="0">
                <a:hlinkClick r:id="rId3"/>
              </a:rPr>
              <a:t>Shell New Lens Scenarios </a:t>
            </a:r>
            <a:r>
              <a:rPr lang="en-US" dirty="0"/>
              <a:t>– an example of corporate scenario design</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56</a:t>
            </a:fld>
            <a:endParaRPr lang="en-GB" dirty="0"/>
          </a:p>
        </p:txBody>
      </p:sp>
      <p:pic>
        <p:nvPicPr>
          <p:cNvPr id="4" name="Picture 3">
            <a:extLst>
              <a:ext uri="{FF2B5EF4-FFF2-40B4-BE49-F238E27FC236}">
                <a16:creationId xmlns:a16="http://schemas.microsoft.com/office/drawing/2014/main" id="{D8FB998C-CD2A-4AA9-B860-C0C25D493F33}"/>
              </a:ext>
            </a:extLst>
          </p:cNvPr>
          <p:cNvPicPr>
            <a:picLocks noChangeAspect="1"/>
          </p:cNvPicPr>
          <p:nvPr/>
        </p:nvPicPr>
        <p:blipFill>
          <a:blip r:embed="rId4"/>
          <a:stretch>
            <a:fillRect/>
          </a:stretch>
        </p:blipFill>
        <p:spPr>
          <a:xfrm>
            <a:off x="318103" y="2330842"/>
            <a:ext cx="5512083" cy="3803845"/>
          </a:xfrm>
          <a:prstGeom prst="rect">
            <a:avLst/>
          </a:prstGeom>
        </p:spPr>
      </p:pic>
      <p:pic>
        <p:nvPicPr>
          <p:cNvPr id="7" name="Picture 6">
            <a:extLst>
              <a:ext uri="{FF2B5EF4-FFF2-40B4-BE49-F238E27FC236}">
                <a16:creationId xmlns:a16="http://schemas.microsoft.com/office/drawing/2014/main" id="{17BB1034-CD0F-46E7-A525-73463CEF9DDE}"/>
              </a:ext>
            </a:extLst>
          </p:cNvPr>
          <p:cNvPicPr>
            <a:picLocks noChangeAspect="1"/>
          </p:cNvPicPr>
          <p:nvPr/>
        </p:nvPicPr>
        <p:blipFill>
          <a:blip r:embed="rId5"/>
          <a:stretch>
            <a:fillRect/>
          </a:stretch>
        </p:blipFill>
        <p:spPr>
          <a:xfrm>
            <a:off x="3989804" y="3632278"/>
            <a:ext cx="8024987" cy="3144675"/>
          </a:xfrm>
          <a:prstGeom prst="rect">
            <a:avLst/>
          </a:prstGeom>
        </p:spPr>
      </p:pic>
      <p:sp>
        <p:nvSpPr>
          <p:cNvPr id="8" name="TextBox 7">
            <a:extLst>
              <a:ext uri="{FF2B5EF4-FFF2-40B4-BE49-F238E27FC236}">
                <a16:creationId xmlns:a16="http://schemas.microsoft.com/office/drawing/2014/main" id="{47B77DA8-BA70-3349-A57A-7AA90D814862}"/>
              </a:ext>
            </a:extLst>
          </p:cNvPr>
          <p:cNvSpPr txBox="1"/>
          <p:nvPr/>
        </p:nvSpPr>
        <p:spPr>
          <a:xfrm>
            <a:off x="5904615" y="2330841"/>
            <a:ext cx="6110175" cy="1111969"/>
          </a:xfrm>
          <a:prstGeom prst="rect">
            <a:avLst/>
          </a:prstGeom>
        </p:spPr>
        <p:txBody>
          <a:bodyPr vert="horz" wrap="none" lIns="91440" tIns="0" rIns="91440" bIns="0" rtlCol="0" anchor="t">
            <a:normAutofit/>
          </a:bodyPr>
          <a:lstStyle/>
          <a:p>
            <a:pPr marL="457200" indent="0"/>
            <a:endParaRPr lang="en-GB" sz="3000" b="1" spc="-150" dirty="0">
              <a:solidFill>
                <a:schemeClr val="bg2">
                  <a:lumMod val="50000"/>
                </a:schemeClr>
              </a:solidFill>
              <a:latin typeface="+mn-lt"/>
            </a:endParaRPr>
          </a:p>
        </p:txBody>
      </p:sp>
      <p:sp>
        <p:nvSpPr>
          <p:cNvPr id="9" name="TextBox 8">
            <a:extLst>
              <a:ext uri="{FF2B5EF4-FFF2-40B4-BE49-F238E27FC236}">
                <a16:creationId xmlns:a16="http://schemas.microsoft.com/office/drawing/2014/main" id="{7017DA14-A6C0-974B-91E2-BAC90B752E5F}"/>
              </a:ext>
            </a:extLst>
          </p:cNvPr>
          <p:cNvSpPr txBox="1"/>
          <p:nvPr/>
        </p:nvSpPr>
        <p:spPr>
          <a:xfrm>
            <a:off x="5904615" y="2330841"/>
            <a:ext cx="6020163" cy="1098159"/>
          </a:xfrm>
          <a:prstGeom prst="rect">
            <a:avLst/>
          </a:prstGeom>
        </p:spPr>
        <p:txBody>
          <a:bodyPr vert="horz" wrap="square" lIns="91440" tIns="0" rIns="91440" bIns="0" rtlCol="0" anchor="t">
            <a:normAutofit/>
          </a:bodyPr>
          <a:lstStyle/>
          <a:p>
            <a:pPr marL="457200"/>
            <a:r>
              <a:rPr lang="en-GB" sz="1400" dirty="0"/>
              <a:t>Shell developed an early corporate lead in scenario planning</a:t>
            </a:r>
          </a:p>
          <a:p>
            <a:pPr marL="457200"/>
            <a:endParaRPr lang="en-GB" sz="1400" dirty="0"/>
          </a:p>
          <a:p>
            <a:pPr marL="457200"/>
            <a:r>
              <a:rPr lang="en-GB" sz="1400" dirty="0" err="1"/>
              <a:t>Wack</a:t>
            </a:r>
            <a:r>
              <a:rPr lang="en-GB" sz="1400" dirty="0"/>
              <a:t>, P. (1985). Scenarios: shooting the rapids. </a:t>
            </a:r>
            <a:r>
              <a:rPr lang="en-GB" sz="1400" i="1" dirty="0"/>
              <a:t>Harvard Business Review</a:t>
            </a:r>
            <a:r>
              <a:rPr lang="en-GB" sz="1400" dirty="0"/>
              <a:t>.</a:t>
            </a:r>
          </a:p>
          <a:p>
            <a:pPr marL="457200"/>
            <a:r>
              <a:rPr lang="en-GB" sz="1400" dirty="0" err="1"/>
              <a:t>Wack</a:t>
            </a:r>
            <a:r>
              <a:rPr lang="en-GB" sz="1400" dirty="0"/>
              <a:t>, P. (1985). Scenarios: uncharted waters ahead. </a:t>
            </a:r>
            <a:r>
              <a:rPr lang="en-GB" sz="1400" i="1" dirty="0"/>
              <a:t>Harvard Business Review</a:t>
            </a:r>
            <a:r>
              <a:rPr lang="en-GB" sz="1400" dirty="0"/>
              <a:t>, 73–89.</a:t>
            </a:r>
          </a:p>
          <a:p>
            <a:pPr marL="457200"/>
            <a:endParaRPr lang="en-GB" sz="1400" dirty="0"/>
          </a:p>
          <a:p>
            <a:pPr marL="457200" indent="0"/>
            <a:endParaRPr lang="en-GB" sz="1200" b="1" spc="-150" dirty="0">
              <a:solidFill>
                <a:schemeClr val="bg2">
                  <a:lumMod val="50000"/>
                </a:schemeClr>
              </a:solidFill>
              <a:latin typeface="+mn-lt"/>
            </a:endParaRPr>
          </a:p>
        </p:txBody>
      </p:sp>
    </p:spTree>
    <p:extLst>
      <p:ext uri="{BB962C8B-B14F-4D97-AF65-F5344CB8AC3E}">
        <p14:creationId xmlns:p14="http://schemas.microsoft.com/office/powerpoint/2010/main" val="3128748976"/>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scenario exercises</a:t>
            </a:r>
          </a:p>
        </p:txBody>
      </p:sp>
      <p:sp>
        <p:nvSpPr>
          <p:cNvPr id="3" name="Content Placeholder 2"/>
          <p:cNvSpPr>
            <a:spLocks noGrp="1"/>
          </p:cNvSpPr>
          <p:nvPr>
            <p:ph idx="1"/>
          </p:nvPr>
        </p:nvSpPr>
        <p:spPr>
          <a:xfrm>
            <a:off x="838199" y="1616149"/>
            <a:ext cx="11803913" cy="627321"/>
          </a:xfrm>
        </p:spPr>
        <p:txBody>
          <a:bodyPr/>
          <a:lstStyle/>
          <a:p>
            <a:r>
              <a:rPr lang="en-US" b="1" dirty="0">
                <a:hlinkClick r:id="rId3"/>
              </a:rPr>
              <a:t>Shared Socioeconomic Pathways (SSPs) </a:t>
            </a:r>
            <a:r>
              <a:rPr lang="en-US" dirty="0"/>
              <a:t>– widely use by the research community </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57</a:t>
            </a:fld>
            <a:endParaRPr lang="en-GB" dirty="0"/>
          </a:p>
        </p:txBody>
      </p:sp>
      <p:pic>
        <p:nvPicPr>
          <p:cNvPr id="9" name="Picture 8">
            <a:extLst>
              <a:ext uri="{FF2B5EF4-FFF2-40B4-BE49-F238E27FC236}">
                <a16:creationId xmlns:a16="http://schemas.microsoft.com/office/drawing/2014/main" id="{742396E1-C519-4DEB-A447-173D0ACBDEB4}"/>
              </a:ext>
            </a:extLst>
          </p:cNvPr>
          <p:cNvPicPr>
            <a:picLocks noChangeAspect="1"/>
          </p:cNvPicPr>
          <p:nvPr/>
        </p:nvPicPr>
        <p:blipFill>
          <a:blip r:embed="rId4"/>
          <a:stretch>
            <a:fillRect/>
          </a:stretch>
        </p:blipFill>
        <p:spPr>
          <a:xfrm>
            <a:off x="479240" y="2075674"/>
            <a:ext cx="5067741" cy="3631683"/>
          </a:xfrm>
          <a:prstGeom prst="rect">
            <a:avLst/>
          </a:prstGeom>
        </p:spPr>
      </p:pic>
      <p:sp>
        <p:nvSpPr>
          <p:cNvPr id="10" name="Content Placeholder 2">
            <a:extLst>
              <a:ext uri="{FF2B5EF4-FFF2-40B4-BE49-F238E27FC236}">
                <a16:creationId xmlns:a16="http://schemas.microsoft.com/office/drawing/2014/main" id="{51221DF7-3170-46BC-9AE6-52E660374C0F}"/>
              </a:ext>
            </a:extLst>
          </p:cNvPr>
          <p:cNvSpPr txBox="1">
            <a:spLocks/>
          </p:cNvSpPr>
          <p:nvPr/>
        </p:nvSpPr>
        <p:spPr>
          <a:xfrm>
            <a:off x="544028" y="5745137"/>
            <a:ext cx="5349952" cy="62732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t>Source: O’ Neill B.C. et al, Global Environmental Change, 2015.</a:t>
            </a:r>
          </a:p>
        </p:txBody>
      </p:sp>
      <p:sp>
        <p:nvSpPr>
          <p:cNvPr id="11" name="Content Placeholder 2">
            <a:extLst>
              <a:ext uri="{FF2B5EF4-FFF2-40B4-BE49-F238E27FC236}">
                <a16:creationId xmlns:a16="http://schemas.microsoft.com/office/drawing/2014/main" id="{1235C608-3D8B-40AA-92E2-E3760048E94D}"/>
              </a:ext>
            </a:extLst>
          </p:cNvPr>
          <p:cNvSpPr txBox="1">
            <a:spLocks/>
          </p:cNvSpPr>
          <p:nvPr/>
        </p:nvSpPr>
        <p:spPr>
          <a:xfrm>
            <a:off x="5546981" y="2541022"/>
            <a:ext cx="6218279" cy="303098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Set of scenarios developed by the Climate Change research community, describing future climate, societal and environmental change.</a:t>
            </a:r>
          </a:p>
          <a:p>
            <a:endParaRPr lang="en-US" dirty="0"/>
          </a:p>
          <a:p>
            <a:r>
              <a:rPr lang="en-US" dirty="0"/>
              <a:t>Using Integrated Assessment Models to fill these with quantitative insights.</a:t>
            </a:r>
          </a:p>
          <a:p>
            <a:r>
              <a:rPr lang="en-GB" dirty="0">
                <a:hlinkClick r:id="rId5"/>
              </a:rPr>
              <a:t>https://www.climatescenarios.org/primer/</a:t>
            </a:r>
            <a:endParaRPr lang="en-US" dirty="0"/>
          </a:p>
        </p:txBody>
      </p:sp>
    </p:spTree>
    <p:extLst>
      <p:ext uri="{BB962C8B-B14F-4D97-AF65-F5344CB8AC3E}">
        <p14:creationId xmlns:p14="http://schemas.microsoft.com/office/powerpoint/2010/main" val="4170558781"/>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scenario exercises</a:t>
            </a:r>
          </a:p>
        </p:txBody>
      </p:sp>
      <p:sp>
        <p:nvSpPr>
          <p:cNvPr id="3" name="Content Placeholder 2"/>
          <p:cNvSpPr>
            <a:spLocks noGrp="1"/>
          </p:cNvSpPr>
          <p:nvPr>
            <p:ph idx="1"/>
          </p:nvPr>
        </p:nvSpPr>
        <p:spPr>
          <a:xfrm>
            <a:off x="838199" y="1616149"/>
            <a:ext cx="11803913" cy="627321"/>
          </a:xfrm>
        </p:spPr>
        <p:txBody>
          <a:bodyPr/>
          <a:lstStyle/>
          <a:p>
            <a:r>
              <a:rPr lang="en-US" b="1" dirty="0">
                <a:hlinkClick r:id="rId3"/>
              </a:rPr>
              <a:t>IPCC Emission Scenarios</a:t>
            </a:r>
            <a:endParaRPr lang="en-US" dirty="0"/>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58</a:t>
            </a:fld>
            <a:endParaRPr lang="en-GB" dirty="0"/>
          </a:p>
        </p:txBody>
      </p:sp>
      <p:sp>
        <p:nvSpPr>
          <p:cNvPr id="10" name="Content Placeholder 2">
            <a:extLst>
              <a:ext uri="{FF2B5EF4-FFF2-40B4-BE49-F238E27FC236}">
                <a16:creationId xmlns:a16="http://schemas.microsoft.com/office/drawing/2014/main" id="{51221DF7-3170-46BC-9AE6-52E660374C0F}"/>
              </a:ext>
            </a:extLst>
          </p:cNvPr>
          <p:cNvSpPr txBox="1">
            <a:spLocks/>
          </p:cNvSpPr>
          <p:nvPr/>
        </p:nvSpPr>
        <p:spPr>
          <a:xfrm>
            <a:off x="1437164" y="5745137"/>
            <a:ext cx="4219357" cy="62732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t>Source: IPCC Special Report: Emission Scenarios.</a:t>
            </a:r>
          </a:p>
        </p:txBody>
      </p:sp>
      <p:sp>
        <p:nvSpPr>
          <p:cNvPr id="11" name="Content Placeholder 2">
            <a:extLst>
              <a:ext uri="{FF2B5EF4-FFF2-40B4-BE49-F238E27FC236}">
                <a16:creationId xmlns:a16="http://schemas.microsoft.com/office/drawing/2014/main" id="{1235C608-3D8B-40AA-92E2-E3760048E94D}"/>
              </a:ext>
            </a:extLst>
          </p:cNvPr>
          <p:cNvSpPr txBox="1">
            <a:spLocks/>
          </p:cNvSpPr>
          <p:nvPr/>
        </p:nvSpPr>
        <p:spPr>
          <a:xfrm>
            <a:off x="6982385" y="2530389"/>
            <a:ext cx="5468349" cy="30309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First developed in 1990. </a:t>
            </a:r>
          </a:p>
          <a:p>
            <a:pPr marL="457200" indent="-457200">
              <a:buFont typeface="Arial" panose="020B0604020202020204" pitchFamily="34" charset="0"/>
              <a:buChar char="•"/>
            </a:pPr>
            <a:r>
              <a:rPr lang="en-US" dirty="0"/>
              <a:t>Don’t take into account UNFCCC or Kyoto commitments.</a:t>
            </a:r>
          </a:p>
          <a:p>
            <a:pPr marL="457200" indent="-457200">
              <a:buFont typeface="Arial" panose="020B0604020202020204" pitchFamily="34" charset="0"/>
              <a:buChar char="•"/>
            </a:pPr>
            <a:r>
              <a:rPr lang="en-US" dirty="0"/>
              <a:t>Span large range of uncertainty on GHG emissions.</a:t>
            </a:r>
          </a:p>
        </p:txBody>
      </p:sp>
      <p:pic>
        <p:nvPicPr>
          <p:cNvPr id="4" name="Picture 3">
            <a:extLst>
              <a:ext uri="{FF2B5EF4-FFF2-40B4-BE49-F238E27FC236}">
                <a16:creationId xmlns:a16="http://schemas.microsoft.com/office/drawing/2014/main" id="{707BC621-4407-4865-9A4F-B20F421AB546}"/>
              </a:ext>
            </a:extLst>
          </p:cNvPr>
          <p:cNvPicPr>
            <a:picLocks noChangeAspect="1"/>
          </p:cNvPicPr>
          <p:nvPr/>
        </p:nvPicPr>
        <p:blipFill>
          <a:blip r:embed="rId4"/>
          <a:stretch>
            <a:fillRect/>
          </a:stretch>
        </p:blipFill>
        <p:spPr>
          <a:xfrm>
            <a:off x="863008" y="2211607"/>
            <a:ext cx="5007603" cy="3227923"/>
          </a:xfrm>
          <a:prstGeom prst="rect">
            <a:avLst/>
          </a:prstGeom>
        </p:spPr>
      </p:pic>
    </p:spTree>
    <p:extLst>
      <p:ext uri="{BB962C8B-B14F-4D97-AF65-F5344CB8AC3E}">
        <p14:creationId xmlns:p14="http://schemas.microsoft.com/office/powerpoint/2010/main" val="975164339"/>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scenario exercises</a:t>
            </a:r>
          </a:p>
        </p:txBody>
      </p:sp>
      <p:sp>
        <p:nvSpPr>
          <p:cNvPr id="3" name="Content Placeholder 2"/>
          <p:cNvSpPr>
            <a:spLocks noGrp="1"/>
          </p:cNvSpPr>
          <p:nvPr>
            <p:ph idx="1"/>
          </p:nvPr>
        </p:nvSpPr>
        <p:spPr>
          <a:xfrm>
            <a:off x="838199" y="1616149"/>
            <a:ext cx="11803913" cy="627321"/>
          </a:xfrm>
        </p:spPr>
        <p:txBody>
          <a:bodyPr/>
          <a:lstStyle/>
          <a:p>
            <a:r>
              <a:rPr lang="en-US" b="1" dirty="0">
                <a:hlinkClick r:id="rId3"/>
              </a:rPr>
              <a:t>H2020 REEEM Pathways</a:t>
            </a:r>
            <a:endParaRPr lang="en-US" dirty="0"/>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a:t>MJ2380-2381 2019</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59</a:t>
            </a:fld>
            <a:endParaRPr lang="en-GB" dirty="0"/>
          </a:p>
        </p:txBody>
      </p:sp>
      <p:sp>
        <p:nvSpPr>
          <p:cNvPr id="11" name="Content Placeholder 2">
            <a:extLst>
              <a:ext uri="{FF2B5EF4-FFF2-40B4-BE49-F238E27FC236}">
                <a16:creationId xmlns:a16="http://schemas.microsoft.com/office/drawing/2014/main" id="{1235C608-3D8B-40AA-92E2-E3760048E94D}"/>
              </a:ext>
            </a:extLst>
          </p:cNvPr>
          <p:cNvSpPr txBox="1">
            <a:spLocks/>
          </p:cNvSpPr>
          <p:nvPr/>
        </p:nvSpPr>
        <p:spPr>
          <a:xfrm>
            <a:off x="838199" y="2636715"/>
            <a:ext cx="6218279" cy="303098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Three scenarios describing EU transition towards a low-carbon economy:</a:t>
            </a:r>
          </a:p>
          <a:p>
            <a:pPr marL="457200" indent="-457200">
              <a:buFont typeface="Arial" panose="020B0604020202020204" pitchFamily="34" charset="0"/>
              <a:buChar char="•"/>
            </a:pPr>
            <a:r>
              <a:rPr lang="en-US" b="1" i="1" dirty="0"/>
              <a:t>Base Pathway </a:t>
            </a:r>
            <a:r>
              <a:rPr lang="en-US" dirty="0"/>
              <a:t>– no major disruptions</a:t>
            </a:r>
          </a:p>
          <a:p>
            <a:pPr marL="457200" indent="-457200">
              <a:buFont typeface="Arial" panose="020B0604020202020204" pitchFamily="34" charset="0"/>
              <a:buChar char="•"/>
            </a:pPr>
            <a:r>
              <a:rPr lang="en-US" b="1" i="1" dirty="0"/>
              <a:t>Local Solutions Pathway </a:t>
            </a:r>
            <a:r>
              <a:rPr lang="en-US" dirty="0"/>
              <a:t>– society taking action</a:t>
            </a:r>
          </a:p>
          <a:p>
            <a:pPr marL="457200" indent="-457200">
              <a:buFont typeface="Arial" panose="020B0604020202020204" pitchFamily="34" charset="0"/>
              <a:buChar char="•"/>
            </a:pPr>
            <a:r>
              <a:rPr lang="en-US" b="1" i="1" dirty="0"/>
              <a:t>Paris Agreement Pathway </a:t>
            </a:r>
            <a:r>
              <a:rPr lang="en-US" dirty="0"/>
              <a:t>– EU for a well below 1.5 C world</a:t>
            </a:r>
          </a:p>
        </p:txBody>
      </p:sp>
      <p:pic>
        <p:nvPicPr>
          <p:cNvPr id="7" name="Picture 6" descr="A screenshot of a social media post&#10;&#10;Description automatically generated">
            <a:extLst>
              <a:ext uri="{FF2B5EF4-FFF2-40B4-BE49-F238E27FC236}">
                <a16:creationId xmlns:a16="http://schemas.microsoft.com/office/drawing/2014/main" id="{AF17C1B2-996B-4FA9-85D8-83908AB70C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3428" y="1560371"/>
            <a:ext cx="3625428" cy="5183671"/>
          </a:xfrm>
          <a:prstGeom prst="rect">
            <a:avLst/>
          </a:prstGeom>
        </p:spPr>
      </p:pic>
    </p:spTree>
    <p:extLst>
      <p:ext uri="{BB962C8B-B14F-4D97-AF65-F5344CB8AC3E}">
        <p14:creationId xmlns:p14="http://schemas.microsoft.com/office/powerpoint/2010/main" val="359573764"/>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Your feedback is important</a:t>
            </a:r>
            <a:endParaRPr lang="sv-SE" dirty="0"/>
          </a:p>
        </p:txBody>
      </p:sp>
      <p:sp>
        <p:nvSpPr>
          <p:cNvPr id="20" name="Footer Placeholder 19"/>
          <p:cNvSpPr>
            <a:spLocks noGrp="1"/>
          </p:cNvSpPr>
          <p:nvPr>
            <p:ph type="ftr" sz="quarter" idx="11"/>
          </p:nvPr>
        </p:nvSpPr>
        <p:spPr/>
        <p:txBody>
          <a:bodyPr/>
          <a:lstStyle/>
          <a:p>
            <a:r>
              <a:rPr lang="en-GB"/>
              <a:t>MJ2380-2381 2019</a:t>
            </a:r>
            <a:endParaRPr lang="en-GB" dirty="0"/>
          </a:p>
        </p:txBody>
      </p:sp>
      <p:sp>
        <p:nvSpPr>
          <p:cNvPr id="21" name="Slide Number Placeholder 20"/>
          <p:cNvSpPr>
            <a:spLocks noGrp="1"/>
          </p:cNvSpPr>
          <p:nvPr>
            <p:ph type="sldNum" sz="quarter" idx="12"/>
          </p:nvPr>
        </p:nvSpPr>
        <p:spPr/>
        <p:txBody>
          <a:bodyPr/>
          <a:lstStyle/>
          <a:p>
            <a:fld id="{A0B7FA9A-6BCF-4CFA-8685-B7A43319A6CD}" type="slidenum">
              <a:rPr lang="en-GB" smtClean="0"/>
              <a:pPr/>
              <a:t>6</a:t>
            </a:fld>
            <a:endParaRPr lang="en-GB" dirty="0"/>
          </a:p>
        </p:txBody>
      </p:sp>
      <p:sp>
        <p:nvSpPr>
          <p:cNvPr id="18" name="Content Placeholder 1"/>
          <p:cNvSpPr>
            <a:spLocks noGrp="1"/>
          </p:cNvSpPr>
          <p:nvPr>
            <p:ph sz="half" idx="1"/>
          </p:nvPr>
        </p:nvSpPr>
        <p:spPr>
          <a:xfrm>
            <a:off x="855600" y="1621738"/>
            <a:ext cx="8497887" cy="4572000"/>
          </a:xfrm>
        </p:spPr>
        <p:txBody>
          <a:bodyPr>
            <a:normAutofit/>
          </a:bodyPr>
          <a:lstStyle/>
          <a:p>
            <a:pPr>
              <a:defRPr/>
            </a:pPr>
            <a:r>
              <a:rPr lang="en-US" sz="2400" dirty="0"/>
              <a:t>Right after each lecture, there will be a quick evaluation on Canvas with only two subjects</a:t>
            </a:r>
          </a:p>
          <a:p>
            <a:pPr marL="457200" indent="-457200">
              <a:buFont typeface="Arial" panose="020B0604020202020204" pitchFamily="34" charset="0"/>
              <a:buChar char="•"/>
              <a:defRPr/>
            </a:pPr>
            <a:r>
              <a:rPr lang="en-US" sz="2400" dirty="0"/>
              <a:t>Rate the lecture</a:t>
            </a:r>
          </a:p>
          <a:p>
            <a:pPr marL="457200" indent="-457200">
              <a:buFont typeface="Arial" panose="020B0604020202020204" pitchFamily="34" charset="0"/>
              <a:buChar char="•"/>
              <a:defRPr/>
            </a:pPr>
            <a:r>
              <a:rPr lang="en-US" sz="2400" dirty="0"/>
              <a:t>Comment on the content and the lecturer</a:t>
            </a:r>
          </a:p>
        </p:txBody>
      </p:sp>
    </p:spTree>
    <p:extLst>
      <p:ext uri="{BB962C8B-B14F-4D97-AF65-F5344CB8AC3E}">
        <p14:creationId xmlns:p14="http://schemas.microsoft.com/office/powerpoint/2010/main" val="297457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t>Key take away messages</a:t>
            </a:r>
            <a:endParaRPr lang="sv-SE" i="1" dirty="0"/>
          </a:p>
        </p:txBody>
      </p:sp>
    </p:spTree>
    <p:extLst>
      <p:ext uri="{BB962C8B-B14F-4D97-AF65-F5344CB8AC3E}">
        <p14:creationId xmlns:p14="http://schemas.microsoft.com/office/powerpoint/2010/main" val="13973873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US" dirty="0"/>
              <a:t>Scenarios help us look into how the future may play out so we can prepare and plan;</a:t>
            </a:r>
          </a:p>
          <a:p>
            <a:pPr marL="457200" indent="-457200">
              <a:buFont typeface="Arial" panose="020B0604020202020204" pitchFamily="34" charset="0"/>
              <a:buChar char="•"/>
            </a:pPr>
            <a:r>
              <a:rPr lang="en-US" dirty="0"/>
              <a:t>Scenarios are an important methodological tool for managing uncertainty</a:t>
            </a:r>
          </a:p>
          <a:p>
            <a:pPr marL="457200" indent="-457200">
              <a:buFont typeface="Arial" panose="020B0604020202020204" pitchFamily="34" charset="0"/>
              <a:buChar char="•"/>
            </a:pPr>
            <a:r>
              <a:rPr lang="en-US" dirty="0"/>
              <a:t>Scenario design is a structured process, carried out in several steps, potentially with iterations, and through interaction with stakeholders;</a:t>
            </a:r>
          </a:p>
          <a:p>
            <a:pPr marL="457200" indent="-457200">
              <a:buFont typeface="Arial" panose="020B0604020202020204" pitchFamily="34" charset="0"/>
              <a:buChar char="•"/>
            </a:pPr>
            <a:r>
              <a:rPr lang="en-US" dirty="0"/>
              <a:t>The creation of </a:t>
            </a:r>
            <a:r>
              <a:rPr lang="en-US" b="1" dirty="0"/>
              <a:t>EVERY</a:t>
            </a:r>
            <a:r>
              <a:rPr lang="en-US" dirty="0"/>
              <a:t> scenario starts with a question / focal issue; do not create useless scenarios for the sake of it!</a:t>
            </a:r>
          </a:p>
          <a:p>
            <a:pPr marL="457200" indent="-457200">
              <a:buFont typeface="Arial" panose="020B0604020202020204" pitchFamily="34" charset="0"/>
              <a:buChar char="•"/>
            </a:pPr>
            <a:r>
              <a:rPr lang="en-US" dirty="0"/>
              <a:t>There are three main types of scenarios: Predictive, Explorative and Normative.</a:t>
            </a:r>
          </a:p>
          <a:p>
            <a:pPr marL="457200" indent="-457200">
              <a:buFont typeface="Arial" panose="020B0604020202020204" pitchFamily="34" charset="0"/>
              <a:buChar char="•"/>
            </a:pPr>
            <a:r>
              <a:rPr lang="en-US" dirty="0"/>
              <a:t>Understand how the results and approach may be (mis-) interpreted</a:t>
            </a:r>
          </a:p>
        </p:txBody>
      </p:sp>
      <p:sp>
        <p:nvSpPr>
          <p:cNvPr id="5" name="Slide Number Placeholder 4"/>
          <p:cNvSpPr>
            <a:spLocks noGrp="1"/>
          </p:cNvSpPr>
          <p:nvPr>
            <p:ph type="sldNum" sz="quarter" idx="12"/>
          </p:nvPr>
        </p:nvSpPr>
        <p:spPr/>
        <p:txBody>
          <a:bodyPr/>
          <a:lstStyle/>
          <a:p>
            <a:fld id="{A0B7FA9A-6BCF-4CFA-8685-B7A43319A6CD}" type="slidenum">
              <a:rPr lang="en-GB" smtClean="0"/>
              <a:pPr/>
              <a:t>61</a:t>
            </a:fld>
            <a:endParaRPr lang="en-GB" dirty="0"/>
          </a:p>
        </p:txBody>
      </p:sp>
      <p:sp>
        <p:nvSpPr>
          <p:cNvPr id="6" name="Title 5"/>
          <p:cNvSpPr>
            <a:spLocks noGrp="1"/>
          </p:cNvSpPr>
          <p:nvPr>
            <p:ph type="title"/>
          </p:nvPr>
        </p:nvSpPr>
        <p:spPr/>
        <p:txBody>
          <a:bodyPr/>
          <a:lstStyle/>
          <a:p>
            <a:r>
              <a:rPr lang="sv-SE" dirty="0" err="1"/>
              <a:t>Key</a:t>
            </a:r>
            <a:r>
              <a:rPr lang="sv-SE" dirty="0"/>
              <a:t> </a:t>
            </a:r>
            <a:r>
              <a:rPr lang="sv-SE" dirty="0" err="1"/>
              <a:t>take</a:t>
            </a:r>
            <a:r>
              <a:rPr lang="sv-SE" dirty="0"/>
              <a:t> </a:t>
            </a:r>
            <a:r>
              <a:rPr lang="sv-SE" dirty="0" err="1"/>
              <a:t>away</a:t>
            </a:r>
            <a:r>
              <a:rPr lang="sv-SE" dirty="0"/>
              <a:t> </a:t>
            </a:r>
            <a:r>
              <a:rPr lang="sv-SE" dirty="0" err="1"/>
              <a:t>messages</a:t>
            </a:r>
            <a:endParaRPr lang="sv-SE" dirty="0"/>
          </a:p>
        </p:txBody>
      </p:sp>
      <p:sp>
        <p:nvSpPr>
          <p:cNvPr id="7" name="Footer Placeholder 4"/>
          <p:cNvSpPr>
            <a:spLocks noGrp="1"/>
          </p:cNvSpPr>
          <p:nvPr>
            <p:ph type="ftr" sz="quarter" idx="11"/>
          </p:nvPr>
        </p:nvSpPr>
        <p:spPr>
          <a:xfrm>
            <a:off x="4038600" y="6356350"/>
            <a:ext cx="4114800" cy="365125"/>
          </a:xfrm>
        </p:spPr>
        <p:txBody>
          <a:bodyPr/>
          <a:lstStyle/>
          <a:p>
            <a:r>
              <a:rPr lang="en-GB"/>
              <a:t>MJ2380-2381 2019</a:t>
            </a:r>
            <a:endParaRPr lang="en-GB" dirty="0"/>
          </a:p>
        </p:txBody>
      </p:sp>
    </p:spTree>
    <p:extLst>
      <p:ext uri="{BB962C8B-B14F-4D97-AF65-F5344CB8AC3E}">
        <p14:creationId xmlns:p14="http://schemas.microsoft.com/office/powerpoint/2010/main" val="283730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285750" lvl="1" indent="-285750">
              <a:spcAft>
                <a:spcPct val="50000"/>
              </a:spcAft>
            </a:pPr>
            <a:r>
              <a:rPr lang="sv-SE" dirty="0"/>
              <a:t>J.N. Maack, Scenario Analysis: A Tool for Task Managers, 2001, World Bank: </a:t>
            </a:r>
            <a:r>
              <a:rPr lang="sv-SE" dirty="0">
                <a:hlinkClick r:id="rId3"/>
              </a:rPr>
              <a:t>http://siteresources.worldbank.org/INTCDD/Resources/SAtools.pdf#page=68</a:t>
            </a:r>
            <a:r>
              <a:rPr lang="sv-SE" dirty="0"/>
              <a:t> </a:t>
            </a:r>
          </a:p>
          <a:p>
            <a:pPr marL="285750" lvl="1" indent="-285750">
              <a:spcAft>
                <a:spcPct val="50000"/>
              </a:spcAft>
            </a:pPr>
            <a:r>
              <a:rPr lang="sv-SE" dirty="0"/>
              <a:t>L. Börjeson et al., Scenario types and techniques: Towards a user’s guide, 2006, Futures: </a:t>
            </a:r>
            <a:r>
              <a:rPr lang="sv-SE" dirty="0">
                <a:hlinkClick r:id="rId4"/>
              </a:rPr>
              <a:t>https://www.sciencedirect.com/science/article/pii/S0016328705002132</a:t>
            </a:r>
            <a:r>
              <a:rPr lang="sv-SE" dirty="0"/>
              <a:t> </a:t>
            </a:r>
          </a:p>
          <a:p>
            <a:pPr marL="285750" lvl="1" indent="-285750">
              <a:spcAft>
                <a:spcPct val="50000"/>
              </a:spcAft>
            </a:pPr>
            <a:r>
              <a:rPr lang="sv-SE" dirty="0"/>
              <a:t>H2020 REEEM Project, Report on pathway definition: </a:t>
            </a:r>
            <a:r>
              <a:rPr lang="sv-SE" dirty="0">
                <a:hlinkClick r:id="rId5"/>
              </a:rPr>
              <a:t>http://www.reeem.org/wp-content/uploads/2017/09/REEEM-D1.1.pdf</a:t>
            </a:r>
            <a:r>
              <a:rPr lang="sv-SE" dirty="0"/>
              <a:t> </a:t>
            </a:r>
          </a:p>
          <a:p>
            <a:pPr marL="285750" lvl="1" indent="-285750">
              <a:spcAft>
                <a:spcPct val="50000"/>
              </a:spcAft>
            </a:pPr>
            <a:r>
              <a:rPr lang="sv-SE" dirty="0"/>
              <a:t>P.J.H Schoemaker, When and How to Use Scenario Planning: A Heuristic Approach with Illustration, 1991, Journal of Forecasting: </a:t>
            </a:r>
            <a:r>
              <a:rPr lang="sv-SE" dirty="0">
                <a:hlinkClick r:id="rId6"/>
              </a:rPr>
              <a:t>https://www.researchgate.net/publication/220040372_When_and_How_to_Use_Scenario_Planning_A_Heuristic_Approach_with_Illustration</a:t>
            </a:r>
            <a:r>
              <a:rPr lang="sv-SE" dirty="0"/>
              <a:t> </a:t>
            </a:r>
          </a:p>
          <a:p>
            <a:pPr marL="285750" lvl="1" indent="-285750">
              <a:spcAft>
                <a:spcPct val="50000"/>
              </a:spcAft>
            </a:pPr>
            <a:r>
              <a:rPr lang="en-GB" dirty="0" err="1"/>
              <a:t>Smil</a:t>
            </a:r>
            <a:r>
              <a:rPr lang="en-GB" dirty="0"/>
              <a:t>, V. (2000). Perils of Long-Range Energy Forecasting Reflections on Looking Far Ahead. </a:t>
            </a:r>
            <a:r>
              <a:rPr lang="en-GB" i="1" dirty="0"/>
              <a:t>Technological Forecasting and Social Change</a:t>
            </a:r>
            <a:r>
              <a:rPr lang="en-GB" dirty="0"/>
              <a:t>, </a:t>
            </a:r>
            <a:r>
              <a:rPr lang="en-GB" i="1" dirty="0"/>
              <a:t>65</a:t>
            </a:r>
            <a:r>
              <a:rPr lang="en-GB" dirty="0"/>
              <a:t>(3), 251–264. </a:t>
            </a:r>
            <a:r>
              <a:rPr lang="en-GB" dirty="0">
                <a:hlinkClick r:id="rId7"/>
              </a:rPr>
              <a:t>https://doi.org/10.1016/S0040-1625(99)00097-9</a:t>
            </a:r>
            <a:r>
              <a:rPr lang="en-GB" dirty="0"/>
              <a:t> </a:t>
            </a:r>
          </a:p>
          <a:p>
            <a:pPr marL="285750" lvl="1" indent="-285750">
              <a:spcAft>
                <a:spcPct val="50000"/>
              </a:spcAft>
            </a:pPr>
            <a:r>
              <a:rPr lang="en-GB" dirty="0"/>
              <a:t>Hughes, N., Strachan, N., &amp; Gross, R. (2012). The structure of uncertainty in future low carbon pathways. </a:t>
            </a:r>
            <a:r>
              <a:rPr lang="en-GB" i="1" dirty="0"/>
              <a:t>Energy Policy</a:t>
            </a:r>
            <a:r>
              <a:rPr lang="en-GB" dirty="0"/>
              <a:t>, 1–10. </a:t>
            </a:r>
            <a:r>
              <a:rPr lang="en-GB" dirty="0">
                <a:hlinkClick r:id="rId8"/>
              </a:rPr>
              <a:t>https://doi.org/10.1016/j.enpol.2012.04.028</a:t>
            </a:r>
            <a:r>
              <a:rPr lang="en-GB" dirty="0"/>
              <a:t> </a:t>
            </a:r>
            <a:endParaRPr lang="sv-SE" dirty="0"/>
          </a:p>
          <a:p>
            <a:pPr marL="285750" lvl="1" indent="-285750">
              <a:spcAft>
                <a:spcPct val="50000"/>
              </a:spcAft>
            </a:pPr>
            <a:endParaRPr lang="sv-SE" dirty="0"/>
          </a:p>
        </p:txBody>
      </p:sp>
      <p:sp>
        <p:nvSpPr>
          <p:cNvPr id="5" name="Slide Number Placeholder 4"/>
          <p:cNvSpPr>
            <a:spLocks noGrp="1"/>
          </p:cNvSpPr>
          <p:nvPr>
            <p:ph type="sldNum" sz="quarter" idx="12"/>
          </p:nvPr>
        </p:nvSpPr>
        <p:spPr/>
        <p:txBody>
          <a:bodyPr/>
          <a:lstStyle/>
          <a:p>
            <a:fld id="{A0B7FA9A-6BCF-4CFA-8685-B7A43319A6CD}" type="slidenum">
              <a:rPr lang="en-GB" smtClean="0"/>
              <a:pPr/>
              <a:t>62</a:t>
            </a:fld>
            <a:endParaRPr lang="en-GB" dirty="0"/>
          </a:p>
        </p:txBody>
      </p:sp>
      <p:sp>
        <p:nvSpPr>
          <p:cNvPr id="6" name="Title 5"/>
          <p:cNvSpPr>
            <a:spLocks noGrp="1"/>
          </p:cNvSpPr>
          <p:nvPr>
            <p:ph type="title"/>
          </p:nvPr>
        </p:nvSpPr>
        <p:spPr/>
        <p:txBody>
          <a:bodyPr/>
          <a:lstStyle/>
          <a:p>
            <a:r>
              <a:rPr lang="sv-SE" dirty="0"/>
              <a:t>Reading material</a:t>
            </a:r>
          </a:p>
        </p:txBody>
      </p:sp>
      <p:sp>
        <p:nvSpPr>
          <p:cNvPr id="7" name="Footer Placeholder 4"/>
          <p:cNvSpPr>
            <a:spLocks noGrp="1"/>
          </p:cNvSpPr>
          <p:nvPr>
            <p:ph type="ftr" sz="quarter" idx="11"/>
          </p:nvPr>
        </p:nvSpPr>
        <p:spPr>
          <a:xfrm>
            <a:off x="4038600" y="6356350"/>
            <a:ext cx="4114800" cy="365125"/>
          </a:xfrm>
        </p:spPr>
        <p:txBody>
          <a:bodyPr/>
          <a:lstStyle/>
          <a:p>
            <a:r>
              <a:rPr lang="en-GB"/>
              <a:t>MJ2380-2381 2019</a:t>
            </a:r>
            <a:endParaRPr lang="en-GB" dirty="0"/>
          </a:p>
        </p:txBody>
      </p:sp>
    </p:spTree>
    <p:extLst>
      <p:ext uri="{BB962C8B-B14F-4D97-AF65-F5344CB8AC3E}">
        <p14:creationId xmlns:p14="http://schemas.microsoft.com/office/powerpoint/2010/main" val="120824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sv-SE" dirty="0"/>
              <a:t>Thank you</a:t>
            </a:r>
            <a:endParaRPr lang="es-US" dirty="0"/>
          </a:p>
        </p:txBody>
      </p:sp>
      <p:sp>
        <p:nvSpPr>
          <p:cNvPr id="4" name="Subtitle 3"/>
          <p:cNvSpPr>
            <a:spLocks noGrp="1"/>
          </p:cNvSpPr>
          <p:nvPr>
            <p:ph type="subTitle" idx="1"/>
          </p:nvPr>
        </p:nvSpPr>
        <p:spPr>
          <a:xfrm>
            <a:off x="718457" y="3880884"/>
            <a:ext cx="9949543" cy="1881963"/>
          </a:xfrm>
        </p:spPr>
        <p:txBody>
          <a:bodyPr>
            <a:normAutofit/>
          </a:bodyPr>
          <a:lstStyle/>
          <a:p>
            <a:r>
              <a:rPr lang="sv-SE" altLang="en-US" sz="2800" b="1" dirty="0"/>
              <a:t>For questions: </a:t>
            </a:r>
            <a:r>
              <a:rPr lang="sv-SE" altLang="en-US" sz="2800" b="1" dirty="0">
                <a:hlinkClick r:id="rId2"/>
              </a:rPr>
              <a:t>wusher@kth.se</a:t>
            </a:r>
            <a:r>
              <a:rPr lang="sv-SE" altLang="en-US" sz="2800" b="1"/>
              <a:t>  </a:t>
            </a:r>
            <a:endParaRPr lang="en-US" altLang="en-US" sz="2800" b="1" dirty="0"/>
          </a:p>
        </p:txBody>
      </p:sp>
      <p:sp>
        <p:nvSpPr>
          <p:cNvPr id="6" name="Slide Number Placeholder 5"/>
          <p:cNvSpPr>
            <a:spLocks noGrp="1"/>
          </p:cNvSpPr>
          <p:nvPr>
            <p:ph type="sldNum" sz="quarter" idx="12"/>
          </p:nvPr>
        </p:nvSpPr>
        <p:spPr/>
        <p:txBody>
          <a:bodyPr/>
          <a:lstStyle/>
          <a:p>
            <a:fld id="{F83796EF-F308-4D82-909E-949C5A4A03EB}" type="slidenum">
              <a:rPr lang="en-GB" sz="1400" smtClean="0">
                <a:solidFill>
                  <a:prstClr val="black"/>
                </a:solidFill>
              </a:rPr>
              <a:pPr/>
              <a:t>63</a:t>
            </a:fld>
            <a:endParaRPr lang="en-GB" sz="1400" dirty="0">
              <a:solidFill>
                <a:prstClr val="black"/>
              </a:solidFill>
            </a:endParaRPr>
          </a:p>
        </p:txBody>
      </p:sp>
      <p:sp>
        <p:nvSpPr>
          <p:cNvPr id="2" name="Footer Placeholder 1">
            <a:extLst>
              <a:ext uri="{FF2B5EF4-FFF2-40B4-BE49-F238E27FC236}">
                <a16:creationId xmlns:a16="http://schemas.microsoft.com/office/drawing/2014/main" id="{8A839441-B275-4E04-9806-1C06D9B6EC0E}"/>
              </a:ext>
            </a:extLst>
          </p:cNvPr>
          <p:cNvSpPr>
            <a:spLocks noGrp="1"/>
          </p:cNvSpPr>
          <p:nvPr>
            <p:ph type="ftr" sz="quarter" idx="11"/>
          </p:nvPr>
        </p:nvSpPr>
        <p:spPr/>
        <p:txBody>
          <a:bodyPr/>
          <a:lstStyle/>
          <a:p>
            <a:r>
              <a:rPr lang="sv-SE">
                <a:solidFill>
                  <a:prstClr val="black"/>
                </a:solidFill>
              </a:rPr>
              <a:t>MJ2380-2381 2019</a:t>
            </a:r>
            <a:endParaRPr lang="sv-SE" dirty="0">
              <a:solidFill>
                <a:prstClr val="black"/>
              </a:solidFill>
            </a:endParaRPr>
          </a:p>
        </p:txBody>
      </p:sp>
    </p:spTree>
    <p:extLst>
      <p:ext uri="{BB962C8B-B14F-4D97-AF65-F5344CB8AC3E}">
        <p14:creationId xmlns:p14="http://schemas.microsoft.com/office/powerpoint/2010/main" val="420828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4592548"/>
            <a:ext cx="10515600" cy="1763801"/>
          </a:xfrm>
        </p:spPr>
        <p:txBody>
          <a:bodyPr anchor="b">
            <a:noAutofit/>
          </a:bodyPr>
          <a:lstStyle/>
          <a:p>
            <a:pPr>
              <a:spcBef>
                <a:spcPts val="400"/>
              </a:spcBef>
            </a:pPr>
            <a:r>
              <a:rPr lang="sv-SE" sz="2000" i="1" dirty="0"/>
              <a:t>To </a:t>
            </a:r>
            <a:r>
              <a:rPr lang="sv-SE" sz="2000" i="1" dirty="0" err="1"/>
              <a:t>correctly</a:t>
            </a:r>
            <a:r>
              <a:rPr lang="sv-SE" sz="2000" i="1" dirty="0"/>
              <a:t> </a:t>
            </a:r>
            <a:r>
              <a:rPr lang="sv-SE" sz="2000" i="1" dirty="0" err="1"/>
              <a:t>reference</a:t>
            </a:r>
            <a:r>
              <a:rPr lang="sv-SE" sz="2000" i="1" dirty="0"/>
              <a:t> </a:t>
            </a:r>
            <a:r>
              <a:rPr lang="sv-SE" sz="2000" i="1" dirty="0" err="1"/>
              <a:t>this</a:t>
            </a:r>
            <a:r>
              <a:rPr lang="sv-SE" sz="2000" i="1" dirty="0"/>
              <a:t> </a:t>
            </a:r>
            <a:r>
              <a:rPr lang="sv-SE" sz="2000" i="1" dirty="0" err="1"/>
              <a:t>work</a:t>
            </a:r>
            <a:r>
              <a:rPr lang="sv-SE" sz="2000" i="1" dirty="0"/>
              <a:t>, </a:t>
            </a:r>
            <a:r>
              <a:rPr lang="sv-SE" sz="2000" i="1" dirty="0" err="1"/>
              <a:t>please</a:t>
            </a:r>
            <a:r>
              <a:rPr lang="sv-SE" sz="2000" i="1" dirty="0"/>
              <a:t> </a:t>
            </a:r>
            <a:r>
              <a:rPr lang="sv-SE" sz="2000" i="1" dirty="0" err="1"/>
              <a:t>use</a:t>
            </a:r>
            <a:r>
              <a:rPr lang="sv-SE" sz="2000" i="1" dirty="0"/>
              <a:t> the </a:t>
            </a:r>
            <a:r>
              <a:rPr lang="sv-SE" sz="2000" i="1" dirty="0" err="1"/>
              <a:t>following</a:t>
            </a:r>
            <a:r>
              <a:rPr lang="sv-SE" sz="2000" i="1" dirty="0"/>
              <a:t>:</a:t>
            </a:r>
          </a:p>
          <a:p>
            <a:pPr>
              <a:spcBef>
                <a:spcPts val="400"/>
              </a:spcBef>
            </a:pPr>
            <a:r>
              <a:rPr lang="sv-SE" sz="2000" dirty="0"/>
              <a:t>Gardumi, F., </a:t>
            </a:r>
            <a:r>
              <a:rPr lang="sv-SE" sz="2000" dirty="0" err="1"/>
              <a:t>Taliotis</a:t>
            </a:r>
            <a:r>
              <a:rPr lang="sv-SE" sz="2000" dirty="0"/>
              <a:t>, C., Howells, M., 2019. </a:t>
            </a:r>
            <a:r>
              <a:rPr lang="sv-SE" sz="2000" i="1" dirty="0"/>
              <a:t>Scenarios</a:t>
            </a:r>
            <a:r>
              <a:rPr lang="sv-SE" sz="2000" dirty="0"/>
              <a:t>, KTH-</a:t>
            </a:r>
            <a:r>
              <a:rPr lang="sv-SE" sz="2000" dirty="0" err="1"/>
              <a:t>Desa</a:t>
            </a:r>
            <a:r>
              <a:rPr lang="sv-SE" sz="2000" dirty="0"/>
              <a:t> and </a:t>
            </a:r>
            <a:r>
              <a:rPr lang="sv-SE" sz="2000" dirty="0" err="1"/>
              <a:t>OpTIMUS.community</a:t>
            </a:r>
            <a:r>
              <a:rPr lang="sv-SE" sz="2000" dirty="0"/>
              <a:t>. </a:t>
            </a:r>
          </a:p>
        </p:txBody>
      </p:sp>
      <p:sp>
        <p:nvSpPr>
          <p:cNvPr id="4" name="Title 3"/>
          <p:cNvSpPr>
            <a:spLocks noGrp="1"/>
          </p:cNvSpPr>
          <p:nvPr>
            <p:ph type="title"/>
          </p:nvPr>
        </p:nvSpPr>
        <p:spPr/>
        <p:txBody>
          <a:bodyPr/>
          <a:lstStyle/>
          <a:p>
            <a:r>
              <a:rPr lang="fr-FR" dirty="0" err="1"/>
              <a:t>Changelog</a:t>
            </a:r>
            <a:r>
              <a:rPr lang="fr-FR" dirty="0"/>
              <a:t> and Attribution</a:t>
            </a:r>
          </a:p>
        </p:txBody>
      </p:sp>
      <p:graphicFrame>
        <p:nvGraphicFramePr>
          <p:cNvPr id="5" name="Content Placeholder 8"/>
          <p:cNvGraphicFramePr>
            <a:graphicFrameLocks/>
          </p:cNvGraphicFramePr>
          <p:nvPr>
            <p:extLst>
              <p:ext uri="{D42A27DB-BD31-4B8C-83A1-F6EECF244321}">
                <p14:modId xmlns:p14="http://schemas.microsoft.com/office/powerpoint/2010/main" val="318324453"/>
              </p:ext>
            </p:extLst>
          </p:nvPr>
        </p:nvGraphicFramePr>
        <p:xfrm>
          <a:off x="838200" y="1616149"/>
          <a:ext cx="10515601" cy="1381760"/>
        </p:xfrm>
        <a:graphic>
          <a:graphicData uri="http://schemas.openxmlformats.org/drawingml/2006/table">
            <a:tbl>
              <a:tblPr firstRow="1" bandRow="1">
                <a:tableStyleId>{5C22544A-7EE6-4342-B048-85BDC9FD1C3A}</a:tableStyleId>
              </a:tblPr>
              <a:tblGrid>
                <a:gridCol w="1490083">
                  <a:extLst>
                    <a:ext uri="{9D8B030D-6E8A-4147-A177-3AD203B41FA5}">
                      <a16:colId xmlns:a16="http://schemas.microsoft.com/office/drawing/2014/main" val="46406547"/>
                    </a:ext>
                  </a:extLst>
                </a:gridCol>
                <a:gridCol w="3008506">
                  <a:extLst>
                    <a:ext uri="{9D8B030D-6E8A-4147-A177-3AD203B41FA5}">
                      <a16:colId xmlns:a16="http://schemas.microsoft.com/office/drawing/2014/main" val="2760605769"/>
                    </a:ext>
                  </a:extLst>
                </a:gridCol>
                <a:gridCol w="3008506">
                  <a:extLst>
                    <a:ext uri="{9D8B030D-6E8A-4147-A177-3AD203B41FA5}">
                      <a16:colId xmlns:a16="http://schemas.microsoft.com/office/drawing/2014/main" val="2954716314"/>
                    </a:ext>
                  </a:extLst>
                </a:gridCol>
                <a:gridCol w="3008506">
                  <a:extLst>
                    <a:ext uri="{9D8B030D-6E8A-4147-A177-3AD203B41FA5}">
                      <a16:colId xmlns:a16="http://schemas.microsoft.com/office/drawing/2014/main" val="3664904773"/>
                    </a:ext>
                  </a:extLst>
                </a:gridCol>
              </a:tblGrid>
              <a:tr h="370840">
                <a:tc>
                  <a:txBody>
                    <a:bodyPr/>
                    <a:lstStyle/>
                    <a:p>
                      <a:r>
                        <a:rPr lang="en-US" dirty="0"/>
                        <a:t>Date</a:t>
                      </a:r>
                      <a:endParaRPr lang="sv-SE" dirty="0"/>
                    </a:p>
                  </a:txBody>
                  <a:tcPr/>
                </a:tc>
                <a:tc>
                  <a:txBody>
                    <a:bodyPr/>
                    <a:lstStyle/>
                    <a:p>
                      <a:r>
                        <a:rPr lang="en-US" dirty="0"/>
                        <a:t>Author</a:t>
                      </a:r>
                      <a:endParaRPr lang="sv-SE" dirty="0"/>
                    </a:p>
                  </a:txBody>
                  <a:tcPr/>
                </a:tc>
                <a:tc>
                  <a:txBody>
                    <a:bodyPr/>
                    <a:lstStyle/>
                    <a:p>
                      <a:r>
                        <a:rPr lang="en-US" dirty="0"/>
                        <a:t>Reviewer</a:t>
                      </a:r>
                      <a:endParaRPr lang="sv-SE" dirty="0"/>
                    </a:p>
                  </a:txBody>
                  <a:tcPr/>
                </a:tc>
                <a:tc>
                  <a:txBody>
                    <a:bodyPr/>
                    <a:lstStyle/>
                    <a:p>
                      <a:r>
                        <a:rPr lang="en-US" dirty="0"/>
                        <a:t>Reviser</a:t>
                      </a:r>
                      <a:r>
                        <a:rPr lang="en-US" baseline="0" dirty="0"/>
                        <a:t> </a:t>
                      </a:r>
                      <a:endParaRPr lang="sv-SE" dirty="0"/>
                    </a:p>
                  </a:txBody>
                  <a:tcPr/>
                </a:tc>
                <a:extLst>
                  <a:ext uri="{0D108BD9-81ED-4DB2-BD59-A6C34878D82A}">
                    <a16:rowId xmlns:a16="http://schemas.microsoft.com/office/drawing/2014/main" val="1748660123"/>
                  </a:ext>
                </a:extLst>
              </a:tr>
              <a:tr h="370840">
                <a:tc>
                  <a:txBody>
                    <a:bodyPr/>
                    <a:lstStyle/>
                    <a:p>
                      <a:r>
                        <a:rPr lang="en-US" dirty="0"/>
                        <a:t>2019-07-30</a:t>
                      </a:r>
                      <a:endParaRPr lang="sv-SE" dirty="0"/>
                    </a:p>
                  </a:txBody>
                  <a:tcPr/>
                </a:tc>
                <a:tc>
                  <a:txBody>
                    <a:bodyPr/>
                    <a:lstStyle/>
                    <a:p>
                      <a:r>
                        <a:rPr lang="sv-SE" sz="1800" dirty="0"/>
                        <a:t>Gardumi, F., </a:t>
                      </a:r>
                      <a:r>
                        <a:rPr lang="sv-SE" sz="1800" dirty="0" err="1"/>
                        <a:t>Taliotis</a:t>
                      </a:r>
                      <a:r>
                        <a:rPr lang="sv-SE" sz="1800" dirty="0"/>
                        <a:t>, C., Howells, M.</a:t>
                      </a:r>
                      <a:endParaRPr lang="sv-SE" dirty="0"/>
                    </a:p>
                  </a:txBody>
                  <a:tcPr/>
                </a:tc>
                <a:tc>
                  <a:txBody>
                    <a:bodyPr/>
                    <a:lstStyle/>
                    <a:p>
                      <a:r>
                        <a:rPr lang="en-US" dirty="0"/>
                        <a:t>Howells, M.</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a:t>Gardumi, F.</a:t>
                      </a:r>
                      <a:endParaRPr lang="sv-SE" dirty="0"/>
                    </a:p>
                  </a:txBody>
                  <a:tcPr/>
                </a:tc>
                <a:extLst>
                  <a:ext uri="{0D108BD9-81ED-4DB2-BD59-A6C34878D82A}">
                    <a16:rowId xmlns:a16="http://schemas.microsoft.com/office/drawing/2014/main" val="250744443"/>
                  </a:ext>
                </a:extLst>
              </a:tr>
              <a:tr h="370840">
                <a:tc>
                  <a:txBody>
                    <a:bodyPr/>
                    <a:lstStyle/>
                    <a:p>
                      <a:r>
                        <a:rPr lang="sv-SE" dirty="0"/>
                        <a:t>2020-02-17</a:t>
                      </a:r>
                    </a:p>
                  </a:txBody>
                  <a:tcPr/>
                </a:tc>
                <a:tc>
                  <a:txBody>
                    <a:bodyPr/>
                    <a:lstStyle/>
                    <a:p>
                      <a:endParaRPr lang="sv-SE" dirty="0"/>
                    </a:p>
                  </a:txBody>
                  <a:tcPr/>
                </a:tc>
                <a:tc>
                  <a:txBody>
                    <a:bodyPr/>
                    <a:lstStyle/>
                    <a:p>
                      <a:endParaRPr lang="sv-SE" dirty="0"/>
                    </a:p>
                  </a:txBody>
                  <a:tcPr/>
                </a:tc>
                <a:tc>
                  <a:txBody>
                    <a:bodyPr/>
                    <a:lstStyle/>
                    <a:p>
                      <a:r>
                        <a:rPr lang="sv-SE" dirty="0"/>
                        <a:t>Usher, W.</a:t>
                      </a:r>
                    </a:p>
                  </a:txBody>
                  <a:tcPr/>
                </a:tc>
                <a:extLst>
                  <a:ext uri="{0D108BD9-81ED-4DB2-BD59-A6C34878D82A}">
                    <a16:rowId xmlns:a16="http://schemas.microsoft.com/office/drawing/2014/main" val="1072775028"/>
                  </a:ext>
                </a:extLst>
              </a:tr>
            </a:tbl>
          </a:graphicData>
        </a:graphic>
      </p:graphicFrame>
      <p:sp>
        <p:nvSpPr>
          <p:cNvPr id="6" name="Slide Number Placeholder 5"/>
          <p:cNvSpPr>
            <a:spLocks noGrp="1"/>
          </p:cNvSpPr>
          <p:nvPr>
            <p:ph type="sldNum" sz="quarter" idx="12"/>
          </p:nvPr>
        </p:nvSpPr>
        <p:spPr/>
        <p:txBody>
          <a:bodyPr/>
          <a:lstStyle/>
          <a:p>
            <a:fld id="{F36C87F6-986D-49E6-AF40-1B3A1EE8064D}" type="slidenum">
              <a:rPr lang="en-GB" smtClean="0"/>
              <a:pPr/>
              <a:t>64</a:t>
            </a:fld>
            <a:endParaRPr lang="en-GB" dirty="0"/>
          </a:p>
        </p:txBody>
      </p:sp>
    </p:spTree>
    <p:extLst>
      <p:ext uri="{BB962C8B-B14F-4D97-AF65-F5344CB8AC3E}">
        <p14:creationId xmlns:p14="http://schemas.microsoft.com/office/powerpoint/2010/main" val="39334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b="1" dirty="0"/>
          </a:p>
          <a:p>
            <a:pPr marL="457200" indent="-457200">
              <a:buFont typeface="Arial" panose="020B0604020202020204" pitchFamily="34" charset="0"/>
              <a:buChar char="•"/>
            </a:pPr>
            <a:r>
              <a:rPr lang="en-US" b="1" dirty="0"/>
              <a:t>Why do we use scenarios?</a:t>
            </a:r>
          </a:p>
          <a:p>
            <a:pPr marL="457200" indent="-457200">
              <a:buFont typeface="Arial" panose="020B0604020202020204" pitchFamily="34" charset="0"/>
              <a:buChar char="•"/>
            </a:pPr>
            <a:r>
              <a:rPr lang="en-US" b="1" dirty="0"/>
              <a:t>Scenario types and techniques</a:t>
            </a:r>
          </a:p>
          <a:p>
            <a:pPr marL="457200" indent="-457200">
              <a:buFont typeface="Arial" panose="020B0604020202020204" pitchFamily="34" charset="0"/>
              <a:buChar char="•"/>
            </a:pPr>
            <a:r>
              <a:rPr lang="en-US" b="1" dirty="0"/>
              <a:t>Creating a scenario</a:t>
            </a:r>
          </a:p>
          <a:p>
            <a:pPr marL="457200" indent="-457200">
              <a:buFont typeface="Arial" panose="020B0604020202020204" pitchFamily="34" charset="0"/>
              <a:buChar char="•"/>
            </a:pPr>
            <a:r>
              <a:rPr lang="en-US" b="1" dirty="0"/>
              <a:t>Examples of scenario exercises</a:t>
            </a:r>
          </a:p>
        </p:txBody>
      </p:sp>
      <p:sp>
        <p:nvSpPr>
          <p:cNvPr id="2" name="Title 1"/>
          <p:cNvSpPr>
            <a:spLocks noGrp="1"/>
          </p:cNvSpPr>
          <p:nvPr>
            <p:ph type="title"/>
          </p:nvPr>
        </p:nvSpPr>
        <p:spPr/>
        <p:txBody>
          <a:bodyPr/>
          <a:lstStyle/>
          <a:p>
            <a:r>
              <a:rPr lang="en-US" dirty="0"/>
              <a:t>Contents</a:t>
            </a:r>
          </a:p>
        </p:txBody>
      </p:sp>
      <p:sp>
        <p:nvSpPr>
          <p:cNvPr id="4" name="Slide Number Placeholder 3"/>
          <p:cNvSpPr>
            <a:spLocks noGrp="1"/>
          </p:cNvSpPr>
          <p:nvPr>
            <p:ph type="sldNum" sz="quarter" idx="12"/>
          </p:nvPr>
        </p:nvSpPr>
        <p:spPr/>
        <p:txBody>
          <a:bodyPr/>
          <a:lstStyle/>
          <a:p>
            <a:fld id="{F36C87F6-986D-49E6-AF40-1B3A1EE8064D}" type="slidenum">
              <a:rPr lang="en-GB" smtClean="0"/>
              <a:pPr/>
              <a:t>7</a:t>
            </a:fld>
            <a:endParaRPr lang="en-GB" dirty="0"/>
          </a:p>
        </p:txBody>
      </p:sp>
      <p:sp>
        <p:nvSpPr>
          <p:cNvPr id="5" name="Footer Placeholder 4">
            <a:extLst>
              <a:ext uri="{FF2B5EF4-FFF2-40B4-BE49-F238E27FC236}">
                <a16:creationId xmlns:a16="http://schemas.microsoft.com/office/drawing/2014/main" id="{942102EF-793B-465B-B399-D19BCA311601}"/>
              </a:ext>
            </a:extLst>
          </p:cNvPr>
          <p:cNvSpPr>
            <a:spLocks noGrp="1"/>
          </p:cNvSpPr>
          <p:nvPr>
            <p:ph type="ftr" sz="quarter" idx="11"/>
          </p:nvPr>
        </p:nvSpPr>
        <p:spPr/>
        <p:txBody>
          <a:bodyPr/>
          <a:lstStyle/>
          <a:p>
            <a:r>
              <a:rPr lang="en-GB"/>
              <a:t>MJ2380-2381 2019</a:t>
            </a:r>
            <a:endParaRPr lang="en-GB" dirty="0"/>
          </a:p>
        </p:txBody>
      </p:sp>
    </p:spTree>
    <p:extLst>
      <p:ext uri="{BB962C8B-B14F-4D97-AF65-F5344CB8AC3E}">
        <p14:creationId xmlns:p14="http://schemas.microsoft.com/office/powerpoint/2010/main" val="87543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19AD8D-CB9B-45C5-84C2-BE3E52BF9771}"/>
              </a:ext>
            </a:extLst>
          </p:cNvPr>
          <p:cNvSpPr>
            <a:spLocks noGrp="1"/>
          </p:cNvSpPr>
          <p:nvPr>
            <p:ph type="title"/>
          </p:nvPr>
        </p:nvSpPr>
        <p:spPr>
          <a:xfrm>
            <a:off x="838200" y="2623583"/>
            <a:ext cx="10515600" cy="1325563"/>
          </a:xfrm>
        </p:spPr>
        <p:txBody>
          <a:bodyPr>
            <a:normAutofit/>
          </a:bodyPr>
          <a:lstStyle/>
          <a:p>
            <a:pPr algn="ctr"/>
            <a:r>
              <a:rPr lang="sv-SE" sz="5000" i="1" dirty="0"/>
              <a:t>Why do we use scenarios?</a:t>
            </a:r>
          </a:p>
        </p:txBody>
      </p:sp>
      <p:sp>
        <p:nvSpPr>
          <p:cNvPr id="2" name="Slide Number Placeholder 1"/>
          <p:cNvSpPr>
            <a:spLocks noGrp="1"/>
          </p:cNvSpPr>
          <p:nvPr>
            <p:ph type="sldNum" sz="quarter" idx="12"/>
          </p:nvPr>
        </p:nvSpPr>
        <p:spPr/>
        <p:txBody>
          <a:bodyPr/>
          <a:lstStyle/>
          <a:p>
            <a:fld id="{F36C87F6-986D-49E6-AF40-1B3A1EE8064D}" type="slidenum">
              <a:rPr lang="en-GB" smtClean="0"/>
              <a:pPr/>
              <a:t>8</a:t>
            </a:fld>
            <a:endParaRPr lang="en-GB" dirty="0"/>
          </a:p>
        </p:txBody>
      </p:sp>
      <p:sp>
        <p:nvSpPr>
          <p:cNvPr id="3" name="Footer Placeholder 2">
            <a:extLst>
              <a:ext uri="{FF2B5EF4-FFF2-40B4-BE49-F238E27FC236}">
                <a16:creationId xmlns:a16="http://schemas.microsoft.com/office/drawing/2014/main" id="{93C6E14D-34D8-4310-9F32-CF4BE48D9EFA}"/>
              </a:ext>
            </a:extLst>
          </p:cNvPr>
          <p:cNvSpPr>
            <a:spLocks noGrp="1"/>
          </p:cNvSpPr>
          <p:nvPr>
            <p:ph type="ftr" sz="quarter" idx="11"/>
          </p:nvPr>
        </p:nvSpPr>
        <p:spPr/>
        <p:txBody>
          <a:bodyPr/>
          <a:lstStyle/>
          <a:p>
            <a:r>
              <a:rPr lang="en-GB"/>
              <a:t>MJ2380-2381 2019</a:t>
            </a:r>
            <a:endParaRPr lang="en-GB" dirty="0"/>
          </a:p>
        </p:txBody>
      </p:sp>
    </p:spTree>
    <p:extLst>
      <p:ext uri="{BB962C8B-B14F-4D97-AF65-F5344CB8AC3E}">
        <p14:creationId xmlns:p14="http://schemas.microsoft.com/office/powerpoint/2010/main" val="29582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b="1" dirty="0"/>
              <a:t>We do not know the future, but we can try and prepare for it.</a:t>
            </a:r>
          </a:p>
          <a:p>
            <a:pPr algn="ctr"/>
            <a:endParaRPr lang="en-US" dirty="0"/>
          </a:p>
          <a:p>
            <a:r>
              <a:rPr lang="en-US" dirty="0"/>
              <a:t>Through scenarios we can:</a:t>
            </a:r>
          </a:p>
          <a:p>
            <a:pPr marL="457200" indent="-457200">
              <a:buFont typeface="Arial" panose="020B0604020202020204" pitchFamily="34" charset="0"/>
              <a:buChar char="•"/>
            </a:pPr>
            <a:r>
              <a:rPr lang="en-US" dirty="0"/>
              <a:t>Increase our understanding about the future;</a:t>
            </a:r>
          </a:p>
          <a:p>
            <a:pPr marL="457200" indent="-457200">
              <a:buFont typeface="Arial" panose="020B0604020202020204" pitchFamily="34" charset="0"/>
              <a:buChar char="•"/>
            </a:pPr>
            <a:r>
              <a:rPr lang="en-US" dirty="0"/>
              <a:t>Scan potential changes in the environment;</a:t>
            </a:r>
          </a:p>
          <a:p>
            <a:pPr marL="457200" indent="-457200">
              <a:buFont typeface="Arial" panose="020B0604020202020204" pitchFamily="34" charset="0"/>
              <a:buChar char="•"/>
            </a:pPr>
            <a:r>
              <a:rPr lang="en-US" dirty="0"/>
              <a:t>Build consensus for change;</a:t>
            </a:r>
          </a:p>
          <a:p>
            <a:pPr marL="457200" indent="-457200">
              <a:buFont typeface="Arial" panose="020B0604020202020204" pitchFamily="34" charset="0"/>
              <a:buChar char="•"/>
            </a:pPr>
            <a:r>
              <a:rPr lang="en-US" dirty="0"/>
              <a:t>Manage risks.</a:t>
            </a:r>
          </a:p>
          <a:p>
            <a:endParaRPr lang="en-US" dirty="0"/>
          </a:p>
          <a:p>
            <a:r>
              <a:rPr lang="en-US" sz="2600" i="1" dirty="0" err="1">
                <a:hlinkClick r:id="rId3"/>
              </a:rPr>
              <a:t>Maack</a:t>
            </a:r>
            <a:r>
              <a:rPr lang="en-US" sz="2600" i="1" dirty="0">
                <a:hlinkClick r:id="rId3"/>
              </a:rPr>
              <a:t> J.N., Scenario Analysis: a Tool for Task Managers, 2001, World Bank</a:t>
            </a:r>
            <a:endParaRPr lang="en-US" sz="2600" i="1" dirty="0"/>
          </a:p>
        </p:txBody>
      </p:sp>
      <p:sp>
        <p:nvSpPr>
          <p:cNvPr id="6" name="Slide Number Placeholder 5"/>
          <p:cNvSpPr>
            <a:spLocks noGrp="1"/>
          </p:cNvSpPr>
          <p:nvPr>
            <p:ph type="sldNum" sz="quarter" idx="12"/>
          </p:nvPr>
        </p:nvSpPr>
        <p:spPr/>
        <p:txBody>
          <a:bodyPr/>
          <a:lstStyle/>
          <a:p>
            <a:fld id="{92A4DE5B-D266-47DA-B86B-5B95BCF9A6FB}" type="slidenum">
              <a:rPr lang="en-US" smtClean="0"/>
              <a:t>9</a:t>
            </a:fld>
            <a:endParaRPr lang="en-US" dirty="0"/>
          </a:p>
        </p:txBody>
      </p:sp>
    </p:spTree>
    <p:extLst>
      <p:ext uri="{BB962C8B-B14F-4D97-AF65-F5344CB8AC3E}">
        <p14:creationId xmlns:p14="http://schemas.microsoft.com/office/powerpoint/2010/main" val="379472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SeMOSYS_dESA_OpTIM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0" rIns="91440" bIns="0" rtlCol="0" anchor="t">
        <a:normAutofit fontScale="92500" lnSpcReduction="10000"/>
      </a:bodyPr>
      <a:lstStyle>
        <a:defPPr marL="457200" indent="0">
          <a:defRPr sz="3000" b="1" spc="-150" dirty="0" smtClean="0">
            <a:solidFill>
              <a:schemeClr val="bg2">
                <a:lumMod val="50000"/>
              </a:schemeClr>
            </a:solidFill>
            <a:latin typeface="+mn-lt"/>
          </a:defRPr>
        </a:defPPr>
      </a:lstStyle>
    </a:txDef>
  </a:objectDefaults>
  <a:extraClrSchemeLst/>
  <a:extLst>
    <a:ext uri="{05A4C25C-085E-4340-85A3-A5531E510DB2}">
      <thm15:themeFamily xmlns:thm15="http://schemas.microsoft.com/office/thememl/2012/main" name="OSeMOSYS_dESA_OpTIMUS" id="{87B24570-67CC-4463-B33B-D3B7D7BCBA01}" vid="{5874AC31-46F6-47B9-A431-4546F1FB4AF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 OSeMOSYS Community_AB" id="{05E57207-9E8F-4997-AF84-042E96A9F9B0}" vid="{05C5C074-0B80-4D41-8661-E94856CD75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63006fdc-ec28-45de-86bf-e6eec10d2712" Revision="1" Stencil="System.MyShapes" StencilVersion="1.0"/>
</Control>
</file>

<file path=customXml/item2.xml><?xml version="1.0" encoding="utf-8"?>
<Control xmlns="http://schemas.microsoft.com/VisualStudio/2011/storyboarding/control">
  <Id Name="63006fdc-ec28-45de-86bf-e6eec10d2712" Revision="1" Stencil="System.MyShapes" StencilVersion="1.0"/>
</Control>
</file>

<file path=customXml/item3.xml><?xml version="1.0" encoding="utf-8"?>
<Control xmlns="http://schemas.microsoft.com/VisualStudio/2011/storyboarding/control">
  <Id Name="63006fdc-ec28-45de-86bf-e6eec10d2712" Revision="1" Stencil="System.MyShapes" StencilVersion="1.0"/>
</Control>
</file>

<file path=customXml/item4.xml><?xml version="1.0" encoding="utf-8"?>
<Control xmlns="http://schemas.microsoft.com/VisualStudio/2011/storyboarding/control">
  <Id Name="63006fdc-ec28-45de-86bf-e6eec10d2712" Revision="1" Stencil="System.MyShapes" StencilVersion="1.0"/>
</Control>
</file>

<file path=customXml/item5.xml><?xml version="1.0" encoding="utf-8"?>
<Control xmlns="http://schemas.microsoft.com/VisualStudio/2011/storyboarding/control">
  <Id Name="63006fdc-ec28-45de-86bf-e6eec10d2712" Revision="1" Stencil="System.MyShapes" StencilVersion="1.0"/>
</Control>
</file>

<file path=customXml/item6.xml><?xml version="1.0" encoding="utf-8"?>
<Control xmlns="http://schemas.microsoft.com/VisualStudio/2011/storyboarding/control">
  <Id Name="63006fdc-ec28-45de-86bf-e6eec10d2712" Revision="1" Stencil="System.MyShapes" StencilVersion="1.0"/>
</Control>
</file>

<file path=customXml/item7.xml><?xml version="1.0" encoding="utf-8"?>
<Control xmlns="http://schemas.microsoft.com/VisualStudio/2011/storyboarding/control">
  <Id Name="63006fdc-ec28-45de-86bf-e6eec10d2712" Revision="1" Stencil="System.MyShapes" StencilVersion="1.0"/>
</Control>
</file>

<file path=customXml/item8.xml><?xml version="1.0" encoding="utf-8"?>
<Control xmlns="http://schemas.microsoft.com/VisualStudio/2011/storyboarding/control">
  <Id Name="63006fdc-ec28-45de-86bf-e6eec10d2712" Revision="1" Stencil="System.MyShapes" StencilVersion="1.0"/>
</Control>
</file>

<file path=customXml/item9.xml><?xml version="1.0" encoding="utf-8"?>
<Control xmlns="http://schemas.microsoft.com/VisualStudio/2011/storyboarding/control">
  <Id Name="63006fdc-ec28-45de-86bf-e6eec10d2712" Revision="1" Stencil="System.MyShapes" StencilVersion="1.0"/>
</Control>
</file>

<file path=customXml/itemProps1.xml><?xml version="1.0" encoding="utf-8"?>
<ds:datastoreItem xmlns:ds="http://schemas.openxmlformats.org/officeDocument/2006/customXml" ds:itemID="{1CFCFB3A-1124-4BB9-AF75-CF97631426FE}">
  <ds:schemaRefs>
    <ds:schemaRef ds:uri="http://schemas.microsoft.com/VisualStudio/2011/storyboarding/control"/>
  </ds:schemaRefs>
</ds:datastoreItem>
</file>

<file path=customXml/itemProps2.xml><?xml version="1.0" encoding="utf-8"?>
<ds:datastoreItem xmlns:ds="http://schemas.openxmlformats.org/officeDocument/2006/customXml" ds:itemID="{0103A532-5B2C-4425-9F2A-7F4721A16C4C}">
  <ds:schemaRefs>
    <ds:schemaRef ds:uri="http://schemas.microsoft.com/VisualStudio/2011/storyboarding/control"/>
  </ds:schemaRefs>
</ds:datastoreItem>
</file>

<file path=customXml/itemProps3.xml><?xml version="1.0" encoding="utf-8"?>
<ds:datastoreItem xmlns:ds="http://schemas.openxmlformats.org/officeDocument/2006/customXml" ds:itemID="{25B0A9D5-AA86-40E5-8BB9-BF6B6793A753}">
  <ds:schemaRefs>
    <ds:schemaRef ds:uri="http://schemas.microsoft.com/VisualStudio/2011/storyboarding/control"/>
  </ds:schemaRefs>
</ds:datastoreItem>
</file>

<file path=customXml/itemProps4.xml><?xml version="1.0" encoding="utf-8"?>
<ds:datastoreItem xmlns:ds="http://schemas.openxmlformats.org/officeDocument/2006/customXml" ds:itemID="{E01F304E-8A23-4F3A-A522-8F0F304C2F57}">
  <ds:schemaRefs>
    <ds:schemaRef ds:uri="http://schemas.microsoft.com/VisualStudio/2011/storyboarding/control"/>
  </ds:schemaRefs>
</ds:datastoreItem>
</file>

<file path=customXml/itemProps5.xml><?xml version="1.0" encoding="utf-8"?>
<ds:datastoreItem xmlns:ds="http://schemas.openxmlformats.org/officeDocument/2006/customXml" ds:itemID="{834A27C6-F506-436C-BE80-EBD990020008}">
  <ds:schemaRefs>
    <ds:schemaRef ds:uri="http://schemas.microsoft.com/VisualStudio/2011/storyboarding/control"/>
  </ds:schemaRefs>
</ds:datastoreItem>
</file>

<file path=customXml/itemProps6.xml><?xml version="1.0" encoding="utf-8"?>
<ds:datastoreItem xmlns:ds="http://schemas.openxmlformats.org/officeDocument/2006/customXml" ds:itemID="{C617D7A1-438A-4842-B3E3-9908A6EB6D2C}">
  <ds:schemaRefs>
    <ds:schemaRef ds:uri="http://schemas.microsoft.com/VisualStudio/2011/storyboarding/control"/>
  </ds:schemaRefs>
</ds:datastoreItem>
</file>

<file path=customXml/itemProps7.xml><?xml version="1.0" encoding="utf-8"?>
<ds:datastoreItem xmlns:ds="http://schemas.openxmlformats.org/officeDocument/2006/customXml" ds:itemID="{25A3FA23-A2B3-408D-BAC0-3974AD01A403}">
  <ds:schemaRefs>
    <ds:schemaRef ds:uri="http://schemas.microsoft.com/VisualStudio/2011/storyboarding/control"/>
  </ds:schemaRefs>
</ds:datastoreItem>
</file>

<file path=customXml/itemProps8.xml><?xml version="1.0" encoding="utf-8"?>
<ds:datastoreItem xmlns:ds="http://schemas.openxmlformats.org/officeDocument/2006/customXml" ds:itemID="{2611C6C5-73A8-4088-8E8F-45AC80A93639}">
  <ds:schemaRefs>
    <ds:schemaRef ds:uri="http://schemas.microsoft.com/VisualStudio/2011/storyboarding/control"/>
  </ds:schemaRefs>
</ds:datastoreItem>
</file>

<file path=customXml/itemProps9.xml><?xml version="1.0" encoding="utf-8"?>
<ds:datastoreItem xmlns:ds="http://schemas.openxmlformats.org/officeDocument/2006/customXml" ds:itemID="{C4C77668-3C09-4800-9078-32A63FDB887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OSeMOSYS_dESA_OpTIMUS</Template>
  <TotalTime>11122</TotalTime>
  <Words>5333</Words>
  <Application>Microsoft Macintosh PowerPoint</Application>
  <PresentationFormat>Widescreen</PresentationFormat>
  <Paragraphs>526</Paragraphs>
  <Slides>64</Slides>
  <Notes>50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64</vt:i4>
      </vt:variant>
    </vt:vector>
  </HeadingPairs>
  <TitlesOfParts>
    <vt:vector size="69" baseType="lpstr">
      <vt:lpstr>Arial</vt:lpstr>
      <vt:lpstr>Calibri</vt:lpstr>
      <vt:lpstr>Calibri Light</vt:lpstr>
      <vt:lpstr>OSeMOSYS_dESA_OpTIMUS</vt:lpstr>
      <vt:lpstr>Custom Design</vt:lpstr>
      <vt:lpstr>Scenarios</vt:lpstr>
      <vt:lpstr>Course overview</vt:lpstr>
      <vt:lpstr>Course overview</vt:lpstr>
      <vt:lpstr>Learning outcomes</vt:lpstr>
      <vt:lpstr>Throughout the course</vt:lpstr>
      <vt:lpstr>Your feedback is important</vt:lpstr>
      <vt:lpstr>Contents</vt:lpstr>
      <vt:lpstr>Why do we use scenarios?</vt:lpstr>
      <vt:lpstr>PowerPoint Presentation</vt:lpstr>
      <vt:lpstr>PowerPoint Presentation</vt:lpstr>
      <vt:lpstr>Introduction to scenarios: definition</vt:lpstr>
      <vt:lpstr>Use of scenarios</vt:lpstr>
      <vt:lpstr>Use of scenarios – managing uncertainty</vt:lpstr>
      <vt:lpstr>Uncertainty about external phenomena  (Oil price)</vt:lpstr>
      <vt:lpstr>Uncertainty about external phenomena (solar photovoltaics and batteries)</vt:lpstr>
      <vt:lpstr>Scenario types and techniques</vt:lpstr>
      <vt:lpstr>Scenario types and techniques</vt:lpstr>
      <vt:lpstr>Scenario types and techniques</vt:lpstr>
      <vt:lpstr>Predictive scenarios</vt:lpstr>
      <vt:lpstr>Explorative scenarios</vt:lpstr>
      <vt:lpstr>Normative scenarios</vt:lpstr>
      <vt:lpstr>Sensitivity analyses</vt:lpstr>
      <vt:lpstr>Scenario types and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scenario</vt:lpstr>
      <vt:lpstr>1. Define focal issue and identify key drivers </vt:lpstr>
      <vt:lpstr>1. Define focal issue and identify key drivers </vt:lpstr>
      <vt:lpstr>1. Define focal issue and identify key drivers </vt:lpstr>
      <vt:lpstr>2. Write scenario plot</vt:lpstr>
      <vt:lpstr>3. Collect and integrate numerical inputs</vt:lpstr>
      <vt:lpstr>4. Collect key results and check consistency</vt:lpstr>
      <vt:lpstr>4. Collect key results and check consistency</vt:lpstr>
      <vt:lpstr>5. Disseminate and integrate into strategies</vt:lpstr>
      <vt:lpstr>Final recommendation</vt:lpstr>
      <vt:lpstr>The trouble with scenarios - interpretation</vt:lpstr>
      <vt:lpstr>PowerPoint Presentation</vt:lpstr>
      <vt:lpstr>Examples of scenario exercises</vt:lpstr>
      <vt:lpstr>Examples of scenario exercises</vt:lpstr>
      <vt:lpstr>Examples of scenario exercises</vt:lpstr>
      <vt:lpstr>Examples of scenario exercises</vt:lpstr>
      <vt:lpstr>Key take away messages</vt:lpstr>
      <vt:lpstr>Key take away messages</vt:lpstr>
      <vt:lpstr>Reading material</vt:lpstr>
      <vt:lpstr>Thank you</vt:lpstr>
      <vt:lpstr>Changelog and Attribution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MJ2383 - Lab 1</dc:title>
  <dc:creator>Hauke Henke</dc:creator>
  <cp:keywords>Screening curves</cp:keywords>
  <cp:lastModifiedBy>Will Usher</cp:lastModifiedBy>
  <cp:revision>221</cp:revision>
  <dcterms:created xsi:type="dcterms:W3CDTF">2015-09-18T21:05:15Z</dcterms:created>
  <dcterms:modified xsi:type="dcterms:W3CDTF">2020-02-20T16:00:31Z</dcterms:modified>
</cp:coreProperties>
</file>