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5" r:id="rId2"/>
    <p:sldId id="376" r:id="rId3"/>
    <p:sldId id="398" r:id="rId4"/>
    <p:sldId id="399" r:id="rId5"/>
    <p:sldId id="402" r:id="rId6"/>
    <p:sldId id="401" r:id="rId7"/>
    <p:sldId id="378" r:id="rId8"/>
    <p:sldId id="427" r:id="rId9"/>
    <p:sldId id="412" r:id="rId10"/>
    <p:sldId id="414" r:id="rId11"/>
    <p:sldId id="413" r:id="rId12"/>
    <p:sldId id="424" r:id="rId13"/>
    <p:sldId id="434" r:id="rId14"/>
    <p:sldId id="435" r:id="rId15"/>
    <p:sldId id="437" r:id="rId16"/>
    <p:sldId id="436" r:id="rId17"/>
    <p:sldId id="440" r:id="rId18"/>
    <p:sldId id="443" r:id="rId19"/>
    <p:sldId id="403" r:id="rId20"/>
    <p:sldId id="404" r:id="rId21"/>
    <p:sldId id="428" r:id="rId22"/>
    <p:sldId id="4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9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significant</a:t>
            </a:r>
            <a:r>
              <a:rPr lang="sv-SE" dirty="0"/>
              <a:t> </a:t>
            </a:r>
            <a:r>
              <a:rPr lang="sv-SE" dirty="0" err="1"/>
              <a:t>growth</a:t>
            </a:r>
            <a:r>
              <a:rPr lang="sv-SE" dirty="0"/>
              <a:t> in the </a:t>
            </a:r>
            <a:r>
              <a:rPr lang="sv-SE" dirty="0" err="1"/>
              <a:t>power</a:t>
            </a:r>
            <a:r>
              <a:rPr lang="sv-SE" baseline="0" dirty="0"/>
              <a:t> </a:t>
            </a:r>
            <a:r>
              <a:rPr lang="sv-SE" baseline="0" dirty="0" err="1"/>
              <a:t>sector</a:t>
            </a:r>
            <a:r>
              <a:rPr lang="sv-SE" baseline="0" dirty="0"/>
              <a:t>; the plant </a:t>
            </a:r>
            <a:r>
              <a:rPr lang="sv-SE" baseline="0" dirty="0" err="1"/>
              <a:t>technology</a:t>
            </a:r>
            <a:r>
              <a:rPr lang="sv-SE" baseline="0" dirty="0"/>
              <a:t> </a:t>
            </a:r>
            <a:r>
              <a:rPr lang="sv-SE" baseline="0" dirty="0" err="1"/>
              <a:t>changes</a:t>
            </a:r>
            <a:r>
              <a:rPr lang="sv-SE" baseline="0" dirty="0"/>
              <a:t> the </a:t>
            </a:r>
            <a:r>
              <a:rPr lang="sv-SE" baseline="0" dirty="0" err="1"/>
              <a:t>structure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demand</a:t>
            </a:r>
            <a:r>
              <a:rPr lang="sv-SE" baseline="0" dirty="0"/>
              <a:t> (</a:t>
            </a:r>
            <a:r>
              <a:rPr lang="sv-SE" baseline="0" dirty="0" err="1"/>
              <a:t>shifting</a:t>
            </a:r>
            <a:r>
              <a:rPr lang="sv-SE" baseline="0" dirty="0"/>
              <a:t> from </a:t>
            </a:r>
            <a:r>
              <a:rPr lang="sv-SE" baseline="0" dirty="0" err="1"/>
              <a:t>subcritical</a:t>
            </a:r>
            <a:r>
              <a:rPr lang="sv-SE" baseline="0" dirty="0"/>
              <a:t> to the </a:t>
            </a:r>
            <a:r>
              <a:rPr lang="sv-SE" baseline="0" dirty="0" err="1"/>
              <a:t>more</a:t>
            </a:r>
            <a:r>
              <a:rPr lang="sv-SE" baseline="0" dirty="0"/>
              <a:t> </a:t>
            </a:r>
            <a:r>
              <a:rPr lang="sv-SE" baseline="0" dirty="0" err="1"/>
              <a:t>efficient</a:t>
            </a:r>
            <a:r>
              <a:rPr lang="sv-SE" baseline="0" dirty="0"/>
              <a:t> </a:t>
            </a:r>
            <a:r>
              <a:rPr lang="sv-SE" baseline="0" dirty="0" err="1"/>
              <a:t>supercritical</a:t>
            </a:r>
            <a:r>
              <a:rPr lang="sv-SE" baseline="0" dirty="0"/>
              <a:t>). Chemicals </a:t>
            </a:r>
            <a:r>
              <a:rPr lang="sv-SE" baseline="0" dirty="0" err="1"/>
              <a:t>are</a:t>
            </a:r>
            <a:r>
              <a:rPr lang="sv-SE" baseline="0" dirty="0"/>
              <a:t> the </a:t>
            </a:r>
            <a:r>
              <a:rPr lang="sv-SE" baseline="0" dirty="0" err="1"/>
              <a:t>main</a:t>
            </a:r>
            <a:r>
              <a:rPr lang="sv-SE" baseline="0" dirty="0"/>
              <a:t> driver for the </a:t>
            </a:r>
            <a:r>
              <a:rPr lang="sv-SE" baseline="0" dirty="0" err="1"/>
              <a:t>demand</a:t>
            </a:r>
            <a:r>
              <a:rPr lang="sv-SE" baseline="0" dirty="0"/>
              <a:t> </a:t>
            </a:r>
            <a:r>
              <a:rPr lang="sv-SE" baseline="0" dirty="0" err="1"/>
              <a:t>growth</a:t>
            </a:r>
            <a:r>
              <a:rPr lang="sv-SE" baseline="0" dirty="0"/>
              <a:t> in the </a:t>
            </a:r>
            <a:r>
              <a:rPr lang="sv-SE" baseline="0" dirty="0" err="1"/>
              <a:t>industrial</a:t>
            </a:r>
            <a:r>
              <a:rPr lang="sv-SE" baseline="0" dirty="0"/>
              <a:t> </a:t>
            </a:r>
            <a:r>
              <a:rPr lang="sv-SE" baseline="0" dirty="0" err="1"/>
              <a:t>sector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0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figures</a:t>
            </a:r>
            <a:r>
              <a:rPr lang="sv-SE" dirty="0"/>
              <a:t> </a:t>
            </a:r>
            <a:r>
              <a:rPr lang="sv-SE" dirty="0" err="1"/>
              <a:t>haven’t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</a:t>
            </a:r>
            <a:r>
              <a:rPr lang="sv-SE" dirty="0" err="1"/>
              <a:t>significantly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baseline="0" dirty="0"/>
              <a:t> IEA World Energy Outlook 2015.</a:t>
            </a:r>
          </a:p>
          <a:p>
            <a:endParaRPr lang="sv-SE" baseline="0" dirty="0"/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reserves to production ratio (R/P) represents the length of time that proven reserves would last if production was to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7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2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1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0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3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5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Coal: social, environmental and economic concerns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optimus.communit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a-etsap.org/index.php/energy-technology-data" TargetMode="External"/><Relationship Id="rId2" Type="http://schemas.openxmlformats.org/officeDocument/2006/relationships/hyperlink" Target="https://www.bp.com/content/dam/bp/en/corporate/pdf/energy-economics/statistical-review-2017/bp-statistical-review-of-world-energy-2017-full-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zGFvzMMO9w&amp;t=706s" TargetMode="External"/><Relationship Id="rId4" Type="http://schemas.openxmlformats.org/officeDocument/2006/relationships/hyperlink" Target="https://www.youtube.com/watch?v=pay5dKYvXGU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13" Type="http://schemas.openxmlformats.org/officeDocument/2006/relationships/hyperlink" Target="http://indianexpress.com/article/business/economy/factory-output-grows-2-per-cent-in-february-after-3-months-of-contraction/" TargetMode="External"/><Relationship Id="rId18" Type="http://schemas.openxmlformats.org/officeDocument/2006/relationships/hyperlink" Target="http://trayamtechnologies.com/solar-pv-roof-top-and-ground-mounting/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12" Type="http://schemas.openxmlformats.org/officeDocument/2006/relationships/hyperlink" Target="https://se.123rf.com/clipart-vektorer/transport.html" TargetMode="External"/><Relationship Id="rId17" Type="http://schemas.openxmlformats.org/officeDocument/2006/relationships/hyperlink" Target="http://www.picquery.com/gasoline-truck_WXRZaplkZ2eaRVifu*zjqPAvrMnnxmBsTSgdn*BBBKk/" TargetMode="External"/><Relationship Id="rId2" Type="http://schemas.openxmlformats.org/officeDocument/2006/relationships/hyperlink" Target="http://www.gbgasifired.com/model.html" TargetMode="External"/><Relationship Id="rId16" Type="http://schemas.openxmlformats.org/officeDocument/2006/relationships/hyperlink" Target="http://www.forestenergy.ie/transportation-studi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11" Type="http://schemas.openxmlformats.org/officeDocument/2006/relationships/hyperlink" Target="http://jhsimpson.com/residential/" TargetMode="External"/><Relationship Id="rId5" Type="http://schemas.openxmlformats.org/officeDocument/2006/relationships/hyperlink" Target="http://inhabitat.com/tag/biomass/" TargetMode="External"/><Relationship Id="rId15" Type="http://schemas.openxmlformats.org/officeDocument/2006/relationships/hyperlink" Target="http://www.zerohedge.com/news/2017-06-23/demand-oil-pipeline-capacity-hits-6-year-low" TargetMode="External"/><Relationship Id="rId10" Type="http://schemas.openxmlformats.org/officeDocument/2006/relationships/hyperlink" Target="http://energyfromthorium.com/2010/08/06/loveswu1/" TargetMode="External"/><Relationship Id="rId19" Type="http://schemas.openxmlformats.org/officeDocument/2006/relationships/hyperlink" Target="http://www.sunwindenergy.com/photovoltaics/38-mw-rooftop-pv-system-completed-uk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Relationship Id="rId14" Type="http://schemas.openxmlformats.org/officeDocument/2006/relationships/hyperlink" Target="http://www.alfalaval.com/industries/refrigeration/commercial-refriger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Coal: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/>
              <a:t>Social, environmental and economic concerns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2017-09-23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>
            <a:normAutofit/>
          </a:bodyPr>
          <a:lstStyle/>
          <a:p>
            <a:r>
              <a:rPr lang="en-GB" dirty="0" smtClean="0"/>
              <a:t>Francesco Gardumi</a:t>
            </a:r>
          </a:p>
          <a:p>
            <a:r>
              <a:rPr lang="en-GB" dirty="0" smtClean="0">
                <a:hlinkClick r:id="rId3"/>
              </a:rPr>
              <a:t>gardumi@kth.se</a:t>
            </a:r>
            <a:r>
              <a:rPr lang="en-GB" dirty="0" smtClean="0"/>
              <a:t> </a:t>
            </a: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4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5"/>
              </a:rPr>
              <a:t>http://creativecommons.org/licenses/by/4.0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It accounts for a large part of the total cost of the delivered product. It usually occurs via: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Railways;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Barges on inland waters;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Large vessels through oceans;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Pipelines as a mixture of coal and water;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Trucks (for short distances).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31035"/>
              </p:ext>
            </p:extLst>
          </p:nvPr>
        </p:nvGraphicFramePr>
        <p:xfrm>
          <a:off x="7194323" y="1369661"/>
          <a:ext cx="412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93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225407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Sample</a:t>
                      </a:r>
                      <a:r>
                        <a:rPr lang="sv-SE" b="1" i="1" baseline="0" dirty="0"/>
                        <a:t> </a:t>
                      </a:r>
                      <a:r>
                        <a:rPr lang="sv-SE" b="1" i="1" baseline="0" dirty="0" err="1"/>
                        <a:t>values</a:t>
                      </a:r>
                      <a:r>
                        <a:rPr lang="sv-SE" b="1" i="1" baseline="0" dirty="0"/>
                        <a:t> for </a:t>
                      </a:r>
                      <a:r>
                        <a:rPr lang="sv-SE" b="1" i="1" baseline="0" dirty="0" err="1"/>
                        <a:t>maritime</a:t>
                      </a:r>
                      <a:r>
                        <a:rPr lang="sv-SE" b="1" i="1" baseline="0" dirty="0"/>
                        <a:t> </a:t>
                      </a:r>
                      <a:r>
                        <a:rPr lang="sv-SE" b="1" i="1" baseline="0" dirty="0" err="1"/>
                        <a:t>vessels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0.1-0.9</a:t>
                      </a:r>
                      <a:r>
                        <a:rPr lang="sv-SE" baseline="0" dirty="0"/>
                        <a:t> $/GJ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5-16</a:t>
                      </a:r>
                      <a:r>
                        <a:rPr lang="sv-SE" baseline="0" dirty="0"/>
                        <a:t> gCO2/ton-km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16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Gasification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94323" y="1369661"/>
          <a:ext cx="41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93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225407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13.5-17.2</a:t>
                      </a:r>
                      <a:r>
                        <a:rPr lang="sv-SE" baseline="0" dirty="0"/>
                        <a:t> $/GJ output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0.7-1 $/GJ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1.4-1.6 $/GJ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Fuel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r>
                        <a:rPr lang="sv-SE" dirty="0"/>
                        <a:t> (</a:t>
                      </a:r>
                      <a:r>
                        <a:rPr lang="sv-SE" dirty="0" err="1"/>
                        <a:t>coal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0.9-1.3 $/GJ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Availability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5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73-75%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55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kt</a:t>
                      </a:r>
                      <a:r>
                        <a:rPr lang="sv-SE" baseline="0" dirty="0"/>
                        <a:t>/PJ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Used for coal, biomass and oil residues. It produces ‘syngas’ rich in H2, CO, CO2. Core process is pyrolysis, i.e. </a:t>
            </a:r>
            <a:r>
              <a:rPr lang="en-CA" sz="2400" dirty="0" err="1"/>
              <a:t>oxydation</a:t>
            </a:r>
            <a:r>
              <a:rPr lang="en-CA" sz="2400" dirty="0"/>
              <a:t> at T&gt;400 C under Oxygen shortage. Main technologies:</a:t>
            </a:r>
          </a:p>
          <a:p>
            <a:r>
              <a:rPr lang="en-CA" sz="2400" b="1" dirty="0"/>
              <a:t>Moving-bed: </a:t>
            </a:r>
            <a:r>
              <a:rPr lang="en-CA" sz="2400" dirty="0"/>
              <a:t>oldest and simplest, with fuel slowly moving downwards for gravity and being </a:t>
            </a:r>
            <a:r>
              <a:rPr lang="en-CA" sz="2400" dirty="0" err="1"/>
              <a:t>oxydized</a:t>
            </a:r>
            <a:r>
              <a:rPr lang="en-CA" sz="2400" dirty="0"/>
              <a:t>. High steam consumption.</a:t>
            </a:r>
          </a:p>
          <a:p>
            <a:r>
              <a:rPr lang="en-CA" sz="2400" b="1" dirty="0"/>
              <a:t>Fluidized bed: </a:t>
            </a:r>
            <a:r>
              <a:rPr lang="en-CA" sz="2400" dirty="0"/>
              <a:t>fuel and </a:t>
            </a:r>
            <a:r>
              <a:rPr lang="en-CA" sz="2400" dirty="0" err="1"/>
              <a:t>oxydizer</a:t>
            </a:r>
            <a:r>
              <a:rPr lang="en-CA" sz="2400" dirty="0"/>
              <a:t> moving upwards together. Faster, but output more impure.</a:t>
            </a:r>
          </a:p>
          <a:p>
            <a:r>
              <a:rPr lang="en-CA" sz="2400" b="1" dirty="0"/>
              <a:t>Entrained flow: </a:t>
            </a:r>
            <a:r>
              <a:rPr lang="en-CA" sz="2400" dirty="0"/>
              <a:t>fuel and </a:t>
            </a:r>
            <a:r>
              <a:rPr lang="en-CA" sz="2400" dirty="0" err="1"/>
              <a:t>oxydizer</a:t>
            </a:r>
            <a:r>
              <a:rPr lang="en-CA" sz="2400" dirty="0"/>
              <a:t> moving downwards together. Highly pure output.</a:t>
            </a: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4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Combustion-based power plants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88325"/>
              </p:ext>
            </p:extLst>
          </p:nvPr>
        </p:nvGraphicFramePr>
        <p:xfrm>
          <a:off x="7194323" y="1369661"/>
          <a:ext cx="41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79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38121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U-SCPC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2200 $/kW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and 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88</a:t>
                      </a:r>
                      <a:r>
                        <a:rPr lang="sv-SE" baseline="0" dirty="0"/>
                        <a:t> $/kW/a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Capacity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75-80%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5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730-850</a:t>
                      </a:r>
                      <a:r>
                        <a:rPr lang="sv-SE" baseline="0" dirty="0"/>
                        <a:t> kg/MWh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i="1" dirty="0"/>
                        <a:t>IGCC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0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3700 $/kW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and 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148 $/kW/a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8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Capacity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75-80%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700-750 kg/MWh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87290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Two main technologies dominate the scene of coal-fired power supply, and they traditionally cover </a:t>
            </a:r>
            <a:r>
              <a:rPr lang="en-CA" sz="2400" i="1" dirty="0"/>
              <a:t>base load</a:t>
            </a:r>
            <a:r>
              <a:rPr lang="en-CA" sz="24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b="1" dirty="0"/>
              <a:t>Super-critical pulverised coal (SCPC)</a:t>
            </a:r>
            <a:r>
              <a:rPr lang="en-CA" sz="2400" dirty="0"/>
              <a:t> or its evolution, Ultra-Super-Critical pulverised coal (U-SCPC). It is like a traditional steam cycle, where the steam is brought to super-critical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b="1" dirty="0"/>
              <a:t>Integrated Gasification Combined Cycle (IGCC)</a:t>
            </a:r>
            <a:r>
              <a:rPr lang="en-CA" sz="2400" dirty="0"/>
              <a:t>. Here, the coal undergoes a gasification reaction and is turn into a gaseous mixture of H2, CO2 and CO. The gas is then burnt in a Gas Turbine and the exhaust feeds a Heat Recovery Steam Generator (HRSG).</a:t>
            </a:r>
          </a:p>
          <a:p>
            <a:r>
              <a:rPr lang="en-CA" sz="2400" b="1" dirty="0"/>
              <a:t>Carbon Capture and Sequestration (CCS) </a:t>
            </a:r>
            <a:r>
              <a:rPr lang="en-CA" sz="2400" dirty="0"/>
              <a:t>can be applied.</a:t>
            </a: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3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more could you want in a fuel… Right?</a:t>
            </a:r>
            <a:endParaRPr lang="sv-SE" b="1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550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Abundant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Relatively inexpensive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to extract and transport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Mature technology for power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Located in politically stable regions and abundant in many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Price not determined by ‘cartels’ – but by industry consumers (mining, steel, power…)</a:t>
            </a:r>
          </a:p>
          <a:p>
            <a:pPr algn="ctr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Extremely polluting, adversely affecting the most critical life-sustaining systems on the planet (air, water, land)</a:t>
            </a:r>
          </a:p>
        </p:txBody>
      </p:sp>
    </p:spTree>
    <p:extLst>
      <p:ext uri="{BB962C8B-B14F-4D97-AF65-F5344CB8AC3E}">
        <p14:creationId xmlns:p14="http://schemas.microsoft.com/office/powerpoint/2010/main" val="22434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concerns</a:t>
            </a:r>
            <a:endParaRPr lang="sv-SE" b="1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55073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Cheapest source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Coal pollution costs the EU €43 billion each year (health impacts from especially air pollution)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Carbon pricing and regulation are imperative to control pollution and limit generation from inefficient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2" descr="http://www.neweconomics.org/page/-/peabodycoal_EC1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71" y="3412261"/>
            <a:ext cx="5182129" cy="2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545"/>
          <a:stretch/>
        </p:blipFill>
        <p:spPr>
          <a:xfrm>
            <a:off x="838200" y="3412261"/>
            <a:ext cx="5048892" cy="28493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97087" y="5002150"/>
            <a:ext cx="424542" cy="1259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3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and social concerns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65058" y="1790491"/>
            <a:ext cx="1853629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ctr"/>
            <a:r>
              <a:rPr lang="en-US" sz="3000" spc="-150" dirty="0">
                <a:latin typeface="+mn-lt"/>
              </a:rPr>
              <a:t>Climate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7829" y="1790491"/>
            <a:ext cx="1853629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ctr"/>
            <a:r>
              <a:rPr lang="en-US" sz="3000" spc="-150" dirty="0">
                <a:latin typeface="+mn-lt"/>
              </a:rPr>
              <a:t>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2331" y="1790491"/>
            <a:ext cx="1853629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ctr"/>
            <a:r>
              <a:rPr lang="en-US" sz="3000" spc="-150" dirty="0">
                <a:latin typeface="+mn-lt"/>
              </a:rPr>
              <a:t>Land-use</a:t>
            </a:r>
          </a:p>
        </p:txBody>
      </p:sp>
      <p:pic>
        <p:nvPicPr>
          <p:cNvPr id="10" name="Picture 8" descr="http://news.nationalgeographic.com/content/dam/news/photos/000/306/30616.adapt.768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488" y="2379221"/>
            <a:ext cx="3278312" cy="2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eco-business.com/media/uploads/ebmedia/fileuploads/coal-miners-in-australia_news_featu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64" y="2379220"/>
            <a:ext cx="3228365" cy="21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40941" y="4533687"/>
            <a:ext cx="3301864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r"/>
            <a:r>
              <a:rPr lang="en-US" sz="1700" spc="-150" dirty="0">
                <a:latin typeface="+mn-lt"/>
              </a:rPr>
              <a:t>Source</a:t>
            </a:r>
            <a:r>
              <a:rPr lang="en-US" sz="1700" spc="-150" dirty="0"/>
              <a:t>:  Grist, </a:t>
            </a:r>
            <a:r>
              <a:rPr lang="en-US" sz="1700" spc="-150" dirty="0" err="1"/>
              <a:t>davipt</a:t>
            </a:r>
            <a:endParaRPr lang="en-US" sz="1700" spc="-15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5487" y="4533687"/>
            <a:ext cx="3278312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r"/>
            <a:r>
              <a:rPr lang="en-US" sz="1700" spc="-150" dirty="0"/>
              <a:t>Source: National Geographic</a:t>
            </a:r>
          </a:p>
          <a:p>
            <a:pPr algn="r"/>
            <a:endParaRPr lang="en-US" sz="1700" spc="-15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4964" y="4533687"/>
            <a:ext cx="3228366" cy="523982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algn="r"/>
            <a:r>
              <a:rPr lang="en-US" sz="1700" spc="-150" dirty="0">
                <a:latin typeface="+mn-lt"/>
              </a:rPr>
              <a:t>Source: Top News</a:t>
            </a:r>
          </a:p>
        </p:txBody>
      </p:sp>
      <p:pic>
        <p:nvPicPr>
          <p:cNvPr id="15" name="Picture 12" descr="https://grist.files.wordpress.com/2011/10/coal-power-plant-flickr-davip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745"/>
          <a:stretch/>
        </p:blipFill>
        <p:spPr bwMode="auto">
          <a:xfrm>
            <a:off x="838200" y="2379220"/>
            <a:ext cx="3401271" cy="21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38199" y="5185538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combustion of coal is the largest contributor to the human-made increase of CO</a:t>
            </a:r>
            <a:r>
              <a:rPr lang="en-US" sz="2400" baseline="-25000" dirty="0"/>
              <a:t>2</a:t>
            </a:r>
            <a:r>
              <a:rPr lang="en-US" sz="2400" dirty="0"/>
              <a:t> in the atmosphere.</a:t>
            </a:r>
          </a:p>
        </p:txBody>
      </p:sp>
    </p:spTree>
    <p:extLst>
      <p:ext uri="{BB962C8B-B14F-4D97-AF65-F5344CB8AC3E}">
        <p14:creationId xmlns:p14="http://schemas.microsoft.com/office/powerpoint/2010/main" val="3657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and social concerns</a:t>
            </a:r>
            <a:endParaRPr lang="sv-SE" b="1" dirty="0"/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377614"/>
              </p:ext>
            </p:extLst>
          </p:nvPr>
        </p:nvGraphicFramePr>
        <p:xfrm>
          <a:off x="838200" y="2188952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417295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970272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2286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Climate/Air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Land-use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8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emissions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Degradation</a:t>
                      </a:r>
                      <a:r>
                        <a:rPr lang="en-US" baseline="0" dirty="0"/>
                        <a:t> of vegetation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River water alkalinity (and ‘</a:t>
                      </a:r>
                      <a:r>
                        <a:rPr lang="en-US" dirty="0" err="1"/>
                        <a:t>sodicity</a:t>
                      </a:r>
                      <a:r>
                        <a:rPr lang="en-US" dirty="0"/>
                        <a:t>’ – sodium</a:t>
                      </a:r>
                      <a:r>
                        <a:rPr lang="en-US" baseline="0" dirty="0"/>
                        <a:t> salts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-related acidification</a:t>
                      </a:r>
                      <a:r>
                        <a:rPr lang="en-US" baseline="0" dirty="0"/>
                        <a:t> of ecosystems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of wildlife habitats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Fly ash stored in </a:t>
                      </a:r>
                      <a:r>
                        <a:rPr lang="en-US" i="1" dirty="0"/>
                        <a:t>impoundment</a:t>
                      </a:r>
                      <a:r>
                        <a:rPr lang="en-US" i="1" baseline="0" dirty="0"/>
                        <a:t> ponds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Mercury</a:t>
                      </a:r>
                      <a:r>
                        <a:rPr lang="en-US" baseline="0" dirty="0"/>
                        <a:t> emissions (concentration at higher levels of food chain)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Damage due</a:t>
                      </a:r>
                      <a:r>
                        <a:rPr lang="en-US" baseline="0" dirty="0"/>
                        <a:t> to mine collapses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Degradation of aquatic</a:t>
                      </a:r>
                      <a:r>
                        <a:rPr lang="en-US" baseline="0" dirty="0"/>
                        <a:t> habitats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Acid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of topsoil leads</a:t>
                      </a:r>
                      <a:r>
                        <a:rPr lang="en-US" baseline="0" dirty="0"/>
                        <a:t> to infertile wastelands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Cooling water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4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Conclusions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9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12776" y="2032012"/>
            <a:ext cx="10541024" cy="384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continuing trend of year-on-year growth in coal-fired power needs to be reversed to meet ambitious CO</a:t>
            </a:r>
            <a:r>
              <a:rPr lang="en-US" sz="2400" baseline="-25000" dirty="0"/>
              <a:t>2</a:t>
            </a:r>
            <a:r>
              <a:rPr lang="en-US" sz="2400" dirty="0"/>
              <a:t> targets.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Policy incentives such as carbon pricing and regulation are imperative to control pollution and limit generation from inefficient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coal power units should achieve best available efficiency and, if not initially installed, should be CCS-ready to have the potential to reduce the impact of coal use</a:t>
            </a:r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2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Commodity</a:t>
            </a:r>
            <a:r>
              <a:rPr lang="en-US" sz="3600" i="1" dirty="0"/>
              <a:t>: global 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14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Demand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Supply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Resources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098" y="1869540"/>
            <a:ext cx="10515600" cy="3738048"/>
          </a:xfrm>
        </p:spPr>
        <p:txBody>
          <a:bodyPr>
            <a:noAutofit/>
          </a:bodyPr>
          <a:lstStyle/>
          <a:p>
            <a:r>
              <a:rPr lang="sv-SE" sz="2400" dirty="0"/>
              <a:t>IEA, World Energy Outlook 2016;</a:t>
            </a:r>
          </a:p>
          <a:p>
            <a:r>
              <a:rPr lang="sv-SE" sz="2400" dirty="0"/>
              <a:t>British Petroleum, </a:t>
            </a:r>
            <a:r>
              <a:rPr lang="sv-SE" sz="2400" dirty="0" err="1"/>
              <a:t>Statistical</a:t>
            </a:r>
            <a:r>
              <a:rPr lang="sv-SE" sz="2400" dirty="0"/>
              <a:t> Review </a:t>
            </a:r>
            <a:r>
              <a:rPr lang="sv-SE" sz="2400" dirty="0" err="1"/>
              <a:t>of</a:t>
            </a:r>
            <a:r>
              <a:rPr lang="sv-SE" sz="2400" dirty="0"/>
              <a:t> World Energy 2017.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2"/>
              </a:rPr>
              <a:t>https://www.bp.com/content/dam/bp/en/corporate/pdf/energy-economics/statistical-review-2017/bp-statistical-review-of-world-energy-2017-full-report.pdf</a:t>
            </a:r>
            <a:r>
              <a:rPr lang="sv-SE" sz="2400" dirty="0"/>
              <a:t>;</a:t>
            </a:r>
          </a:p>
          <a:p>
            <a:r>
              <a:rPr lang="sv-SE" sz="2400" dirty="0"/>
              <a:t>IEA-ETSAP, Energy </a:t>
            </a:r>
            <a:r>
              <a:rPr lang="sv-SE" sz="2400" dirty="0" err="1"/>
              <a:t>Technology</a:t>
            </a:r>
            <a:r>
              <a:rPr lang="sv-SE" sz="2400" dirty="0"/>
              <a:t> Data Source.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3"/>
              </a:rPr>
              <a:t>https://iea-etsap.org/index.php/energy-technology-data</a:t>
            </a:r>
            <a:r>
              <a:rPr lang="sv-SE" sz="2400" dirty="0"/>
              <a:t>;</a:t>
            </a:r>
          </a:p>
          <a:p>
            <a:r>
              <a:rPr lang="en-US" sz="2400" dirty="0"/>
              <a:t>How natural gas could be a geopolitical game-changer in the Mideast</a:t>
            </a:r>
            <a:r>
              <a:rPr lang="sv-SE" sz="2400" dirty="0"/>
              <a:t>: </a:t>
            </a:r>
            <a:r>
              <a:rPr lang="sv-SE" sz="2400" dirty="0">
                <a:hlinkClick r:id="rId4"/>
              </a:rPr>
              <a:t>https://www.youtube.com/watch?v=pay5dKYvXGU</a:t>
            </a:r>
            <a:endParaRPr lang="sv-SE" sz="2400" dirty="0"/>
          </a:p>
          <a:p>
            <a:r>
              <a:rPr lang="en-US" sz="2400" dirty="0"/>
              <a:t>Profit Pollution and Deception BP and the Oil Spill: </a:t>
            </a:r>
            <a:r>
              <a:rPr lang="en-US" sz="2400" dirty="0">
                <a:hlinkClick r:id="rId5"/>
              </a:rPr>
              <a:t>https://www.youtube.com/watch?v=8zGFvzMMO9w&amp;t=706s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7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Gasification: </a:t>
            </a:r>
            <a:r>
              <a:rPr lang="en-US" sz="2100" u="sng" dirty="0" smtClean="0">
                <a:hlinkClick r:id="rId2"/>
              </a:rPr>
              <a:t>http://www.gbgasifired.com/model.html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Extraction: </a:t>
            </a:r>
            <a:r>
              <a:rPr lang="en-US" sz="2100" u="sng" dirty="0" smtClean="0">
                <a:hlinkClick r:id="rId3"/>
              </a:rPr>
              <a:t>http://www.energytrendsinsider.com/research/coal/coal-mining-and-processing/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Refinery: </a:t>
            </a:r>
            <a:r>
              <a:rPr lang="en-US" sz="2100" u="sng" dirty="0" smtClean="0">
                <a:hlinkClick r:id="rId4"/>
              </a:rPr>
              <a:t>http://stillwaterassociates.com/crack-spread-a-quick-and-dirty-indicator-of-refining-profitability/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 smtClean="0"/>
              <a:t>Biomass</a:t>
            </a:r>
            <a:r>
              <a:rPr lang="sv-SE" sz="2100" dirty="0" smtClean="0"/>
              <a:t>: </a:t>
            </a:r>
            <a:r>
              <a:rPr lang="sv-SE" sz="2100" u="sng" dirty="0" smtClean="0">
                <a:hlinkClick r:id="rId5"/>
              </a:rPr>
              <a:t>http://inhabitat.com/tag/biomass/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Renewables: </a:t>
            </a:r>
            <a:r>
              <a:rPr lang="en-US" sz="2100" u="sng" dirty="0" smtClean="0">
                <a:hlinkClick r:id="rId6"/>
              </a:rPr>
              <a:t>http://www.topnews.in/wind-water-and-sun-beat-biofuels-nuclear-and-coal-clean-energy-297577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Uranium: </a:t>
            </a:r>
            <a:r>
              <a:rPr lang="sv-SE" sz="2100" u="sng" dirty="0" smtClean="0">
                <a:hlinkClick r:id="rId7"/>
              </a:rPr>
              <a:t>http://unitednuclear.com/index.php?main_page=product_info&amp;products_id=1028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Fossil: </a:t>
            </a:r>
            <a:r>
              <a:rPr lang="sv-SE" sz="2100" u="sng" dirty="0" smtClean="0">
                <a:hlinkClick r:id="rId8"/>
              </a:rPr>
              <a:t>https://www.slideshare.net/MMoiraWhitehouse/fossil-fuels-teach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Combustion based power plants: </a:t>
            </a:r>
            <a:r>
              <a:rPr lang="en-US" sz="2100" u="sng" dirty="0" smtClean="0">
                <a:hlinkClick r:id="rId9"/>
              </a:rPr>
              <a:t>https://en.wikipedia.org/wiki/Battersea_Power_Station_in_popular_culture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Uranium enrichment: </a:t>
            </a:r>
            <a:r>
              <a:rPr lang="en-US" sz="2100" u="sng" dirty="0" smtClean="0">
                <a:hlinkClick r:id="rId10"/>
              </a:rPr>
              <a:t>http://energyfromthorium.com/2010/08/06/loveswu1/</a:t>
            </a:r>
            <a:endParaRPr lang="en-US" sz="2100" u="sng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Residential: </a:t>
            </a:r>
            <a:r>
              <a:rPr lang="en-US" sz="2100" u="sng" dirty="0">
                <a:hlinkClick r:id="rId11"/>
              </a:rPr>
              <a:t>http://jhsimpson.com/residential/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Transport: </a:t>
            </a:r>
            <a:r>
              <a:rPr lang="en-US" sz="2100" u="sng" dirty="0">
                <a:hlinkClick r:id="rId12"/>
              </a:rPr>
              <a:t>https://se.123rf.com/clipart-vektorer/transport.html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Industry: </a:t>
            </a:r>
            <a:r>
              <a:rPr lang="en-US" sz="2100" u="sng" dirty="0">
                <a:hlinkClick r:id="rId13"/>
              </a:rPr>
              <a:t>http://indianexpress.com/article/business/economy/factory-output-grows-2-per-cent-in-february-after-3-months-of-contraction/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Commercial: </a:t>
            </a:r>
            <a:r>
              <a:rPr lang="en-US" sz="2100" u="sng" dirty="0">
                <a:hlinkClick r:id="rId14"/>
              </a:rPr>
              <a:t>http://www.alfalaval.com/industries/refrigeration/commercial-refrigeration/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fuel</a:t>
            </a:r>
            <a:r>
              <a:rPr lang="sv-SE" sz="2100" dirty="0"/>
              <a:t>: </a:t>
            </a:r>
            <a:r>
              <a:rPr lang="sv-SE" sz="2100" u="sng" dirty="0">
                <a:hlinkClick r:id="rId15"/>
              </a:rPr>
              <a:t>http://www.zerohedge.com/news/2017-06-23/demand-oil-pipeline-capacity-hits-6-year-low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16"/>
              </a:rPr>
              <a:t>http://www.forestenergy.ie/transportation-studies.php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Transportation of oil products: </a:t>
            </a:r>
            <a:r>
              <a:rPr lang="en-US" sz="2100" u="sng" dirty="0">
                <a:hlinkClick r:id="rId17"/>
              </a:rPr>
              <a:t>http://www.picquery.com/gasoline-truck_WXRZaplkZ2eaRVifu*zjqPAvrMnnxmBsTSgdn*BBBKk/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Decentralized energy supply: </a:t>
            </a:r>
            <a:r>
              <a:rPr lang="en-US" sz="2100" u="sng" dirty="0">
                <a:hlinkClick r:id="rId18"/>
              </a:rPr>
              <a:t>http://trayamtechnologies.com/solar-pv-roof-top-and-ground-mounting/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Decentralized energy supply2: </a:t>
            </a:r>
            <a:r>
              <a:rPr lang="en-US" sz="2100" u="sng" dirty="0">
                <a:hlinkClick r:id="rId19"/>
              </a:rPr>
              <a:t>http://www.sunwindenergy.com/photovoltaics/38-mw-rooftop-pv-system-completed-uk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6380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310931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Fuso Nerini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Gardumi, </a:t>
            </a:r>
            <a:r>
              <a:rPr lang="sv-SE" dirty="0"/>
              <a:t>F</a:t>
            </a:r>
            <a:r>
              <a:rPr lang="sv-SE" dirty="0" smtClean="0"/>
              <a:t>., 2017. </a:t>
            </a:r>
            <a:r>
              <a:rPr lang="sv-SE" dirty="0" err="1" smtClean="0"/>
              <a:t>Coal</a:t>
            </a:r>
            <a:r>
              <a:rPr lang="sv-SE" dirty="0" smtClean="0"/>
              <a:t>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4478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Demand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70263" y="5937944"/>
            <a:ext cx="5962728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/>
              <a:t>Source: IEA World Energy Outlook 2016.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928583" y="1382009"/>
            <a:ext cx="8570491" cy="52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World coal demand by key sector in IEA New Policies Scenario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14" y="1772684"/>
            <a:ext cx="8001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Supply</a:t>
            </a:r>
            <a:r>
              <a:rPr lang="sv-SE" b="1" dirty="0"/>
              <a:t> 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029110" y="1394890"/>
            <a:ext cx="8051324" cy="521123"/>
          </a:xfrm>
        </p:spPr>
        <p:txBody>
          <a:bodyPr>
            <a:normAutofit/>
          </a:bodyPr>
          <a:lstStyle/>
          <a:p>
            <a:r>
              <a:rPr lang="en-CA" sz="2000" dirty="0"/>
              <a:t>Coal production (</a:t>
            </a:r>
            <a:r>
              <a:rPr lang="en-CA" sz="2000" dirty="0" err="1"/>
              <a:t>Mtonned</a:t>
            </a:r>
            <a:r>
              <a:rPr lang="en-CA" sz="2000" dirty="0"/>
              <a:t> oil equivalent)             Coal consumption (</a:t>
            </a:r>
            <a:r>
              <a:rPr lang="en-CA" sz="2000" dirty="0" err="1"/>
              <a:t>Mtonnes</a:t>
            </a:r>
            <a:r>
              <a:rPr lang="en-CA" sz="2000" dirty="0"/>
              <a:t> oil equivalent)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030" y="5955761"/>
            <a:ext cx="489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Source: BP Statistical review of World Energy 2017.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07" y="1761782"/>
            <a:ext cx="7989437" cy="42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705675"/>
            <a:ext cx="11266714" cy="4463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Coking coal: derived from bituminous coal, by destructive distillation. It is hard and dark/greyish, it has few impurities and high carbon content and it is used particularly as a fuel in the industry (e.g. iron).</a:t>
            </a:r>
          </a:p>
          <a:p>
            <a:pPr lvl="1"/>
            <a:r>
              <a:rPr lang="en-CA" dirty="0"/>
              <a:t>Steam coal: (also called thermal coal) all other hard coal that is not Coking coal. It is commonly used for power and heat generation, ground to a powder.</a:t>
            </a:r>
          </a:p>
          <a:p>
            <a:pPr lvl="1"/>
            <a:r>
              <a:rPr lang="en-CA" dirty="0"/>
              <a:t>Lignite: (often called brown coal) soft coal with relatively low carbon content (60-70%), derived from compressed peat. Mostly used for power generation, but also for gasification and in ammonia-based fertilizers.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62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8554011" y="2224449"/>
            <a:ext cx="3450771" cy="413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/>
              <a:t>Proven reserves = 90% probability to be extracted profitably</a:t>
            </a:r>
          </a:p>
          <a:p>
            <a:endParaRPr lang="en-CA" i="1" dirty="0"/>
          </a:p>
          <a:p>
            <a:endParaRPr lang="en-CA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08" y="2083850"/>
            <a:ext cx="6929005" cy="3567802"/>
          </a:xfrm>
          <a:prstGeom prst="rect">
            <a:avLst/>
          </a:prstGeom>
        </p:spPr>
      </p:pic>
      <p:sp>
        <p:nvSpPr>
          <p:cNvPr id="27" name="Content Placeholder 1"/>
          <p:cNvSpPr txBox="1">
            <a:spLocks/>
          </p:cNvSpPr>
          <p:nvPr/>
        </p:nvSpPr>
        <p:spPr>
          <a:xfrm rot="16200000">
            <a:off x="-942709" y="3411407"/>
            <a:ext cx="4149207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Coal resources (billion tonnes)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53320" y="5794723"/>
            <a:ext cx="5962728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/>
              <a:t>Source: IEA World Energy Outlook 2016.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68395" y="5338852"/>
            <a:ext cx="642257" cy="2521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80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Technologies </a:t>
            </a:r>
            <a:r>
              <a:rPr lang="en-US" sz="3600" i="1" dirty="0"/>
              <a:t>in the coal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7315200" cy="266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Mining and preparation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Transportation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Gasification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Combustion-based power plants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Economic, Environmental and Social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80" y="82801"/>
            <a:ext cx="5599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Sample Reference Energy System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9"/>
          <a:stretch/>
        </p:blipFill>
        <p:spPr>
          <a:xfrm>
            <a:off x="900774" y="1515956"/>
            <a:ext cx="1267902" cy="506342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1" y="2236866"/>
            <a:ext cx="467896" cy="726280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8" y="2672618"/>
            <a:ext cx="709273" cy="685876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80" name="TextBox 27"/>
          <p:cNvSpPr txBox="1"/>
          <p:nvPr/>
        </p:nvSpPr>
        <p:spPr>
          <a:xfrm>
            <a:off x="2533759" y="1870156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sp>
        <p:nvSpPr>
          <p:cNvPr id="481" name="TextBox 28"/>
          <p:cNvSpPr txBox="1"/>
          <p:nvPr/>
        </p:nvSpPr>
        <p:spPr>
          <a:xfrm>
            <a:off x="4551611" y="2014707"/>
            <a:ext cx="1092748" cy="29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Gasification</a:t>
            </a:r>
          </a:p>
        </p:txBody>
      </p:sp>
      <p:sp>
        <p:nvSpPr>
          <p:cNvPr id="488" name="TextBox 35"/>
          <p:cNvSpPr txBox="1"/>
          <p:nvPr/>
        </p:nvSpPr>
        <p:spPr>
          <a:xfrm>
            <a:off x="6401347" y="2148992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sz="1400" b="1"/>
              <a:t>Combustion-based </a:t>
            </a:r>
          </a:p>
          <a:p>
            <a:pPr algn="l">
              <a:lnSpc>
                <a:spcPct val="90000"/>
              </a:lnSpc>
            </a:pPr>
            <a:r>
              <a:rPr lang="en-GB" sz="1400" b="1"/>
              <a:t>power</a:t>
            </a:r>
            <a:r>
              <a:rPr lang="en-GB" sz="1400" b="1" baseline="0"/>
              <a:t> plant</a:t>
            </a:r>
            <a:endParaRPr lang="en-GB" sz="1400" b="1"/>
          </a:p>
        </p:txBody>
      </p:sp>
      <p:sp>
        <p:nvSpPr>
          <p:cNvPr id="489" name="TextBox 36"/>
          <p:cNvSpPr txBox="1"/>
          <p:nvPr/>
        </p:nvSpPr>
        <p:spPr>
          <a:xfrm>
            <a:off x="6528402" y="838896"/>
            <a:ext cx="887986" cy="29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Refinery</a:t>
            </a:r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sp>
        <p:nvSpPr>
          <p:cNvPr id="494" name="TextBox 43"/>
          <p:cNvSpPr txBox="1"/>
          <p:nvPr/>
        </p:nvSpPr>
        <p:spPr>
          <a:xfrm>
            <a:off x="3079121" y="805522"/>
            <a:ext cx="1429666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Fuel transportation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sp>
        <p:nvSpPr>
          <p:cNvPr id="499" name="TextBox 49"/>
          <p:cNvSpPr txBox="1"/>
          <p:nvPr/>
        </p:nvSpPr>
        <p:spPr>
          <a:xfrm>
            <a:off x="635287" y="803162"/>
            <a:ext cx="1846489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Extraction+processing of fossil fuels</a:t>
            </a:r>
          </a:p>
        </p:txBody>
      </p:sp>
      <p:cxnSp>
        <p:nvCxnSpPr>
          <p:cNvPr id="506" name="Straight Arrow Connector 505"/>
          <p:cNvCxnSpPr/>
          <p:nvPr/>
        </p:nvCxnSpPr>
        <p:spPr>
          <a:xfrm flipV="1">
            <a:off x="2166560" y="1857457"/>
            <a:ext cx="1260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7" name="Picture 5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1" y="1309239"/>
            <a:ext cx="602855" cy="751416"/>
          </a:xfrm>
          <a:prstGeom prst="rect">
            <a:avLst/>
          </a:prstGeom>
        </p:spPr>
      </p:pic>
      <p:cxnSp>
        <p:nvCxnSpPr>
          <p:cNvPr id="511" name="Straight Arrow Connector 510"/>
          <p:cNvCxnSpPr/>
          <p:nvPr/>
        </p:nvCxnSpPr>
        <p:spPr>
          <a:xfrm rot="5400000" flipV="1">
            <a:off x="3436924" y="2277438"/>
            <a:ext cx="504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/>
          <p:nvPr/>
        </p:nvCxnSpPr>
        <p:spPr>
          <a:xfrm flipV="1">
            <a:off x="3684209" y="2528445"/>
            <a:ext cx="1260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/>
          <p:nvPr/>
        </p:nvCxnSpPr>
        <p:spPr>
          <a:xfrm rot="5400000" flipV="1">
            <a:off x="4925856" y="3073251"/>
            <a:ext cx="2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/>
          <p:nvPr/>
        </p:nvCxnSpPr>
        <p:spPr>
          <a:xfrm flipV="1">
            <a:off x="5074862" y="3199853"/>
            <a:ext cx="1512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27"/>
          <p:cNvSpPr txBox="1"/>
          <p:nvPr/>
        </p:nvSpPr>
        <p:spPr>
          <a:xfrm>
            <a:off x="4072574" y="2244806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sp>
        <p:nvSpPr>
          <p:cNvPr id="516" name="TextBox 26"/>
          <p:cNvSpPr txBox="1"/>
          <p:nvPr/>
        </p:nvSpPr>
        <p:spPr>
          <a:xfrm>
            <a:off x="5077997" y="2900968"/>
            <a:ext cx="74312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Syngas</a:t>
            </a:r>
          </a:p>
        </p:txBody>
      </p:sp>
      <p:cxnSp>
        <p:nvCxnSpPr>
          <p:cNvPr id="529" name="Straight Arrow Connector 528"/>
          <p:cNvCxnSpPr/>
          <p:nvPr/>
        </p:nvCxnSpPr>
        <p:spPr>
          <a:xfrm flipV="1">
            <a:off x="7331215" y="3106290"/>
            <a:ext cx="57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5400000" flipV="1">
            <a:off x="7301598" y="3682002"/>
            <a:ext cx="11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638587" y="3607489"/>
            <a:ext cx="38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20059" y="3341239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cxnSp>
        <p:nvCxnSpPr>
          <p:cNvPr id="572" name="Straight Arrow Connector 571"/>
          <p:cNvCxnSpPr/>
          <p:nvPr/>
        </p:nvCxnSpPr>
        <p:spPr>
          <a:xfrm flipV="1">
            <a:off x="4016524" y="1865931"/>
            <a:ext cx="1944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/>
          <p:cNvCxnSpPr/>
          <p:nvPr/>
        </p:nvCxnSpPr>
        <p:spPr>
          <a:xfrm rot="5400000" flipV="1">
            <a:off x="5386021" y="2443755"/>
            <a:ext cx="1188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5973521" y="3038555"/>
            <a:ext cx="612000" cy="0"/>
          </a:xfrm>
          <a:prstGeom prst="line">
            <a:avLst/>
          </a:prstGeom>
          <a:ln w="38100">
            <a:solidFill>
              <a:sysClr val="windowText" lastClr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27"/>
          <p:cNvSpPr txBox="1"/>
          <p:nvPr/>
        </p:nvSpPr>
        <p:spPr>
          <a:xfrm>
            <a:off x="4849388" y="1666958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 and preparation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65480"/>
              </p:ext>
            </p:extLst>
          </p:nvPr>
        </p:nvGraphicFramePr>
        <p:xfrm>
          <a:off x="7194323" y="1369661"/>
          <a:ext cx="41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93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225407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51.3-7155</a:t>
                      </a:r>
                      <a:r>
                        <a:rPr lang="sv-SE" baseline="0" dirty="0"/>
                        <a:t> M$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14.3-71.6 $/t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0.391 GJ/ton </a:t>
                      </a:r>
                      <a:r>
                        <a:rPr lang="sv-SE" dirty="0" err="1"/>
                        <a:t>mined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5.1-10.1 kgCO2eq/GJ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Two mining methods exist:</a:t>
            </a:r>
          </a:p>
          <a:p>
            <a:r>
              <a:rPr lang="en-CA" sz="2400" b="1" dirty="0" err="1"/>
              <a:t>Undergroung</a:t>
            </a:r>
            <a:r>
              <a:rPr lang="en-CA" sz="2400" b="1" dirty="0"/>
              <a:t> mining: </a:t>
            </a:r>
            <a:r>
              <a:rPr lang="en-CA" sz="2400" dirty="0"/>
              <a:t>it accounts for 60% of mining worldwide and includes 1) room-and-pillar methods, 2) long-wall methods</a:t>
            </a:r>
          </a:p>
          <a:p>
            <a:r>
              <a:rPr lang="en-CA" sz="2400" b="1" dirty="0"/>
              <a:t>Surface mining: </a:t>
            </a:r>
            <a:r>
              <a:rPr lang="en-CA" sz="2400" dirty="0"/>
              <a:t>used in Australia and US, particularly</a:t>
            </a:r>
            <a:endParaRPr lang="en-CA" dirty="0"/>
          </a:p>
          <a:p>
            <a:r>
              <a:rPr lang="en-CA" sz="2400" dirty="0"/>
              <a:t>The preparation (or cleaning) consists in removing impurities, such as sulphur, ashes and rocks. Two main methods:</a:t>
            </a:r>
          </a:p>
          <a:p>
            <a:r>
              <a:rPr lang="en-CA" sz="2400" b="1" dirty="0"/>
              <a:t>Physical cleaning: </a:t>
            </a:r>
            <a:r>
              <a:rPr lang="en-CA" sz="2400" dirty="0"/>
              <a:t>most used, mechanical separation based on density.</a:t>
            </a:r>
          </a:p>
          <a:p>
            <a:r>
              <a:rPr lang="en-CA" sz="2400" b="1" dirty="0"/>
              <a:t>Chemical cleaning: </a:t>
            </a:r>
            <a:r>
              <a:rPr lang="en-CA" sz="2400" dirty="0"/>
              <a:t>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12519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10115</TotalTime>
  <Words>1576</Words>
  <Application>Microsoft Office PowerPoint</Application>
  <PresentationFormat>Widescreen</PresentationFormat>
  <Paragraphs>297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Coal: Social, environmental and economic concerns</vt:lpstr>
      <vt:lpstr>Commodity: global trends</vt:lpstr>
      <vt:lpstr>Demand</vt:lpstr>
      <vt:lpstr>Supply </vt:lpstr>
      <vt:lpstr>Resources</vt:lpstr>
      <vt:lpstr>Resources</vt:lpstr>
      <vt:lpstr>Technologies in the coal chain</vt:lpstr>
      <vt:lpstr>PowerPoint Presentation</vt:lpstr>
      <vt:lpstr>Mining and preparation</vt:lpstr>
      <vt:lpstr>Transportation</vt:lpstr>
      <vt:lpstr>Gasification</vt:lpstr>
      <vt:lpstr>Combustion-based power plants</vt:lpstr>
      <vt:lpstr>What more could you want in a fuel… Right?</vt:lpstr>
      <vt:lpstr>Economic concerns</vt:lpstr>
      <vt:lpstr>Environmental and social concerns</vt:lpstr>
      <vt:lpstr>Environmental and social concerns</vt:lpstr>
      <vt:lpstr>Conclusions</vt:lpstr>
      <vt:lpstr>PowerPoint Presentation</vt:lpstr>
      <vt:lpstr>References and reading material</vt:lpstr>
      <vt:lpstr>PowerPoint Presentation</vt:lpstr>
      <vt:lpstr>Sources for the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541</cp:revision>
  <dcterms:created xsi:type="dcterms:W3CDTF">2015-09-10T21:41:21Z</dcterms:created>
  <dcterms:modified xsi:type="dcterms:W3CDTF">2017-10-18T12:00:34Z</dcterms:modified>
</cp:coreProperties>
</file>