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2" r:id="rId2"/>
    <p:sldId id="341" r:id="rId3"/>
    <p:sldId id="390" r:id="rId4"/>
    <p:sldId id="422" r:id="rId5"/>
    <p:sldId id="409" r:id="rId6"/>
    <p:sldId id="427" r:id="rId7"/>
    <p:sldId id="426" r:id="rId8"/>
    <p:sldId id="408" r:id="rId9"/>
    <p:sldId id="423" r:id="rId10"/>
    <p:sldId id="428" r:id="rId11"/>
    <p:sldId id="410" r:id="rId12"/>
    <p:sldId id="411" r:id="rId13"/>
    <p:sldId id="430" r:id="rId14"/>
    <p:sldId id="429" r:id="rId15"/>
    <p:sldId id="431" r:id="rId16"/>
    <p:sldId id="412" r:id="rId17"/>
    <p:sldId id="43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er Broad" initials="OB" lastIdx="1" clrIdx="0">
    <p:extLst>
      <p:ext uri="{19B8F6BF-5375-455C-9EA6-DF929625EA0E}">
        <p15:presenceInfo xmlns:p15="http://schemas.microsoft.com/office/powerpoint/2012/main" userId="S-1-5-21-4270984560-2697355171-1338322823-6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54A6"/>
    <a:srgbClr val="FFFFFF"/>
    <a:srgbClr val="DEE4EE"/>
    <a:srgbClr val="3B6ABF"/>
    <a:srgbClr val="B0BFD8"/>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80727" autoAdjust="0"/>
  </p:normalViewPr>
  <p:slideViewPr>
    <p:cSldViewPr snapToGrid="0">
      <p:cViewPr varScale="1">
        <p:scale>
          <a:sx n="91" d="100"/>
          <a:sy n="91" d="100"/>
        </p:scale>
        <p:origin x="2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A1728-CCC6-4FFD-AB4E-CF9E18E50C8E}" type="datetimeFigureOut">
              <a:rPr lang="en-GB" smtClean="0"/>
              <a:t>18/10/2017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E99D3-575E-4B33-AEE3-580024E0F63F}" type="slidenum">
              <a:rPr lang="en-GB" smtClean="0"/>
              <a:t>‹#›</a:t>
            </a:fld>
            <a:endParaRPr lang="en-GB"/>
          </a:p>
        </p:txBody>
      </p:sp>
    </p:spTree>
    <p:extLst>
      <p:ext uri="{BB962C8B-B14F-4D97-AF65-F5344CB8AC3E}">
        <p14:creationId xmlns:p14="http://schemas.microsoft.com/office/powerpoint/2010/main" val="1122559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Good afternoon and welcome</a:t>
            </a:r>
            <a:r>
              <a:rPr lang="en-GB" baseline="0" dirty="0" smtClean="0"/>
              <a:t> to the lecture on “…”.</a:t>
            </a:r>
          </a:p>
          <a:p>
            <a:r>
              <a:rPr lang="en-GB" baseline="0" dirty="0" smtClean="0"/>
              <a:t>Introduce yourself and your research, field of expertise</a:t>
            </a:r>
            <a:endParaRPr lang="en-GB" dirty="0"/>
          </a:p>
        </p:txBody>
      </p:sp>
      <p:sp>
        <p:nvSpPr>
          <p:cNvPr id="4" name="Slide Number Placeholder 3"/>
          <p:cNvSpPr>
            <a:spLocks noGrp="1"/>
          </p:cNvSpPr>
          <p:nvPr>
            <p:ph type="sldNum" sz="quarter" idx="10"/>
          </p:nvPr>
        </p:nvSpPr>
        <p:spPr/>
        <p:txBody>
          <a:bodyPr/>
          <a:lstStyle/>
          <a:p>
            <a:fld id="{F4ADF510-92B0-49DE-9C99-E21626351E91}" type="slidenum">
              <a:rPr lang="en-GB" smtClean="0"/>
              <a:t>1</a:t>
            </a:fld>
            <a:endParaRPr lang="en-GB" dirty="0"/>
          </a:p>
        </p:txBody>
      </p:sp>
    </p:spTree>
    <p:extLst>
      <p:ext uri="{BB962C8B-B14F-4D97-AF65-F5344CB8AC3E}">
        <p14:creationId xmlns:p14="http://schemas.microsoft.com/office/powerpoint/2010/main" val="1608962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the different processes and in the end indicate the difference in energy form inputs. </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10</a:t>
            </a:fld>
            <a:endParaRPr lang="en-GB"/>
          </a:p>
        </p:txBody>
      </p:sp>
    </p:spTree>
    <p:extLst>
      <p:ext uri="{BB962C8B-B14F-4D97-AF65-F5344CB8AC3E}">
        <p14:creationId xmlns:p14="http://schemas.microsoft.com/office/powerpoint/2010/main" val="303517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here shows cost</a:t>
            </a:r>
            <a:r>
              <a:rPr lang="en-US" baseline="0" dirty="0" smtClean="0"/>
              <a:t> of desalinated water from RO as well as the water output of different facilities across the world. </a:t>
            </a:r>
            <a:r>
              <a:rPr lang="en-US" dirty="0" smtClean="0"/>
              <a:t>Since RO relies</a:t>
            </a:r>
            <a:r>
              <a:rPr lang="en-US" baseline="0" dirty="0" smtClean="0"/>
              <a:t> on electricity, the cost varies according to the source and the cost of electricity. Desalination is an energy-intensive process and hence cost is relatively high. &gt;&gt;Important to note that this cost only takes into account production and not pumping or wastewater treatment. </a:t>
            </a:r>
            <a:endParaRPr lang="en-US" dirty="0" smtClean="0"/>
          </a:p>
          <a:p>
            <a:r>
              <a:rPr lang="en-US" dirty="0" smtClean="0"/>
              <a:t>Typical cost at household levels</a:t>
            </a:r>
            <a:r>
              <a:rPr lang="en-US" baseline="0" dirty="0" smtClean="0"/>
              <a:t> varies from a few cents/m3 to above $1/m3. </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11</a:t>
            </a:fld>
            <a:endParaRPr lang="en-GB"/>
          </a:p>
        </p:txBody>
      </p:sp>
    </p:spTree>
    <p:extLst>
      <p:ext uri="{BB962C8B-B14F-4D97-AF65-F5344CB8AC3E}">
        <p14:creationId xmlns:p14="http://schemas.microsoft.com/office/powerpoint/2010/main" val="2527348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Despite</a:t>
            </a:r>
            <a:r>
              <a:rPr lang="en-US" baseline="0" dirty="0" smtClean="0"/>
              <a:t> the high cost of water desalination, there is strong potential for co-benefits with </a:t>
            </a:r>
            <a:r>
              <a:rPr lang="en-US" baseline="0" dirty="0" err="1" smtClean="0"/>
              <a:t>vRE</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Reverse osmosis can be an option for </a:t>
            </a:r>
            <a:r>
              <a:rPr lang="en-US" baseline="0" dirty="0" err="1" smtClean="0"/>
              <a:t>vRE</a:t>
            </a:r>
            <a:r>
              <a:rPr lang="en-US" baseline="0" dirty="0" smtClean="0"/>
              <a:t> generating electricity (e.g. PV and wind). Rapid fluctuations in </a:t>
            </a:r>
            <a:r>
              <a:rPr lang="en-US" baseline="0" dirty="0" err="1" smtClean="0"/>
              <a:t>vRE</a:t>
            </a:r>
            <a:r>
              <a:rPr lang="en-US" baseline="0" dirty="0" smtClean="0"/>
              <a:t> generation can be accommodated by varying the output of RO plants. This though can affect the lifetime of membranes. </a:t>
            </a:r>
          </a:p>
          <a:p>
            <a:r>
              <a:rPr lang="en-US" dirty="0" smtClean="0"/>
              <a:t>CSP</a:t>
            </a:r>
            <a:r>
              <a:rPr lang="en-US" baseline="0" dirty="0" smtClean="0"/>
              <a:t> can be coupled with desalination technologies that require heat (multi-effect distillation, multi-stage flash)</a:t>
            </a:r>
          </a:p>
          <a:p>
            <a:endParaRPr lang="en-US" baseline="0" dirty="0" smtClean="0"/>
          </a:p>
        </p:txBody>
      </p:sp>
      <p:sp>
        <p:nvSpPr>
          <p:cNvPr id="4" name="Slide Number Placeholder 3"/>
          <p:cNvSpPr>
            <a:spLocks noGrp="1"/>
          </p:cNvSpPr>
          <p:nvPr>
            <p:ph type="sldNum" sz="quarter" idx="10"/>
          </p:nvPr>
        </p:nvSpPr>
        <p:spPr/>
        <p:txBody>
          <a:bodyPr/>
          <a:lstStyle/>
          <a:p>
            <a:fld id="{253E99D3-575E-4B33-AEE3-580024E0F63F}" type="slidenum">
              <a:rPr lang="en-GB" smtClean="0"/>
              <a:t>12</a:t>
            </a:fld>
            <a:endParaRPr lang="en-GB"/>
          </a:p>
        </p:txBody>
      </p:sp>
    </p:spTree>
    <p:extLst>
      <p:ext uri="{BB962C8B-B14F-4D97-AF65-F5344CB8AC3E}">
        <p14:creationId xmlns:p14="http://schemas.microsoft.com/office/powerpoint/2010/main" val="2611892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 of solar energy does</a:t>
            </a:r>
            <a:r>
              <a:rPr lang="en-US" baseline="0" dirty="0" smtClean="0"/>
              <a:t> not necessitate complex equipment. Solar stills can be deployed to produce freshwater in low quantities. (explain top left and bottom figures).</a:t>
            </a:r>
          </a:p>
          <a:p>
            <a:r>
              <a:rPr lang="en-US" baseline="0" dirty="0" smtClean="0"/>
              <a:t>These options are not new, but could be deployed in remote small communities that have no access to freshwater (e.g. small islands). </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13</a:t>
            </a:fld>
            <a:endParaRPr lang="en-GB"/>
          </a:p>
        </p:txBody>
      </p:sp>
    </p:spTree>
    <p:extLst>
      <p:ext uri="{BB962C8B-B14F-4D97-AF65-F5344CB8AC3E}">
        <p14:creationId xmlns:p14="http://schemas.microsoft.com/office/powerpoint/2010/main" val="4282846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figure shows a simple setup making use of PV panels and reverse osmosis. (describe). This setup could be arranged in multiple sizes, while the electricity source could be other RE as well (such as wind or tidal)</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14</a:t>
            </a:fld>
            <a:endParaRPr lang="en-GB"/>
          </a:p>
        </p:txBody>
      </p:sp>
    </p:spTree>
    <p:extLst>
      <p:ext uri="{BB962C8B-B14F-4D97-AF65-F5344CB8AC3E}">
        <p14:creationId xmlns:p14="http://schemas.microsoft.com/office/powerpoint/2010/main" val="1669709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last example,</a:t>
            </a:r>
            <a:r>
              <a:rPr lang="en-US" baseline="0" dirty="0" smtClean="0"/>
              <a:t> we can see how CSP can be used to produce freshwater and generate electricity simultaneously.</a:t>
            </a:r>
          </a:p>
          <a:p>
            <a:r>
              <a:rPr lang="en-US" baseline="0" dirty="0" smtClean="0"/>
              <a:t>(Explain figure by starting from the solar collector’s and storage blocks)</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15</a:t>
            </a:fld>
            <a:endParaRPr lang="en-GB"/>
          </a:p>
        </p:txBody>
      </p:sp>
    </p:spTree>
    <p:extLst>
      <p:ext uri="{BB962C8B-B14F-4D97-AF65-F5344CB8AC3E}">
        <p14:creationId xmlns:p14="http://schemas.microsoft.com/office/powerpoint/2010/main" val="2710193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16</a:t>
            </a:fld>
            <a:endParaRPr lang="en-GB"/>
          </a:p>
        </p:txBody>
      </p:sp>
    </p:spTree>
    <p:extLst>
      <p:ext uri="{BB962C8B-B14F-4D97-AF65-F5344CB8AC3E}">
        <p14:creationId xmlns:p14="http://schemas.microsoft.com/office/powerpoint/2010/main" val="488924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To</a:t>
            </a:r>
            <a:r>
              <a:rPr lang="sv-SE" baseline="0" dirty="0" smtClean="0"/>
              <a:t> start </a:t>
            </a:r>
            <a:r>
              <a:rPr lang="sv-SE" baseline="0" dirty="0" err="1" smtClean="0"/>
              <a:t>with</a:t>
            </a:r>
            <a:r>
              <a:rPr lang="sv-SE" baseline="0" dirty="0" smtClean="0"/>
              <a:t>, </a:t>
            </a:r>
            <a:r>
              <a:rPr lang="sv-SE" baseline="0" dirty="0" err="1" smtClean="0"/>
              <a:t>it’s</a:t>
            </a:r>
            <a:r>
              <a:rPr lang="sv-SE" baseline="0" dirty="0" smtClean="0"/>
              <a:t> </a:t>
            </a:r>
            <a:r>
              <a:rPr lang="sv-SE" baseline="0" dirty="0" err="1" smtClean="0"/>
              <a:t>important</a:t>
            </a:r>
            <a:r>
              <a:rPr lang="sv-SE" baseline="0" dirty="0" smtClean="0"/>
              <a:t> to understand </a:t>
            </a:r>
            <a:r>
              <a:rPr lang="sv-SE" baseline="0" dirty="0" err="1" smtClean="0"/>
              <a:t>why</a:t>
            </a:r>
            <a:r>
              <a:rPr lang="sv-SE" baseline="0" dirty="0" smtClean="0"/>
              <a:t> </a:t>
            </a:r>
            <a:r>
              <a:rPr lang="sv-SE" baseline="0" dirty="0" err="1" smtClean="0"/>
              <a:t>efforts</a:t>
            </a:r>
            <a:r>
              <a:rPr lang="sv-SE" baseline="0" dirty="0" smtClean="0"/>
              <a:t> </a:t>
            </a:r>
            <a:r>
              <a:rPr lang="sv-SE" baseline="0" dirty="0" err="1" smtClean="0"/>
              <a:t>are</a:t>
            </a:r>
            <a:r>
              <a:rPr lang="sv-SE" baseline="0" dirty="0" smtClean="0"/>
              <a:t> </a:t>
            </a:r>
            <a:r>
              <a:rPr lang="sv-SE" baseline="0" dirty="0" err="1" smtClean="0"/>
              <a:t>put</a:t>
            </a:r>
            <a:r>
              <a:rPr lang="sv-SE" baseline="0" dirty="0" smtClean="0"/>
              <a:t> </a:t>
            </a:r>
            <a:r>
              <a:rPr lang="sv-SE" baseline="0" dirty="0" err="1" smtClean="0"/>
              <a:t>into</a:t>
            </a:r>
            <a:r>
              <a:rPr lang="sv-SE" baseline="0" dirty="0" smtClean="0"/>
              <a:t> </a:t>
            </a:r>
            <a:r>
              <a:rPr lang="sv-SE" baseline="0" dirty="0" err="1" smtClean="0"/>
              <a:t>improving</a:t>
            </a:r>
            <a:r>
              <a:rPr lang="sv-SE" baseline="0" dirty="0" smtClean="0"/>
              <a:t> the </a:t>
            </a:r>
            <a:r>
              <a:rPr lang="sv-SE" baseline="0" dirty="0" err="1" smtClean="0"/>
              <a:t>structure</a:t>
            </a:r>
            <a:r>
              <a:rPr lang="sv-SE" baseline="0" dirty="0" smtClean="0"/>
              <a:t> </a:t>
            </a:r>
            <a:r>
              <a:rPr lang="sv-SE" baseline="0" dirty="0" err="1" smtClean="0"/>
              <a:t>of</a:t>
            </a:r>
            <a:r>
              <a:rPr lang="sv-SE" baseline="0" dirty="0" smtClean="0"/>
              <a:t> the </a:t>
            </a:r>
            <a:r>
              <a:rPr lang="sv-SE" baseline="0" dirty="0" err="1" smtClean="0"/>
              <a:t>current</a:t>
            </a:r>
            <a:r>
              <a:rPr lang="sv-SE" baseline="0" dirty="0" smtClean="0"/>
              <a:t> </a:t>
            </a:r>
            <a:r>
              <a:rPr lang="sv-SE" baseline="0" dirty="0" err="1" smtClean="0"/>
              <a:t>energy</a:t>
            </a:r>
            <a:r>
              <a:rPr lang="sv-SE" baseline="0" dirty="0" smtClean="0"/>
              <a:t> system. For </a:t>
            </a:r>
            <a:r>
              <a:rPr lang="sv-SE" baseline="0" dirty="0" err="1" smtClean="0"/>
              <a:t>instance</a:t>
            </a:r>
            <a:r>
              <a:rPr lang="sv-SE" baseline="0" dirty="0" smtClean="0"/>
              <a:t>, </a:t>
            </a:r>
            <a:r>
              <a:rPr lang="sv-SE" baseline="0" dirty="0" err="1" smtClean="0"/>
              <a:t>even</a:t>
            </a:r>
            <a:r>
              <a:rPr lang="sv-SE" baseline="0" dirty="0" smtClean="0"/>
              <a:t> in Sweden </a:t>
            </a:r>
            <a:r>
              <a:rPr lang="sv-SE" baseline="0" dirty="0" err="1" smtClean="0"/>
              <a:t>where</a:t>
            </a:r>
            <a:r>
              <a:rPr lang="sv-SE" baseline="0" dirty="0" smtClean="0"/>
              <a:t> the </a:t>
            </a:r>
            <a:r>
              <a:rPr lang="sv-SE" baseline="0" dirty="0" err="1" smtClean="0"/>
              <a:t>share</a:t>
            </a:r>
            <a:r>
              <a:rPr lang="sv-SE" baseline="0" dirty="0" smtClean="0"/>
              <a:t> </a:t>
            </a:r>
            <a:r>
              <a:rPr lang="sv-SE" baseline="0" dirty="0" err="1" smtClean="0"/>
              <a:t>of</a:t>
            </a:r>
            <a:r>
              <a:rPr lang="sv-SE" baseline="0" dirty="0" smtClean="0"/>
              <a:t> </a:t>
            </a:r>
            <a:r>
              <a:rPr lang="sv-SE" baseline="0" dirty="0" err="1" smtClean="0"/>
              <a:t>renewables</a:t>
            </a:r>
            <a:r>
              <a:rPr lang="sv-SE" baseline="0" dirty="0" smtClean="0"/>
              <a:t> is </a:t>
            </a:r>
            <a:r>
              <a:rPr lang="sv-SE" baseline="0" dirty="0" err="1" smtClean="0"/>
              <a:t>very</a:t>
            </a:r>
            <a:r>
              <a:rPr lang="sv-SE" baseline="0" dirty="0" smtClean="0"/>
              <a:t> </a:t>
            </a:r>
            <a:r>
              <a:rPr lang="sv-SE" baseline="0" dirty="0" err="1" smtClean="0"/>
              <a:t>high</a:t>
            </a:r>
            <a:r>
              <a:rPr lang="sv-SE" baseline="0" dirty="0" smtClean="0"/>
              <a:t> in </a:t>
            </a:r>
            <a:r>
              <a:rPr lang="sv-SE" baseline="0" dirty="0" err="1" smtClean="0"/>
              <a:t>comparison</a:t>
            </a:r>
            <a:r>
              <a:rPr lang="sv-SE" baseline="0" dirty="0" smtClean="0"/>
              <a:t> </a:t>
            </a:r>
            <a:r>
              <a:rPr lang="sv-SE" baseline="0" dirty="0" err="1" smtClean="0"/>
              <a:t>with</a:t>
            </a:r>
            <a:r>
              <a:rPr lang="sv-SE" baseline="0" dirty="0" smtClean="0"/>
              <a:t> the rest </a:t>
            </a:r>
            <a:r>
              <a:rPr lang="sv-SE" baseline="0" dirty="0" err="1" smtClean="0"/>
              <a:t>of</a:t>
            </a:r>
            <a:r>
              <a:rPr lang="sv-SE" baseline="0" dirty="0" smtClean="0"/>
              <a:t> the </a:t>
            </a:r>
            <a:r>
              <a:rPr lang="sv-SE" baseline="0" dirty="0" err="1" smtClean="0"/>
              <a:t>world</a:t>
            </a:r>
            <a:r>
              <a:rPr lang="sv-SE" baseline="0" dirty="0" smtClean="0"/>
              <a:t> (or </a:t>
            </a:r>
            <a:r>
              <a:rPr lang="sv-SE" baseline="0" dirty="0" err="1" smtClean="0"/>
              <a:t>even</a:t>
            </a:r>
            <a:r>
              <a:rPr lang="sv-SE" baseline="0" dirty="0" smtClean="0"/>
              <a:t> EU), </a:t>
            </a:r>
            <a:r>
              <a:rPr lang="sv-SE" baseline="0" dirty="0" err="1" smtClean="0"/>
              <a:t>there</a:t>
            </a:r>
            <a:r>
              <a:rPr lang="sv-SE" baseline="0" dirty="0" smtClean="0"/>
              <a:t> </a:t>
            </a:r>
            <a:r>
              <a:rPr lang="sv-SE" baseline="0" dirty="0" err="1" smtClean="0"/>
              <a:t>are</a:t>
            </a:r>
            <a:r>
              <a:rPr lang="sv-SE" baseline="0" dirty="0" smtClean="0"/>
              <a:t> </a:t>
            </a:r>
            <a:r>
              <a:rPr lang="sv-SE" baseline="0" dirty="0" err="1" smtClean="0"/>
              <a:t>efforts</a:t>
            </a:r>
            <a:r>
              <a:rPr lang="sv-SE" baseline="0" dirty="0" smtClean="0"/>
              <a:t> to transform the </a:t>
            </a:r>
            <a:r>
              <a:rPr lang="sv-SE" baseline="0" dirty="0" err="1" smtClean="0"/>
              <a:t>energy</a:t>
            </a:r>
            <a:r>
              <a:rPr lang="sv-SE" baseline="0" dirty="0" smtClean="0"/>
              <a:t> system </a:t>
            </a:r>
            <a:r>
              <a:rPr lang="sv-SE" baseline="0" dirty="0" err="1" smtClean="0"/>
              <a:t>into</a:t>
            </a:r>
            <a:r>
              <a:rPr lang="sv-SE" baseline="0" dirty="0" smtClean="0"/>
              <a:t> </a:t>
            </a:r>
            <a:r>
              <a:rPr lang="sv-SE" baseline="0" dirty="0" err="1" smtClean="0"/>
              <a:t>completely</a:t>
            </a:r>
            <a:r>
              <a:rPr lang="sv-SE" baseline="0" dirty="0" smtClean="0"/>
              <a:t> </a:t>
            </a:r>
            <a:r>
              <a:rPr lang="sv-SE" baseline="0" dirty="0" err="1" smtClean="0"/>
              <a:t>carbon</a:t>
            </a:r>
            <a:r>
              <a:rPr lang="sv-SE" baseline="0" dirty="0" smtClean="0"/>
              <a:t> </a:t>
            </a:r>
            <a:r>
              <a:rPr lang="sv-SE" baseline="0" dirty="0" err="1" smtClean="0"/>
              <a:t>free</a:t>
            </a:r>
            <a:r>
              <a:rPr lang="sv-SE" baseline="0" dirty="0" smtClean="0"/>
              <a:t> in the </a:t>
            </a:r>
            <a:r>
              <a:rPr lang="sv-SE" baseline="0" dirty="0" err="1" smtClean="0"/>
              <a:t>next</a:t>
            </a:r>
            <a:r>
              <a:rPr lang="sv-SE" baseline="0" dirty="0" smtClean="0"/>
              <a:t> </a:t>
            </a:r>
            <a:r>
              <a:rPr lang="sv-SE" baseline="0" dirty="0" err="1" smtClean="0"/>
              <a:t>few</a:t>
            </a:r>
            <a:r>
              <a:rPr lang="sv-SE" baseline="0" dirty="0" smtClean="0"/>
              <a:t> </a:t>
            </a:r>
            <a:r>
              <a:rPr lang="sv-SE" baseline="0" dirty="0" err="1" smtClean="0"/>
              <a:t>decades</a:t>
            </a:r>
            <a:r>
              <a:rPr lang="sv-SE" baseline="0" dirty="0" smtClean="0"/>
              <a:t>. </a:t>
            </a:r>
            <a:r>
              <a:rPr lang="sv-SE" baseline="0" dirty="0" err="1" smtClean="0"/>
              <a:t>This</a:t>
            </a:r>
            <a:r>
              <a:rPr lang="sv-SE" baseline="0" dirty="0" smtClean="0"/>
              <a:t> is not trivial, </a:t>
            </a:r>
            <a:r>
              <a:rPr lang="sv-SE" baseline="0" dirty="0" err="1" smtClean="0"/>
              <a:t>considering</a:t>
            </a:r>
            <a:r>
              <a:rPr lang="sv-SE" baseline="0" dirty="0" smtClean="0"/>
              <a:t> the </a:t>
            </a:r>
            <a:r>
              <a:rPr lang="sv-SE" baseline="0" dirty="0" err="1" smtClean="0"/>
              <a:t>fact</a:t>
            </a:r>
            <a:r>
              <a:rPr lang="sv-SE" baseline="0" dirty="0" smtClean="0"/>
              <a:t> </a:t>
            </a:r>
            <a:r>
              <a:rPr lang="sv-SE" baseline="0" dirty="0" err="1" smtClean="0"/>
              <a:t>that</a:t>
            </a:r>
            <a:r>
              <a:rPr lang="sv-SE" baseline="0" dirty="0" smtClean="0"/>
              <a:t> the transport </a:t>
            </a:r>
            <a:r>
              <a:rPr lang="sv-SE" baseline="0" dirty="0" err="1" smtClean="0"/>
              <a:t>sector</a:t>
            </a:r>
            <a:r>
              <a:rPr lang="sv-SE" baseline="0" dirty="0" smtClean="0"/>
              <a:t> is </a:t>
            </a:r>
            <a:r>
              <a:rPr lang="sv-SE" baseline="0" dirty="0" err="1" smtClean="0"/>
              <a:t>heavily</a:t>
            </a:r>
            <a:r>
              <a:rPr lang="sv-SE" baseline="0" dirty="0" smtClean="0"/>
              <a:t> </a:t>
            </a:r>
            <a:r>
              <a:rPr lang="sv-SE" baseline="0" dirty="0" err="1" smtClean="0"/>
              <a:t>reliant</a:t>
            </a:r>
            <a:r>
              <a:rPr lang="sv-SE" baseline="0" dirty="0" smtClean="0"/>
              <a:t> on </a:t>
            </a:r>
            <a:r>
              <a:rPr lang="sv-SE" baseline="0" dirty="0" err="1" smtClean="0"/>
              <a:t>oil</a:t>
            </a:r>
            <a:r>
              <a:rPr lang="sv-SE" baseline="0" dirty="0" smtClean="0"/>
              <a:t> </a:t>
            </a:r>
            <a:r>
              <a:rPr lang="sv-SE" baseline="0" dirty="0" err="1" smtClean="0"/>
              <a:t>products</a:t>
            </a:r>
            <a:r>
              <a:rPr lang="sv-SE" baseline="0" dirty="0" smtClean="0"/>
              <a:t>. </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2</a:t>
            </a:fld>
            <a:endParaRPr lang="en-GB"/>
          </a:p>
        </p:txBody>
      </p:sp>
    </p:spTree>
    <p:extLst>
      <p:ext uri="{BB962C8B-B14F-4D97-AF65-F5344CB8AC3E}">
        <p14:creationId xmlns:p14="http://schemas.microsoft.com/office/powerpoint/2010/main" val="411641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&gt;Moving on, one important aspect</a:t>
            </a:r>
            <a:r>
              <a:rPr lang="en-US" baseline="0" dirty="0" smtClean="0"/>
              <a:t> to improve on is energy efficiency, which directly corresponds to a more cost-efficient system. In terms of electricity generation, the cheapest kWh is a kWh not generated – this can be achieved for instance with better thermal insulation, thus reducing the need for heating or cooling. </a:t>
            </a:r>
          </a:p>
          <a:p>
            <a:r>
              <a:rPr lang="en-US" baseline="0" dirty="0" smtClean="0"/>
              <a:t>&gt;Furthermore, technology improvements help in strengthening the resilience and robustness of the energy system, as for example it can withstand outages more effectively. In addition, by maximizing the use of domestic energy sources, import dependency is reduced and disruptions in fuel supply and price fluctuations are avoided. For instance, EV owners charging their vehicles with electricity from domestic solar and wind technologies, remain unaffected in the case of sudden surges in oil price. </a:t>
            </a:r>
          </a:p>
          <a:p>
            <a:r>
              <a:rPr lang="en-US" baseline="0" dirty="0" smtClean="0"/>
              <a:t>&gt;In addition, future deployment of technologies that help reduce CO2 emissions is significant. Finally, emissions of air and water pollutants that adversely affect health public health and the environment can be reduced.</a:t>
            </a:r>
            <a:endParaRPr lang="en-US" dirty="0" smtClean="0"/>
          </a:p>
          <a:p>
            <a:r>
              <a:rPr lang="en-US" dirty="0" smtClean="0"/>
              <a:t>A</a:t>
            </a:r>
            <a:r>
              <a:rPr lang="en-US" baseline="0" dirty="0" smtClean="0"/>
              <a:t>ll of these aspects are connected to each of the technology options we will discuss today</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3</a:t>
            </a:fld>
            <a:endParaRPr lang="en-GB"/>
          </a:p>
        </p:txBody>
      </p:sp>
    </p:spTree>
    <p:extLst>
      <p:ext uri="{BB962C8B-B14F-4D97-AF65-F5344CB8AC3E}">
        <p14:creationId xmlns:p14="http://schemas.microsoft.com/office/powerpoint/2010/main" val="1694953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BREAK HERE</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4</a:t>
            </a:fld>
            <a:endParaRPr lang="en-GB"/>
          </a:p>
        </p:txBody>
      </p:sp>
    </p:spTree>
    <p:extLst>
      <p:ext uri="{BB962C8B-B14F-4D97-AF65-F5344CB8AC3E}">
        <p14:creationId xmlns:p14="http://schemas.microsoft.com/office/powerpoint/2010/main" val="2147762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short intro to this section, it is important to  show how diverse water availability is across the world. This figure shows the variation in water stress in different regions.</a:t>
            </a:r>
          </a:p>
          <a:p>
            <a:r>
              <a:rPr lang="en-US" baseline="0" dirty="0" smtClean="0"/>
              <a:t>It is interesting to see that great variation exists even within certain countries (e.g. Australia, India, Argentina, South Africa and Spain). Also, specific areas of the world, such as Middle East and North Africa are in extreme stress. </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5</a:t>
            </a:fld>
            <a:endParaRPr lang="en-GB"/>
          </a:p>
        </p:txBody>
      </p:sp>
    </p:spTree>
    <p:extLst>
      <p:ext uri="{BB962C8B-B14F-4D97-AF65-F5344CB8AC3E}">
        <p14:creationId xmlns:p14="http://schemas.microsoft.com/office/powerpoint/2010/main" val="257462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a:t>
            </a:r>
            <a:r>
              <a:rPr lang="en-US" baseline="0" dirty="0" smtClean="0"/>
              <a:t> further, it is important to note that climate projections indicate that the situation will exacerbate with time. Population growth and changes in precipitation patterns can increase the water stress in some of the regions (e.g. in this case for USA, China, India, and parts of the European continent-like France). </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6</a:t>
            </a:fld>
            <a:endParaRPr lang="en-GB"/>
          </a:p>
        </p:txBody>
      </p:sp>
    </p:spTree>
    <p:extLst>
      <p:ext uri="{BB962C8B-B14F-4D97-AF65-F5344CB8AC3E}">
        <p14:creationId xmlns:p14="http://schemas.microsoft.com/office/powerpoint/2010/main" val="368832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a:t>
            </a:r>
            <a:r>
              <a:rPr lang="en-US" baseline="0" dirty="0" smtClean="0"/>
              <a:t> a closer look into one of the countries in the most affected region (i.e. Israel in the Middle East), it is projected that the natural water supply will decrease over time (indicated by the solid blue line). To meet the increasing demand, desalinated and brackish water will have to be used, while effluent will have to be recycled and reused. </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7</a:t>
            </a:fld>
            <a:endParaRPr lang="en-GB"/>
          </a:p>
        </p:txBody>
      </p:sp>
    </p:spTree>
    <p:extLst>
      <p:ext uri="{BB962C8B-B14F-4D97-AF65-F5344CB8AC3E}">
        <p14:creationId xmlns:p14="http://schemas.microsoft.com/office/powerpoint/2010/main" val="2803735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desalination? It is the process</a:t>
            </a:r>
            <a:r>
              <a:rPr lang="en-US" baseline="0" dirty="0" smtClean="0"/>
              <a:t> used to remove minerals from saline water so as to produce freshwater. This significance of desalination is increasing in arid and semi-arid countries. </a:t>
            </a:r>
          </a:p>
          <a:p>
            <a:r>
              <a:rPr lang="en-US" baseline="0" dirty="0" smtClean="0"/>
              <a:t>It is an energy intensive and hence an expensive process. Energy inputs can be either in the form of thermal energy or electricity. </a:t>
            </a:r>
          </a:p>
          <a:p>
            <a:r>
              <a:rPr lang="en-US" baseline="0" dirty="0" smtClean="0"/>
              <a:t>This is probably not well known, but desalination used in roughly 150 countries and in 2015 provided freshwater to more than 300 million people. </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8</a:t>
            </a:fld>
            <a:endParaRPr lang="en-GB"/>
          </a:p>
        </p:txBody>
      </p:sp>
    </p:spTree>
    <p:extLst>
      <p:ext uri="{BB962C8B-B14F-4D97-AF65-F5344CB8AC3E}">
        <p14:creationId xmlns:p14="http://schemas.microsoft.com/office/powerpoint/2010/main" val="833805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spc="0" dirty="0" smtClean="0"/>
              <a:t>There are different ways in which water</a:t>
            </a:r>
            <a:r>
              <a:rPr lang="en-GB" sz="1400" spc="0" baseline="0" dirty="0" smtClean="0"/>
              <a:t> can be desalinated. The most common is RO, as it takes up 65% of the share of the global desalinated water. This is a mechanical process in which the saline water is pushed through a semipermeable membrane, which collects the minerals but allows water to pass through.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spc="0" dirty="0" smtClean="0"/>
              <a:t>Multi-stage Flash - </a:t>
            </a:r>
            <a:r>
              <a:rPr lang="en-US" sz="1200" spc="0" dirty="0" smtClean="0"/>
              <a:t>based on </a:t>
            </a:r>
            <a:r>
              <a:rPr lang="en-US" sz="1200" spc="0" dirty="0" err="1" smtClean="0"/>
              <a:t>vapour</a:t>
            </a:r>
            <a:r>
              <a:rPr lang="en-US" sz="1200" spc="0" dirty="0" smtClean="0"/>
              <a:t> generation from seawater or brine as it enters a chamber (stage) which is at a lower pressure than its saturation pressure, causing flash evaporation, produced instantaneously and violently.</a:t>
            </a:r>
            <a:endParaRPr lang="en-GB" sz="1200" spc="0" dirty="0" smtClean="0"/>
          </a:p>
          <a:p>
            <a:r>
              <a:rPr lang="en-US" dirty="0" smtClean="0"/>
              <a:t>MED - </a:t>
            </a:r>
            <a:r>
              <a:rPr lang="en-US" sz="1200" b="0" i="0" u="none" strike="noStrike" kern="1200" baseline="0" dirty="0" smtClean="0">
                <a:solidFill>
                  <a:schemeClr val="tx1"/>
                </a:solidFill>
                <a:latin typeface="+mn-lt"/>
                <a:ea typeface="+mn-ea"/>
                <a:cs typeface="+mn-cs"/>
              </a:rPr>
              <a:t>The hot fluid (liquid or steam) transfers its energy to the seawater that is being sprayed over the first tube bundle row (</a:t>
            </a:r>
            <a:r>
              <a:rPr lang="en-US" sz="1200" b="0" i="0" u="none" strike="noStrike" kern="1200" baseline="0" dirty="0" err="1" smtClean="0">
                <a:solidFill>
                  <a:schemeClr val="tx1"/>
                </a:solidFill>
                <a:latin typeface="+mn-lt"/>
                <a:ea typeface="+mn-ea"/>
                <a:cs typeface="+mn-cs"/>
              </a:rPr>
              <a:t>feedwater</a:t>
            </a:r>
            <a:r>
              <a:rPr lang="en-US" sz="1200" b="0" i="0" u="none" strike="noStrike" kern="1200" baseline="0" dirty="0" smtClean="0">
                <a:solidFill>
                  <a:schemeClr val="tx1"/>
                </a:solidFill>
                <a:latin typeface="+mn-lt"/>
                <a:ea typeface="+mn-ea"/>
                <a:cs typeface="+mn-cs"/>
              </a:rPr>
              <a:t>), forming a thin film of water. The seawater is heated to its boiling point, evaporating part of it. The </a:t>
            </a:r>
            <a:r>
              <a:rPr lang="en-US" sz="1200" b="0" i="0" u="none" strike="noStrike" kern="1200" baseline="0" dirty="0" err="1" smtClean="0">
                <a:solidFill>
                  <a:schemeClr val="tx1"/>
                </a:solidFill>
                <a:latin typeface="+mn-lt"/>
                <a:ea typeface="+mn-ea"/>
                <a:cs typeface="+mn-cs"/>
              </a:rPr>
              <a:t>vapour</a:t>
            </a:r>
            <a:r>
              <a:rPr lang="en-US" sz="1200" b="0" i="0" u="none" strike="noStrike" kern="1200" baseline="0" dirty="0" smtClean="0">
                <a:solidFill>
                  <a:schemeClr val="tx1"/>
                </a:solidFill>
                <a:latin typeface="+mn-lt"/>
                <a:ea typeface="+mn-ea"/>
                <a:cs typeface="+mn-cs"/>
              </a:rPr>
              <a:t> generated flows to the condenser through a demister and there condenses, transferring its latent heat to the seawater circulating inside the condenser’s tube bundle. The demister stops brine droplets mixing with the generated </a:t>
            </a:r>
            <a:r>
              <a:rPr lang="en-US" sz="1200" b="0" i="0" u="none" strike="noStrike" kern="1200" baseline="0" dirty="0" err="1" smtClean="0">
                <a:solidFill>
                  <a:schemeClr val="tx1"/>
                </a:solidFill>
                <a:latin typeface="+mn-lt"/>
                <a:ea typeface="+mn-ea"/>
                <a:cs typeface="+mn-cs"/>
              </a:rPr>
              <a:t>vapour</a:t>
            </a:r>
            <a:r>
              <a:rPr lang="en-US" sz="1200" b="0" i="0" u="none" strike="noStrike" kern="1200" baseline="0" dirty="0" smtClean="0">
                <a:solidFill>
                  <a:schemeClr val="tx1"/>
                </a:solidFill>
                <a:latin typeface="+mn-lt"/>
                <a:ea typeface="+mn-ea"/>
                <a:cs typeface="+mn-cs"/>
              </a:rPr>
              <a:t>, or with the final product. Also, it prevents the condenser tube </a:t>
            </a:r>
          </a:p>
          <a:p>
            <a:r>
              <a:rPr lang="en-US" sz="1200" b="0" i="0" u="none" strike="noStrike" kern="1200" baseline="0" dirty="0" smtClean="0">
                <a:solidFill>
                  <a:schemeClr val="tx1"/>
                </a:solidFill>
                <a:latin typeface="+mn-lt"/>
                <a:ea typeface="+mn-ea"/>
                <a:cs typeface="+mn-cs"/>
              </a:rPr>
              <a:t>bundle from being exposed to brine, thus avoiding scaling problems, tube corrosion and, as a consequence, a reduction in heat transfer.</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9</a:t>
            </a:fld>
            <a:endParaRPr lang="en-GB"/>
          </a:p>
        </p:txBody>
      </p:sp>
    </p:spTree>
    <p:extLst>
      <p:ext uri="{BB962C8B-B14F-4D97-AF65-F5344CB8AC3E}">
        <p14:creationId xmlns:p14="http://schemas.microsoft.com/office/powerpoint/2010/main" val="1825424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58963"/>
            <a:ext cx="10515600" cy="1883697"/>
          </a:xfrm>
        </p:spPr>
        <p:txBody>
          <a:bodyPr anchor="ctr">
            <a:normAutofit/>
          </a:bodyPr>
          <a:lstStyle>
            <a:lvl1pPr algn="ctr">
              <a:defRPr sz="50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Subtitle 2"/>
          <p:cNvSpPr>
            <a:spLocks noGrp="1"/>
          </p:cNvSpPr>
          <p:nvPr>
            <p:ph type="subTitle" idx="1"/>
          </p:nvPr>
        </p:nvSpPr>
        <p:spPr>
          <a:xfrm>
            <a:off x="1524000" y="3880884"/>
            <a:ext cx="9144000" cy="1881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BO" noProof="0" dirty="0" err="1"/>
              <a:t>Click</a:t>
            </a:r>
            <a:r>
              <a:rPr lang="es-BO" noProof="0" dirty="0"/>
              <a:t> to </a:t>
            </a:r>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smtClean="0"/>
              <a:t>2017-10-10</a:t>
            </a:r>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1170" y="477372"/>
            <a:ext cx="1941576" cy="762000"/>
          </a:xfrm>
          <a:prstGeom prst="rect">
            <a:avLst/>
          </a:prstGeom>
        </p:spPr>
      </p:pic>
    </p:spTree>
    <p:extLst>
      <p:ext uri="{BB962C8B-B14F-4D97-AF65-F5344CB8AC3E}">
        <p14:creationId xmlns:p14="http://schemas.microsoft.com/office/powerpoint/2010/main" val="418129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4056"/>
          </a:xfrm>
        </p:spPr>
        <p:txBody>
          <a:bodyPr anchor="b"/>
          <a:lstStyle>
            <a:lvl1pPr>
              <a:defRPr sz="32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Content Placeholder 2"/>
          <p:cNvSpPr>
            <a:spLocks noGrp="1"/>
          </p:cNvSpPr>
          <p:nvPr>
            <p:ph idx="1"/>
          </p:nvPr>
        </p:nvSpPr>
        <p:spPr>
          <a:xfrm>
            <a:off x="5183188" y="1618488"/>
            <a:ext cx="6172200" cy="4515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88953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6464"/>
          </a:xfrm>
        </p:spPr>
        <p:txBody>
          <a:bodyPr anchor="b"/>
          <a:lstStyle>
            <a:lvl1pPr>
              <a:defRPr sz="32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Picture Placeholder 2"/>
          <p:cNvSpPr>
            <a:spLocks noGrp="1"/>
          </p:cNvSpPr>
          <p:nvPr>
            <p:ph type="pic" idx="1"/>
          </p:nvPr>
        </p:nvSpPr>
        <p:spPr>
          <a:xfrm>
            <a:off x="5183188" y="1618488"/>
            <a:ext cx="6172200" cy="45156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
        <p:nvSpPr>
          <p:cNvPr id="9"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Tree>
    <p:extLst>
      <p:ext uri="{BB962C8B-B14F-4D97-AF65-F5344CB8AC3E}">
        <p14:creationId xmlns:p14="http://schemas.microsoft.com/office/powerpoint/2010/main" val="2599907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Vertical Text Placeholder 2"/>
          <p:cNvSpPr>
            <a:spLocks noGrp="1"/>
          </p:cNvSpPr>
          <p:nvPr>
            <p:ph type="body" orient="vert" idx="1"/>
          </p:nvPr>
        </p:nvSpPr>
        <p:spPr/>
        <p:txBody>
          <a:bodyPr vert="eaVert"/>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spTree>
    <p:extLst>
      <p:ext uri="{BB962C8B-B14F-4D97-AF65-F5344CB8AC3E}">
        <p14:creationId xmlns:p14="http://schemas.microsoft.com/office/powerpoint/2010/main" val="2849171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682036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smtClean="0"/>
              <a:t>2017-10-10</a:t>
            </a:r>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grpSp>
        <p:nvGrpSpPr>
          <p:cNvPr id="5" name="Grupp 28"/>
          <p:cNvGrpSpPr/>
          <p:nvPr userDrawn="1"/>
        </p:nvGrpSpPr>
        <p:grpSpPr>
          <a:xfrm>
            <a:off x="839972" y="364809"/>
            <a:ext cx="10513828" cy="5859118"/>
            <a:chOff x="0" y="2049787"/>
            <a:chExt cx="9144000" cy="3091924"/>
          </a:xfrm>
        </p:grpSpPr>
        <p:sp>
          <p:nvSpPr>
            <p:cNvPr id="6" name="Rektangel 13"/>
            <p:cNvSpPr/>
            <p:nvPr userDrawn="1"/>
          </p:nvSpPr>
          <p:spPr bwMode="gray">
            <a:xfrm>
              <a:off x="0" y="2049787"/>
              <a:ext cx="9144000" cy="3091924"/>
            </a:xfrm>
            <a:prstGeom prst="rect">
              <a:avLst/>
            </a:prstGeom>
            <a:solidFill>
              <a:srgbClr val="1954A6"/>
            </a:solidFill>
            <a:ln w="25400" cap="flat" cmpd="sng" algn="ctr">
              <a:noFill/>
              <a:prstDash val="solid"/>
            </a:ln>
            <a:effectLst/>
          </p:spPr>
          <p:txBody>
            <a:bodyPr rtlCol="0" anchor="ctr"/>
            <a:lstStyle/>
            <a:p>
              <a:pPr marL="0" marR="0" lvl="0" indent="0" algn="l" defTabSz="913956"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Arial"/>
                <a:ea typeface="+mn-ea"/>
                <a:cs typeface="+mn-cs"/>
              </a:endParaRPr>
            </a:p>
          </p:txBody>
        </p:sp>
        <p:grpSp>
          <p:nvGrpSpPr>
            <p:cNvPr id="7" name="Grupp 22"/>
            <p:cNvGrpSpPr/>
            <p:nvPr userDrawn="1"/>
          </p:nvGrpSpPr>
          <p:grpSpPr>
            <a:xfrm>
              <a:off x="0" y="3282722"/>
              <a:ext cx="9144000" cy="1514670"/>
              <a:chOff x="900907" y="2781178"/>
              <a:chExt cx="9144000" cy="1514670"/>
            </a:xfrm>
          </p:grpSpPr>
          <p:sp>
            <p:nvSpPr>
              <p:cNvPr id="8" name="Rektangel 4"/>
              <p:cNvSpPr/>
              <p:nvPr userDrawn="1"/>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Rektangel 10"/>
              <p:cNvSpPr/>
              <p:nvPr userDrawn="1"/>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1" i="0" u="none" strike="noStrike" kern="1200" cap="none" spc="0" normalizeH="0" baseline="0" noProof="0" dirty="0">
                  <a:ln>
                    <a:noFill/>
                  </a:ln>
                  <a:solidFill>
                    <a:prstClr val="white"/>
                  </a:solidFill>
                  <a:effectLst/>
                  <a:uLnTx/>
                  <a:uFillTx/>
                  <a:latin typeface="Arial"/>
                  <a:ea typeface="+mn-ea"/>
                  <a:cs typeface="+mn-cs"/>
                </a:endParaRPr>
              </a:p>
            </p:txBody>
          </p:sp>
          <p:sp>
            <p:nvSpPr>
              <p:cNvPr id="10" name="Rektangel 11"/>
              <p:cNvSpPr/>
              <p:nvPr userDrawn="1"/>
            </p:nvSpPr>
            <p:spPr>
              <a:xfrm>
                <a:off x="900907" y="2781178"/>
                <a:ext cx="9144000" cy="900963"/>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ktangel 12"/>
              <p:cNvSpPr/>
              <p:nvPr userDrawn="1"/>
            </p:nvSpPr>
            <p:spPr>
              <a:xfrm>
                <a:off x="900907" y="2950674"/>
                <a:ext cx="9144000" cy="1345174"/>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2" name="Rektangel 13"/>
              <p:cNvSpPr/>
              <p:nvPr userDrawn="1"/>
            </p:nvSpPr>
            <p:spPr>
              <a:xfrm>
                <a:off x="900907" y="3041048"/>
                <a:ext cx="9144000" cy="1250039"/>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solidFill>
                      <a:srgbClr val="1F497D"/>
                    </a:solidFill>
                  </a:ln>
                  <a:solidFill>
                    <a:prstClr val="white"/>
                  </a:solidFill>
                  <a:effectLst/>
                  <a:uLnTx/>
                  <a:uFillTx/>
                  <a:latin typeface="Arial"/>
                  <a:ea typeface="+mn-ea"/>
                  <a:cs typeface="+mn-cs"/>
                </a:endParaRPr>
              </a:p>
            </p:txBody>
          </p:sp>
        </p:grpSp>
      </p:gr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spTree>
    <p:extLst>
      <p:ext uri="{BB962C8B-B14F-4D97-AF65-F5344CB8AC3E}">
        <p14:creationId xmlns:p14="http://schemas.microsoft.com/office/powerpoint/2010/main" val="398265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smtClean="0"/>
              <a:t>2017-10-10</a:t>
            </a:r>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sp>
        <p:nvSpPr>
          <p:cNvPr id="11" name="Title 1"/>
          <p:cNvSpPr>
            <a:spLocks noGrp="1"/>
          </p:cNvSpPr>
          <p:nvPr>
            <p:ph type="title"/>
          </p:nvPr>
        </p:nvSpPr>
        <p:spPr>
          <a:xfrm>
            <a:off x="1935480" y="342841"/>
            <a:ext cx="9418320" cy="1116286"/>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1170" y="477372"/>
            <a:ext cx="1941576" cy="762000"/>
          </a:xfrm>
          <a:prstGeom prst="rect">
            <a:avLst/>
          </a:prstGeom>
        </p:spPr>
      </p:pic>
    </p:spTree>
    <p:extLst>
      <p:ext uri="{BB962C8B-B14F-4D97-AF65-F5344CB8AC3E}">
        <p14:creationId xmlns:p14="http://schemas.microsoft.com/office/powerpoint/2010/main" val="154618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sp>
        <p:nvSpPr>
          <p:cNvPr id="9" name="Title 1"/>
          <p:cNvSpPr>
            <a:spLocks noGrp="1"/>
          </p:cNvSpPr>
          <p:nvPr>
            <p:ph type="title"/>
          </p:nvPr>
        </p:nvSpPr>
        <p:spPr>
          <a:xfrm>
            <a:off x="1935480" y="382053"/>
            <a:ext cx="9418320" cy="669507"/>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14"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320817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l">
              <a:defRPr sz="60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396372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Content Placeholder 2"/>
          <p:cNvSpPr>
            <a:spLocks noGrp="1"/>
          </p:cNvSpPr>
          <p:nvPr>
            <p:ph sz="half" idx="1"/>
          </p:nvPr>
        </p:nvSpPr>
        <p:spPr>
          <a:xfrm>
            <a:off x="838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289601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
        <p:nvSpPr>
          <p:cNvPr id="8" name="Title 1"/>
          <p:cNvSpPr>
            <a:spLocks noGrp="1"/>
          </p:cNvSpPr>
          <p:nvPr>
            <p:ph type="title"/>
          </p:nvPr>
        </p:nvSpPr>
        <p:spPr>
          <a:xfrm>
            <a:off x="1935480" y="382053"/>
            <a:ext cx="9418320" cy="669507"/>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9"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295756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184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4" name="Content Placeholder 3"/>
          <p:cNvSpPr>
            <a:spLocks noGrp="1"/>
          </p:cNvSpPr>
          <p:nvPr>
            <p:ph sz="half" idx="2"/>
          </p:nvPr>
        </p:nvSpPr>
        <p:spPr>
          <a:xfrm>
            <a:off x="839788" y="2609087"/>
            <a:ext cx="5157787" cy="3580576"/>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5" name="Text Placeholder 4"/>
          <p:cNvSpPr>
            <a:spLocks noGrp="1"/>
          </p:cNvSpPr>
          <p:nvPr>
            <p:ph type="body" sz="quarter" idx="3"/>
          </p:nvPr>
        </p:nvSpPr>
        <p:spPr>
          <a:xfrm>
            <a:off x="6172200" y="16184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6" name="Content Placeholder 5"/>
          <p:cNvSpPr>
            <a:spLocks noGrp="1"/>
          </p:cNvSpPr>
          <p:nvPr>
            <p:ph sz="quarter" idx="4"/>
          </p:nvPr>
        </p:nvSpPr>
        <p:spPr>
          <a:xfrm>
            <a:off x="6172200" y="2609087"/>
            <a:ext cx="5183188" cy="3580576"/>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
        <p:nvSpPr>
          <p:cNvPr id="11" name="Title 1"/>
          <p:cNvSpPr>
            <a:spLocks noGrp="1"/>
          </p:cNvSpPr>
          <p:nvPr>
            <p:ph type="title"/>
          </p:nvPr>
        </p:nvSpPr>
        <p:spPr>
          <a:xfrm>
            <a:off x="1935480" y="354521"/>
            <a:ext cx="9418320" cy="1097280"/>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161202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261344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4937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69000">
              <a:srgbClr val="FDFDFD"/>
            </a:gs>
            <a:gs pos="100000">
              <a:schemeClr val="bg2">
                <a:alpha val="5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35480" y="364808"/>
            <a:ext cx="9418320" cy="1097280"/>
          </a:xfrm>
          <a:prstGeom prst="rect">
            <a:avLst/>
          </a:prstGeom>
        </p:spPr>
        <p:txBody>
          <a:bodyPr vert="horz" lIns="91440" tIns="45720" rIns="91440" bIns="45720" rtlCol="0" anchor="ctr">
            <a:normAutofit/>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Text Placeholder 2"/>
          <p:cNvSpPr>
            <a:spLocks noGrp="1"/>
          </p:cNvSpPr>
          <p:nvPr>
            <p:ph type="body" idx="1"/>
          </p:nvPr>
        </p:nvSpPr>
        <p:spPr>
          <a:xfrm>
            <a:off x="838200" y="1616149"/>
            <a:ext cx="10515600" cy="4550734"/>
          </a:xfrm>
          <a:prstGeom prst="rect">
            <a:avLst/>
          </a:prstGeom>
        </p:spPr>
        <p:txBody>
          <a:bodyPr vert="horz" lIns="91440" tIns="45720" rIns="91440" bIns="45720" rtlCol="0">
            <a:normAutofit/>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cxnSp>
        <p:nvCxnSpPr>
          <p:cNvPr id="5" name="Straight Connector 4"/>
          <p:cNvCxnSpPr/>
          <p:nvPr userDrawn="1"/>
        </p:nvCxnSpPr>
        <p:spPr>
          <a:xfrm>
            <a:off x="838200" y="6323905"/>
            <a:ext cx="1051560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9871170" y="477372"/>
            <a:ext cx="1941576" cy="762000"/>
          </a:xfrm>
          <a:prstGeom prst="rect">
            <a:avLst/>
          </a:prstGeom>
        </p:spPr>
      </p:pic>
    </p:spTree>
    <p:extLst>
      <p:ext uri="{BB962C8B-B14F-4D97-AF65-F5344CB8AC3E}">
        <p14:creationId xmlns:p14="http://schemas.microsoft.com/office/powerpoint/2010/main" val="26509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63"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hf hdr="0"/>
  <p:txStyles>
    <p:title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aliotis@kth.s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4.0/" TargetMode="External"/><Relationship Id="rId4" Type="http://schemas.openxmlformats.org/officeDocument/2006/relationships/hyperlink" Target="http://www.optimus.communit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cience.sciencemag.org/content/333/6043/712.ful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www.sciencedirect.com/science/article/pii/S0360544215015248"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www.osemosys.org/understanding-the-energy-system.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New Trends in Energy</a:t>
            </a:r>
            <a:br>
              <a:rPr lang="en-GB" dirty="0"/>
            </a:br>
            <a:r>
              <a:rPr lang="en-GB" sz="3600" dirty="0" smtClean="0">
                <a:solidFill>
                  <a:schemeClr val="tx1">
                    <a:lumMod val="65000"/>
                    <a:lumOff val="35000"/>
                  </a:schemeClr>
                </a:solidFill>
              </a:rPr>
              <a:t>Desalination</a:t>
            </a:r>
            <a:endParaRPr lang="en-GB" dirty="0">
              <a:solidFill>
                <a:schemeClr val="tx1">
                  <a:lumMod val="65000"/>
                  <a:lumOff val="35000"/>
                </a:schemeClr>
              </a:solidFill>
            </a:endParaRPr>
          </a:p>
        </p:txBody>
      </p:sp>
      <p:sp>
        <p:nvSpPr>
          <p:cNvPr id="7" name="Subtitle 3"/>
          <p:cNvSpPr>
            <a:spLocks noGrp="1"/>
          </p:cNvSpPr>
          <p:nvPr>
            <p:ph type="subTitle" idx="1"/>
          </p:nvPr>
        </p:nvSpPr>
        <p:spPr/>
        <p:txBody>
          <a:bodyPr>
            <a:normAutofit/>
          </a:bodyPr>
          <a:lstStyle/>
          <a:p>
            <a:r>
              <a:rPr lang="en-GB" dirty="0" smtClean="0"/>
              <a:t>Constantinos Taliotis</a:t>
            </a:r>
            <a:endParaRPr lang="en-GB" dirty="0"/>
          </a:p>
          <a:p>
            <a:r>
              <a:rPr lang="en-GB" dirty="0" smtClean="0">
                <a:hlinkClick r:id="rId3"/>
              </a:rPr>
              <a:t>taliotis@kth.se</a:t>
            </a:r>
            <a:r>
              <a:rPr lang="en-GB" dirty="0" smtClean="0"/>
              <a:t> </a:t>
            </a:r>
            <a:endParaRPr lang="en-GB" dirty="0"/>
          </a:p>
        </p:txBody>
      </p:sp>
      <p:sp>
        <p:nvSpPr>
          <p:cNvPr id="5" name="Date Placeholder 4"/>
          <p:cNvSpPr>
            <a:spLocks noGrp="1"/>
          </p:cNvSpPr>
          <p:nvPr>
            <p:ph type="dt" sz="half" idx="10"/>
          </p:nvPr>
        </p:nvSpPr>
        <p:spPr/>
        <p:txBody>
          <a:bodyPr/>
          <a:lstStyle/>
          <a:p>
            <a:r>
              <a:rPr lang="sv-SE" smtClean="0"/>
              <a:t>2017-10-10</a:t>
            </a:r>
            <a:endParaRPr lang="en-GB" dirty="0"/>
          </a:p>
        </p:txBody>
      </p:sp>
      <p:sp>
        <p:nvSpPr>
          <p:cNvPr id="6" name="Footer Placeholder 5"/>
          <p:cNvSpPr>
            <a:spLocks noGrp="1"/>
          </p:cNvSpPr>
          <p:nvPr>
            <p:ph type="ftr" sz="quarter" idx="11"/>
          </p:nvPr>
        </p:nvSpPr>
        <p:spPr/>
        <p:txBody>
          <a:bodyPr/>
          <a:lstStyle/>
          <a:p>
            <a:r>
              <a:rPr lang="en-GB" smtClean="0"/>
              <a:t>New trends in Energy</a:t>
            </a:r>
            <a:endParaRPr lang="en-GB" dirty="0"/>
          </a:p>
        </p:txBody>
      </p:sp>
      <p:sp>
        <p:nvSpPr>
          <p:cNvPr id="8" name="Slide Number Placeholder 7"/>
          <p:cNvSpPr>
            <a:spLocks noGrp="1"/>
          </p:cNvSpPr>
          <p:nvPr>
            <p:ph type="sldNum" sz="quarter" idx="12"/>
          </p:nvPr>
        </p:nvSpPr>
        <p:spPr/>
        <p:txBody>
          <a:bodyPr/>
          <a:lstStyle/>
          <a:p>
            <a:fld id="{A0B7FA9A-6BCF-4CFA-8685-B7A43319A6CD}" type="slidenum">
              <a:rPr lang="en-GB" smtClean="0"/>
              <a:pPr/>
              <a:t>1</a:t>
            </a:fld>
            <a:endParaRPr lang="en-GB" dirty="0"/>
          </a:p>
        </p:txBody>
      </p:sp>
      <p:sp>
        <p:nvSpPr>
          <p:cNvPr id="9" name="Subtitle 3"/>
          <p:cNvSpPr txBox="1">
            <a:spLocks/>
          </p:cNvSpPr>
          <p:nvPr/>
        </p:nvSpPr>
        <p:spPr>
          <a:xfrm>
            <a:off x="838200" y="5696322"/>
            <a:ext cx="9144000" cy="4175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spc="-15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spc="-15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spc="-15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spc="-15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spc="-15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spc="0" dirty="0" smtClean="0"/>
              <a:t>Introductory lecture – Energy commodities and technologies</a:t>
            </a:r>
          </a:p>
        </p:txBody>
      </p:sp>
      <p:sp>
        <p:nvSpPr>
          <p:cNvPr id="10" name="TextBox 9"/>
          <p:cNvSpPr txBox="1"/>
          <p:nvPr/>
        </p:nvSpPr>
        <p:spPr>
          <a:xfrm>
            <a:off x="838199" y="6085489"/>
            <a:ext cx="10515601" cy="163293"/>
          </a:xfrm>
          <a:prstGeom prst="rect">
            <a:avLst/>
          </a:prstGeom>
        </p:spPr>
        <p:txBody>
          <a:bodyPr vert="horz" wrap="square" lIns="91440" tIns="0" rIns="91440" bIns="0" rtlCol="0" anchor="t">
            <a:noAutofit/>
          </a:bodyPr>
          <a:lstStyle/>
          <a:p>
            <a:pPr fontAlgn="ctr"/>
            <a:r>
              <a:rPr lang="en-US" sz="1000" dirty="0"/>
              <a:t>This work by </a:t>
            </a:r>
            <a:r>
              <a:rPr lang="en-US" sz="1000" dirty="0" err="1">
                <a:hlinkClick r:id="rId4"/>
              </a:rPr>
              <a:t>OpTIMUS.community</a:t>
            </a:r>
            <a:r>
              <a:rPr lang="en-US" sz="1000" dirty="0"/>
              <a:t> is licensed </a:t>
            </a:r>
            <a:r>
              <a:rPr lang="en-US" sz="1000" dirty="0" smtClean="0"/>
              <a:t>under the </a:t>
            </a:r>
            <a:r>
              <a:rPr lang="en-US" sz="1000" dirty="0"/>
              <a:t>Creative Commons Attribution 4.0 International License. To view a copy of this license, visit </a:t>
            </a:r>
            <a:r>
              <a:rPr lang="en-US" sz="1000" dirty="0">
                <a:hlinkClick r:id="rId5"/>
              </a:rPr>
              <a:t>http://creativecommons.org/licenses/by/4.0</a:t>
            </a:r>
            <a:r>
              <a:rPr lang="en-US" sz="1000" dirty="0" smtClean="0">
                <a:hlinkClick r:id="rId5"/>
              </a:rPr>
              <a:t>/</a:t>
            </a:r>
            <a:r>
              <a:rPr lang="en-US" sz="1000" dirty="0" smtClean="0"/>
              <a:t>.</a:t>
            </a:r>
            <a:endParaRPr lang="sv-SE" sz="1000" b="1" spc="-150" dirty="0" smtClean="0">
              <a:solidFill>
                <a:schemeClr val="bg2">
                  <a:lumMod val="50000"/>
                </a:schemeClr>
              </a:solidFill>
            </a:endParaRPr>
          </a:p>
        </p:txBody>
      </p:sp>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16491" y="6095649"/>
            <a:ext cx="437309" cy="153004"/>
          </a:xfrm>
          <a:prstGeom prst="rect">
            <a:avLst/>
          </a:prstGeom>
        </p:spPr>
      </p:pic>
    </p:spTree>
    <p:extLst>
      <p:ext uri="{BB962C8B-B14F-4D97-AF65-F5344CB8AC3E}">
        <p14:creationId xmlns:p14="http://schemas.microsoft.com/office/powerpoint/2010/main" val="163141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10</a:t>
            </a:fld>
            <a:endParaRPr lang="en-GB"/>
          </a:p>
        </p:txBody>
      </p:sp>
      <p:sp>
        <p:nvSpPr>
          <p:cNvPr id="10" name="Content Placeholder 9"/>
          <p:cNvSpPr>
            <a:spLocks noGrp="1"/>
          </p:cNvSpPr>
          <p:nvPr>
            <p:ph sz="quarter" idx="13"/>
          </p:nvPr>
        </p:nvSpPr>
        <p:spPr>
          <a:xfrm>
            <a:off x="1789155" y="585627"/>
            <a:ext cx="8613690" cy="698643"/>
          </a:xfrm>
        </p:spPr>
        <p:txBody>
          <a:bodyPr>
            <a:noAutofit/>
          </a:bodyPr>
          <a:lstStyle/>
          <a:p>
            <a:pPr marL="0" algn="ctr"/>
            <a:r>
              <a:rPr lang="sv-SE" sz="3600" dirty="0" smtClean="0">
                <a:solidFill>
                  <a:schemeClr val="tx1"/>
                </a:solidFill>
              </a:rPr>
              <a:t>Main </a:t>
            </a:r>
            <a:r>
              <a:rPr lang="sv-SE" sz="3600" dirty="0" err="1" smtClean="0">
                <a:solidFill>
                  <a:schemeClr val="tx1"/>
                </a:solidFill>
              </a:rPr>
              <a:t>desalination</a:t>
            </a:r>
            <a:r>
              <a:rPr lang="sv-SE" sz="3600" dirty="0" smtClean="0">
                <a:solidFill>
                  <a:schemeClr val="tx1"/>
                </a:solidFill>
              </a:rPr>
              <a:t> </a:t>
            </a:r>
            <a:r>
              <a:rPr lang="sv-SE" sz="3600" dirty="0" err="1" smtClean="0">
                <a:solidFill>
                  <a:schemeClr val="tx1"/>
                </a:solidFill>
              </a:rPr>
              <a:t>technologies</a:t>
            </a:r>
            <a:endParaRPr lang="en-US" sz="36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
        <p:nvSpPr>
          <p:cNvPr id="12" name="TextBox 11"/>
          <p:cNvSpPr txBox="1"/>
          <p:nvPr/>
        </p:nvSpPr>
        <p:spPr>
          <a:xfrm>
            <a:off x="516356" y="1610789"/>
            <a:ext cx="2970414" cy="406428"/>
          </a:xfrm>
          <a:prstGeom prst="rect">
            <a:avLst/>
          </a:prstGeom>
        </p:spPr>
        <p:txBody>
          <a:bodyPr vert="horz" wrap="square" lIns="91440" tIns="0" rIns="91440" bIns="0" rtlCol="0" anchor="t">
            <a:noAutofit/>
          </a:bodyPr>
          <a:lstStyle/>
          <a:p>
            <a:pPr algn="ctr"/>
            <a:r>
              <a:rPr lang="en-US" sz="2800" b="1" spc="-150" dirty="0" smtClean="0"/>
              <a:t>Reverse Osmosis</a:t>
            </a:r>
            <a:endParaRPr lang="sv-SE" sz="2800" b="1" spc="-150" dirty="0" smtClean="0"/>
          </a:p>
        </p:txBody>
      </p:sp>
      <p:pic>
        <p:nvPicPr>
          <p:cNvPr id="14" name="Picture 13"/>
          <p:cNvPicPr>
            <a:picLocks noChangeAspect="1"/>
          </p:cNvPicPr>
          <p:nvPr/>
        </p:nvPicPr>
        <p:blipFill>
          <a:blip r:embed="rId3"/>
          <a:stretch>
            <a:fillRect/>
          </a:stretch>
        </p:blipFill>
        <p:spPr>
          <a:xfrm>
            <a:off x="421727" y="2017217"/>
            <a:ext cx="3159673" cy="2562563"/>
          </a:xfrm>
          <a:prstGeom prst="rect">
            <a:avLst/>
          </a:prstGeom>
        </p:spPr>
      </p:pic>
      <p:pic>
        <p:nvPicPr>
          <p:cNvPr id="16" name="Picture 15"/>
          <p:cNvPicPr>
            <a:picLocks noChangeAspect="1"/>
          </p:cNvPicPr>
          <p:nvPr/>
        </p:nvPicPr>
        <p:blipFill>
          <a:blip r:embed="rId4"/>
          <a:stretch>
            <a:fillRect/>
          </a:stretch>
        </p:blipFill>
        <p:spPr>
          <a:xfrm>
            <a:off x="632442" y="4633812"/>
            <a:ext cx="2280176" cy="300047"/>
          </a:xfrm>
          <a:prstGeom prst="rect">
            <a:avLst/>
          </a:prstGeom>
        </p:spPr>
      </p:pic>
      <p:pic>
        <p:nvPicPr>
          <p:cNvPr id="17" name="Picture 16"/>
          <p:cNvPicPr>
            <a:picLocks noChangeAspect="1"/>
          </p:cNvPicPr>
          <p:nvPr/>
        </p:nvPicPr>
        <p:blipFill>
          <a:blip r:embed="rId5"/>
          <a:stretch>
            <a:fillRect/>
          </a:stretch>
        </p:blipFill>
        <p:spPr>
          <a:xfrm>
            <a:off x="632442" y="4987891"/>
            <a:ext cx="1824141" cy="316266"/>
          </a:xfrm>
          <a:prstGeom prst="rect">
            <a:avLst/>
          </a:prstGeom>
        </p:spPr>
      </p:pic>
      <p:sp>
        <p:nvSpPr>
          <p:cNvPr id="18" name="TextBox 17"/>
          <p:cNvSpPr txBox="1"/>
          <p:nvPr/>
        </p:nvSpPr>
        <p:spPr>
          <a:xfrm>
            <a:off x="516356" y="5502744"/>
            <a:ext cx="2709949" cy="319245"/>
          </a:xfrm>
          <a:prstGeom prst="rect">
            <a:avLst/>
          </a:prstGeom>
        </p:spPr>
        <p:txBody>
          <a:bodyPr vert="horz" wrap="square" lIns="91440" tIns="0" rIns="91440" bIns="0" rtlCol="0" anchor="t">
            <a:normAutofit/>
          </a:bodyPr>
          <a:lstStyle/>
          <a:p>
            <a:r>
              <a:rPr lang="en-US" sz="2000" spc="-150" dirty="0" smtClean="0"/>
              <a:t>Source: </a:t>
            </a:r>
            <a:r>
              <a:rPr lang="en-US" sz="2000" spc="-150" dirty="0" err="1" smtClean="0"/>
              <a:t>Fritzmann</a:t>
            </a:r>
            <a:r>
              <a:rPr lang="en-US" sz="2000" spc="-150" dirty="0" smtClean="0"/>
              <a:t> et al, 2007</a:t>
            </a:r>
            <a:endParaRPr lang="sv-SE" sz="2000" spc="-150" dirty="0" smtClean="0">
              <a:latin typeface="+mn-lt"/>
            </a:endParaRPr>
          </a:p>
        </p:txBody>
      </p:sp>
      <p:pic>
        <p:nvPicPr>
          <p:cNvPr id="19" name="Picture 18"/>
          <p:cNvPicPr>
            <a:picLocks noChangeAspect="1"/>
          </p:cNvPicPr>
          <p:nvPr/>
        </p:nvPicPr>
        <p:blipFill>
          <a:blip r:embed="rId6"/>
          <a:stretch>
            <a:fillRect/>
          </a:stretch>
        </p:blipFill>
        <p:spPr>
          <a:xfrm>
            <a:off x="3686357" y="1477789"/>
            <a:ext cx="8356029" cy="2315417"/>
          </a:xfrm>
          <a:prstGeom prst="rect">
            <a:avLst/>
          </a:prstGeom>
        </p:spPr>
      </p:pic>
      <p:sp>
        <p:nvSpPr>
          <p:cNvPr id="21" name="TextBox 20"/>
          <p:cNvSpPr txBox="1"/>
          <p:nvPr/>
        </p:nvSpPr>
        <p:spPr>
          <a:xfrm>
            <a:off x="4376232" y="1114306"/>
            <a:ext cx="5865047" cy="406428"/>
          </a:xfrm>
          <a:prstGeom prst="rect">
            <a:avLst/>
          </a:prstGeom>
        </p:spPr>
        <p:txBody>
          <a:bodyPr vert="horz" wrap="square" lIns="91440" tIns="0" rIns="91440" bIns="0" rtlCol="0" anchor="t">
            <a:noAutofit/>
          </a:bodyPr>
          <a:lstStyle/>
          <a:p>
            <a:pPr algn="ctr"/>
            <a:r>
              <a:rPr lang="en-US" sz="2800" b="1" spc="-150" dirty="0" smtClean="0"/>
              <a:t>Multi-stage Flash</a:t>
            </a:r>
            <a:endParaRPr lang="sv-SE" sz="2800" b="1" spc="-150" dirty="0" smtClean="0"/>
          </a:p>
        </p:txBody>
      </p:sp>
      <p:sp>
        <p:nvSpPr>
          <p:cNvPr id="22" name="TextBox 21"/>
          <p:cNvSpPr txBox="1"/>
          <p:nvPr/>
        </p:nvSpPr>
        <p:spPr>
          <a:xfrm>
            <a:off x="4770437" y="3793206"/>
            <a:ext cx="5865047" cy="406428"/>
          </a:xfrm>
          <a:prstGeom prst="rect">
            <a:avLst/>
          </a:prstGeom>
        </p:spPr>
        <p:txBody>
          <a:bodyPr vert="horz" wrap="square" lIns="91440" tIns="0" rIns="91440" bIns="0" rtlCol="0" anchor="t">
            <a:noAutofit/>
          </a:bodyPr>
          <a:lstStyle/>
          <a:p>
            <a:pPr algn="ctr"/>
            <a:r>
              <a:rPr lang="en-US" sz="2800" b="1" spc="-150" dirty="0" smtClean="0"/>
              <a:t>Multi-effect distillation (example of one effect)</a:t>
            </a:r>
            <a:endParaRPr lang="sv-SE" sz="2800" b="1" spc="-150" dirty="0" smtClean="0"/>
          </a:p>
        </p:txBody>
      </p:sp>
      <p:pic>
        <p:nvPicPr>
          <p:cNvPr id="23" name="Picture 22"/>
          <p:cNvPicPr>
            <a:picLocks noChangeAspect="1"/>
          </p:cNvPicPr>
          <p:nvPr/>
        </p:nvPicPr>
        <p:blipFill>
          <a:blip r:embed="rId7"/>
          <a:stretch>
            <a:fillRect/>
          </a:stretch>
        </p:blipFill>
        <p:spPr>
          <a:xfrm>
            <a:off x="5095123" y="4173587"/>
            <a:ext cx="4564265" cy="2664646"/>
          </a:xfrm>
          <a:prstGeom prst="rect">
            <a:avLst/>
          </a:prstGeom>
        </p:spPr>
      </p:pic>
      <p:sp>
        <p:nvSpPr>
          <p:cNvPr id="24" name="TextBox 23"/>
          <p:cNvSpPr txBox="1"/>
          <p:nvPr/>
        </p:nvSpPr>
        <p:spPr>
          <a:xfrm>
            <a:off x="9450978" y="4934287"/>
            <a:ext cx="2709949" cy="319245"/>
          </a:xfrm>
          <a:prstGeom prst="rect">
            <a:avLst/>
          </a:prstGeom>
        </p:spPr>
        <p:txBody>
          <a:bodyPr vert="horz" wrap="square" lIns="91440" tIns="0" rIns="91440" bIns="0" rtlCol="0" anchor="t">
            <a:normAutofit/>
          </a:bodyPr>
          <a:lstStyle/>
          <a:p>
            <a:r>
              <a:rPr lang="en-US" sz="2000" spc="-150" dirty="0" smtClean="0"/>
              <a:t>Source: </a:t>
            </a:r>
            <a:r>
              <a:rPr lang="en-US" sz="2000" spc="-150" dirty="0" err="1" smtClean="0"/>
              <a:t>Palenzuela</a:t>
            </a:r>
            <a:r>
              <a:rPr lang="en-US" sz="2000" spc="-150" dirty="0" smtClean="0"/>
              <a:t> et al, 2015</a:t>
            </a:r>
            <a:endParaRPr lang="sv-SE" sz="2000" spc="-150" dirty="0" smtClean="0">
              <a:latin typeface="+mn-lt"/>
            </a:endParaRPr>
          </a:p>
        </p:txBody>
      </p:sp>
      <p:cxnSp>
        <p:nvCxnSpPr>
          <p:cNvPr id="26" name="Straight Connector 25"/>
          <p:cNvCxnSpPr/>
          <p:nvPr/>
        </p:nvCxnSpPr>
        <p:spPr>
          <a:xfrm flipH="1">
            <a:off x="3486770" y="1201141"/>
            <a:ext cx="16711" cy="5440730"/>
          </a:xfrm>
          <a:prstGeom prst="line">
            <a:avLst/>
          </a:prstGeom>
          <a:ln w="539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9384115">
            <a:off x="37001" y="3500937"/>
            <a:ext cx="3327054" cy="652498"/>
          </a:xfrm>
          <a:prstGeom prst="rect">
            <a:avLst/>
          </a:prstGeom>
        </p:spPr>
        <p:txBody>
          <a:bodyPr vert="horz" wrap="square" lIns="91440" tIns="0" rIns="91440" bIns="0" rtlCol="0" anchor="t">
            <a:noAutofit/>
          </a:bodyPr>
          <a:lstStyle/>
          <a:p>
            <a:pPr algn="ctr"/>
            <a:r>
              <a:rPr lang="en-US" sz="5400" b="1" spc="-150" dirty="0" smtClean="0">
                <a:solidFill>
                  <a:srgbClr val="FF0000"/>
                </a:solidFill>
              </a:rPr>
              <a:t>ELECTRICITY</a:t>
            </a:r>
            <a:endParaRPr lang="sv-SE" sz="5400" b="1" spc="-150" dirty="0" smtClean="0">
              <a:solidFill>
                <a:srgbClr val="FF0000"/>
              </a:solidFill>
            </a:endParaRPr>
          </a:p>
        </p:txBody>
      </p:sp>
      <p:sp>
        <p:nvSpPr>
          <p:cNvPr id="29" name="TextBox 28"/>
          <p:cNvSpPr txBox="1"/>
          <p:nvPr/>
        </p:nvSpPr>
        <p:spPr>
          <a:xfrm rot="19384115">
            <a:off x="6311638" y="3500938"/>
            <a:ext cx="3327054" cy="652498"/>
          </a:xfrm>
          <a:prstGeom prst="rect">
            <a:avLst/>
          </a:prstGeom>
        </p:spPr>
        <p:txBody>
          <a:bodyPr vert="horz" wrap="square" lIns="91440" tIns="0" rIns="91440" bIns="0" rtlCol="0" anchor="t">
            <a:noAutofit/>
          </a:bodyPr>
          <a:lstStyle/>
          <a:p>
            <a:pPr algn="ctr"/>
            <a:r>
              <a:rPr lang="en-US" sz="5400" b="1" spc="-150" dirty="0" smtClean="0">
                <a:solidFill>
                  <a:srgbClr val="FF0000"/>
                </a:solidFill>
              </a:rPr>
              <a:t>HEAT</a:t>
            </a:r>
            <a:endParaRPr lang="sv-SE" sz="5400" b="1" spc="-150" dirty="0" smtClean="0">
              <a:solidFill>
                <a:srgbClr val="FF0000"/>
              </a:solidFill>
            </a:endParaRPr>
          </a:p>
        </p:txBody>
      </p:sp>
    </p:spTree>
    <p:extLst>
      <p:ext uri="{BB962C8B-B14F-4D97-AF65-F5344CB8AC3E}">
        <p14:creationId xmlns:p14="http://schemas.microsoft.com/office/powerpoint/2010/main" val="234944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0B7FA9A-6BCF-4CFA-8685-B7A43319A6CD}" type="slidenum">
              <a:rPr lang="en-GB" smtClean="0"/>
              <a:pPr/>
              <a:t>11</a:t>
            </a:fld>
            <a:endParaRPr lang="en-GB"/>
          </a:p>
        </p:txBody>
      </p:sp>
      <p:sp>
        <p:nvSpPr>
          <p:cNvPr id="10" name="Content Placeholder 9"/>
          <p:cNvSpPr>
            <a:spLocks noGrp="1"/>
          </p:cNvSpPr>
          <p:nvPr>
            <p:ph sz="quarter" idx="13"/>
          </p:nvPr>
        </p:nvSpPr>
        <p:spPr>
          <a:xfrm>
            <a:off x="1289668" y="585627"/>
            <a:ext cx="9351285" cy="698643"/>
          </a:xfrm>
        </p:spPr>
        <p:txBody>
          <a:bodyPr>
            <a:noAutofit/>
          </a:bodyPr>
          <a:lstStyle/>
          <a:p>
            <a:pPr marL="0" algn="ctr"/>
            <a:r>
              <a:rPr lang="en-US" sz="3600" dirty="0" smtClean="0">
                <a:solidFill>
                  <a:schemeClr val="tx1"/>
                </a:solidFill>
              </a:rPr>
              <a:t>Desalinated seawater – reverse osmosis costs</a:t>
            </a:r>
            <a:endParaRPr lang="en-US" sz="36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pic>
        <p:nvPicPr>
          <p:cNvPr id="4" name="Picture 3"/>
          <p:cNvPicPr>
            <a:picLocks noChangeAspect="1"/>
          </p:cNvPicPr>
          <p:nvPr/>
        </p:nvPicPr>
        <p:blipFill>
          <a:blip r:embed="rId3"/>
          <a:stretch>
            <a:fillRect/>
          </a:stretch>
        </p:blipFill>
        <p:spPr>
          <a:xfrm>
            <a:off x="1508580" y="1500187"/>
            <a:ext cx="9174840" cy="5235588"/>
          </a:xfrm>
          <a:prstGeom prst="rect">
            <a:avLst/>
          </a:prstGeom>
        </p:spPr>
      </p:pic>
      <p:sp>
        <p:nvSpPr>
          <p:cNvPr id="11" name="TextBox 10"/>
          <p:cNvSpPr txBox="1"/>
          <p:nvPr/>
        </p:nvSpPr>
        <p:spPr>
          <a:xfrm>
            <a:off x="7678354" y="6006542"/>
            <a:ext cx="3640372" cy="729234"/>
          </a:xfrm>
          <a:prstGeom prst="rect">
            <a:avLst/>
          </a:prstGeom>
        </p:spPr>
        <p:txBody>
          <a:bodyPr vert="horz" wrap="square" lIns="91440" tIns="0" rIns="91440" bIns="0" rtlCol="0" anchor="t">
            <a:normAutofit/>
          </a:bodyPr>
          <a:lstStyle/>
          <a:p>
            <a:r>
              <a:rPr lang="sv-SE" sz="2000" spc="-150" dirty="0" smtClean="0">
                <a:latin typeface="+mn-lt"/>
              </a:rPr>
              <a:t>Source: OECD </a:t>
            </a:r>
            <a:r>
              <a:rPr lang="sv-SE" sz="2000" spc="-150" dirty="0" err="1" smtClean="0">
                <a:latin typeface="+mn-lt"/>
              </a:rPr>
              <a:t>Environmental</a:t>
            </a:r>
            <a:r>
              <a:rPr lang="sv-SE" sz="2000" spc="-150" dirty="0" smtClean="0">
                <a:latin typeface="+mn-lt"/>
              </a:rPr>
              <a:t> </a:t>
            </a:r>
            <a:r>
              <a:rPr lang="sv-SE" sz="2000" spc="-150" dirty="0" err="1" smtClean="0">
                <a:latin typeface="+mn-lt"/>
              </a:rPr>
              <a:t>Performance</a:t>
            </a:r>
            <a:r>
              <a:rPr lang="sv-SE" sz="2000" spc="-150" dirty="0" smtClean="0">
                <a:latin typeface="+mn-lt"/>
              </a:rPr>
              <a:t> Reviews: Israel 2011</a:t>
            </a:r>
          </a:p>
        </p:txBody>
      </p:sp>
      <p:sp>
        <p:nvSpPr>
          <p:cNvPr id="2" name="Date Placeholder 1"/>
          <p:cNvSpPr>
            <a:spLocks noGrp="1"/>
          </p:cNvSpPr>
          <p:nvPr>
            <p:ph type="dt" sz="half" idx="10"/>
          </p:nvPr>
        </p:nvSpPr>
        <p:spPr/>
        <p:txBody>
          <a:bodyPr/>
          <a:lstStyle/>
          <a:p>
            <a:r>
              <a:rPr lang="sv-SE" noProof="0" smtClean="0"/>
              <a:t>2017-10-10</a:t>
            </a:r>
            <a:endParaRPr lang="es-BO" noProof="0" dirty="0"/>
          </a:p>
        </p:txBody>
      </p:sp>
    </p:spTree>
    <p:extLst>
      <p:ext uri="{BB962C8B-B14F-4D97-AF65-F5344CB8AC3E}">
        <p14:creationId xmlns:p14="http://schemas.microsoft.com/office/powerpoint/2010/main" val="3432321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12</a:t>
            </a:fld>
            <a:endParaRPr lang="en-GB"/>
          </a:p>
        </p:txBody>
      </p:sp>
      <p:sp>
        <p:nvSpPr>
          <p:cNvPr id="10" name="Content Placeholder 9"/>
          <p:cNvSpPr>
            <a:spLocks noGrp="1"/>
          </p:cNvSpPr>
          <p:nvPr>
            <p:ph sz="quarter" idx="13"/>
          </p:nvPr>
        </p:nvSpPr>
        <p:spPr>
          <a:xfrm>
            <a:off x="1789155" y="585627"/>
            <a:ext cx="8613690" cy="698643"/>
          </a:xfrm>
        </p:spPr>
        <p:txBody>
          <a:bodyPr>
            <a:noAutofit/>
          </a:bodyPr>
          <a:lstStyle/>
          <a:p>
            <a:pPr marL="0" algn="ctr"/>
            <a:r>
              <a:rPr lang="sv-SE" sz="3600" dirty="0" err="1" smtClean="0">
                <a:solidFill>
                  <a:schemeClr val="tx1"/>
                </a:solidFill>
              </a:rPr>
              <a:t>Coupling</a:t>
            </a:r>
            <a:r>
              <a:rPr lang="sv-SE" sz="3600" dirty="0" smtClean="0">
                <a:solidFill>
                  <a:schemeClr val="tx1"/>
                </a:solidFill>
              </a:rPr>
              <a:t> </a:t>
            </a:r>
            <a:r>
              <a:rPr lang="sv-SE" sz="3600" dirty="0" err="1" smtClean="0">
                <a:solidFill>
                  <a:schemeClr val="tx1"/>
                </a:solidFill>
              </a:rPr>
              <a:t>of</a:t>
            </a:r>
            <a:r>
              <a:rPr lang="sv-SE" sz="3600" dirty="0" smtClean="0">
                <a:solidFill>
                  <a:schemeClr val="tx1"/>
                </a:solidFill>
              </a:rPr>
              <a:t> RE </a:t>
            </a:r>
            <a:r>
              <a:rPr lang="sv-SE" sz="3600" dirty="0" err="1" smtClean="0">
                <a:solidFill>
                  <a:schemeClr val="tx1"/>
                </a:solidFill>
              </a:rPr>
              <a:t>with</a:t>
            </a:r>
            <a:r>
              <a:rPr lang="sv-SE" sz="3600" dirty="0" smtClean="0">
                <a:solidFill>
                  <a:schemeClr val="tx1"/>
                </a:solidFill>
              </a:rPr>
              <a:t> </a:t>
            </a:r>
            <a:r>
              <a:rPr lang="sv-SE" sz="3600" dirty="0" err="1" smtClean="0">
                <a:solidFill>
                  <a:schemeClr val="tx1"/>
                </a:solidFill>
              </a:rPr>
              <a:t>desalination</a:t>
            </a:r>
            <a:r>
              <a:rPr lang="sv-SE" sz="3600" dirty="0" smtClean="0">
                <a:solidFill>
                  <a:schemeClr val="tx1"/>
                </a:solidFill>
              </a:rPr>
              <a:t>?</a:t>
            </a:r>
            <a:endParaRPr lang="en-US" sz="3600" dirty="0">
              <a:solidFill>
                <a:schemeClr val="tx1"/>
              </a:solidFill>
            </a:endParaRPr>
          </a:p>
        </p:txBody>
      </p:sp>
      <p:sp>
        <p:nvSpPr>
          <p:cNvPr id="9" name="Rectangle 3"/>
          <p:cNvSpPr>
            <a:spLocks noGrp="1" noChangeArrowheads="1"/>
          </p:cNvSpPr>
          <p:nvPr>
            <p:ph idx="1"/>
          </p:nvPr>
        </p:nvSpPr>
        <p:spPr>
          <a:xfrm>
            <a:off x="838200" y="1726059"/>
            <a:ext cx="5479473" cy="4493766"/>
          </a:xfrm>
        </p:spPr>
        <p:txBody>
          <a:bodyPr>
            <a:noAutofit/>
          </a:bodyPr>
          <a:lstStyle/>
          <a:p>
            <a:pPr lvl="0"/>
            <a:r>
              <a:rPr lang="en-GB" dirty="0" smtClean="0"/>
              <a:t>Strong potential for co-benefits</a:t>
            </a:r>
          </a:p>
          <a:p>
            <a:pPr marL="457200" indent="-457200">
              <a:buFont typeface="Arial" panose="020B0604020202020204" pitchFamily="34" charset="0"/>
              <a:buChar char="•"/>
            </a:pPr>
            <a:r>
              <a:rPr lang="en-GB" dirty="0"/>
              <a:t>Intermittency in RE generation can be accommodated with varying desalination output in reverse osmosis plants</a:t>
            </a:r>
          </a:p>
          <a:p>
            <a:pPr marL="1143000" lvl="1" indent="-457200"/>
            <a:r>
              <a:rPr lang="en-GB" dirty="0" smtClean="0"/>
              <a:t>Desalination as a form of storage in electricity systems</a:t>
            </a:r>
          </a:p>
          <a:p>
            <a:pPr marL="457200" lvl="0" indent="-457200">
              <a:buFont typeface="Arial" panose="020B0604020202020204" pitchFamily="34" charset="0"/>
              <a:buChar char="•"/>
            </a:pPr>
            <a:r>
              <a:rPr lang="en-GB" dirty="0" smtClean="0"/>
              <a:t>Direct use of solar heat – combined power and water</a:t>
            </a:r>
            <a:endParaRPr lang="en-GB" dirty="0"/>
          </a:p>
          <a:p>
            <a:pPr lvl="0"/>
            <a:endParaRPr lang="en-GB" dirty="0"/>
          </a:p>
          <a:p>
            <a:pPr lvl="0"/>
            <a:endParaRPr lang="en-GB" sz="2400" b="1" spc="0" dirty="0" smtClean="0"/>
          </a:p>
          <a:p>
            <a:pPr marL="342900" lvl="0" indent="-342900">
              <a:buFont typeface="Arial" panose="020B0604020202020204" pitchFamily="34" charset="0"/>
              <a:buChar char="•"/>
            </a:pPr>
            <a:endParaRPr lang="en-GB" sz="2400" b="1" spc="0" dirty="0"/>
          </a:p>
          <a:p>
            <a:pPr marL="342900" lvl="0" indent="-342900">
              <a:buFont typeface="Arial" panose="020B0604020202020204" pitchFamily="34" charset="0"/>
              <a:buChar char="•"/>
            </a:pPr>
            <a:endParaRPr lang="en-GB" sz="2400" b="1" spc="0" dirty="0" smtClean="0"/>
          </a:p>
          <a:p>
            <a:pPr marL="342900" lvl="0" indent="-342900">
              <a:buFont typeface="Arial" panose="020B0604020202020204" pitchFamily="34" charset="0"/>
              <a:buChar char="•"/>
            </a:pPr>
            <a:endParaRPr lang="en-GB" sz="2400" b="1" spc="0" dirty="0"/>
          </a:p>
          <a:p>
            <a:pPr lvl="0"/>
            <a:endParaRPr lang="en-GB" sz="2400" b="1" spc="0"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
        <p:nvSpPr>
          <p:cNvPr id="12" name="TextBox 11"/>
          <p:cNvSpPr txBox="1"/>
          <p:nvPr/>
        </p:nvSpPr>
        <p:spPr>
          <a:xfrm>
            <a:off x="9309409" y="5442265"/>
            <a:ext cx="2709949" cy="319245"/>
          </a:xfrm>
          <a:prstGeom prst="rect">
            <a:avLst/>
          </a:prstGeom>
        </p:spPr>
        <p:txBody>
          <a:bodyPr vert="horz" wrap="square" lIns="91440" tIns="0" rIns="91440" bIns="0" rtlCol="0" anchor="t">
            <a:normAutofit/>
          </a:bodyPr>
          <a:lstStyle/>
          <a:p>
            <a:r>
              <a:rPr lang="en-US" sz="2000" spc="-150" dirty="0" smtClean="0"/>
              <a:t>Source: </a:t>
            </a:r>
            <a:r>
              <a:rPr lang="en-US" sz="2000" spc="-150" dirty="0" err="1" smtClean="0"/>
              <a:t>Palenzuela</a:t>
            </a:r>
            <a:r>
              <a:rPr lang="en-US" sz="2000" spc="-150" dirty="0" smtClean="0"/>
              <a:t> et al, 2015</a:t>
            </a:r>
            <a:endParaRPr lang="sv-SE" sz="2000" spc="-150" dirty="0" smtClean="0">
              <a:latin typeface="+mn-lt"/>
            </a:endParaRPr>
          </a:p>
        </p:txBody>
      </p:sp>
      <p:pic>
        <p:nvPicPr>
          <p:cNvPr id="4" name="Picture 3"/>
          <p:cNvPicPr>
            <a:picLocks noChangeAspect="1"/>
          </p:cNvPicPr>
          <p:nvPr/>
        </p:nvPicPr>
        <p:blipFill>
          <a:blip r:embed="rId3"/>
          <a:stretch>
            <a:fillRect/>
          </a:stretch>
        </p:blipFill>
        <p:spPr>
          <a:xfrm>
            <a:off x="6217923" y="1532762"/>
            <a:ext cx="5801435" cy="3820634"/>
          </a:xfrm>
          <a:prstGeom prst="rect">
            <a:avLst/>
          </a:prstGeom>
        </p:spPr>
      </p:pic>
    </p:spTree>
    <p:extLst>
      <p:ext uri="{BB962C8B-B14F-4D97-AF65-F5344CB8AC3E}">
        <p14:creationId xmlns:p14="http://schemas.microsoft.com/office/powerpoint/2010/main" val="3261220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13</a:t>
            </a:fld>
            <a:endParaRPr lang="en-GB"/>
          </a:p>
        </p:txBody>
      </p:sp>
      <p:sp>
        <p:nvSpPr>
          <p:cNvPr id="10" name="Content Placeholder 9"/>
          <p:cNvSpPr>
            <a:spLocks noGrp="1"/>
          </p:cNvSpPr>
          <p:nvPr>
            <p:ph sz="quarter" idx="13"/>
          </p:nvPr>
        </p:nvSpPr>
        <p:spPr>
          <a:xfrm>
            <a:off x="1789155" y="585627"/>
            <a:ext cx="8613690" cy="698643"/>
          </a:xfrm>
        </p:spPr>
        <p:txBody>
          <a:bodyPr>
            <a:noAutofit/>
          </a:bodyPr>
          <a:lstStyle/>
          <a:p>
            <a:pPr marL="0" algn="ctr"/>
            <a:r>
              <a:rPr lang="sv-SE" sz="3600" dirty="0" smtClean="0">
                <a:solidFill>
                  <a:schemeClr val="tx1"/>
                </a:solidFill>
              </a:rPr>
              <a:t>Solar still and </a:t>
            </a:r>
            <a:r>
              <a:rPr lang="sv-SE" sz="3600" dirty="0" err="1" smtClean="0">
                <a:solidFill>
                  <a:schemeClr val="tx1"/>
                </a:solidFill>
              </a:rPr>
              <a:t>Desalination</a:t>
            </a:r>
            <a:endParaRPr lang="en-US" sz="36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
        <p:nvSpPr>
          <p:cNvPr id="11" name="TextBox 10"/>
          <p:cNvSpPr txBox="1"/>
          <p:nvPr/>
        </p:nvSpPr>
        <p:spPr>
          <a:xfrm>
            <a:off x="3860360" y="5997019"/>
            <a:ext cx="4471280" cy="449169"/>
          </a:xfrm>
          <a:prstGeom prst="rect">
            <a:avLst/>
          </a:prstGeom>
        </p:spPr>
        <p:txBody>
          <a:bodyPr vert="horz" wrap="square" lIns="91440" tIns="0" rIns="91440" bIns="0" rtlCol="0" anchor="t">
            <a:normAutofit/>
          </a:bodyPr>
          <a:lstStyle/>
          <a:p>
            <a:pPr algn="ctr"/>
            <a:r>
              <a:rPr lang="en-US" sz="2000" spc="-150" dirty="0" smtClean="0"/>
              <a:t>Source</a:t>
            </a:r>
            <a:r>
              <a:rPr lang="en-US" sz="2000" spc="-150" dirty="0"/>
              <a:t>: </a:t>
            </a:r>
            <a:r>
              <a:rPr lang="en-US" sz="2000" spc="-150" dirty="0" err="1" smtClean="0"/>
              <a:t>Abutayeh</a:t>
            </a:r>
            <a:r>
              <a:rPr lang="en-US" sz="2000" spc="-150" dirty="0"/>
              <a:t> </a:t>
            </a:r>
            <a:r>
              <a:rPr lang="en-US" sz="2000" spc="-150" dirty="0" smtClean="0"/>
              <a:t>et al, 2014</a:t>
            </a:r>
            <a:endParaRPr lang="sv-SE" sz="2000" spc="-150" dirty="0" smtClean="0">
              <a:latin typeface="+mn-lt"/>
            </a:endParaRPr>
          </a:p>
        </p:txBody>
      </p:sp>
      <p:pic>
        <p:nvPicPr>
          <p:cNvPr id="3" name="Picture 2"/>
          <p:cNvPicPr>
            <a:picLocks noChangeAspect="1"/>
          </p:cNvPicPr>
          <p:nvPr/>
        </p:nvPicPr>
        <p:blipFill>
          <a:blip r:embed="rId3"/>
          <a:stretch>
            <a:fillRect/>
          </a:stretch>
        </p:blipFill>
        <p:spPr>
          <a:xfrm>
            <a:off x="2804321" y="1047404"/>
            <a:ext cx="6583358" cy="4949615"/>
          </a:xfrm>
          <a:prstGeom prst="rect">
            <a:avLst/>
          </a:prstGeom>
        </p:spPr>
      </p:pic>
    </p:spTree>
    <p:extLst>
      <p:ext uri="{BB962C8B-B14F-4D97-AF65-F5344CB8AC3E}">
        <p14:creationId xmlns:p14="http://schemas.microsoft.com/office/powerpoint/2010/main" val="1271998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14</a:t>
            </a:fld>
            <a:endParaRPr lang="en-GB"/>
          </a:p>
        </p:txBody>
      </p:sp>
      <p:sp>
        <p:nvSpPr>
          <p:cNvPr id="10" name="Content Placeholder 9"/>
          <p:cNvSpPr>
            <a:spLocks noGrp="1"/>
          </p:cNvSpPr>
          <p:nvPr>
            <p:ph sz="quarter" idx="13"/>
          </p:nvPr>
        </p:nvSpPr>
        <p:spPr>
          <a:xfrm>
            <a:off x="1789155" y="585627"/>
            <a:ext cx="8613690" cy="698643"/>
          </a:xfrm>
        </p:spPr>
        <p:txBody>
          <a:bodyPr>
            <a:noAutofit/>
          </a:bodyPr>
          <a:lstStyle/>
          <a:p>
            <a:pPr marL="0" algn="ctr"/>
            <a:r>
              <a:rPr lang="sv-SE" sz="3600" dirty="0" smtClean="0">
                <a:solidFill>
                  <a:schemeClr val="tx1"/>
                </a:solidFill>
              </a:rPr>
              <a:t>Solar PV and </a:t>
            </a:r>
            <a:r>
              <a:rPr lang="sv-SE" sz="3600" dirty="0" err="1" smtClean="0">
                <a:solidFill>
                  <a:schemeClr val="tx1"/>
                </a:solidFill>
              </a:rPr>
              <a:t>Reverse</a:t>
            </a:r>
            <a:r>
              <a:rPr lang="sv-SE" sz="3600" dirty="0" smtClean="0">
                <a:solidFill>
                  <a:schemeClr val="tx1"/>
                </a:solidFill>
              </a:rPr>
              <a:t> </a:t>
            </a:r>
            <a:r>
              <a:rPr lang="sv-SE" sz="3600" dirty="0" err="1" smtClean="0">
                <a:solidFill>
                  <a:schemeClr val="tx1"/>
                </a:solidFill>
              </a:rPr>
              <a:t>Osmosis</a:t>
            </a:r>
            <a:endParaRPr lang="en-US" sz="36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dirty="0" smtClean="0"/>
              <a:t>New trends in Energy</a:t>
            </a:r>
            <a:endParaRPr lang="en-GB" dirty="0"/>
          </a:p>
        </p:txBody>
      </p:sp>
      <p:sp>
        <p:nvSpPr>
          <p:cNvPr id="11" name="TextBox 10"/>
          <p:cNvSpPr txBox="1"/>
          <p:nvPr/>
        </p:nvSpPr>
        <p:spPr>
          <a:xfrm>
            <a:off x="3860360" y="5697765"/>
            <a:ext cx="4471280" cy="449169"/>
          </a:xfrm>
          <a:prstGeom prst="rect">
            <a:avLst/>
          </a:prstGeom>
        </p:spPr>
        <p:txBody>
          <a:bodyPr vert="horz" wrap="square" lIns="91440" tIns="0" rIns="91440" bIns="0" rtlCol="0" anchor="t">
            <a:normAutofit/>
          </a:bodyPr>
          <a:lstStyle/>
          <a:p>
            <a:pPr algn="ctr"/>
            <a:r>
              <a:rPr lang="en-US" sz="2000" spc="-150" dirty="0" smtClean="0"/>
              <a:t>Source</a:t>
            </a:r>
            <a:r>
              <a:rPr lang="en-US" sz="2000" spc="-150" dirty="0"/>
              <a:t>: Al-</a:t>
            </a:r>
            <a:r>
              <a:rPr lang="en-US" sz="2000" spc="-150" dirty="0" err="1"/>
              <a:t>Karaghouli</a:t>
            </a:r>
            <a:r>
              <a:rPr lang="en-US" sz="2000" spc="-150" dirty="0"/>
              <a:t> </a:t>
            </a:r>
            <a:r>
              <a:rPr lang="en-US" sz="2000" spc="-150" dirty="0" smtClean="0"/>
              <a:t>and </a:t>
            </a:r>
            <a:r>
              <a:rPr lang="en-US" sz="2000" spc="-150" dirty="0" err="1" smtClean="0"/>
              <a:t>Kazmerski</a:t>
            </a:r>
            <a:r>
              <a:rPr lang="en-US" sz="2000" spc="-150" dirty="0" smtClean="0"/>
              <a:t>, 2011</a:t>
            </a:r>
            <a:endParaRPr lang="sv-SE" sz="2000" spc="-150" dirty="0" smtClean="0">
              <a:latin typeface="+mn-lt"/>
            </a:endParaRPr>
          </a:p>
        </p:txBody>
      </p:sp>
      <p:pic>
        <p:nvPicPr>
          <p:cNvPr id="4" name="Picture 3"/>
          <p:cNvPicPr>
            <a:picLocks noChangeAspect="1"/>
          </p:cNvPicPr>
          <p:nvPr/>
        </p:nvPicPr>
        <p:blipFill>
          <a:blip r:embed="rId3"/>
          <a:stretch>
            <a:fillRect/>
          </a:stretch>
        </p:blipFill>
        <p:spPr>
          <a:xfrm>
            <a:off x="3403018" y="1187405"/>
            <a:ext cx="5385963" cy="4405652"/>
          </a:xfrm>
          <a:prstGeom prst="rect">
            <a:avLst/>
          </a:prstGeom>
        </p:spPr>
      </p:pic>
    </p:spTree>
    <p:extLst>
      <p:ext uri="{BB962C8B-B14F-4D97-AF65-F5344CB8AC3E}">
        <p14:creationId xmlns:p14="http://schemas.microsoft.com/office/powerpoint/2010/main" val="240561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15</a:t>
            </a:fld>
            <a:endParaRPr lang="en-GB"/>
          </a:p>
        </p:txBody>
      </p:sp>
      <p:sp>
        <p:nvSpPr>
          <p:cNvPr id="10" name="Content Placeholder 9"/>
          <p:cNvSpPr>
            <a:spLocks noGrp="1"/>
          </p:cNvSpPr>
          <p:nvPr>
            <p:ph sz="quarter" idx="13"/>
          </p:nvPr>
        </p:nvSpPr>
        <p:spPr>
          <a:xfrm>
            <a:off x="1789155" y="585627"/>
            <a:ext cx="8613690" cy="698643"/>
          </a:xfrm>
        </p:spPr>
        <p:txBody>
          <a:bodyPr>
            <a:noAutofit/>
          </a:bodyPr>
          <a:lstStyle/>
          <a:p>
            <a:pPr marL="0" algn="ctr"/>
            <a:r>
              <a:rPr lang="sv-SE" sz="3600" dirty="0" smtClean="0">
                <a:solidFill>
                  <a:schemeClr val="tx1"/>
                </a:solidFill>
              </a:rPr>
              <a:t>CSP and Multi-</a:t>
            </a:r>
            <a:r>
              <a:rPr lang="sv-SE" sz="3600" dirty="0" err="1" smtClean="0">
                <a:solidFill>
                  <a:schemeClr val="tx1"/>
                </a:solidFill>
              </a:rPr>
              <a:t>Stage</a:t>
            </a:r>
            <a:r>
              <a:rPr lang="sv-SE" sz="3600" dirty="0" smtClean="0">
                <a:solidFill>
                  <a:schemeClr val="tx1"/>
                </a:solidFill>
              </a:rPr>
              <a:t> Flash</a:t>
            </a:r>
            <a:endParaRPr lang="en-US" sz="36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
        <p:nvSpPr>
          <p:cNvPr id="11" name="TextBox 10"/>
          <p:cNvSpPr txBox="1"/>
          <p:nvPr/>
        </p:nvSpPr>
        <p:spPr>
          <a:xfrm>
            <a:off x="3860360" y="5997019"/>
            <a:ext cx="4471280" cy="449169"/>
          </a:xfrm>
          <a:prstGeom prst="rect">
            <a:avLst/>
          </a:prstGeom>
        </p:spPr>
        <p:txBody>
          <a:bodyPr vert="horz" wrap="square" lIns="91440" tIns="0" rIns="91440" bIns="0" rtlCol="0" anchor="t">
            <a:normAutofit/>
          </a:bodyPr>
          <a:lstStyle/>
          <a:p>
            <a:pPr algn="ctr"/>
            <a:r>
              <a:rPr lang="en-US" sz="2000" spc="-150" dirty="0" smtClean="0"/>
              <a:t>Source</a:t>
            </a:r>
            <a:r>
              <a:rPr lang="en-US" sz="2000" spc="-150" dirty="0"/>
              <a:t>: </a:t>
            </a:r>
            <a:r>
              <a:rPr lang="en-US" sz="2000" spc="-150" dirty="0" err="1" smtClean="0"/>
              <a:t>Abutayeh</a:t>
            </a:r>
            <a:r>
              <a:rPr lang="en-US" sz="2000" spc="-150" dirty="0"/>
              <a:t> </a:t>
            </a:r>
            <a:r>
              <a:rPr lang="en-US" sz="2000" spc="-150" dirty="0" smtClean="0"/>
              <a:t>et al, 2014</a:t>
            </a:r>
            <a:endParaRPr lang="sv-SE" sz="2000" spc="-150" dirty="0" smtClean="0">
              <a:latin typeface="+mn-lt"/>
            </a:endParaRPr>
          </a:p>
        </p:txBody>
      </p:sp>
      <p:pic>
        <p:nvPicPr>
          <p:cNvPr id="2" name="Picture 1"/>
          <p:cNvPicPr>
            <a:picLocks noChangeAspect="1"/>
          </p:cNvPicPr>
          <p:nvPr/>
        </p:nvPicPr>
        <p:blipFill>
          <a:blip r:embed="rId3"/>
          <a:stretch>
            <a:fillRect/>
          </a:stretch>
        </p:blipFill>
        <p:spPr>
          <a:xfrm>
            <a:off x="2668374" y="1083285"/>
            <a:ext cx="6855253" cy="4913734"/>
          </a:xfrm>
          <a:prstGeom prst="rect">
            <a:avLst/>
          </a:prstGeom>
        </p:spPr>
      </p:pic>
    </p:spTree>
    <p:extLst>
      <p:ext uri="{BB962C8B-B14F-4D97-AF65-F5344CB8AC3E}">
        <p14:creationId xmlns:p14="http://schemas.microsoft.com/office/powerpoint/2010/main" val="288735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0B7FA9A-6BCF-4CFA-8685-B7A43319A6CD}" type="slidenum">
              <a:rPr lang="en-GB" smtClean="0"/>
              <a:pPr/>
              <a:t>16</a:t>
            </a:fld>
            <a:endParaRPr lang="en-GB" dirty="0"/>
          </a:p>
        </p:txBody>
      </p:sp>
      <p:sp>
        <p:nvSpPr>
          <p:cNvPr id="11" name="Content Placeholder 9"/>
          <p:cNvSpPr>
            <a:spLocks noGrp="1"/>
          </p:cNvSpPr>
          <p:nvPr>
            <p:ph sz="quarter" idx="13"/>
          </p:nvPr>
        </p:nvSpPr>
        <p:spPr>
          <a:xfrm>
            <a:off x="1189349" y="585627"/>
            <a:ext cx="9813302" cy="698643"/>
          </a:xfrm>
        </p:spPr>
        <p:txBody>
          <a:bodyPr>
            <a:noAutofit/>
          </a:bodyPr>
          <a:lstStyle/>
          <a:p>
            <a:pPr marL="0" algn="ctr"/>
            <a:r>
              <a:rPr lang="sv-SE" sz="3600" dirty="0" err="1" smtClean="0">
                <a:solidFill>
                  <a:schemeClr val="tx1"/>
                </a:solidFill>
              </a:rPr>
              <a:t>Suggested</a:t>
            </a:r>
            <a:r>
              <a:rPr lang="sv-SE" sz="3600" dirty="0" smtClean="0">
                <a:solidFill>
                  <a:schemeClr val="tx1"/>
                </a:solidFill>
              </a:rPr>
              <a:t> </a:t>
            </a:r>
            <a:r>
              <a:rPr lang="sv-SE" sz="3600" dirty="0" err="1" smtClean="0">
                <a:solidFill>
                  <a:schemeClr val="tx1"/>
                </a:solidFill>
              </a:rPr>
              <a:t>further</a:t>
            </a:r>
            <a:r>
              <a:rPr lang="sv-SE" sz="3600" dirty="0" smtClean="0">
                <a:solidFill>
                  <a:schemeClr val="tx1"/>
                </a:solidFill>
              </a:rPr>
              <a:t> </a:t>
            </a:r>
            <a:r>
              <a:rPr lang="sv-SE" sz="3600" dirty="0" err="1" smtClean="0">
                <a:solidFill>
                  <a:schemeClr val="tx1"/>
                </a:solidFill>
              </a:rPr>
              <a:t>reading</a:t>
            </a:r>
            <a:endParaRPr lang="en-US" sz="3600" dirty="0">
              <a:solidFill>
                <a:schemeClr val="tx1"/>
              </a:solidFill>
            </a:endParaRPr>
          </a:p>
        </p:txBody>
      </p:sp>
      <p:sp>
        <p:nvSpPr>
          <p:cNvPr id="7" name="Date Placeholder 4"/>
          <p:cNvSpPr>
            <a:spLocks noGrp="1"/>
          </p:cNvSpPr>
          <p:nvPr>
            <p:ph type="dt" sz="half" idx="10"/>
          </p:nvPr>
        </p:nvSpPr>
        <p:spPr>
          <a:xfrm>
            <a:off x="838200" y="6356350"/>
            <a:ext cx="2743200" cy="365125"/>
          </a:xfrm>
        </p:spPr>
        <p:txBody>
          <a:bodyPr/>
          <a:lstStyle/>
          <a:p>
            <a:r>
              <a:rPr lang="sv-SE" smtClean="0"/>
              <a:t>2017-10-10</a:t>
            </a:r>
            <a:endParaRPr lang="en-GB" dirty="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
        <p:nvSpPr>
          <p:cNvPr id="9" name="Rectangle 3"/>
          <p:cNvSpPr>
            <a:spLocks noGrp="1" noChangeArrowheads="1"/>
          </p:cNvSpPr>
          <p:nvPr>
            <p:ph idx="1"/>
          </p:nvPr>
        </p:nvSpPr>
        <p:spPr>
          <a:xfrm>
            <a:off x="838200" y="1726059"/>
            <a:ext cx="10515600" cy="3234824"/>
          </a:xfrm>
        </p:spPr>
        <p:txBody>
          <a:bodyPr>
            <a:noAutofit/>
          </a:bodyPr>
          <a:lstStyle/>
          <a:p>
            <a:pPr marL="457200" lvl="0" indent="-457200">
              <a:buFont typeface="Arial" panose="020B0604020202020204" pitchFamily="34" charset="0"/>
              <a:buChar char="•"/>
            </a:pPr>
            <a:r>
              <a:rPr lang="en-US" dirty="0" smtClean="0"/>
              <a:t>The </a:t>
            </a:r>
            <a:r>
              <a:rPr lang="en-US" dirty="0"/>
              <a:t>Future of Seawater Desalination: Energy, Technology, and the Environment </a:t>
            </a:r>
            <a:r>
              <a:rPr lang="en-US" dirty="0">
                <a:hlinkClick r:id="rId3"/>
              </a:rPr>
              <a:t>http://</a:t>
            </a:r>
            <a:r>
              <a:rPr lang="en-US" dirty="0" smtClean="0">
                <a:hlinkClick r:id="rId3"/>
              </a:rPr>
              <a:t>science.sciencemag.org/content/333/6043/712.full</a:t>
            </a:r>
            <a:r>
              <a:rPr lang="en-US" dirty="0" smtClean="0"/>
              <a:t> </a:t>
            </a:r>
          </a:p>
          <a:p>
            <a:pPr marL="457200" lvl="0" indent="-457200">
              <a:buFont typeface="Arial" panose="020B0604020202020204" pitchFamily="34" charset="0"/>
              <a:buChar char="•"/>
            </a:pPr>
            <a:r>
              <a:rPr lang="en-US" dirty="0"/>
              <a:t>Desalination using renewable energy sources on the arid islands of South Aegean Sea </a:t>
            </a:r>
            <a:r>
              <a:rPr lang="en-US" dirty="0">
                <a:hlinkClick r:id="rId4"/>
              </a:rPr>
              <a:t>http://</a:t>
            </a:r>
            <a:r>
              <a:rPr lang="en-US" dirty="0" smtClean="0">
                <a:hlinkClick r:id="rId4"/>
              </a:rPr>
              <a:t>www.sciencedirect.com/science/article/pii/S0360544215015248</a:t>
            </a:r>
            <a:endParaRPr lang="en-US" dirty="0" smtClean="0"/>
          </a:p>
          <a:p>
            <a:pPr marL="457200" lvl="0" indent="-457200">
              <a:buFont typeface="Arial" panose="020B0604020202020204" pitchFamily="34" charset="0"/>
              <a:buChar char="•"/>
            </a:pPr>
            <a:endParaRPr lang="en-US" dirty="0" smtClean="0"/>
          </a:p>
          <a:p>
            <a:pPr marL="457200" lvl="0" indent="-457200">
              <a:buFont typeface="Arial" panose="020B0604020202020204" pitchFamily="34" charset="0"/>
              <a:buChar char="•"/>
            </a:pPr>
            <a:endParaRPr lang="en-US" dirty="0"/>
          </a:p>
          <a:p>
            <a:pPr marL="457200" lvl="0" indent="-457200">
              <a:buFont typeface="Arial" panose="020B0604020202020204" pitchFamily="34" charset="0"/>
              <a:buChar char="•"/>
            </a:pPr>
            <a:endParaRPr lang="en-GB" sz="2400" b="1" spc="0" dirty="0" smtClean="0"/>
          </a:p>
        </p:txBody>
      </p:sp>
    </p:spTree>
    <p:extLst>
      <p:ext uri="{BB962C8B-B14F-4D97-AF65-F5344CB8AC3E}">
        <p14:creationId xmlns:p14="http://schemas.microsoft.com/office/powerpoint/2010/main" val="2976486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224595254"/>
              </p:ext>
            </p:extLst>
          </p:nvPr>
        </p:nvGraphicFramePr>
        <p:xfrm>
          <a:off x="838200" y="1616075"/>
          <a:ext cx="10515601" cy="1112520"/>
        </p:xfrm>
        <a:graphic>
          <a:graphicData uri="http://schemas.openxmlformats.org/drawingml/2006/table">
            <a:tbl>
              <a:tblPr firstRow="1" bandRow="1">
                <a:tableStyleId>{5C22544A-7EE6-4342-B048-85BDC9FD1C3A}</a:tableStyleId>
              </a:tblPr>
              <a:tblGrid>
                <a:gridCol w="1490083">
                  <a:extLst>
                    <a:ext uri="{9D8B030D-6E8A-4147-A177-3AD203B41FA5}">
                      <a16:colId xmlns:a16="http://schemas.microsoft.com/office/drawing/2014/main" val="46406547"/>
                    </a:ext>
                  </a:extLst>
                </a:gridCol>
                <a:gridCol w="3008506">
                  <a:extLst>
                    <a:ext uri="{9D8B030D-6E8A-4147-A177-3AD203B41FA5}">
                      <a16:colId xmlns:a16="http://schemas.microsoft.com/office/drawing/2014/main" val="2760605769"/>
                    </a:ext>
                  </a:extLst>
                </a:gridCol>
                <a:gridCol w="3008506">
                  <a:extLst>
                    <a:ext uri="{9D8B030D-6E8A-4147-A177-3AD203B41FA5}">
                      <a16:colId xmlns:a16="http://schemas.microsoft.com/office/drawing/2014/main" val="2954716314"/>
                    </a:ext>
                  </a:extLst>
                </a:gridCol>
                <a:gridCol w="3008506">
                  <a:extLst>
                    <a:ext uri="{9D8B030D-6E8A-4147-A177-3AD203B41FA5}">
                      <a16:colId xmlns:a16="http://schemas.microsoft.com/office/drawing/2014/main" val="3664904773"/>
                    </a:ext>
                  </a:extLst>
                </a:gridCol>
              </a:tblGrid>
              <a:tr h="370840">
                <a:tc>
                  <a:txBody>
                    <a:bodyPr/>
                    <a:lstStyle/>
                    <a:p>
                      <a:r>
                        <a:rPr lang="en-US" dirty="0" smtClean="0"/>
                        <a:t>Date</a:t>
                      </a:r>
                      <a:endParaRPr lang="sv-SE" dirty="0"/>
                    </a:p>
                  </a:txBody>
                  <a:tcPr/>
                </a:tc>
                <a:tc>
                  <a:txBody>
                    <a:bodyPr/>
                    <a:lstStyle/>
                    <a:p>
                      <a:r>
                        <a:rPr lang="en-US" dirty="0" smtClean="0"/>
                        <a:t>Author</a:t>
                      </a:r>
                      <a:endParaRPr lang="sv-SE" dirty="0"/>
                    </a:p>
                  </a:txBody>
                  <a:tcPr/>
                </a:tc>
                <a:tc>
                  <a:txBody>
                    <a:bodyPr/>
                    <a:lstStyle/>
                    <a:p>
                      <a:r>
                        <a:rPr lang="en-US" dirty="0" smtClean="0"/>
                        <a:t>Reviewer</a:t>
                      </a:r>
                      <a:endParaRPr lang="sv-SE" dirty="0"/>
                    </a:p>
                  </a:txBody>
                  <a:tcPr/>
                </a:tc>
                <a:tc>
                  <a:txBody>
                    <a:bodyPr/>
                    <a:lstStyle/>
                    <a:p>
                      <a:r>
                        <a:rPr lang="en-US" dirty="0" smtClean="0"/>
                        <a:t>Reviser</a:t>
                      </a:r>
                      <a:r>
                        <a:rPr lang="en-US" baseline="0" dirty="0" smtClean="0"/>
                        <a:t> </a:t>
                      </a:r>
                      <a:endParaRPr lang="sv-SE" dirty="0"/>
                    </a:p>
                  </a:txBody>
                  <a:tcPr/>
                </a:tc>
                <a:extLst>
                  <a:ext uri="{0D108BD9-81ED-4DB2-BD59-A6C34878D82A}">
                    <a16:rowId xmlns:a16="http://schemas.microsoft.com/office/drawing/2014/main" val="1748660123"/>
                  </a:ext>
                </a:extLst>
              </a:tr>
              <a:tr h="370840">
                <a:tc>
                  <a:txBody>
                    <a:bodyPr/>
                    <a:lstStyle/>
                    <a:p>
                      <a:r>
                        <a:rPr lang="en-US" dirty="0" smtClean="0"/>
                        <a:t>2017-10-10</a:t>
                      </a:r>
                      <a:endParaRPr lang="sv-SE" dirty="0"/>
                    </a:p>
                  </a:txBody>
                  <a:tcPr/>
                </a:tc>
                <a:tc>
                  <a:txBody>
                    <a:bodyPr/>
                    <a:lstStyle/>
                    <a:p>
                      <a:r>
                        <a:rPr lang="en-US" dirty="0" smtClean="0"/>
                        <a:t>Constantinos</a:t>
                      </a:r>
                      <a:r>
                        <a:rPr lang="en-US" baseline="0" dirty="0" smtClean="0"/>
                        <a:t> Taliotis</a:t>
                      </a:r>
                      <a:endParaRPr lang="sv-SE" dirty="0"/>
                    </a:p>
                  </a:txBody>
                  <a:tcPr/>
                </a:tc>
                <a:tc>
                  <a:txBody>
                    <a:bodyPr/>
                    <a:lstStyle/>
                    <a:p>
                      <a:r>
                        <a:rPr lang="en-US" dirty="0" smtClean="0"/>
                        <a:t>Agnese Beltramo</a:t>
                      </a:r>
                      <a:endParaRPr lang="sv-SE" dirty="0"/>
                    </a:p>
                  </a:txBody>
                  <a:tcPr/>
                </a:tc>
                <a:tc>
                  <a:txBody>
                    <a:bodyPr/>
                    <a:lstStyle/>
                    <a:p>
                      <a:r>
                        <a:rPr lang="en-US" dirty="0" smtClean="0"/>
                        <a:t>Constantinos Taliotis</a:t>
                      </a:r>
                      <a:endParaRPr lang="sv-SE" dirty="0"/>
                    </a:p>
                  </a:txBody>
                  <a:tcPr/>
                </a:tc>
                <a:extLst>
                  <a:ext uri="{0D108BD9-81ED-4DB2-BD59-A6C34878D82A}">
                    <a16:rowId xmlns:a16="http://schemas.microsoft.com/office/drawing/2014/main" val="25074444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72775028"/>
                  </a:ext>
                </a:extLst>
              </a:tr>
            </a:tbl>
          </a:graphicData>
        </a:graphic>
      </p:graphicFrame>
      <p:sp>
        <p:nvSpPr>
          <p:cNvPr id="3" name="Date Placeholder 2"/>
          <p:cNvSpPr>
            <a:spLocks noGrp="1"/>
          </p:cNvSpPr>
          <p:nvPr>
            <p:ph type="dt" sz="half" idx="10"/>
          </p:nvPr>
        </p:nvSpPr>
        <p:spPr/>
        <p:txBody>
          <a:bodyPr/>
          <a:lstStyle/>
          <a:p>
            <a:r>
              <a:rPr lang="sv-SE" smtClean="0"/>
              <a:t>2017-10-10</a:t>
            </a:r>
            <a:endParaRPr lang="en-GB" dirty="0"/>
          </a:p>
        </p:txBody>
      </p:sp>
      <p:sp>
        <p:nvSpPr>
          <p:cNvPr id="4" name="Footer Placeholder 3"/>
          <p:cNvSpPr>
            <a:spLocks noGrp="1"/>
          </p:cNvSpPr>
          <p:nvPr>
            <p:ph type="ftr" sz="quarter" idx="11"/>
          </p:nvPr>
        </p:nvSpPr>
        <p:spPr/>
        <p:txBody>
          <a:bodyPr/>
          <a:lstStyle/>
          <a:p>
            <a:r>
              <a:rPr lang="en-US" smtClean="0"/>
              <a:t>New trends in Energy</a:t>
            </a:r>
            <a:endParaRPr lang="en-GB" dirty="0"/>
          </a:p>
        </p:txBody>
      </p:sp>
      <p:sp>
        <p:nvSpPr>
          <p:cNvPr id="5" name="Slide Number Placeholder 4"/>
          <p:cNvSpPr>
            <a:spLocks noGrp="1"/>
          </p:cNvSpPr>
          <p:nvPr>
            <p:ph type="sldNum" sz="quarter" idx="12"/>
          </p:nvPr>
        </p:nvSpPr>
        <p:spPr/>
        <p:txBody>
          <a:bodyPr/>
          <a:lstStyle/>
          <a:p>
            <a:fld id="{A0B7FA9A-6BCF-4CFA-8685-B7A43319A6CD}" type="slidenum">
              <a:rPr lang="en-GB" smtClean="0"/>
              <a:pPr/>
              <a:t>17</a:t>
            </a:fld>
            <a:endParaRPr lang="en-GB" dirty="0"/>
          </a:p>
        </p:txBody>
      </p:sp>
      <p:sp>
        <p:nvSpPr>
          <p:cNvPr id="6" name="Title 5"/>
          <p:cNvSpPr>
            <a:spLocks noGrp="1"/>
          </p:cNvSpPr>
          <p:nvPr>
            <p:ph type="title"/>
          </p:nvPr>
        </p:nvSpPr>
        <p:spPr/>
        <p:txBody>
          <a:bodyPr/>
          <a:lstStyle/>
          <a:p>
            <a:r>
              <a:rPr lang="en-US" dirty="0" smtClean="0"/>
              <a:t>Changelog and attribution</a:t>
            </a:r>
            <a:endParaRPr lang="sv-SE" dirty="0"/>
          </a:p>
        </p:txBody>
      </p:sp>
      <p:sp>
        <p:nvSpPr>
          <p:cNvPr id="8" name="TextBox 7"/>
          <p:cNvSpPr txBox="1"/>
          <p:nvPr/>
        </p:nvSpPr>
        <p:spPr>
          <a:xfrm>
            <a:off x="838200" y="5397500"/>
            <a:ext cx="10515600" cy="851282"/>
          </a:xfrm>
          <a:prstGeom prst="rect">
            <a:avLst/>
          </a:prstGeom>
        </p:spPr>
        <p:txBody>
          <a:bodyPr vert="horz" wrap="square" lIns="91440" tIns="0" rIns="91440" bIns="0" rtlCol="0" anchor="t">
            <a:noAutofit/>
          </a:bodyPr>
          <a:lstStyle/>
          <a:p>
            <a:pPr indent="0"/>
            <a:r>
              <a:rPr lang="sv-SE" i="1" dirty="0" smtClean="0"/>
              <a:t>To </a:t>
            </a:r>
            <a:r>
              <a:rPr lang="sv-SE" i="1" dirty="0" err="1" smtClean="0"/>
              <a:t>correctly</a:t>
            </a:r>
            <a:r>
              <a:rPr lang="sv-SE" i="1" dirty="0" smtClean="0"/>
              <a:t> </a:t>
            </a:r>
            <a:r>
              <a:rPr lang="sv-SE" i="1" dirty="0" err="1" smtClean="0"/>
              <a:t>reference</a:t>
            </a:r>
            <a:r>
              <a:rPr lang="sv-SE" i="1" dirty="0" smtClean="0"/>
              <a:t> </a:t>
            </a:r>
            <a:r>
              <a:rPr lang="sv-SE" i="1" dirty="0" err="1" smtClean="0"/>
              <a:t>this</a:t>
            </a:r>
            <a:r>
              <a:rPr lang="sv-SE" i="1" dirty="0" smtClean="0"/>
              <a:t> </a:t>
            </a:r>
            <a:r>
              <a:rPr lang="sv-SE" i="1" dirty="0" err="1" smtClean="0"/>
              <a:t>work</a:t>
            </a:r>
            <a:r>
              <a:rPr lang="sv-SE" i="1" dirty="0" smtClean="0"/>
              <a:t>, </a:t>
            </a:r>
            <a:r>
              <a:rPr lang="sv-SE" i="1" dirty="0" err="1" smtClean="0"/>
              <a:t>please</a:t>
            </a:r>
            <a:r>
              <a:rPr lang="sv-SE" i="1" dirty="0" smtClean="0"/>
              <a:t> </a:t>
            </a:r>
            <a:r>
              <a:rPr lang="sv-SE" i="1" dirty="0" err="1" smtClean="0"/>
              <a:t>use</a:t>
            </a:r>
            <a:r>
              <a:rPr lang="sv-SE" i="1" dirty="0" smtClean="0"/>
              <a:t> the </a:t>
            </a:r>
            <a:r>
              <a:rPr lang="sv-SE" i="1" dirty="0" err="1" smtClean="0"/>
              <a:t>following</a:t>
            </a:r>
            <a:r>
              <a:rPr lang="sv-SE" i="1" dirty="0" smtClean="0"/>
              <a:t>:</a:t>
            </a:r>
          </a:p>
          <a:p>
            <a:pPr indent="0"/>
            <a:r>
              <a:rPr lang="sv-SE" dirty="0" smtClean="0"/>
              <a:t>Taliotis, C., 2017. New Trends in Energy – </a:t>
            </a:r>
            <a:r>
              <a:rPr lang="sv-SE" dirty="0" err="1" smtClean="0"/>
              <a:t>Desalination</a:t>
            </a:r>
            <a:r>
              <a:rPr lang="sv-SE" dirty="0" smtClean="0"/>
              <a:t>, </a:t>
            </a:r>
            <a:r>
              <a:rPr lang="sv-SE" dirty="0" err="1" smtClean="0"/>
              <a:t>OpTIMUS.community</a:t>
            </a:r>
            <a:r>
              <a:rPr lang="sv-SE" dirty="0" smtClean="0"/>
              <a:t>. </a:t>
            </a:r>
            <a:r>
              <a:rPr lang="sv-SE" dirty="0" err="1" smtClean="0"/>
              <a:t>Available</a:t>
            </a:r>
            <a:r>
              <a:rPr lang="sv-SE" dirty="0"/>
              <a:t> at: </a:t>
            </a:r>
            <a:r>
              <a:rPr lang="sv-SE" dirty="0">
                <a:hlinkClick r:id="rId2"/>
              </a:rPr>
              <a:t>http://</a:t>
            </a:r>
            <a:r>
              <a:rPr lang="sv-SE" dirty="0" smtClean="0">
                <a:hlinkClick r:id="rId2"/>
              </a:rPr>
              <a:t>www.osemosys.org/understanding-the-energy-system.html</a:t>
            </a:r>
            <a:r>
              <a:rPr lang="sv-SE" dirty="0" smtClean="0"/>
              <a:t>. [Access date]</a:t>
            </a:r>
          </a:p>
        </p:txBody>
      </p:sp>
    </p:spTree>
    <p:extLst>
      <p:ext uri="{BB962C8B-B14F-4D97-AF65-F5344CB8AC3E}">
        <p14:creationId xmlns:p14="http://schemas.microsoft.com/office/powerpoint/2010/main" val="214853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t>Motivation for energy technology research and development</a:t>
            </a:r>
            <a:endParaRPr lang="sv-SE" i="1" dirty="0"/>
          </a:p>
        </p:txBody>
      </p:sp>
      <p:sp>
        <p:nvSpPr>
          <p:cNvPr id="4" name="Date Placeholder 3"/>
          <p:cNvSpPr>
            <a:spLocks noGrp="1"/>
          </p:cNvSpPr>
          <p:nvPr>
            <p:ph type="dt" sz="half" idx="10"/>
          </p:nvPr>
        </p:nvSpPr>
        <p:spPr/>
        <p:txBody>
          <a:bodyPr/>
          <a:lstStyle/>
          <a:p>
            <a:r>
              <a:rPr lang="sv-SE" smtClean="0"/>
              <a:t>2017-10-10</a:t>
            </a:r>
            <a:endParaRPr lang="en-GB" dirty="0"/>
          </a:p>
        </p:txBody>
      </p:sp>
      <p:sp>
        <p:nvSpPr>
          <p:cNvPr id="5" name="Footer Placeholder 4"/>
          <p:cNvSpPr>
            <a:spLocks noGrp="1"/>
          </p:cNvSpPr>
          <p:nvPr>
            <p:ph type="ftr" sz="quarter" idx="11"/>
          </p:nvPr>
        </p:nvSpPr>
        <p:spPr/>
        <p:txBody>
          <a:bodyPr/>
          <a:lstStyle/>
          <a:p>
            <a:r>
              <a:rPr lang="en-GB" smtClean="0"/>
              <a:t>New trends in Energy</a:t>
            </a:r>
            <a:endParaRPr lang="en-GB" dirty="0"/>
          </a:p>
        </p:txBody>
      </p:sp>
      <p:sp>
        <p:nvSpPr>
          <p:cNvPr id="6" name="Slide Number Placeholder 5"/>
          <p:cNvSpPr>
            <a:spLocks noGrp="1"/>
          </p:cNvSpPr>
          <p:nvPr>
            <p:ph type="sldNum" sz="quarter" idx="12"/>
          </p:nvPr>
        </p:nvSpPr>
        <p:spPr/>
        <p:txBody>
          <a:bodyPr/>
          <a:lstStyle/>
          <a:p>
            <a:fld id="{A0B7FA9A-6BCF-4CFA-8685-B7A43319A6CD}" type="slidenum">
              <a:rPr lang="en-GB" smtClean="0"/>
              <a:pPr/>
              <a:t>2</a:t>
            </a:fld>
            <a:endParaRPr lang="en-GB" dirty="0"/>
          </a:p>
        </p:txBody>
      </p:sp>
    </p:spTree>
    <p:extLst>
      <p:ext uri="{BB962C8B-B14F-4D97-AF65-F5344CB8AC3E}">
        <p14:creationId xmlns:p14="http://schemas.microsoft.com/office/powerpoint/2010/main" val="829384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3</a:t>
            </a:fld>
            <a:endParaRPr lang="en-GB"/>
          </a:p>
        </p:txBody>
      </p:sp>
      <p:sp>
        <p:nvSpPr>
          <p:cNvPr id="10" name="Content Placeholder 9"/>
          <p:cNvSpPr>
            <a:spLocks noGrp="1"/>
          </p:cNvSpPr>
          <p:nvPr>
            <p:ph sz="quarter" idx="13"/>
          </p:nvPr>
        </p:nvSpPr>
        <p:spPr>
          <a:xfrm>
            <a:off x="2684980" y="585627"/>
            <a:ext cx="6822040" cy="698643"/>
          </a:xfrm>
        </p:spPr>
        <p:txBody>
          <a:bodyPr>
            <a:noAutofit/>
          </a:bodyPr>
          <a:lstStyle/>
          <a:p>
            <a:pPr algn="ctr"/>
            <a:r>
              <a:rPr lang="en-US" sz="3600" dirty="0" smtClean="0">
                <a:solidFill>
                  <a:schemeClr val="tx1"/>
                </a:solidFill>
              </a:rPr>
              <a:t>Why innovate?</a:t>
            </a:r>
            <a:endParaRPr lang="en-GB" sz="3600" dirty="0">
              <a:solidFill>
                <a:schemeClr val="tx1"/>
              </a:solidFill>
            </a:endParaRPr>
          </a:p>
        </p:txBody>
      </p:sp>
      <p:sp>
        <p:nvSpPr>
          <p:cNvPr id="9" name="Rectangle 3"/>
          <p:cNvSpPr>
            <a:spLocks noGrp="1" noChangeArrowheads="1"/>
          </p:cNvSpPr>
          <p:nvPr>
            <p:ph idx="1"/>
          </p:nvPr>
        </p:nvSpPr>
        <p:spPr>
          <a:xfrm>
            <a:off x="838200" y="1726059"/>
            <a:ext cx="10515600" cy="4161031"/>
          </a:xfrm>
        </p:spPr>
        <p:txBody>
          <a:bodyPr>
            <a:noAutofit/>
          </a:bodyPr>
          <a:lstStyle/>
          <a:p>
            <a:pPr>
              <a:spcBef>
                <a:spcPts val="600"/>
              </a:spcBef>
            </a:pPr>
            <a:r>
              <a:rPr lang="en-GB" sz="2400" b="1" spc="0" dirty="0" smtClean="0"/>
              <a:t>Energy Efficiency – Cost Efficiency</a:t>
            </a:r>
          </a:p>
          <a:p>
            <a:pPr marL="342900" indent="-342900">
              <a:spcBef>
                <a:spcPts val="600"/>
              </a:spcBef>
              <a:buFont typeface="Arial" panose="020B0604020202020204" pitchFamily="34" charset="0"/>
              <a:buChar char="•"/>
            </a:pPr>
            <a:r>
              <a:rPr lang="en-GB" sz="2400" spc="0" dirty="0" smtClean="0"/>
              <a:t>The cheapest kWh is a kWh not generated</a:t>
            </a:r>
          </a:p>
          <a:p>
            <a:pPr marL="342900" indent="-342900">
              <a:spcBef>
                <a:spcPts val="600"/>
              </a:spcBef>
              <a:buFont typeface="Arial" panose="020B0604020202020204" pitchFamily="34" charset="0"/>
              <a:buChar char="•"/>
            </a:pPr>
            <a:r>
              <a:rPr lang="en-GB" sz="2400" spc="0" dirty="0" smtClean="0"/>
              <a:t>Making the best out of the available resources</a:t>
            </a:r>
            <a:endParaRPr lang="en-GB" sz="2400" spc="0" dirty="0"/>
          </a:p>
          <a:p>
            <a:pPr>
              <a:spcBef>
                <a:spcPts val="600"/>
              </a:spcBef>
            </a:pPr>
            <a:r>
              <a:rPr lang="en-GB" sz="2400" b="1" spc="0" dirty="0" smtClean="0"/>
              <a:t>Energy Security</a:t>
            </a:r>
          </a:p>
          <a:p>
            <a:pPr marL="342900" indent="-342900">
              <a:spcBef>
                <a:spcPts val="600"/>
              </a:spcBef>
              <a:buFont typeface="Arial" panose="020B0604020202020204" pitchFamily="34" charset="0"/>
              <a:buChar char="•"/>
            </a:pPr>
            <a:r>
              <a:rPr lang="en-GB" sz="2400" spc="0" dirty="0" smtClean="0"/>
              <a:t>Resilient and robust energy system</a:t>
            </a:r>
          </a:p>
          <a:p>
            <a:pPr marL="342900" indent="-342900">
              <a:spcBef>
                <a:spcPts val="600"/>
              </a:spcBef>
              <a:buFont typeface="Arial" panose="020B0604020202020204" pitchFamily="34" charset="0"/>
              <a:buChar char="•"/>
            </a:pPr>
            <a:r>
              <a:rPr lang="en-GB" sz="2400" spc="0" dirty="0" smtClean="0"/>
              <a:t>Taking advantage of domestic energy sources leads to reduced reliance on fuel imports</a:t>
            </a:r>
          </a:p>
          <a:p>
            <a:pPr>
              <a:spcBef>
                <a:spcPts val="600"/>
              </a:spcBef>
            </a:pPr>
            <a:r>
              <a:rPr lang="en-GB" sz="2400" b="1" spc="0" dirty="0" smtClean="0"/>
              <a:t>Climate Change</a:t>
            </a:r>
          </a:p>
          <a:p>
            <a:pPr marL="342900" indent="-342900">
              <a:spcBef>
                <a:spcPts val="600"/>
              </a:spcBef>
              <a:buFont typeface="Arial" panose="020B0604020202020204" pitchFamily="34" charset="0"/>
              <a:buChar char="•"/>
            </a:pPr>
            <a:r>
              <a:rPr lang="en-GB" sz="2400" spc="0" dirty="0" smtClean="0"/>
              <a:t>Transition to low-carbon economy</a:t>
            </a:r>
            <a:endParaRPr lang="en-GB" sz="2400" spc="0" dirty="0"/>
          </a:p>
          <a:p>
            <a:pPr>
              <a:spcBef>
                <a:spcPts val="600"/>
              </a:spcBef>
            </a:pPr>
            <a:r>
              <a:rPr lang="en-GB" sz="2400" b="1" spc="0" dirty="0" smtClean="0"/>
              <a:t>Health and environment</a:t>
            </a:r>
          </a:p>
          <a:p>
            <a:pPr marL="342900" indent="-342900">
              <a:spcBef>
                <a:spcPts val="600"/>
              </a:spcBef>
              <a:buFont typeface="Arial" panose="020B0604020202020204" pitchFamily="34" charset="0"/>
              <a:buChar char="•"/>
            </a:pPr>
            <a:r>
              <a:rPr lang="en-GB" sz="2400" spc="0" dirty="0" smtClean="0"/>
              <a:t>Reduced emission of air and water pollutants that adversely affect health</a:t>
            </a:r>
            <a:endParaRPr lang="en-GB" sz="2400" spc="0" dirty="0"/>
          </a:p>
          <a:p>
            <a:pPr>
              <a:spcBef>
                <a:spcPts val="600"/>
              </a:spcBef>
            </a:pPr>
            <a:endParaRPr lang="en-GB" sz="2400" b="1" spc="0"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Tree>
    <p:extLst>
      <p:ext uri="{BB962C8B-B14F-4D97-AF65-F5344CB8AC3E}">
        <p14:creationId xmlns:p14="http://schemas.microsoft.com/office/powerpoint/2010/main" val="3020691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t>Water Desalination</a:t>
            </a:r>
            <a:endParaRPr lang="sv-SE" i="1"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150" normalizeH="0" baseline="0" noProof="0" smtClean="0">
                <a:ln>
                  <a:noFill/>
                </a:ln>
                <a:solidFill>
                  <a:srgbClr val="E7E6E6">
                    <a:lumMod val="50000"/>
                  </a:srgbClr>
                </a:solidFill>
                <a:effectLst/>
                <a:uLnTx/>
                <a:uFillTx/>
                <a:latin typeface="Calibri Light"/>
                <a:ea typeface="+mn-ea"/>
                <a:cs typeface="+mn-cs"/>
              </a:rPr>
              <a:t>2017-10-10</a:t>
            </a:r>
            <a:endParaRPr kumimoji="0" lang="en-GB" sz="1800" b="0" i="0" u="none" strike="noStrike" kern="1200" cap="none" spc="-150" normalizeH="0" baseline="0" noProof="0" dirty="0">
              <a:ln>
                <a:noFill/>
              </a:ln>
              <a:solidFill>
                <a:srgbClr val="E7E6E6">
                  <a:lumMod val="50000"/>
                </a:srgbClr>
              </a:solidFill>
              <a:effectLst/>
              <a:uLnTx/>
              <a:uFillTx/>
              <a:latin typeface="Calibri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150" normalizeH="0" baseline="0" noProof="0" smtClean="0">
                <a:ln>
                  <a:noFill/>
                </a:ln>
                <a:solidFill>
                  <a:srgbClr val="E7E6E6">
                    <a:lumMod val="50000"/>
                  </a:srgbClr>
                </a:solidFill>
                <a:effectLst/>
                <a:uLnTx/>
                <a:uFillTx/>
                <a:latin typeface="Calibri Light"/>
                <a:ea typeface="+mn-ea"/>
                <a:cs typeface="+mn-cs"/>
              </a:rPr>
              <a:t>New trends in Energy</a:t>
            </a:r>
            <a:endParaRPr kumimoji="0" lang="en-GB" sz="1800" b="0" i="0" u="none" strike="noStrike" kern="1200" cap="none" spc="-150" normalizeH="0" baseline="0" noProof="0" dirty="0">
              <a:ln>
                <a:noFill/>
              </a:ln>
              <a:solidFill>
                <a:srgbClr val="E7E6E6">
                  <a:lumMod val="50000"/>
                </a:srgbClr>
              </a:solidFill>
              <a:effectLst/>
              <a:uLnTx/>
              <a:uFillTx/>
              <a:latin typeface="Calibri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B7FA9A-6BCF-4CFA-8685-B7A43319A6CD}" type="slidenum">
              <a:rPr kumimoji="0" lang="en-GB" sz="1800" b="0" i="0" u="none" strike="noStrike" kern="1200" cap="none" spc="-150" normalizeH="0" baseline="0" noProof="0" smtClean="0">
                <a:ln>
                  <a:noFill/>
                </a:ln>
                <a:solidFill>
                  <a:srgbClr val="E7E6E6">
                    <a:lumMod val="50000"/>
                  </a:srgbClr>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800" b="0" i="0" u="none" strike="noStrike" kern="1200" cap="none" spc="-150" normalizeH="0" baseline="0" noProof="0" dirty="0">
              <a:ln>
                <a:noFill/>
              </a:ln>
              <a:solidFill>
                <a:srgbClr val="E7E6E6">
                  <a:lumMod val="50000"/>
                </a:srgbClr>
              </a:solidFill>
              <a:effectLst/>
              <a:uLnTx/>
              <a:uFillTx/>
              <a:latin typeface="Calibri Light"/>
              <a:ea typeface="+mn-ea"/>
              <a:cs typeface="+mn-cs"/>
            </a:endParaRPr>
          </a:p>
        </p:txBody>
      </p:sp>
    </p:spTree>
    <p:extLst>
      <p:ext uri="{BB962C8B-B14F-4D97-AF65-F5344CB8AC3E}">
        <p14:creationId xmlns:p14="http://schemas.microsoft.com/office/powerpoint/2010/main" val="3532115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74548" y="1459156"/>
            <a:ext cx="10042903" cy="4969295"/>
          </a:xfrm>
          <a:prstGeom prst="rect">
            <a:avLst/>
          </a:prstGeom>
        </p:spPr>
      </p:pic>
      <p:sp>
        <p:nvSpPr>
          <p:cNvPr id="7" name="Slide Number Placeholder 6"/>
          <p:cNvSpPr>
            <a:spLocks noGrp="1"/>
          </p:cNvSpPr>
          <p:nvPr>
            <p:ph type="sldNum" sz="quarter" idx="12"/>
          </p:nvPr>
        </p:nvSpPr>
        <p:spPr/>
        <p:txBody>
          <a:bodyPr/>
          <a:lstStyle/>
          <a:p>
            <a:fld id="{A0B7FA9A-6BCF-4CFA-8685-B7A43319A6CD}" type="slidenum">
              <a:rPr lang="en-GB" smtClean="0"/>
              <a:pPr/>
              <a:t>5</a:t>
            </a:fld>
            <a:endParaRPr lang="en-GB"/>
          </a:p>
        </p:txBody>
      </p:sp>
      <p:sp>
        <p:nvSpPr>
          <p:cNvPr id="10" name="Content Placeholder 9"/>
          <p:cNvSpPr>
            <a:spLocks noGrp="1"/>
          </p:cNvSpPr>
          <p:nvPr>
            <p:ph sz="quarter" idx="13"/>
          </p:nvPr>
        </p:nvSpPr>
        <p:spPr>
          <a:xfrm>
            <a:off x="1420358" y="585627"/>
            <a:ext cx="9351285" cy="698643"/>
          </a:xfrm>
        </p:spPr>
        <p:txBody>
          <a:bodyPr>
            <a:noAutofit/>
          </a:bodyPr>
          <a:lstStyle/>
          <a:p>
            <a:pPr marL="0" algn="ctr"/>
            <a:r>
              <a:rPr lang="sv-SE" sz="3600" dirty="0" err="1" smtClean="0">
                <a:solidFill>
                  <a:schemeClr val="tx1"/>
                </a:solidFill>
              </a:rPr>
              <a:t>Water</a:t>
            </a:r>
            <a:r>
              <a:rPr lang="sv-SE" sz="3600" dirty="0" smtClean="0">
                <a:solidFill>
                  <a:schemeClr val="tx1"/>
                </a:solidFill>
              </a:rPr>
              <a:t> </a:t>
            </a:r>
            <a:r>
              <a:rPr lang="sv-SE" sz="3600" dirty="0" err="1" smtClean="0">
                <a:solidFill>
                  <a:schemeClr val="tx1"/>
                </a:solidFill>
              </a:rPr>
              <a:t>availability</a:t>
            </a:r>
            <a:r>
              <a:rPr lang="sv-SE" sz="3600" dirty="0" smtClean="0">
                <a:solidFill>
                  <a:schemeClr val="tx1"/>
                </a:solidFill>
              </a:rPr>
              <a:t> - 2011</a:t>
            </a:r>
            <a:endParaRPr lang="en-US" sz="36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
        <p:nvSpPr>
          <p:cNvPr id="3" name="Date Placeholder 2"/>
          <p:cNvSpPr>
            <a:spLocks noGrp="1"/>
          </p:cNvSpPr>
          <p:nvPr>
            <p:ph type="dt" sz="half" idx="10"/>
          </p:nvPr>
        </p:nvSpPr>
        <p:spPr/>
        <p:txBody>
          <a:bodyPr/>
          <a:lstStyle/>
          <a:p>
            <a:r>
              <a:rPr lang="sv-SE" noProof="0" smtClean="0"/>
              <a:t>2017-10-10</a:t>
            </a:r>
            <a:endParaRPr lang="es-BO" noProof="0" dirty="0"/>
          </a:p>
        </p:txBody>
      </p:sp>
      <p:sp>
        <p:nvSpPr>
          <p:cNvPr id="11" name="TextBox 10"/>
          <p:cNvSpPr txBox="1"/>
          <p:nvPr/>
        </p:nvSpPr>
        <p:spPr>
          <a:xfrm>
            <a:off x="8766619" y="5336716"/>
            <a:ext cx="2597827" cy="975360"/>
          </a:xfrm>
          <a:prstGeom prst="rect">
            <a:avLst/>
          </a:prstGeom>
        </p:spPr>
        <p:txBody>
          <a:bodyPr vert="horz" wrap="square" lIns="91440" tIns="0" rIns="91440" bIns="0" rtlCol="0" anchor="t">
            <a:normAutofit/>
          </a:bodyPr>
          <a:lstStyle/>
          <a:p>
            <a:r>
              <a:rPr lang="sv-SE" sz="2000" spc="-150" dirty="0" smtClean="0">
                <a:latin typeface="+mn-lt"/>
              </a:rPr>
              <a:t>Source: </a:t>
            </a:r>
            <a:r>
              <a:rPr lang="sv-SE" sz="2000" spc="-150" dirty="0" err="1" smtClean="0">
                <a:latin typeface="+mn-lt"/>
              </a:rPr>
              <a:t>Maplecroft</a:t>
            </a:r>
            <a:r>
              <a:rPr lang="sv-SE" sz="2000" spc="-150" dirty="0" smtClean="0">
                <a:latin typeface="+mn-lt"/>
              </a:rPr>
              <a:t>,  </a:t>
            </a:r>
            <a:r>
              <a:rPr lang="sv-SE" sz="2000" spc="-150" dirty="0" err="1" smtClean="0">
                <a:latin typeface="+mn-lt"/>
              </a:rPr>
              <a:t>Water</a:t>
            </a:r>
            <a:r>
              <a:rPr lang="sv-SE" sz="2000" spc="-150" dirty="0" smtClean="0">
                <a:latin typeface="+mn-lt"/>
              </a:rPr>
              <a:t> Stress Index 2011</a:t>
            </a:r>
          </a:p>
        </p:txBody>
      </p:sp>
    </p:spTree>
    <p:extLst>
      <p:ext uri="{BB962C8B-B14F-4D97-AF65-F5344CB8AC3E}">
        <p14:creationId xmlns:p14="http://schemas.microsoft.com/office/powerpoint/2010/main" val="4050018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0B7FA9A-6BCF-4CFA-8685-B7A43319A6CD}" type="slidenum">
              <a:rPr lang="en-GB" smtClean="0"/>
              <a:pPr/>
              <a:t>6</a:t>
            </a:fld>
            <a:endParaRPr lang="en-GB"/>
          </a:p>
        </p:txBody>
      </p:sp>
      <p:sp>
        <p:nvSpPr>
          <p:cNvPr id="10" name="Content Placeholder 9"/>
          <p:cNvSpPr>
            <a:spLocks noGrp="1"/>
          </p:cNvSpPr>
          <p:nvPr>
            <p:ph sz="quarter" idx="13"/>
          </p:nvPr>
        </p:nvSpPr>
        <p:spPr>
          <a:xfrm>
            <a:off x="1420358" y="585627"/>
            <a:ext cx="9351285" cy="698643"/>
          </a:xfrm>
        </p:spPr>
        <p:txBody>
          <a:bodyPr>
            <a:noAutofit/>
          </a:bodyPr>
          <a:lstStyle/>
          <a:p>
            <a:pPr marL="0" algn="ctr"/>
            <a:r>
              <a:rPr lang="sv-SE" sz="3600" dirty="0" err="1" smtClean="0">
                <a:solidFill>
                  <a:schemeClr val="tx1"/>
                </a:solidFill>
              </a:rPr>
              <a:t>Projections</a:t>
            </a:r>
            <a:r>
              <a:rPr lang="sv-SE" sz="3600" dirty="0" smtClean="0">
                <a:solidFill>
                  <a:schemeClr val="tx1"/>
                </a:solidFill>
              </a:rPr>
              <a:t> </a:t>
            </a:r>
            <a:r>
              <a:rPr lang="sv-SE" sz="3600" dirty="0" err="1" smtClean="0">
                <a:solidFill>
                  <a:schemeClr val="tx1"/>
                </a:solidFill>
              </a:rPr>
              <a:t>of</a:t>
            </a:r>
            <a:r>
              <a:rPr lang="sv-SE" sz="3600" dirty="0" smtClean="0">
                <a:solidFill>
                  <a:schemeClr val="tx1"/>
                </a:solidFill>
              </a:rPr>
              <a:t> Global </a:t>
            </a:r>
            <a:r>
              <a:rPr lang="sv-SE" sz="3600" dirty="0" err="1" smtClean="0">
                <a:solidFill>
                  <a:schemeClr val="tx1"/>
                </a:solidFill>
              </a:rPr>
              <a:t>Water</a:t>
            </a:r>
            <a:r>
              <a:rPr lang="sv-SE" sz="3600" dirty="0" smtClean="0">
                <a:solidFill>
                  <a:schemeClr val="tx1"/>
                </a:solidFill>
              </a:rPr>
              <a:t> Stress </a:t>
            </a:r>
            <a:endParaRPr lang="en-US" sz="36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
        <p:nvSpPr>
          <p:cNvPr id="3" name="Date Placeholder 2"/>
          <p:cNvSpPr>
            <a:spLocks noGrp="1"/>
          </p:cNvSpPr>
          <p:nvPr>
            <p:ph type="dt" sz="half" idx="10"/>
          </p:nvPr>
        </p:nvSpPr>
        <p:spPr/>
        <p:txBody>
          <a:bodyPr/>
          <a:lstStyle/>
          <a:p>
            <a:r>
              <a:rPr lang="sv-SE" noProof="0" smtClean="0"/>
              <a:t>2017-10-10</a:t>
            </a:r>
            <a:endParaRPr lang="es-BO" noProof="0" dirty="0"/>
          </a:p>
        </p:txBody>
      </p:sp>
      <p:pic>
        <p:nvPicPr>
          <p:cNvPr id="2" name="Picture 1"/>
          <p:cNvPicPr>
            <a:picLocks noChangeAspect="1"/>
          </p:cNvPicPr>
          <p:nvPr/>
        </p:nvPicPr>
        <p:blipFill>
          <a:blip r:embed="rId3"/>
          <a:stretch>
            <a:fillRect/>
          </a:stretch>
        </p:blipFill>
        <p:spPr>
          <a:xfrm>
            <a:off x="478083" y="1478173"/>
            <a:ext cx="11235834" cy="4419094"/>
          </a:xfrm>
          <a:prstGeom prst="rect">
            <a:avLst/>
          </a:prstGeom>
        </p:spPr>
      </p:pic>
      <p:sp>
        <p:nvSpPr>
          <p:cNvPr id="11" name="TextBox 10"/>
          <p:cNvSpPr txBox="1"/>
          <p:nvPr/>
        </p:nvSpPr>
        <p:spPr>
          <a:xfrm>
            <a:off x="9293203" y="5151449"/>
            <a:ext cx="2597827" cy="975360"/>
          </a:xfrm>
          <a:prstGeom prst="rect">
            <a:avLst/>
          </a:prstGeom>
        </p:spPr>
        <p:txBody>
          <a:bodyPr vert="horz" wrap="square" lIns="91440" tIns="0" rIns="91440" bIns="0" rtlCol="0" anchor="t">
            <a:normAutofit fontScale="92500"/>
          </a:bodyPr>
          <a:lstStyle/>
          <a:p>
            <a:r>
              <a:rPr lang="sv-SE" sz="2000" spc="-150" dirty="0" smtClean="0">
                <a:latin typeface="+mn-lt"/>
              </a:rPr>
              <a:t>Source: </a:t>
            </a:r>
            <a:r>
              <a:rPr lang="fr-FR" sz="2000" spc="-150" dirty="0" smtClean="0"/>
              <a:t>Philippe</a:t>
            </a:r>
            <a:endParaRPr lang="fr-FR" sz="2000" spc="-150" dirty="0"/>
          </a:p>
          <a:p>
            <a:r>
              <a:rPr lang="fr-FR" sz="2000" spc="-150" dirty="0"/>
              <a:t>Rekacewicz (Le Monde diplomatique), </a:t>
            </a:r>
            <a:r>
              <a:rPr lang="fr-FR" sz="2000" spc="-150" dirty="0" err="1"/>
              <a:t>February</a:t>
            </a:r>
            <a:r>
              <a:rPr lang="fr-FR" sz="2000" spc="-150" dirty="0"/>
              <a:t> 2006</a:t>
            </a:r>
            <a:endParaRPr lang="sv-SE" sz="2000" spc="-150" dirty="0" smtClean="0">
              <a:latin typeface="+mn-lt"/>
            </a:endParaRPr>
          </a:p>
        </p:txBody>
      </p:sp>
    </p:spTree>
    <p:extLst>
      <p:ext uri="{BB962C8B-B14F-4D97-AF65-F5344CB8AC3E}">
        <p14:creationId xmlns:p14="http://schemas.microsoft.com/office/powerpoint/2010/main" val="2583875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0B7FA9A-6BCF-4CFA-8685-B7A43319A6CD}" type="slidenum">
              <a:rPr lang="en-GB" smtClean="0"/>
              <a:pPr/>
              <a:t>7</a:t>
            </a:fld>
            <a:endParaRPr lang="en-GB"/>
          </a:p>
        </p:txBody>
      </p:sp>
      <p:sp>
        <p:nvSpPr>
          <p:cNvPr id="10" name="Content Placeholder 9"/>
          <p:cNvSpPr>
            <a:spLocks noGrp="1"/>
          </p:cNvSpPr>
          <p:nvPr>
            <p:ph sz="quarter" idx="13"/>
          </p:nvPr>
        </p:nvSpPr>
        <p:spPr>
          <a:xfrm>
            <a:off x="1420358" y="585627"/>
            <a:ext cx="9351285" cy="698643"/>
          </a:xfrm>
        </p:spPr>
        <p:txBody>
          <a:bodyPr>
            <a:noAutofit/>
          </a:bodyPr>
          <a:lstStyle/>
          <a:p>
            <a:pPr marL="0" algn="ctr"/>
            <a:r>
              <a:rPr lang="sv-SE" sz="3600" dirty="0" err="1" smtClean="0">
                <a:solidFill>
                  <a:schemeClr val="tx1"/>
                </a:solidFill>
              </a:rPr>
              <a:t>Water</a:t>
            </a:r>
            <a:r>
              <a:rPr lang="sv-SE" sz="3600" dirty="0" smtClean="0">
                <a:solidFill>
                  <a:schemeClr val="tx1"/>
                </a:solidFill>
              </a:rPr>
              <a:t> </a:t>
            </a:r>
            <a:r>
              <a:rPr lang="sv-SE" sz="3600" dirty="0" err="1" smtClean="0">
                <a:solidFill>
                  <a:schemeClr val="tx1"/>
                </a:solidFill>
              </a:rPr>
              <a:t>consumption</a:t>
            </a:r>
            <a:r>
              <a:rPr lang="sv-SE" sz="3600" dirty="0" smtClean="0">
                <a:solidFill>
                  <a:schemeClr val="tx1"/>
                </a:solidFill>
              </a:rPr>
              <a:t> </a:t>
            </a:r>
            <a:r>
              <a:rPr lang="sv-SE" sz="3600" dirty="0" err="1" smtClean="0">
                <a:solidFill>
                  <a:schemeClr val="tx1"/>
                </a:solidFill>
              </a:rPr>
              <a:t>projection</a:t>
            </a:r>
            <a:r>
              <a:rPr lang="sv-SE" sz="3600" dirty="0" smtClean="0">
                <a:solidFill>
                  <a:schemeClr val="tx1"/>
                </a:solidFill>
              </a:rPr>
              <a:t> - Israel</a:t>
            </a:r>
            <a:endParaRPr lang="en-US" sz="36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
        <p:nvSpPr>
          <p:cNvPr id="11" name="TextBox 10"/>
          <p:cNvSpPr txBox="1"/>
          <p:nvPr/>
        </p:nvSpPr>
        <p:spPr>
          <a:xfrm>
            <a:off x="8766619" y="5336716"/>
            <a:ext cx="2597827" cy="975360"/>
          </a:xfrm>
          <a:prstGeom prst="rect">
            <a:avLst/>
          </a:prstGeom>
        </p:spPr>
        <p:txBody>
          <a:bodyPr vert="horz" wrap="square" lIns="91440" tIns="0" rIns="91440" bIns="0" rtlCol="0" anchor="t">
            <a:normAutofit/>
          </a:bodyPr>
          <a:lstStyle/>
          <a:p>
            <a:r>
              <a:rPr lang="sv-SE" sz="2000" spc="-150" dirty="0" smtClean="0">
                <a:latin typeface="+mn-lt"/>
              </a:rPr>
              <a:t>Source: OECD </a:t>
            </a:r>
            <a:r>
              <a:rPr lang="sv-SE" sz="2000" spc="-150" dirty="0" err="1" smtClean="0">
                <a:latin typeface="+mn-lt"/>
              </a:rPr>
              <a:t>Environmental</a:t>
            </a:r>
            <a:r>
              <a:rPr lang="sv-SE" sz="2000" spc="-150" dirty="0" smtClean="0">
                <a:latin typeface="+mn-lt"/>
              </a:rPr>
              <a:t> </a:t>
            </a:r>
            <a:r>
              <a:rPr lang="sv-SE" sz="2000" spc="-150" dirty="0" err="1" smtClean="0">
                <a:latin typeface="+mn-lt"/>
              </a:rPr>
              <a:t>Performance</a:t>
            </a:r>
            <a:r>
              <a:rPr lang="sv-SE" sz="2000" spc="-150" dirty="0" smtClean="0">
                <a:latin typeface="+mn-lt"/>
              </a:rPr>
              <a:t> Reviews: Israel 2011</a:t>
            </a:r>
          </a:p>
        </p:txBody>
      </p:sp>
      <p:pic>
        <p:nvPicPr>
          <p:cNvPr id="2" name="Picture 1"/>
          <p:cNvPicPr>
            <a:picLocks noChangeAspect="1"/>
          </p:cNvPicPr>
          <p:nvPr/>
        </p:nvPicPr>
        <p:blipFill>
          <a:blip r:embed="rId3"/>
          <a:stretch>
            <a:fillRect/>
          </a:stretch>
        </p:blipFill>
        <p:spPr>
          <a:xfrm>
            <a:off x="3366231" y="1097216"/>
            <a:ext cx="5459538" cy="5441696"/>
          </a:xfrm>
          <a:prstGeom prst="rect">
            <a:avLst/>
          </a:prstGeom>
        </p:spPr>
      </p:pic>
      <p:sp>
        <p:nvSpPr>
          <p:cNvPr id="3" name="Date Placeholder 2"/>
          <p:cNvSpPr>
            <a:spLocks noGrp="1"/>
          </p:cNvSpPr>
          <p:nvPr>
            <p:ph type="dt" sz="half" idx="10"/>
          </p:nvPr>
        </p:nvSpPr>
        <p:spPr/>
        <p:txBody>
          <a:bodyPr/>
          <a:lstStyle/>
          <a:p>
            <a:r>
              <a:rPr lang="sv-SE" noProof="0" smtClean="0"/>
              <a:t>2017-10-10</a:t>
            </a:r>
            <a:endParaRPr lang="es-BO" noProof="0" dirty="0"/>
          </a:p>
        </p:txBody>
      </p:sp>
    </p:spTree>
    <p:extLst>
      <p:ext uri="{BB962C8B-B14F-4D97-AF65-F5344CB8AC3E}">
        <p14:creationId xmlns:p14="http://schemas.microsoft.com/office/powerpoint/2010/main" val="1918895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8</a:t>
            </a:fld>
            <a:endParaRPr lang="en-GB"/>
          </a:p>
        </p:txBody>
      </p:sp>
      <p:sp>
        <p:nvSpPr>
          <p:cNvPr id="10" name="Content Placeholder 9"/>
          <p:cNvSpPr>
            <a:spLocks noGrp="1"/>
          </p:cNvSpPr>
          <p:nvPr>
            <p:ph sz="quarter" idx="13"/>
          </p:nvPr>
        </p:nvSpPr>
        <p:spPr>
          <a:xfrm>
            <a:off x="1789155" y="585627"/>
            <a:ext cx="8613690" cy="698643"/>
          </a:xfrm>
        </p:spPr>
        <p:txBody>
          <a:bodyPr>
            <a:noAutofit/>
          </a:bodyPr>
          <a:lstStyle/>
          <a:p>
            <a:pPr marL="0" algn="ctr"/>
            <a:r>
              <a:rPr lang="sv-SE" sz="3600" dirty="0" err="1" smtClean="0">
                <a:solidFill>
                  <a:schemeClr val="tx1"/>
                </a:solidFill>
              </a:rPr>
              <a:t>Desalination</a:t>
            </a:r>
            <a:endParaRPr lang="en-US" sz="3600" dirty="0">
              <a:solidFill>
                <a:schemeClr val="tx1"/>
              </a:solidFill>
            </a:endParaRPr>
          </a:p>
        </p:txBody>
      </p:sp>
      <p:sp>
        <p:nvSpPr>
          <p:cNvPr id="9" name="Rectangle 3"/>
          <p:cNvSpPr>
            <a:spLocks noGrp="1" noChangeArrowheads="1"/>
          </p:cNvSpPr>
          <p:nvPr>
            <p:ph idx="1"/>
          </p:nvPr>
        </p:nvSpPr>
        <p:spPr>
          <a:xfrm>
            <a:off x="838200" y="1726059"/>
            <a:ext cx="10515600" cy="4493766"/>
          </a:xfrm>
        </p:spPr>
        <p:txBody>
          <a:bodyPr>
            <a:noAutofit/>
          </a:bodyPr>
          <a:lstStyle/>
          <a:p>
            <a:pPr lvl="0"/>
            <a:r>
              <a:rPr lang="en-GB" dirty="0" smtClean="0"/>
              <a:t>Removal of minerals from saline water (i.e. brackish or seawater) to produce freshwater</a:t>
            </a:r>
          </a:p>
          <a:p>
            <a:pPr marL="457200" lvl="0" indent="-457200">
              <a:buFont typeface="Arial" panose="020B0604020202020204" pitchFamily="34" charset="0"/>
              <a:buChar char="•"/>
            </a:pPr>
            <a:r>
              <a:rPr lang="en-GB" dirty="0" smtClean="0"/>
              <a:t>Increasing importance in arid/semi-arid countries</a:t>
            </a:r>
          </a:p>
          <a:p>
            <a:pPr marL="457200" lvl="0" indent="-457200">
              <a:buFont typeface="Arial" panose="020B0604020202020204" pitchFamily="34" charset="0"/>
              <a:buChar char="•"/>
            </a:pPr>
            <a:r>
              <a:rPr lang="en-GB" dirty="0" smtClean="0"/>
              <a:t>Energy intensive process - hence an expensive option</a:t>
            </a:r>
          </a:p>
          <a:p>
            <a:pPr marL="1143000" lvl="1" indent="-457200"/>
            <a:r>
              <a:rPr lang="en-GB" dirty="0" smtClean="0"/>
              <a:t>Processes tend to need either input of thermal energy (e.g. multi-effect distillation) or electricity (reverse-osmosis)</a:t>
            </a:r>
            <a:endParaRPr lang="en-GB" dirty="0"/>
          </a:p>
          <a:p>
            <a:pPr marL="457200" lvl="0" indent="-457200">
              <a:buFont typeface="Arial" panose="020B0604020202020204" pitchFamily="34" charset="0"/>
              <a:buChar char="•"/>
            </a:pPr>
            <a:r>
              <a:rPr lang="en-GB" dirty="0" smtClean="0"/>
              <a:t>Used in 150 countries </a:t>
            </a:r>
            <a:r>
              <a:rPr lang="en-GB" sz="1800" dirty="0"/>
              <a:t>(International Desalination Association, 2015)</a:t>
            </a:r>
            <a:endParaRPr lang="en-GB" sz="1800" dirty="0" smtClean="0"/>
          </a:p>
          <a:p>
            <a:pPr marL="1143000" lvl="1" indent="-457200"/>
            <a:r>
              <a:rPr lang="en-GB" dirty="0" smtClean="0"/>
              <a:t>86.8 million m</a:t>
            </a:r>
            <a:r>
              <a:rPr lang="en-GB" baseline="30000" dirty="0" smtClean="0"/>
              <a:t>3</a:t>
            </a:r>
            <a:r>
              <a:rPr lang="en-GB" dirty="0" smtClean="0"/>
              <a:t> per day</a:t>
            </a:r>
          </a:p>
          <a:p>
            <a:pPr marL="1143000" lvl="1" indent="-457200"/>
            <a:r>
              <a:rPr lang="en-GB" dirty="0" smtClean="0"/>
              <a:t>Serves more than 300 million people</a:t>
            </a:r>
          </a:p>
          <a:p>
            <a:pPr lvl="0"/>
            <a:endParaRPr lang="en-GB" sz="2400" b="1" spc="0"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Tree>
    <p:extLst>
      <p:ext uri="{BB962C8B-B14F-4D97-AF65-F5344CB8AC3E}">
        <p14:creationId xmlns:p14="http://schemas.microsoft.com/office/powerpoint/2010/main" val="263127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9</a:t>
            </a:fld>
            <a:endParaRPr lang="en-GB"/>
          </a:p>
        </p:txBody>
      </p:sp>
      <p:sp>
        <p:nvSpPr>
          <p:cNvPr id="10" name="Content Placeholder 9"/>
          <p:cNvSpPr>
            <a:spLocks noGrp="1"/>
          </p:cNvSpPr>
          <p:nvPr>
            <p:ph sz="quarter" idx="13"/>
          </p:nvPr>
        </p:nvSpPr>
        <p:spPr>
          <a:xfrm>
            <a:off x="1789155" y="585627"/>
            <a:ext cx="8613690" cy="698643"/>
          </a:xfrm>
        </p:spPr>
        <p:txBody>
          <a:bodyPr>
            <a:noAutofit/>
          </a:bodyPr>
          <a:lstStyle/>
          <a:p>
            <a:pPr marL="0" algn="ctr"/>
            <a:r>
              <a:rPr lang="sv-SE" sz="3600" dirty="0" smtClean="0">
                <a:solidFill>
                  <a:schemeClr val="tx1"/>
                </a:solidFill>
              </a:rPr>
              <a:t>Main </a:t>
            </a:r>
            <a:r>
              <a:rPr lang="sv-SE" sz="3600" dirty="0" err="1" smtClean="0">
                <a:solidFill>
                  <a:schemeClr val="tx1"/>
                </a:solidFill>
              </a:rPr>
              <a:t>desalination</a:t>
            </a:r>
            <a:r>
              <a:rPr lang="sv-SE" sz="3600" dirty="0" smtClean="0">
                <a:solidFill>
                  <a:schemeClr val="tx1"/>
                </a:solidFill>
              </a:rPr>
              <a:t> </a:t>
            </a:r>
            <a:r>
              <a:rPr lang="sv-SE" sz="3600" dirty="0" err="1" smtClean="0">
                <a:solidFill>
                  <a:schemeClr val="tx1"/>
                </a:solidFill>
              </a:rPr>
              <a:t>technologies</a:t>
            </a:r>
            <a:endParaRPr lang="en-US" sz="36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
        <p:nvSpPr>
          <p:cNvPr id="11" name="Rectangle 3"/>
          <p:cNvSpPr>
            <a:spLocks noGrp="1" noChangeArrowheads="1"/>
          </p:cNvSpPr>
          <p:nvPr>
            <p:ph idx="1"/>
          </p:nvPr>
        </p:nvSpPr>
        <p:spPr>
          <a:xfrm>
            <a:off x="838200" y="1726059"/>
            <a:ext cx="6489036" cy="4493766"/>
          </a:xfrm>
        </p:spPr>
        <p:txBody>
          <a:bodyPr>
            <a:noAutofit/>
          </a:bodyPr>
          <a:lstStyle/>
          <a:p>
            <a:pPr lvl="0"/>
            <a:r>
              <a:rPr lang="en-GB" b="1" dirty="0" smtClean="0"/>
              <a:t>Mechanical</a:t>
            </a:r>
          </a:p>
          <a:p>
            <a:pPr marL="342900" lvl="0" indent="-342900">
              <a:buFont typeface="Arial" panose="020B0604020202020204" pitchFamily="34" charset="0"/>
              <a:buChar char="•"/>
            </a:pPr>
            <a:r>
              <a:rPr lang="en-GB" sz="2400" u="sng" spc="0" dirty="0" smtClean="0"/>
              <a:t>Reverse Osmosis </a:t>
            </a:r>
            <a:r>
              <a:rPr lang="en-GB" sz="2400" spc="0" dirty="0" smtClean="0"/>
              <a:t>– </a:t>
            </a:r>
            <a:r>
              <a:rPr lang="en-GB" sz="2000" spc="0" dirty="0" smtClean="0"/>
              <a:t>a </a:t>
            </a:r>
            <a:r>
              <a:rPr lang="en-US" sz="2000" spc="0" dirty="0" smtClean="0"/>
              <a:t>form </a:t>
            </a:r>
            <a:r>
              <a:rPr lang="en-US" sz="2000" spc="0" dirty="0"/>
              <a:t>of diffusion and occurs when two solutions of </a:t>
            </a:r>
            <a:r>
              <a:rPr lang="en-US" sz="2000" spc="0" dirty="0" smtClean="0"/>
              <a:t>different concentrations </a:t>
            </a:r>
            <a:r>
              <a:rPr lang="en-US" sz="2000" spc="0" dirty="0"/>
              <a:t>are separated by means of a semipermeable membrane</a:t>
            </a:r>
            <a:r>
              <a:rPr lang="en-US" sz="2000" spc="0" dirty="0" smtClean="0"/>
              <a:t>.</a:t>
            </a:r>
            <a:endParaRPr lang="en-GB" sz="2000" spc="0" dirty="0"/>
          </a:p>
          <a:p>
            <a:pPr lvl="0"/>
            <a:r>
              <a:rPr lang="en-GB" b="1" spc="0" dirty="0" smtClean="0"/>
              <a:t>Thermal</a:t>
            </a:r>
            <a:endParaRPr lang="en-GB" sz="2400" b="1" spc="0" dirty="0" smtClean="0"/>
          </a:p>
          <a:p>
            <a:pPr marL="342900" lvl="0" indent="-342900">
              <a:buFont typeface="Arial" panose="020B0604020202020204" pitchFamily="34" charset="0"/>
              <a:buChar char="•"/>
            </a:pPr>
            <a:r>
              <a:rPr lang="en-GB" sz="2400" u="sng" spc="0" dirty="0" smtClean="0"/>
              <a:t>Multi-stage Flash </a:t>
            </a:r>
            <a:r>
              <a:rPr lang="en-GB" sz="2400" spc="0" dirty="0" smtClean="0"/>
              <a:t>- </a:t>
            </a:r>
            <a:r>
              <a:rPr lang="en-US" sz="2000" spc="0" dirty="0" smtClean="0"/>
              <a:t>based on </a:t>
            </a:r>
            <a:r>
              <a:rPr lang="en-US" sz="2000" spc="0" dirty="0" err="1" smtClean="0"/>
              <a:t>vapour</a:t>
            </a:r>
            <a:r>
              <a:rPr lang="en-US" sz="2000" spc="0" dirty="0" smtClean="0"/>
              <a:t> generation from seawater or brine as it enters a chamber (stage) which is at a lower pressure than its saturation pressure, causing flash evaporation.</a:t>
            </a:r>
            <a:endParaRPr lang="en-GB" sz="2000" spc="0" dirty="0" smtClean="0"/>
          </a:p>
          <a:p>
            <a:pPr marL="342900" lvl="0" indent="-342900">
              <a:buFont typeface="Arial" panose="020B0604020202020204" pitchFamily="34" charset="0"/>
              <a:buChar char="•"/>
            </a:pPr>
            <a:r>
              <a:rPr lang="en-GB" sz="2400" u="sng" spc="0" dirty="0" smtClean="0"/>
              <a:t>Multi-effect Distillation </a:t>
            </a:r>
            <a:r>
              <a:rPr lang="en-GB" sz="2000" spc="0" dirty="0" smtClean="0"/>
              <a:t>– seawater is sprayed as a thin film and is distilled through a series of distillation steps.</a:t>
            </a:r>
          </a:p>
        </p:txBody>
      </p:sp>
      <p:pic>
        <p:nvPicPr>
          <p:cNvPr id="3" name="Picture 2"/>
          <p:cNvPicPr>
            <a:picLocks noChangeAspect="1"/>
          </p:cNvPicPr>
          <p:nvPr/>
        </p:nvPicPr>
        <p:blipFill>
          <a:blip r:embed="rId3"/>
          <a:stretch>
            <a:fillRect/>
          </a:stretch>
        </p:blipFill>
        <p:spPr>
          <a:xfrm>
            <a:off x="7360486" y="1622784"/>
            <a:ext cx="4731764" cy="4476347"/>
          </a:xfrm>
          <a:prstGeom prst="rect">
            <a:avLst/>
          </a:prstGeom>
        </p:spPr>
      </p:pic>
      <p:sp>
        <p:nvSpPr>
          <p:cNvPr id="12" name="TextBox 11"/>
          <p:cNvSpPr txBox="1"/>
          <p:nvPr/>
        </p:nvSpPr>
        <p:spPr>
          <a:xfrm>
            <a:off x="7472609" y="5655173"/>
            <a:ext cx="2597827" cy="975360"/>
          </a:xfrm>
          <a:prstGeom prst="rect">
            <a:avLst/>
          </a:prstGeom>
        </p:spPr>
        <p:txBody>
          <a:bodyPr vert="horz" wrap="square" lIns="91440" tIns="0" rIns="91440" bIns="0" rtlCol="0" anchor="t">
            <a:normAutofit/>
          </a:bodyPr>
          <a:lstStyle/>
          <a:p>
            <a:r>
              <a:rPr lang="en-US" sz="2000" spc="-150" dirty="0"/>
              <a:t>Total worldwide</a:t>
            </a:r>
          </a:p>
          <a:p>
            <a:r>
              <a:rPr lang="en-US" sz="2000" spc="-150" dirty="0"/>
              <a:t>installed capacity by</a:t>
            </a:r>
          </a:p>
          <a:p>
            <a:r>
              <a:rPr lang="en-US" sz="2000" spc="-150" dirty="0"/>
              <a:t>technology (</a:t>
            </a:r>
            <a:r>
              <a:rPr lang="en-US" sz="2000" spc="-150" dirty="0" err="1"/>
              <a:t>Pankratz</a:t>
            </a:r>
            <a:r>
              <a:rPr lang="en-US" sz="2000" spc="-150" dirty="0"/>
              <a:t> 2014)</a:t>
            </a:r>
            <a:endParaRPr lang="sv-SE" sz="2000" spc="-150" dirty="0" smtClean="0">
              <a:latin typeface="+mn-lt"/>
            </a:endParaRPr>
          </a:p>
        </p:txBody>
      </p:sp>
    </p:spTree>
    <p:extLst>
      <p:ext uri="{BB962C8B-B14F-4D97-AF65-F5344CB8AC3E}">
        <p14:creationId xmlns:p14="http://schemas.microsoft.com/office/powerpoint/2010/main" val="58076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0" rIns="91440" bIns="0" rtlCol="0" anchor="t">
        <a:normAutofit fontScale="92500" lnSpcReduction="10000"/>
      </a:bodyPr>
      <a:lstStyle>
        <a:defPPr marL="457200" indent="0">
          <a:defRPr sz="3000" b="1" spc="-150" dirty="0" smtClean="0">
            <a:solidFill>
              <a:schemeClr val="bg2">
                <a:lumMod val="50000"/>
              </a:schemeClr>
            </a:solidFill>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18652</TotalTime>
  <Words>1770</Words>
  <Application>Microsoft Office PowerPoint</Application>
  <PresentationFormat>Widescreen</PresentationFormat>
  <Paragraphs>180</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New Trends in Energy Desalination</vt:lpstr>
      <vt:lpstr>Motivation for energy technology research and development</vt:lpstr>
      <vt:lpstr>PowerPoint Presentation</vt:lpstr>
      <vt:lpstr>Water Desalination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Changelog and attribution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dc:creator>
  <cp:lastModifiedBy>Agnese Beltramo</cp:lastModifiedBy>
  <cp:revision>750</cp:revision>
  <dcterms:created xsi:type="dcterms:W3CDTF">2015-09-10T21:41:21Z</dcterms:created>
  <dcterms:modified xsi:type="dcterms:W3CDTF">2017-10-18T16:07:44Z</dcterms:modified>
</cp:coreProperties>
</file>