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4" r:id="rId2"/>
    <p:sldId id="415" r:id="rId3"/>
    <p:sldId id="364" r:id="rId4"/>
    <p:sldId id="365" r:id="rId5"/>
    <p:sldId id="366" r:id="rId6"/>
    <p:sldId id="423" r:id="rId7"/>
    <p:sldId id="369" r:id="rId8"/>
    <p:sldId id="371" r:id="rId9"/>
    <p:sldId id="416" r:id="rId10"/>
    <p:sldId id="396" r:id="rId11"/>
    <p:sldId id="401" r:id="rId12"/>
    <p:sldId id="421" r:id="rId13"/>
    <p:sldId id="426" r:id="rId14"/>
    <p:sldId id="427" r:id="rId15"/>
    <p:sldId id="428" r:id="rId16"/>
    <p:sldId id="429" r:id="rId17"/>
    <p:sldId id="4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1954A6"/>
    <a:srgbClr val="FFFFFF"/>
    <a:srgbClr val="DEE4EE"/>
    <a:srgbClr val="3B6ABF"/>
    <a:srgbClr val="B0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7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whole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chain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focus on the </a:t>
            </a:r>
            <a:r>
              <a:rPr lang="sv-SE" baseline="0" dirty="0" err="1" smtClean="0"/>
              <a:t>electricity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supply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not focus on the heat </a:t>
            </a:r>
            <a:r>
              <a:rPr lang="sv-SE" baseline="0" dirty="0" err="1" smtClean="0"/>
              <a:t>supply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5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Grid-</a:t>
            </a:r>
            <a:r>
              <a:rPr lang="sv-SE" dirty="0" err="1" smtClean="0"/>
              <a:t>parity</a:t>
            </a:r>
            <a:r>
              <a:rPr lang="sv-SE" dirty="0" smtClean="0"/>
              <a:t>: the </a:t>
            </a:r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generation </a:t>
            </a:r>
            <a:r>
              <a:rPr lang="sv-SE" dirty="0" err="1" smtClean="0"/>
              <a:t>equals</a:t>
            </a:r>
            <a:r>
              <a:rPr lang="sv-SE" dirty="0" smtClean="0"/>
              <a:t> the </a:t>
            </a:r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generation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grid</a:t>
            </a:r>
            <a:r>
              <a:rPr lang="sv-SE" dirty="0" smtClean="0"/>
              <a:t> </a:t>
            </a:r>
            <a:r>
              <a:rPr lang="sv-SE" dirty="0" err="1" smtClean="0"/>
              <a:t>electricity</a:t>
            </a:r>
            <a:r>
              <a:rPr lang="sv-SE" dirty="0" smtClean="0"/>
              <a:t>. In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, PV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competitive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generation by fossil </a:t>
            </a:r>
            <a:r>
              <a:rPr lang="sv-SE" baseline="0" dirty="0" err="1" smtClean="0"/>
              <a:t>fuels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smtClean="0"/>
              <a:t>PV emissions: </a:t>
            </a:r>
            <a:r>
              <a:rPr lang="sv-SE" baseline="0" dirty="0" err="1" smtClean="0"/>
              <a:t>occurring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during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manufacturing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only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5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For the </a:t>
            </a:r>
            <a:r>
              <a:rPr lang="sv-SE" dirty="0" err="1" smtClean="0"/>
              <a:t>residential</a:t>
            </a:r>
            <a:r>
              <a:rPr lang="sv-SE" baseline="0" dirty="0" smtClean="0"/>
              <a:t> systems (</a:t>
            </a:r>
            <a:r>
              <a:rPr lang="sv-SE" baseline="0" dirty="0" err="1" smtClean="0"/>
              <a:t>e.g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rooftop</a:t>
            </a:r>
            <a:r>
              <a:rPr lang="sv-SE" baseline="0" dirty="0" smtClean="0"/>
              <a:t> PV), the </a:t>
            </a:r>
            <a:r>
              <a:rPr lang="sv-SE" baseline="0" dirty="0" err="1" smtClean="0"/>
              <a:t>capital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cost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4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2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mus.community/" TargetMode="External"/><Relationship Id="rId2" Type="http://schemas.openxmlformats.org/officeDocument/2006/relationships/hyperlink" Target="mailto:gav@kth.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nea.org/ndd/pubs/2015/7057-proj-costs-electricity-2015.pdf" TargetMode="External"/><Relationship Id="rId2" Type="http://schemas.openxmlformats.org/officeDocument/2006/relationships/hyperlink" Target="https://setis.ec.europa.eu/sites/default/files/reports/ETRI-20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a-etsap.org/index.php/energy-technology-data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13" Type="http://schemas.openxmlformats.org/officeDocument/2006/relationships/hyperlink" Target="http://indianexpress.com/article/business/economy/factory-output-grows-2-per-cent-in-february-after-3-months-of-contraction/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12" Type="http://schemas.openxmlformats.org/officeDocument/2006/relationships/hyperlink" Target="https://se.123rf.com/clipart-vektorer/transport.html" TargetMode="External"/><Relationship Id="rId17" Type="http://schemas.openxmlformats.org/officeDocument/2006/relationships/hyperlink" Target="http://www.picquery.com/gasoline-truck_WXRZaplkZ2eaRVifu*zjqPAvrMnnxmBsTSgdn*BBBKk/" TargetMode="External"/><Relationship Id="rId2" Type="http://schemas.openxmlformats.org/officeDocument/2006/relationships/hyperlink" Target="http://www.gbgasifired.com/model.html" TargetMode="External"/><Relationship Id="rId16" Type="http://schemas.openxmlformats.org/officeDocument/2006/relationships/hyperlink" Target="http://www.forestenergy.ie/transportation-studi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11" Type="http://schemas.openxmlformats.org/officeDocument/2006/relationships/hyperlink" Target="http://jhsimpson.com/residential/" TargetMode="External"/><Relationship Id="rId5" Type="http://schemas.openxmlformats.org/officeDocument/2006/relationships/hyperlink" Target="http://inhabitat.com/tag/biomass/" TargetMode="External"/><Relationship Id="rId15" Type="http://schemas.openxmlformats.org/officeDocument/2006/relationships/hyperlink" Target="http://www.zerohedge.com/news/2017-06-23/demand-oil-pipeline-capacity-hits-6-year-low" TargetMode="External"/><Relationship Id="rId10" Type="http://schemas.openxmlformats.org/officeDocument/2006/relationships/hyperlink" Target="http://energyfromthorium.com/2010/08/06/loveswu1/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Relationship Id="rId14" Type="http://schemas.openxmlformats.org/officeDocument/2006/relationships/hyperlink" Target="http://www.alfalaval.com/industries/refrigeration/commercial-refrigeration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ir.indiamart.com/coimbatore/solar-pv-panel.html" TargetMode="External"/><Relationship Id="rId3" Type="http://schemas.openxmlformats.org/officeDocument/2006/relationships/hyperlink" Target="http://www.sunwindenergy.com/photovoltaics/38-mw-rooftop-pv-system-completed-uk" TargetMode="External"/><Relationship Id="rId7" Type="http://schemas.openxmlformats.org/officeDocument/2006/relationships/hyperlink" Target="http://www.power-technology.com/projects/seville-solar-tower/seville-solar-tower1.html" TargetMode="External"/><Relationship Id="rId2" Type="http://schemas.openxmlformats.org/officeDocument/2006/relationships/hyperlink" Target="http://trayamtechnologies.com/solar-pv-roof-top-and-ground-moun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habitat.com/tag/offshore-wind-farm/" TargetMode="External"/><Relationship Id="rId5" Type="http://schemas.openxmlformats.org/officeDocument/2006/relationships/hyperlink" Target="https://www.mitchelltech.edu/programs/on-campus/energy-production-transmission/wind-turbine-technology" TargetMode="External"/><Relationship Id="rId10" Type="http://schemas.openxmlformats.org/officeDocument/2006/relationships/hyperlink" Target="http://14.139.172.204/nptel/CSE/Web/103102022/environmental%20issues%20and%20new%20trends/ecological%20consideration%20in%20petroleum%20refinery.html" TargetMode="External"/><Relationship Id="rId4" Type="http://schemas.openxmlformats.org/officeDocument/2006/relationships/hyperlink" Target="https://ehp.niehs.nih.gov/123-a180/" TargetMode="External"/><Relationship Id="rId9" Type="http://schemas.openxmlformats.org/officeDocument/2006/relationships/hyperlink" Target="http://forums.mwerks.com/showthread.php?7477561-Global-Energy-Threa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Solar power:</a:t>
            </a:r>
            <a:br>
              <a:rPr lang="en-US" i="1" dirty="0" smtClean="0"/>
            </a:br>
            <a:r>
              <a:rPr lang="en-US" i="1" dirty="0" smtClean="0"/>
              <a:t>Social, environmental and economic concerns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/>
        </p:nvSpPr>
        <p:spPr>
          <a:xfrm>
            <a:off x="1690167" y="3821690"/>
            <a:ext cx="9144000" cy="18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Georgios </a:t>
            </a:r>
            <a:r>
              <a:rPr lang="en-GB" dirty="0" err="1" smtClean="0"/>
              <a:t>Avgerinopoulos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gav@kth.se</a:t>
            </a:r>
            <a:r>
              <a:rPr lang="en-GB" dirty="0" smtClean="0"/>
              <a:t>  </a:t>
            </a: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3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4"/>
              </a:rPr>
              <a:t>http://creativecommons.org/licenses/by/4.0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-22033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79" y="82801"/>
            <a:ext cx="6452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Sample Reference </a:t>
            </a:r>
            <a:r>
              <a:rPr lang="en-US" sz="2800" b="1" dirty="0"/>
              <a:t>Energy </a:t>
            </a:r>
            <a:r>
              <a:rPr lang="en-US" sz="2800" b="1" dirty="0" smtClean="0"/>
              <a:t>System: solar</a:t>
            </a:r>
            <a:endParaRPr lang="en-US" sz="2800" b="1" dirty="0"/>
          </a:p>
        </p:txBody>
      </p:sp>
      <p:pic>
        <p:nvPicPr>
          <p:cNvPr id="467" name="Picture 4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1074026" y="5323381"/>
            <a:ext cx="881920" cy="552309"/>
          </a:xfrm>
          <a:prstGeom prst="rect">
            <a:avLst/>
          </a:prstGeom>
        </p:spPr>
      </p:pic>
      <p:pic>
        <p:nvPicPr>
          <p:cNvPr id="470" name="Picture 4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1" y="5243795"/>
            <a:ext cx="863738" cy="560303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86" name="TextBox 33"/>
          <p:cNvSpPr txBox="1"/>
          <p:nvPr/>
        </p:nvSpPr>
        <p:spPr>
          <a:xfrm>
            <a:off x="6287612" y="4571841"/>
            <a:ext cx="1354956" cy="68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Centralised renewable 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power plants</a:t>
            </a:r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cxnSp>
        <p:nvCxnSpPr>
          <p:cNvPr id="522" name="Straight Arrow Connector 521"/>
          <p:cNvCxnSpPr/>
          <p:nvPr/>
        </p:nvCxnSpPr>
        <p:spPr>
          <a:xfrm flipV="1">
            <a:off x="2003579" y="5419801"/>
            <a:ext cx="4500000" cy="48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25"/>
          <p:cNvSpPr txBox="1"/>
          <p:nvPr/>
        </p:nvSpPr>
        <p:spPr>
          <a:xfrm>
            <a:off x="2427026" y="5127701"/>
            <a:ext cx="470982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Sun</a:t>
            </a:r>
          </a:p>
        </p:txBody>
      </p:sp>
      <p:cxnSp>
        <p:nvCxnSpPr>
          <p:cNvPr id="530" name="Straight Arrow Connector 529"/>
          <p:cNvCxnSpPr/>
          <p:nvPr/>
        </p:nvCxnSpPr>
        <p:spPr>
          <a:xfrm rot="5400000" flipV="1">
            <a:off x="5156524" y="5647166"/>
            <a:ext cx="504000" cy="480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/>
          <p:nvPr/>
        </p:nvCxnSpPr>
        <p:spPr>
          <a:xfrm flipV="1">
            <a:off x="5383890" y="5900285"/>
            <a:ext cx="2880000" cy="48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/>
          <p:nvPr/>
        </p:nvCxnSpPr>
        <p:spPr>
          <a:xfrm flipV="1">
            <a:off x="7392603" y="5570088"/>
            <a:ext cx="504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>
            <a:off x="7896605" y="4287963"/>
            <a:ext cx="1395" cy="128644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458587" y="3787489"/>
            <a:ext cx="42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33"/>
          <p:cNvSpPr txBox="1"/>
          <p:nvPr/>
        </p:nvSpPr>
        <p:spPr>
          <a:xfrm>
            <a:off x="8038092" y="4971994"/>
            <a:ext cx="13549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Decentralised </a:t>
            </a:r>
            <a:r>
              <a:rPr lang="en-GB" sz="1400" b="1" dirty="0" smtClean="0"/>
              <a:t>energy </a:t>
            </a:r>
            <a:r>
              <a:rPr lang="en-GB" sz="1400" b="1" dirty="0"/>
              <a:t>supply</a:t>
            </a:r>
          </a:p>
        </p:txBody>
      </p: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/>
          <p:nvPr/>
        </p:nvCxnSpPr>
        <p:spPr>
          <a:xfrm flipV="1">
            <a:off x="9104984" y="5906641"/>
            <a:ext cx="46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52964" y="4617238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 dirty="0"/>
              <a:t>Electricity</a:t>
            </a:r>
          </a:p>
        </p:txBody>
      </p:sp>
      <p:pic>
        <p:nvPicPr>
          <p:cNvPr id="553" name="Picture 5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01" y="5531989"/>
            <a:ext cx="804333" cy="923005"/>
          </a:xfrm>
          <a:prstGeom prst="rect">
            <a:avLst/>
          </a:prstGeom>
        </p:spPr>
      </p:pic>
      <p:cxnSp>
        <p:nvCxnSpPr>
          <p:cNvPr id="554" name="Straight Arrow Connector 553"/>
          <p:cNvCxnSpPr/>
          <p:nvPr/>
        </p:nvCxnSpPr>
        <p:spPr>
          <a:xfrm flipV="1">
            <a:off x="9668015" y="317826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/>
          <p:nvPr/>
        </p:nvCxnSpPr>
        <p:spPr>
          <a:xfrm flipV="1">
            <a:off x="9693418" y="4410156"/>
            <a:ext cx="540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/>
          <p:nvPr/>
        </p:nvCxnSpPr>
        <p:spPr>
          <a:xfrm flipV="1">
            <a:off x="9687071" y="568439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rot="5400000" flipV="1">
            <a:off x="7558071" y="3918723"/>
            <a:ext cx="42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V="1">
            <a:off x="9672249" y="1796075"/>
            <a:ext cx="6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V="1">
            <a:off x="9109216" y="6027292"/>
            <a:ext cx="576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26"/>
          <p:cNvSpPr txBox="1"/>
          <p:nvPr/>
        </p:nvSpPr>
        <p:spPr>
          <a:xfrm>
            <a:off x="9161037" y="6029407"/>
            <a:ext cx="544165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Heat</a:t>
            </a:r>
          </a:p>
        </p:txBody>
      </p:sp>
    </p:spTree>
    <p:extLst>
      <p:ext uri="{BB962C8B-B14F-4D97-AF65-F5344CB8AC3E}">
        <p14:creationId xmlns:p14="http://schemas.microsoft.com/office/powerpoint/2010/main" val="23076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Centralised</a:t>
            </a:r>
            <a:r>
              <a:rPr lang="sv-SE" b="1" dirty="0" smtClean="0"/>
              <a:t> PV and CSP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814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If the exact same (group of) solar power unit(s) is installed in different locations, the parameter that changes is the capacity factor.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In countries with good solar resources, PV has reached the so called </a:t>
            </a:r>
            <a:r>
              <a:rPr lang="en-CA" sz="2400" i="1" dirty="0" smtClean="0"/>
              <a:t>grid-parity</a:t>
            </a:r>
            <a:r>
              <a:rPr lang="en-CA" sz="2400" dirty="0" smtClean="0"/>
              <a:t>. In others, not yet competitive.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Most diffused commercial PV techs are wafer-based crystalline silicon and thin film. The latter is cheap (the production chain is similar to the one of LCD) but less efficient.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CSP not yet competitive, but potential if market increases.</a:t>
            </a:r>
            <a:endParaRPr lang="en-CA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37657"/>
              </p:ext>
            </p:extLst>
          </p:nvPr>
        </p:nvGraphicFramePr>
        <p:xfrm>
          <a:off x="7039779" y="929055"/>
          <a:ext cx="41200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 smtClean="0"/>
                        <a:t>Utility</a:t>
                      </a:r>
                      <a:r>
                        <a:rPr lang="sv-SE" b="1" i="1" baseline="0" dirty="0" smtClean="0"/>
                        <a:t> PV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Capital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1700-2100 $/kW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1%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of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capital</a:t>
                      </a:r>
                      <a:r>
                        <a:rPr lang="sv-SE" baseline="0" dirty="0" smtClean="0"/>
                        <a:t> / </a:t>
                      </a:r>
                      <a:r>
                        <a:rPr lang="sv-SE" baseline="0" dirty="0" err="1" smtClean="0"/>
                        <a:t>year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VOM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0 $/GJ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Life-</a:t>
                      </a:r>
                      <a:r>
                        <a:rPr lang="sv-SE" dirty="0" err="1" smtClean="0"/>
                        <a:t>cycle</a:t>
                      </a:r>
                      <a:r>
                        <a:rPr lang="sv-SE" dirty="0" smtClean="0"/>
                        <a:t> CO2</a:t>
                      </a:r>
                      <a:r>
                        <a:rPr lang="sv-SE" baseline="0" dirty="0" smtClean="0"/>
                        <a:t> emission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12-25</a:t>
                      </a:r>
                      <a:r>
                        <a:rPr lang="sv-SE" baseline="0" dirty="0" smtClean="0"/>
                        <a:t> gCO2/kWh</a:t>
                      </a:r>
                      <a:endParaRPr lang="sv-S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Avg.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capacity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13%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25 </a:t>
                      </a:r>
                      <a:r>
                        <a:rPr lang="sv-SE" dirty="0" err="1" smtClean="0"/>
                        <a:t>years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432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smtClean="0"/>
                        <a:t>CSP (no storage)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Capital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4500-8000 $/kW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25-35 $/kW/a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VOM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0 $/GJ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Efficiency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13-15%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Avg. </a:t>
                      </a:r>
                      <a:r>
                        <a:rPr lang="sv-SE" dirty="0" err="1" smtClean="0"/>
                        <a:t>capacity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25-28%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0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Centralised</a:t>
            </a:r>
            <a:r>
              <a:rPr lang="sv-SE" b="1" dirty="0" smtClean="0"/>
              <a:t> PV and CSP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814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If the exact same (group of) solar power unit(s) is installed in different locations, the parameter that changes is the capacity factor.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In countries with good solar resources, PV has reached the so called </a:t>
            </a:r>
            <a:r>
              <a:rPr lang="en-CA" sz="2400" i="1" dirty="0" smtClean="0"/>
              <a:t>grid-parity</a:t>
            </a:r>
            <a:r>
              <a:rPr lang="en-CA" sz="2400" dirty="0" smtClean="0"/>
              <a:t>. In others, not yet competitive.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Most diffused commercial PV techs are wafer-based crystalline silicon and thin film. The latter is cheap (the production chain is similar to the one of LCD) but less efficient.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CSP not yet competitive, but potential if market increases.</a:t>
            </a:r>
            <a:endParaRPr lang="en-CA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48926"/>
              </p:ext>
            </p:extLst>
          </p:nvPr>
        </p:nvGraphicFramePr>
        <p:xfrm>
          <a:off x="7039779" y="1909557"/>
          <a:ext cx="4120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 smtClean="0"/>
                        <a:t>Residential</a:t>
                      </a:r>
                      <a:r>
                        <a:rPr lang="sv-SE" b="1" i="1" baseline="0" dirty="0" smtClean="0"/>
                        <a:t> PV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Capital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2200-4500 $/kW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1%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of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capital</a:t>
                      </a:r>
                      <a:r>
                        <a:rPr lang="sv-SE" baseline="0" dirty="0" smtClean="0"/>
                        <a:t> / </a:t>
                      </a:r>
                      <a:r>
                        <a:rPr lang="sv-SE" baseline="0" dirty="0" err="1" smtClean="0"/>
                        <a:t>year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VOM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0 $/GJ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Life-</a:t>
                      </a:r>
                      <a:r>
                        <a:rPr lang="sv-SE" dirty="0" err="1" smtClean="0"/>
                        <a:t>cycle</a:t>
                      </a:r>
                      <a:r>
                        <a:rPr lang="sv-SE" dirty="0" smtClean="0"/>
                        <a:t> CO2</a:t>
                      </a:r>
                      <a:r>
                        <a:rPr lang="sv-SE" baseline="0" dirty="0" smtClean="0"/>
                        <a:t> emission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12-25</a:t>
                      </a:r>
                      <a:r>
                        <a:rPr lang="sv-SE" baseline="0" dirty="0" smtClean="0"/>
                        <a:t> gCO2/kWh</a:t>
                      </a:r>
                      <a:endParaRPr lang="sv-S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Avg.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capacity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13%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25 </a:t>
                      </a:r>
                      <a:r>
                        <a:rPr lang="sv-SE" dirty="0" err="1" smtClean="0"/>
                        <a:t>years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4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7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IEA, World Energy Outlook 2016;</a:t>
            </a:r>
          </a:p>
          <a:p>
            <a:r>
              <a:rPr lang="sv-SE" dirty="0" err="1"/>
              <a:t>European</a:t>
            </a:r>
            <a:r>
              <a:rPr lang="sv-SE" dirty="0"/>
              <a:t> Commission, Joint Research Centre, Energy </a:t>
            </a:r>
            <a:r>
              <a:rPr lang="sv-SE" dirty="0" err="1"/>
              <a:t>Technology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Indicators</a:t>
            </a:r>
            <a:r>
              <a:rPr lang="sv-SE" dirty="0"/>
              <a:t> (ETRI) 2014.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2"/>
              </a:rPr>
              <a:t>https://setis.ec.europa.eu/sites/default/files/reports/ETRI-2014.pdf</a:t>
            </a:r>
            <a:r>
              <a:rPr lang="sv-SE" dirty="0"/>
              <a:t>; </a:t>
            </a:r>
          </a:p>
          <a:p>
            <a:r>
              <a:rPr lang="sv-SE" dirty="0"/>
              <a:t>IEA, NEA, </a:t>
            </a:r>
            <a:r>
              <a:rPr lang="sv-SE" dirty="0" err="1"/>
              <a:t>Projected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Generating </a:t>
            </a:r>
            <a:r>
              <a:rPr lang="sv-SE" dirty="0" err="1"/>
              <a:t>Electricity</a:t>
            </a:r>
            <a:r>
              <a:rPr lang="sv-SE" dirty="0"/>
              <a:t> 2015.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https://www.oecd-nea.org/ndd/pubs/2015/7057-proj-costs-electricity-2015.pdf</a:t>
            </a:r>
            <a:r>
              <a:rPr lang="sv-SE" dirty="0"/>
              <a:t>; </a:t>
            </a:r>
          </a:p>
          <a:p>
            <a:r>
              <a:rPr lang="sv-SE" dirty="0"/>
              <a:t>IEA-ETSAP, Energy </a:t>
            </a:r>
            <a:r>
              <a:rPr lang="sv-SE" dirty="0" err="1"/>
              <a:t>Technology</a:t>
            </a:r>
            <a:r>
              <a:rPr lang="sv-SE" dirty="0"/>
              <a:t> Data Source.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4"/>
              </a:rPr>
              <a:t>https://iea-etsap.org/index.php/energy-technology-data</a:t>
            </a:r>
            <a:r>
              <a:rPr lang="sv-SE" dirty="0"/>
              <a:t>;</a:t>
            </a:r>
            <a:endParaRPr lang="en-US" dirty="0"/>
          </a:p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76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Gasification: </a:t>
            </a:r>
            <a:r>
              <a:rPr lang="en-US" sz="2100" u="sng" dirty="0" smtClean="0">
                <a:hlinkClick r:id="rId2"/>
              </a:rPr>
              <a:t>http://www.gbgasifired.com/model.html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Extraction: </a:t>
            </a:r>
            <a:r>
              <a:rPr lang="en-US" sz="2100" u="sng" dirty="0" smtClean="0">
                <a:hlinkClick r:id="rId3"/>
              </a:rPr>
              <a:t>http://www.energytrendsinsider.com/research/coal/coal-mining-and-processing/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Refinery: </a:t>
            </a:r>
            <a:r>
              <a:rPr lang="en-US" sz="2100" u="sng" dirty="0" smtClean="0">
                <a:hlinkClick r:id="rId4"/>
              </a:rPr>
              <a:t>http://stillwaterassociates.com/crack-spread-a-quick-and-dirty-indicator-of-refining-profitability/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 smtClean="0"/>
              <a:t>Biomass</a:t>
            </a:r>
            <a:r>
              <a:rPr lang="sv-SE" sz="2100" dirty="0" smtClean="0"/>
              <a:t>: </a:t>
            </a:r>
            <a:r>
              <a:rPr lang="sv-SE" sz="2100" u="sng" dirty="0" smtClean="0">
                <a:hlinkClick r:id="rId5"/>
              </a:rPr>
              <a:t>http://inhabitat.com/tag/biomass/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Renewables: </a:t>
            </a:r>
            <a:r>
              <a:rPr lang="en-US" sz="2100" u="sng" dirty="0" smtClean="0">
                <a:hlinkClick r:id="rId6"/>
              </a:rPr>
              <a:t>http://www.topnews.in/wind-water-and-sun-beat-biofuels-nuclear-and-coal-clean-energy-297577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Uranium: </a:t>
            </a:r>
            <a:r>
              <a:rPr lang="sv-SE" sz="2100" u="sng" dirty="0" smtClean="0">
                <a:hlinkClick r:id="rId7"/>
              </a:rPr>
              <a:t>http://unitednuclear.com/index.php?main_page=product_info&amp;products_id=1028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Fossil: </a:t>
            </a:r>
            <a:r>
              <a:rPr lang="sv-SE" sz="2100" u="sng" dirty="0" smtClean="0">
                <a:hlinkClick r:id="rId8"/>
              </a:rPr>
              <a:t>https://www.slideshare.net/MMoiraWhitehouse/fossil-fuels-teach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Combustion based power plants: </a:t>
            </a:r>
            <a:r>
              <a:rPr lang="en-US" sz="2100" u="sng" dirty="0" smtClean="0">
                <a:hlinkClick r:id="rId9"/>
              </a:rPr>
              <a:t>https://en.wikipedia.org/wiki/Battersea_Power_Station_in_popular_culture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Uranium enrichment: </a:t>
            </a:r>
            <a:r>
              <a:rPr lang="en-US" sz="2100" u="sng" dirty="0" smtClean="0">
                <a:hlinkClick r:id="rId10"/>
              </a:rPr>
              <a:t>http://energyfromthorium.com/2010/08/06/loveswu1/</a:t>
            </a:r>
            <a:endParaRPr lang="en-US" sz="2100" u="sng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Residential: </a:t>
            </a:r>
            <a:r>
              <a:rPr lang="en-US" sz="2100" u="sng" dirty="0">
                <a:hlinkClick r:id="rId11"/>
              </a:rPr>
              <a:t>http://jhsimpson.com/residential/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Transport: </a:t>
            </a:r>
            <a:r>
              <a:rPr lang="en-US" sz="2100" u="sng" dirty="0">
                <a:hlinkClick r:id="rId12"/>
              </a:rPr>
              <a:t>https://se.123rf.com/clipart-vektorer/transport.html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Industry: </a:t>
            </a:r>
            <a:r>
              <a:rPr lang="en-US" sz="2100" u="sng" dirty="0">
                <a:hlinkClick r:id="rId13"/>
              </a:rPr>
              <a:t>http://indianexpress.com/article/business/economy/factory-output-grows-2-per-cent-in-february-after-3-months-of-contraction/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Commercial: </a:t>
            </a:r>
            <a:r>
              <a:rPr lang="en-US" sz="2100" u="sng" dirty="0">
                <a:hlinkClick r:id="rId14"/>
              </a:rPr>
              <a:t>http://www.alfalaval.com/industries/refrigeration/commercial-refrigeration/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fuel</a:t>
            </a:r>
            <a:r>
              <a:rPr lang="sv-SE" sz="2100" dirty="0"/>
              <a:t>: </a:t>
            </a:r>
            <a:r>
              <a:rPr lang="sv-SE" sz="2100" u="sng" dirty="0">
                <a:hlinkClick r:id="rId15"/>
              </a:rPr>
              <a:t>http://www.zerohedge.com/news/2017-06-23/demand-oil-pipeline-capacity-hits-6-year-low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16"/>
              </a:rPr>
              <a:t>http://www.forestenergy.ie/transportation-studies.php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Transportation of oil products: </a:t>
            </a:r>
            <a:r>
              <a:rPr lang="en-US" sz="2100" u="sng" dirty="0">
                <a:hlinkClick r:id="rId17"/>
              </a:rPr>
              <a:t>http://www.picquery.com/gasoline-truck_WXRZaplkZ2eaRVifu*zjqPAvrMnnxmBsTSgdn*BBBKk/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432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supply: </a:t>
            </a:r>
            <a:r>
              <a:rPr lang="en-US" sz="1800" u="sng" dirty="0">
                <a:hlinkClick r:id="rId2"/>
              </a:rPr>
              <a:t>http://trayamtechnologies.com/solar-pv-roof-top-and-ground-mounting/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supply2: </a:t>
            </a:r>
            <a:r>
              <a:rPr lang="en-US" sz="1800" u="sng" dirty="0">
                <a:hlinkClick r:id="rId3"/>
              </a:rPr>
              <a:t>http://</a:t>
            </a:r>
            <a:r>
              <a:rPr lang="en-US" sz="1800" u="sng" dirty="0" smtClean="0">
                <a:hlinkClick r:id="rId3"/>
              </a:rPr>
              <a:t>www.sunwindenergy.com/photovoltaics/38-mw-rooftop-pv-system-completed-uk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Biogas </a:t>
            </a:r>
            <a:r>
              <a:rPr lang="en-US" sz="1800" dirty="0"/>
              <a:t>and bio-synthetic gas production</a:t>
            </a:r>
            <a:r>
              <a:rPr lang="en-US" sz="1800" u="sng" dirty="0"/>
              <a:t>: </a:t>
            </a:r>
            <a:r>
              <a:rPr lang="en-US" sz="1800" u="sng" dirty="0">
                <a:hlinkClick r:id="rId4"/>
              </a:rPr>
              <a:t>https://ehp.niehs.nih.gov/123-a180</a:t>
            </a:r>
            <a:r>
              <a:rPr lang="en-US" sz="1800" u="sng" dirty="0" smtClean="0">
                <a:hlinkClick r:id="rId4"/>
              </a:rPr>
              <a:t>/</a:t>
            </a:r>
            <a:endParaRPr lang="en-US" sz="1800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Onshore wind: </a:t>
            </a:r>
            <a:r>
              <a:rPr lang="en-US" sz="1800" dirty="0">
                <a:hlinkClick r:id="rId5"/>
              </a:rPr>
              <a:t>https://www.mitchelltech.edu/programs/on-campus/energy-production-transmission/wind-turbine-technology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Offshore wind: </a:t>
            </a:r>
            <a:r>
              <a:rPr lang="en-US" sz="1800" dirty="0">
                <a:hlinkClick r:id="rId6"/>
              </a:rPr>
              <a:t>http://inhabitat.com/tag/offshore-wind-farm/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tower: </a:t>
            </a:r>
            <a:r>
              <a:rPr lang="en-US" sz="1800" dirty="0">
                <a:hlinkClick r:id="rId7"/>
              </a:rPr>
              <a:t>http://www.power-technology.com/projects/seville-solar-tower/seville-solar-tower1.html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PV panels: </a:t>
            </a:r>
            <a:r>
              <a:rPr lang="en-US" sz="1800" dirty="0">
                <a:hlinkClick r:id="rId8"/>
              </a:rPr>
              <a:t>https://dir.indiamart.com/coimbatore/solar-pv-panel.html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power area requirements: </a:t>
            </a:r>
            <a:r>
              <a:rPr lang="en-US" sz="1800" dirty="0">
                <a:hlinkClick r:id="rId9"/>
              </a:rPr>
              <a:t>http://forums.mwerks.com/showthread.php?7477561-Global-Energy-Thread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Bioenergy conversion:  </a:t>
            </a:r>
            <a:r>
              <a:rPr lang="en-US" sz="1800" dirty="0">
                <a:hlinkClick r:id="rId10"/>
              </a:rPr>
              <a:t>http://14.139.172.204/nptel/CSE/Web/103102022/environmental%20issues%20and%20new%20trends/ecological%20consideration%20in%20petroleum%20refinery.html</a:t>
            </a:r>
            <a:r>
              <a:rPr lang="en-US" sz="1800" dirty="0"/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u="sng" dirty="0" smtClean="0"/>
              <a:t> 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9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Howells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Avgerinopoulos, </a:t>
            </a:r>
            <a:r>
              <a:rPr lang="sv-SE" dirty="0"/>
              <a:t>G</a:t>
            </a:r>
            <a:r>
              <a:rPr lang="sv-SE" dirty="0" smtClean="0"/>
              <a:t>., 2017. Solar </a:t>
            </a:r>
            <a:r>
              <a:rPr lang="sv-SE" dirty="0" err="1" smtClean="0"/>
              <a:t>power</a:t>
            </a:r>
            <a:r>
              <a:rPr lang="sv-SE" dirty="0" smtClean="0"/>
              <a:t>: Social, </a:t>
            </a:r>
            <a:r>
              <a:rPr lang="sv-SE" dirty="0" err="1" smtClean="0"/>
              <a:t>environmental</a:t>
            </a:r>
            <a:r>
              <a:rPr lang="sv-SE" dirty="0" smtClean="0"/>
              <a:t> and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19843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Global </a:t>
            </a:r>
            <a:r>
              <a:rPr lang="en-US" sz="3600" i="1" dirty="0"/>
              <a:t>trends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252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Solar power: overview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Economic concerns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Environmental concerns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Social concerns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Solar-thermally generated electricity: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Complex collectors to gather solar radiation to produce temperatures </a:t>
            </a:r>
            <a:r>
              <a:rPr lang="en-CA" dirty="0" smtClean="0"/>
              <a:t>high enough </a:t>
            </a:r>
            <a:r>
              <a:rPr lang="en-CA" dirty="0"/>
              <a:t>to drive steam turbines to produce electric power.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For example, a turbine fed from parabolic trough collectors might take </a:t>
            </a:r>
            <a:r>
              <a:rPr lang="en-CA" dirty="0" smtClean="0"/>
              <a:t>steam at </a:t>
            </a:r>
            <a:r>
              <a:rPr lang="en-CA" dirty="0"/>
              <a:t>750 K and eject heat into atmosphere at 300 K will have a ideal </a:t>
            </a:r>
            <a:r>
              <a:rPr lang="en-CA" dirty="0" smtClean="0"/>
              <a:t>thermal (Carnot</a:t>
            </a:r>
            <a:r>
              <a:rPr lang="en-CA" dirty="0"/>
              <a:t>) efficiency of about 60%. Realistic overall conversion (</a:t>
            </a:r>
            <a:r>
              <a:rPr lang="en-CA" dirty="0" smtClean="0"/>
              <a:t>system) efficiency </a:t>
            </a:r>
            <a:r>
              <a:rPr lang="en-CA" dirty="0"/>
              <a:t>of about 35% is feasible.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Photovoltaic energy: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The direct conversion of sun’s rays to electricity.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The efficiency (the ratio of the maximum power output and the </a:t>
            </a:r>
            <a:r>
              <a:rPr lang="en-CA" dirty="0" smtClean="0"/>
              <a:t>incident radiation </a:t>
            </a:r>
            <a:r>
              <a:rPr lang="en-CA" dirty="0"/>
              <a:t>flux) of the best single-junction silicon solar cells has now </a:t>
            </a:r>
            <a:r>
              <a:rPr lang="en-CA" smtClean="0"/>
              <a:t>reached 46% </a:t>
            </a:r>
            <a:r>
              <a:rPr lang="en-CA" dirty="0"/>
              <a:t>in laboratory test conditions. The best silicon commercially available </a:t>
            </a:r>
            <a:r>
              <a:rPr lang="en-CA" dirty="0" smtClean="0"/>
              <a:t>PV modules </a:t>
            </a:r>
            <a:r>
              <a:rPr lang="en-CA" dirty="0"/>
              <a:t>have an efficiency of about 20%.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Solar power: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1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Solar power: overview</a:t>
            </a:r>
            <a:endParaRPr lang="en-CA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Solar </a:t>
            </a:r>
            <a:r>
              <a:rPr lang="en-CA" dirty="0"/>
              <a:t>Thermal – Concentrating Solar Power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Trough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Linear </a:t>
            </a:r>
            <a:r>
              <a:rPr lang="en-CA" dirty="0" err="1"/>
              <a:t>fresnel</a:t>
            </a:r>
            <a:endParaRPr lang="en-CA" dirty="0"/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Dish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Tower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Main types of PV’s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Crystalline silicon solar cells</a:t>
            </a:r>
          </a:p>
          <a:p>
            <a:pPr marL="1600200" lvl="2" indent="-457200"/>
            <a:r>
              <a:rPr lang="en-CA" dirty="0"/>
              <a:t>Monocrystalline Si or polycrystalline</a:t>
            </a:r>
          </a:p>
          <a:p>
            <a:pPr marL="1600200" lvl="2" indent="-457200"/>
            <a:r>
              <a:rPr lang="en-CA" dirty="0"/>
              <a:t>&gt; 90% market share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Thin film solar cells</a:t>
            </a:r>
          </a:p>
          <a:p>
            <a:pPr marL="1485900" lvl="2" indent="-342900"/>
            <a:r>
              <a:rPr lang="en-CA" dirty="0"/>
              <a:t>Amorphous Si</a:t>
            </a:r>
          </a:p>
          <a:p>
            <a:pPr marL="1485900" lvl="2" indent="-342900"/>
            <a:r>
              <a:rPr lang="en-CA" dirty="0"/>
              <a:t>Polycrystalline </a:t>
            </a:r>
            <a:r>
              <a:rPr lang="en-CA" dirty="0" err="1"/>
              <a:t>CdTe</a:t>
            </a:r>
            <a:r>
              <a:rPr lang="en-CA" dirty="0"/>
              <a:t>, CIGS</a:t>
            </a:r>
          </a:p>
          <a:p>
            <a:pPr marL="1485900" lvl="2" indent="-342900"/>
            <a:r>
              <a:rPr lang="en-CA" dirty="0"/>
              <a:t>&lt; 10% market share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Emerging technologies</a:t>
            </a:r>
          </a:p>
          <a:p>
            <a:pPr marL="1600200" lvl="2" indent="-457200"/>
            <a:r>
              <a:rPr lang="en-CA" dirty="0"/>
              <a:t>Concentrating PV</a:t>
            </a:r>
          </a:p>
          <a:p>
            <a:pPr marL="1600200" lvl="2" indent="-457200"/>
            <a:r>
              <a:rPr lang="en-CA" dirty="0"/>
              <a:t>Electrochemical (dye sensitized, aka </a:t>
            </a:r>
            <a:r>
              <a:rPr lang="en-CA" dirty="0" err="1"/>
              <a:t>Gräetzel</a:t>
            </a:r>
            <a:r>
              <a:rPr lang="en-CA" dirty="0"/>
              <a:t> cells</a:t>
            </a:r>
            <a:r>
              <a:rPr lang="en-CA" dirty="0" smtClean="0"/>
              <a:t>)</a:t>
            </a:r>
          </a:p>
          <a:p>
            <a:pPr marL="1600200" lvl="2" indent="-457200"/>
            <a:r>
              <a:rPr lang="en-CA" dirty="0" smtClean="0"/>
              <a:t>Organic  solar cells</a:t>
            </a:r>
            <a:endParaRPr lang="en-CA" dirty="0"/>
          </a:p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53" y="3870625"/>
            <a:ext cx="1551317" cy="2326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85" y="3870624"/>
            <a:ext cx="2326975" cy="23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Theoretical: 1.76 x 105 TW striking Earth; 0.3 Global mean </a:t>
            </a:r>
            <a:r>
              <a:rPr lang="en-CA" dirty="0" smtClean="0"/>
              <a:t>albedo.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Practical: 600 </a:t>
            </a:r>
            <a:r>
              <a:rPr lang="en-CA" dirty="0" smtClean="0"/>
              <a:t>TW.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Intermittent source, reasonably predictable.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Solar thermal performs better than PV but also requires higher initial investments.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Solar </a:t>
            </a:r>
            <a:r>
              <a:rPr lang="en-CA" b="1" dirty="0" smtClean="0"/>
              <a:t>power: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7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27" y="1616075"/>
            <a:ext cx="9074746" cy="45513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Solar </a:t>
            </a:r>
            <a:r>
              <a:rPr lang="en-CA" b="1" dirty="0" smtClean="0"/>
              <a:t>power: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0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Use </a:t>
            </a:r>
            <a:r>
              <a:rPr lang="en-CA" dirty="0"/>
              <a:t>of toxic materials in cells &amp; batteries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Cadmium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Arsenic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Hydrogen </a:t>
            </a:r>
            <a:r>
              <a:rPr lang="en-CA" dirty="0"/>
              <a:t>selenide gas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 </a:t>
            </a:r>
            <a:r>
              <a:rPr lang="en-CA" dirty="0"/>
              <a:t>Intensity of manufacturing process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Si purity requirements high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Consumption of ultrapure water ca 10 </a:t>
            </a:r>
            <a:r>
              <a:rPr lang="en-CA" dirty="0" smtClean="0"/>
              <a:t>m3/</a:t>
            </a:r>
            <a:r>
              <a:rPr lang="en-CA" dirty="0" err="1" smtClean="0"/>
              <a:t>kWp</a:t>
            </a: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F</a:t>
            </a:r>
            <a:r>
              <a:rPr lang="en-CA" dirty="0" smtClean="0"/>
              <a:t>ugitive </a:t>
            </a:r>
            <a:r>
              <a:rPr lang="en-CA" dirty="0"/>
              <a:t>losses of Heat Transfer </a:t>
            </a:r>
            <a:r>
              <a:rPr lang="en-CA" dirty="0" smtClean="0"/>
              <a:t>Fluid (Solar thermal)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V</a:t>
            </a:r>
            <a:r>
              <a:rPr lang="en-CA" dirty="0" smtClean="0"/>
              <a:t>enting </a:t>
            </a:r>
            <a:r>
              <a:rPr lang="en-CA" dirty="0"/>
              <a:t>of light decomposition product of </a:t>
            </a:r>
            <a:r>
              <a:rPr lang="en-CA" dirty="0" smtClean="0"/>
              <a:t>HTF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Solar power: </a:t>
            </a:r>
            <a:r>
              <a:rPr lang="en-CA" b="1" dirty="0" smtClean="0"/>
              <a:t>environmental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4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Visual intrusion in rural and urban </a:t>
            </a:r>
            <a:r>
              <a:rPr lang="en-CA" dirty="0" smtClean="0"/>
              <a:t>environments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Need for cooling installation/cooling water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C</a:t>
            </a:r>
            <a:r>
              <a:rPr lang="en-CA" dirty="0" smtClean="0"/>
              <a:t>ooling </a:t>
            </a:r>
            <a:r>
              <a:rPr lang="en-CA" dirty="0"/>
              <a:t>water - scarce in regions where solar insolation is </a:t>
            </a:r>
            <a:r>
              <a:rPr lang="en-CA" dirty="0" smtClean="0"/>
              <a:t>high (need </a:t>
            </a:r>
            <a:r>
              <a:rPr lang="en-CA" dirty="0"/>
              <a:t>for water conservation</a:t>
            </a:r>
            <a:r>
              <a:rPr lang="en-CA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Water </a:t>
            </a:r>
            <a:r>
              <a:rPr lang="en-CA" dirty="0"/>
              <a:t>use for solar thermal plants is similar to </a:t>
            </a:r>
            <a:r>
              <a:rPr lang="en-CA" dirty="0" smtClean="0"/>
              <a:t>amounts needed </a:t>
            </a:r>
            <a:r>
              <a:rPr lang="en-CA" dirty="0"/>
              <a:t>for a comparably sized coal or nuclear plants, </a:t>
            </a:r>
            <a:r>
              <a:rPr lang="en-CA" dirty="0" smtClean="0"/>
              <a:t>but depends </a:t>
            </a:r>
            <a:r>
              <a:rPr lang="en-CA" dirty="0"/>
              <a:t>on the type of cooling tower (wet, wet-dry, dry</a:t>
            </a:r>
            <a:r>
              <a:rPr lang="en-CA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Solar </a:t>
            </a:r>
            <a:r>
              <a:rPr lang="en-CA" b="1" dirty="0" smtClean="0"/>
              <a:t>power: social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5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Technologies in the solar chain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3863594"/>
            <a:ext cx="8338851" cy="252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Photovoltaic (PV) and Concentrating Solar Power (CSP)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1258</Words>
  <Application>Microsoft Office PowerPoint</Application>
  <PresentationFormat>Widescreen</PresentationFormat>
  <Paragraphs>235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Solar power: Social, environmental and economic concerns</vt:lpstr>
      <vt:lpstr>Global trends</vt:lpstr>
      <vt:lpstr>Solar power: overview</vt:lpstr>
      <vt:lpstr>Solar power: overview</vt:lpstr>
      <vt:lpstr>Solar power: overview</vt:lpstr>
      <vt:lpstr>Solar power: overview</vt:lpstr>
      <vt:lpstr>Solar power: environmental concerns</vt:lpstr>
      <vt:lpstr>Solar power: social concerns</vt:lpstr>
      <vt:lpstr>Technologies in the solar chain</vt:lpstr>
      <vt:lpstr>PowerPoint Presentation</vt:lpstr>
      <vt:lpstr>Centralised PV and CSP</vt:lpstr>
      <vt:lpstr>Centralised PV and CSP</vt:lpstr>
      <vt:lpstr>References and reading material</vt:lpstr>
      <vt:lpstr>PowerPoint Presentation</vt:lpstr>
      <vt:lpstr>Sources for the RES pictures</vt:lpstr>
      <vt:lpstr>Sources for the RES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476</cp:revision>
  <dcterms:created xsi:type="dcterms:W3CDTF">2015-09-10T21:41:21Z</dcterms:created>
  <dcterms:modified xsi:type="dcterms:W3CDTF">2017-10-18T12:01:49Z</dcterms:modified>
</cp:coreProperties>
</file>