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2" r:id="rId2"/>
    <p:sldId id="404" r:id="rId3"/>
    <p:sldId id="356" r:id="rId4"/>
    <p:sldId id="409" r:id="rId5"/>
    <p:sldId id="357" r:id="rId6"/>
    <p:sldId id="358" r:id="rId7"/>
    <p:sldId id="355" r:id="rId8"/>
    <p:sldId id="359" r:id="rId9"/>
    <p:sldId id="360" r:id="rId10"/>
    <p:sldId id="405" r:id="rId11"/>
    <p:sldId id="397" r:id="rId12"/>
    <p:sldId id="407" r:id="rId13"/>
    <p:sldId id="399" r:id="rId14"/>
    <p:sldId id="408" r:id="rId15"/>
    <p:sldId id="429" r:id="rId16"/>
    <p:sldId id="426" r:id="rId17"/>
    <p:sldId id="427" r:id="rId18"/>
    <p:sldId id="428" r:id="rId19"/>
    <p:sldId id="4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Broad" initials="OB" lastIdx="1" clrIdx="0">
    <p:extLst>
      <p:ext uri="{19B8F6BF-5375-455C-9EA6-DF929625EA0E}">
        <p15:presenceInfo xmlns:p15="http://schemas.microsoft.com/office/powerpoint/2012/main" userId="S-1-5-21-4270984560-2697355171-1338322823-6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1954A6"/>
    <a:srgbClr val="FFFFFF"/>
    <a:srgbClr val="DEE4EE"/>
    <a:srgbClr val="3B6ABF"/>
    <a:srgbClr val="B0B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4249" autoAdjust="0"/>
  </p:normalViewPr>
  <p:slideViewPr>
    <p:cSldViewPr snapToGrid="0">
      <p:cViewPr varScale="1">
        <p:scale>
          <a:sx n="94" d="100"/>
          <a:sy n="9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Let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energy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supply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chain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an ’</a:t>
            </a:r>
            <a:r>
              <a:rPr lang="sv-SE" baseline="0" dirty="0" err="1" smtClean="0"/>
              <a:t>energy</a:t>
            </a:r>
            <a:r>
              <a:rPr lang="sv-SE" baseline="0" dirty="0" smtClean="0"/>
              <a:t> system’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e.g</a:t>
            </a:r>
            <a:r>
              <a:rPr lang="sv-SE" baseline="0" dirty="0" smtClean="0"/>
              <a:t>. a country.</a:t>
            </a:r>
          </a:p>
          <a:p>
            <a:r>
              <a:rPr lang="sv-SE" baseline="0" dirty="0" err="1" smtClean="0"/>
              <a:t>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schematic</a:t>
            </a:r>
            <a:r>
              <a:rPr lang="sv-SE" baseline="0" dirty="0" smtClean="0"/>
              <a:t> (and </a:t>
            </a:r>
            <a:r>
              <a:rPr lang="sv-SE" baseline="0" dirty="0" err="1" smtClean="0"/>
              <a:t>simplified</a:t>
            </a:r>
            <a:r>
              <a:rPr lang="sv-SE" baseline="0" dirty="0" smtClean="0"/>
              <a:t>) representation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an </a:t>
            </a:r>
            <a:r>
              <a:rPr lang="sv-SE" baseline="0" dirty="0" err="1" smtClean="0"/>
              <a:t>energy</a:t>
            </a:r>
            <a:r>
              <a:rPr lang="sv-SE" baseline="0" dirty="0" smtClean="0"/>
              <a:t> system,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call ’</a:t>
            </a:r>
            <a:r>
              <a:rPr lang="sv-SE" baseline="0" dirty="0" err="1" smtClean="0"/>
              <a:t>Reference</a:t>
            </a:r>
            <a:r>
              <a:rPr lang="sv-SE" baseline="0" dirty="0" smtClean="0"/>
              <a:t> Energy System’ (RES).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7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Let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energy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supply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chain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an ’</a:t>
            </a:r>
            <a:r>
              <a:rPr lang="sv-SE" baseline="0" dirty="0" err="1" smtClean="0"/>
              <a:t>energy</a:t>
            </a:r>
            <a:r>
              <a:rPr lang="sv-SE" baseline="0" dirty="0" smtClean="0"/>
              <a:t> system’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e.g</a:t>
            </a:r>
            <a:r>
              <a:rPr lang="sv-SE" baseline="0" dirty="0" smtClean="0"/>
              <a:t>. a country.</a:t>
            </a:r>
          </a:p>
          <a:p>
            <a:r>
              <a:rPr lang="sv-SE" baseline="0" dirty="0" err="1" smtClean="0"/>
              <a:t>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schematic</a:t>
            </a:r>
            <a:r>
              <a:rPr lang="sv-SE" baseline="0" dirty="0" smtClean="0"/>
              <a:t> (and </a:t>
            </a:r>
            <a:r>
              <a:rPr lang="sv-SE" baseline="0" dirty="0" err="1" smtClean="0"/>
              <a:t>simplified</a:t>
            </a:r>
            <a:r>
              <a:rPr lang="sv-SE" baseline="0" dirty="0" smtClean="0"/>
              <a:t>) representation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an </a:t>
            </a:r>
            <a:r>
              <a:rPr lang="sv-SE" baseline="0" dirty="0" err="1" smtClean="0"/>
              <a:t>energy</a:t>
            </a:r>
            <a:r>
              <a:rPr lang="sv-SE" baseline="0" dirty="0" smtClean="0"/>
              <a:t> system,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call ’</a:t>
            </a:r>
            <a:r>
              <a:rPr lang="sv-SE" baseline="0" dirty="0" err="1" smtClean="0"/>
              <a:t>Reference</a:t>
            </a:r>
            <a:r>
              <a:rPr lang="sv-SE" baseline="0" dirty="0" smtClean="0"/>
              <a:t> Energy System’ (RES).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focus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on the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RES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52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Note: no techno-</a:t>
            </a:r>
            <a:r>
              <a:rPr lang="sv-SE" dirty="0" err="1" smtClean="0"/>
              <a:t>economic</a:t>
            </a:r>
            <a:r>
              <a:rPr lang="sv-SE" dirty="0" smtClean="0"/>
              <a:t>-</a:t>
            </a:r>
            <a:r>
              <a:rPr lang="sv-SE" dirty="0" err="1" smtClean="0"/>
              <a:t>environmental</a:t>
            </a:r>
            <a:r>
              <a:rPr lang="sv-SE" dirty="0" smtClean="0"/>
              <a:t> data is </a:t>
            </a:r>
            <a:r>
              <a:rPr lang="sv-SE" dirty="0" err="1" smtClean="0"/>
              <a:t>available</a:t>
            </a:r>
            <a:r>
              <a:rPr lang="sv-SE" dirty="0" smtClean="0"/>
              <a:t> at the moment on IEA-ETSAP </a:t>
            </a:r>
            <a:r>
              <a:rPr lang="sv-SE" dirty="0" err="1" smtClean="0"/>
              <a:t>regarding</a:t>
            </a:r>
            <a:r>
              <a:rPr lang="sv-SE" dirty="0" smtClean="0"/>
              <a:t> </a:t>
            </a:r>
            <a:r>
              <a:rPr lang="sv-SE" dirty="0" err="1" smtClean="0"/>
              <a:t>wind</a:t>
            </a:r>
            <a:r>
              <a:rPr lang="sv-SE" dirty="0" smtClean="0"/>
              <a:t>. The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shown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found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JRC’s</a:t>
            </a:r>
            <a:r>
              <a:rPr lang="sv-SE" baseline="0" dirty="0" smtClean="0"/>
              <a:t> Energy </a:t>
            </a:r>
            <a:r>
              <a:rPr lang="sv-SE" baseline="0" dirty="0" err="1" smtClean="0"/>
              <a:t>Technology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Reference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Indicators</a:t>
            </a:r>
            <a:r>
              <a:rPr lang="sv-SE" baseline="0" dirty="0" smtClean="0"/>
              <a:t> (ETRI), </a:t>
            </a:r>
            <a:r>
              <a:rPr lang="sv-SE" baseline="0" dirty="0" err="1" smtClean="0"/>
              <a:t>available</a:t>
            </a:r>
            <a:r>
              <a:rPr lang="sv-SE" baseline="0" dirty="0" smtClean="0"/>
              <a:t> on the web.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6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To be </a:t>
            </a:r>
            <a:r>
              <a:rPr lang="sv-SE" dirty="0" err="1" smtClean="0"/>
              <a:t>noticed</a:t>
            </a:r>
            <a:r>
              <a:rPr lang="sv-SE" dirty="0" smtClean="0"/>
              <a:t>: the </a:t>
            </a:r>
            <a:r>
              <a:rPr lang="sv-SE" dirty="0" err="1" smtClean="0"/>
              <a:t>cost</a:t>
            </a:r>
            <a:r>
              <a:rPr lang="sv-SE" dirty="0" smtClean="0"/>
              <a:t> and the </a:t>
            </a:r>
            <a:r>
              <a:rPr lang="sv-SE" dirty="0" err="1" smtClean="0"/>
              <a:t>lifecycle</a:t>
            </a:r>
            <a:r>
              <a:rPr lang="sv-SE" dirty="0" smtClean="0"/>
              <a:t> emissions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higher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the </a:t>
            </a:r>
            <a:r>
              <a:rPr lang="sv-SE" dirty="0" err="1" smtClean="0"/>
              <a:t>onshore</a:t>
            </a:r>
            <a:r>
              <a:rPr lang="sv-SE" dirty="0" smtClean="0"/>
              <a:t> </a:t>
            </a:r>
            <a:r>
              <a:rPr lang="sv-SE" dirty="0" err="1" smtClean="0"/>
              <a:t>wind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the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capacity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factor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too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1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74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timus.community/" TargetMode="External"/><Relationship Id="rId2" Type="http://schemas.openxmlformats.org/officeDocument/2006/relationships/hyperlink" Target="mailto:gav@kth.s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21" Type="http://schemas.openxmlformats.org/officeDocument/2006/relationships/image" Target="../media/image26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jpe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4.jpeg"/><Relationship Id="rId9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-nea.org/ndd/pubs/2015/7057-proj-costs-electricity-2015.pdf" TargetMode="External"/><Relationship Id="rId2" Type="http://schemas.openxmlformats.org/officeDocument/2006/relationships/hyperlink" Target="https://setis.ec.europa.eu/sites/default/files/reports/ETRI-201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a-etsap.org/index.php/energy-technology-data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MMoiraWhitehouse/fossil-fuels-teach" TargetMode="External"/><Relationship Id="rId13" Type="http://schemas.openxmlformats.org/officeDocument/2006/relationships/hyperlink" Target="http://indianexpress.com/article/business/economy/factory-output-grows-2-per-cent-in-february-after-3-months-of-contraction/" TargetMode="External"/><Relationship Id="rId3" Type="http://schemas.openxmlformats.org/officeDocument/2006/relationships/hyperlink" Target="http://www.energytrendsinsider.com/research/coal/coal-mining-and-processing/" TargetMode="External"/><Relationship Id="rId7" Type="http://schemas.openxmlformats.org/officeDocument/2006/relationships/hyperlink" Target="http://unitednuclear.com/index.php?main_page=product_info&amp;products_id=1028" TargetMode="External"/><Relationship Id="rId12" Type="http://schemas.openxmlformats.org/officeDocument/2006/relationships/hyperlink" Target="https://se.123rf.com/clipart-vektorer/transport.html" TargetMode="External"/><Relationship Id="rId17" Type="http://schemas.openxmlformats.org/officeDocument/2006/relationships/hyperlink" Target="http://www.picquery.com/gasoline-truck_WXRZaplkZ2eaRVifu*zjqPAvrMnnxmBsTSgdn*BBBKk/" TargetMode="External"/><Relationship Id="rId2" Type="http://schemas.openxmlformats.org/officeDocument/2006/relationships/hyperlink" Target="http://www.gbgasifired.com/model.html" TargetMode="External"/><Relationship Id="rId16" Type="http://schemas.openxmlformats.org/officeDocument/2006/relationships/hyperlink" Target="http://www.forestenergy.ie/transportation-studie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news.in/wind-water-and-sun-beat-biofuels-nuclear-and-coal-clean-energy-297577" TargetMode="External"/><Relationship Id="rId11" Type="http://schemas.openxmlformats.org/officeDocument/2006/relationships/hyperlink" Target="http://jhsimpson.com/residential/" TargetMode="External"/><Relationship Id="rId5" Type="http://schemas.openxmlformats.org/officeDocument/2006/relationships/hyperlink" Target="http://inhabitat.com/tag/biomass/" TargetMode="External"/><Relationship Id="rId15" Type="http://schemas.openxmlformats.org/officeDocument/2006/relationships/hyperlink" Target="http://www.zerohedge.com/news/2017-06-23/demand-oil-pipeline-capacity-hits-6-year-low" TargetMode="External"/><Relationship Id="rId10" Type="http://schemas.openxmlformats.org/officeDocument/2006/relationships/hyperlink" Target="http://energyfromthorium.com/2010/08/06/loveswu1/" TargetMode="External"/><Relationship Id="rId4" Type="http://schemas.openxmlformats.org/officeDocument/2006/relationships/hyperlink" Target="http://stillwaterassociates.com/crack-spread-a-quick-and-dirty-indicator-of-refining-profitability/" TargetMode="External"/><Relationship Id="rId9" Type="http://schemas.openxmlformats.org/officeDocument/2006/relationships/hyperlink" Target="https://en.wikipedia.org/wiki/Battersea_Power_Station_in_popular_culture" TargetMode="External"/><Relationship Id="rId14" Type="http://schemas.openxmlformats.org/officeDocument/2006/relationships/hyperlink" Target="http://www.alfalaval.com/industries/refrigeration/commercial-refrigeration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ir.indiamart.com/coimbatore/solar-pv-panel.html" TargetMode="External"/><Relationship Id="rId3" Type="http://schemas.openxmlformats.org/officeDocument/2006/relationships/hyperlink" Target="http://www.sunwindenergy.com/photovoltaics/38-mw-rooftop-pv-system-completed-uk" TargetMode="External"/><Relationship Id="rId7" Type="http://schemas.openxmlformats.org/officeDocument/2006/relationships/hyperlink" Target="http://www.power-technology.com/projects/seville-solar-tower/seville-solar-tower1.html" TargetMode="External"/><Relationship Id="rId2" Type="http://schemas.openxmlformats.org/officeDocument/2006/relationships/hyperlink" Target="http://trayamtechnologies.com/solar-pv-roof-top-and-ground-moun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habitat.com/tag/offshore-wind-farm/" TargetMode="External"/><Relationship Id="rId5" Type="http://schemas.openxmlformats.org/officeDocument/2006/relationships/hyperlink" Target="https://www.mitchelltech.edu/programs/on-campus/energy-production-transmission/wind-turbine-technology" TargetMode="External"/><Relationship Id="rId10" Type="http://schemas.openxmlformats.org/officeDocument/2006/relationships/hyperlink" Target="http://14.139.172.204/nptel/CSE/Web/103102022/environmental%20issues%20and%20new%20trends/ecological%20consideration%20in%20petroleum%20refinery.html" TargetMode="External"/><Relationship Id="rId4" Type="http://schemas.openxmlformats.org/officeDocument/2006/relationships/hyperlink" Target="https://ehp.niehs.nih.gov/123-a180/" TargetMode="External"/><Relationship Id="rId9" Type="http://schemas.openxmlformats.org/officeDocument/2006/relationships/hyperlink" Target="http://forums.mwerks.com/showthread.php?7477561-Global-Energy-Threa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understanding-the-energy-syste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Wind power:</a:t>
            </a:r>
            <a:br>
              <a:rPr lang="en-US" i="1" dirty="0" smtClean="0"/>
            </a:br>
            <a:r>
              <a:rPr lang="en-US" i="1" dirty="0" smtClean="0"/>
              <a:t>Social, environmental and economic concerns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Subtitle 3"/>
          <p:cNvSpPr>
            <a:spLocks noGrp="1"/>
          </p:cNvSpPr>
          <p:nvPr/>
        </p:nvSpPr>
        <p:spPr>
          <a:xfrm>
            <a:off x="1690167" y="3821690"/>
            <a:ext cx="9144000" cy="188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Georgios </a:t>
            </a:r>
            <a:r>
              <a:rPr lang="en-GB" dirty="0" err="1" smtClean="0"/>
              <a:t>Avgerinopoulos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gav@kth.se</a:t>
            </a:r>
            <a:r>
              <a:rPr lang="en-GB" dirty="0" smtClean="0"/>
              <a:t>  </a:t>
            </a: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838200" y="5696322"/>
            <a:ext cx="9144000" cy="41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spc="0" dirty="0" smtClean="0"/>
              <a:t>Introductory lecture – Energy commodities and technologies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fontAlgn="ctr"/>
            <a:r>
              <a:rPr lang="en-US" sz="1000" dirty="0"/>
              <a:t>This work by </a:t>
            </a:r>
            <a:r>
              <a:rPr lang="en-US" sz="1000" dirty="0" err="1">
                <a:hlinkClick r:id="rId3"/>
              </a:rPr>
              <a:t>OpTIMUS.community</a:t>
            </a:r>
            <a:r>
              <a:rPr lang="en-US" sz="1000" dirty="0"/>
              <a:t> is licensed </a:t>
            </a:r>
            <a:r>
              <a:rPr lang="en-US" sz="1000" dirty="0" smtClean="0"/>
              <a:t>under the </a:t>
            </a:r>
            <a:r>
              <a:rPr lang="en-US" sz="1000" dirty="0"/>
              <a:t>Creative Commons Attribution 4.0 International License. To view a copy of this license, visit </a:t>
            </a:r>
            <a:r>
              <a:rPr lang="en-US" sz="1000" dirty="0">
                <a:hlinkClick r:id="rId4"/>
              </a:rPr>
              <a:t>http://creativecommons.org/licenses/by/4.0</a:t>
            </a:r>
            <a:r>
              <a:rPr lang="en-US" sz="1000" dirty="0" smtClean="0">
                <a:hlinkClick r:id="rId4"/>
              </a:rPr>
              <a:t>/</a:t>
            </a:r>
            <a:r>
              <a:rPr lang="en-US" sz="1000" dirty="0" smtClean="0"/>
              <a:t>.</a:t>
            </a:r>
            <a:endParaRPr lang="sv-SE" sz="1000" b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7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Technologies in the wind chain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455966"/>
            <a:ext cx="4879554" cy="252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On-shore wind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Off-shore wind</a:t>
            </a: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11017"/>
            <a:ext cx="12192000" cy="6246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2857080" y="82801"/>
            <a:ext cx="5599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Sample Reference </a:t>
            </a:r>
            <a:r>
              <a:rPr lang="en-US" sz="2800" b="1" dirty="0"/>
              <a:t>Energy System</a:t>
            </a:r>
          </a:p>
        </p:txBody>
      </p:sp>
      <p:pic>
        <p:nvPicPr>
          <p:cNvPr id="464" name="Picture 4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33" y="2898277"/>
            <a:ext cx="761528" cy="490031"/>
          </a:xfrm>
          <a:prstGeom prst="rect">
            <a:avLst/>
          </a:prstGeom>
        </p:spPr>
      </p:pic>
      <p:pic>
        <p:nvPicPr>
          <p:cNvPr id="465" name="Picture 46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99"/>
          <a:stretch/>
        </p:blipFill>
        <p:spPr>
          <a:xfrm>
            <a:off x="900774" y="1515956"/>
            <a:ext cx="1267902" cy="506342"/>
          </a:xfrm>
          <a:prstGeom prst="rect">
            <a:avLst/>
          </a:prstGeom>
        </p:spPr>
      </p:pic>
      <p:pic>
        <p:nvPicPr>
          <p:cNvPr id="466" name="Picture 4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36" y="4114260"/>
            <a:ext cx="518068" cy="636780"/>
          </a:xfrm>
          <a:prstGeom prst="rect">
            <a:avLst/>
          </a:prstGeom>
        </p:spPr>
      </p:pic>
      <p:pic>
        <p:nvPicPr>
          <p:cNvPr id="467" name="Picture 46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1074026" y="5323381"/>
            <a:ext cx="881920" cy="552309"/>
          </a:xfrm>
          <a:prstGeom prst="rect">
            <a:avLst/>
          </a:prstGeom>
        </p:spPr>
      </p:pic>
      <p:pic>
        <p:nvPicPr>
          <p:cNvPr id="468" name="Picture 4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1" y="2236866"/>
            <a:ext cx="467896" cy="726280"/>
          </a:xfrm>
          <a:prstGeom prst="rect">
            <a:avLst/>
          </a:prstGeom>
        </p:spPr>
      </p:pic>
      <p:pic>
        <p:nvPicPr>
          <p:cNvPr id="469" name="Picture 4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03" y="4084517"/>
            <a:ext cx="757225" cy="600029"/>
          </a:xfrm>
          <a:prstGeom prst="rect">
            <a:avLst/>
          </a:prstGeom>
        </p:spPr>
      </p:pic>
      <p:pic>
        <p:nvPicPr>
          <p:cNvPr id="470" name="Picture 46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1" y="5243795"/>
            <a:ext cx="863738" cy="560303"/>
          </a:xfrm>
          <a:prstGeom prst="rect">
            <a:avLst/>
          </a:prstGeom>
        </p:spPr>
      </p:pic>
      <p:pic>
        <p:nvPicPr>
          <p:cNvPr id="471" name="Picture 4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78" y="2672618"/>
            <a:ext cx="709273" cy="685876"/>
          </a:xfrm>
          <a:prstGeom prst="rect">
            <a:avLst/>
          </a:prstGeom>
        </p:spPr>
      </p:pic>
      <p:pic>
        <p:nvPicPr>
          <p:cNvPr id="472" name="Picture 47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32" y="3978564"/>
            <a:ext cx="829737" cy="527349"/>
          </a:xfrm>
          <a:prstGeom prst="rect">
            <a:avLst/>
          </a:prstGeom>
        </p:spPr>
      </p:pic>
      <p:pic>
        <p:nvPicPr>
          <p:cNvPr id="473" name="Picture 47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t="25437" r="29690"/>
          <a:stretch/>
        </p:blipFill>
        <p:spPr>
          <a:xfrm>
            <a:off x="6453303" y="1111915"/>
            <a:ext cx="854150" cy="807469"/>
          </a:xfrm>
          <a:prstGeom prst="rect">
            <a:avLst/>
          </a:prstGeom>
        </p:spPr>
      </p:pic>
      <p:pic>
        <p:nvPicPr>
          <p:cNvPr id="474" name="Picture 47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1" y="4043576"/>
            <a:ext cx="923027" cy="620580"/>
          </a:xfrm>
          <a:prstGeom prst="rect">
            <a:avLst/>
          </a:prstGeom>
        </p:spPr>
      </p:pic>
      <p:pic>
        <p:nvPicPr>
          <p:cNvPr id="475" name="Picture 47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3" b="166"/>
          <a:stretch/>
        </p:blipFill>
        <p:spPr>
          <a:xfrm>
            <a:off x="10244960" y="2800308"/>
            <a:ext cx="919275" cy="646764"/>
          </a:xfrm>
          <a:prstGeom prst="rect">
            <a:avLst/>
          </a:prstGeom>
        </p:spPr>
      </p:pic>
      <p:pic>
        <p:nvPicPr>
          <p:cNvPr id="476" name="Picture 47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70" y="1357429"/>
            <a:ext cx="814396" cy="784763"/>
          </a:xfrm>
          <a:prstGeom prst="rect">
            <a:avLst/>
          </a:prstGeom>
        </p:spPr>
      </p:pic>
      <p:pic>
        <p:nvPicPr>
          <p:cNvPr id="477" name="Picture 4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0" y="5317274"/>
            <a:ext cx="939392" cy="638047"/>
          </a:xfrm>
          <a:prstGeom prst="rect">
            <a:avLst/>
          </a:prstGeom>
        </p:spPr>
      </p:pic>
      <p:sp>
        <p:nvSpPr>
          <p:cNvPr id="478" name="TextBox 25"/>
          <p:cNvSpPr txBox="1"/>
          <p:nvPr/>
        </p:nvSpPr>
        <p:spPr>
          <a:xfrm>
            <a:off x="4884470" y="1245739"/>
            <a:ext cx="470982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Oil</a:t>
            </a:r>
          </a:p>
        </p:txBody>
      </p:sp>
      <p:sp>
        <p:nvSpPr>
          <p:cNvPr id="479" name="TextBox 26"/>
          <p:cNvSpPr txBox="1"/>
          <p:nvPr/>
        </p:nvSpPr>
        <p:spPr>
          <a:xfrm>
            <a:off x="4851513" y="1510326"/>
            <a:ext cx="588609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Gas</a:t>
            </a:r>
          </a:p>
        </p:txBody>
      </p:sp>
      <p:sp>
        <p:nvSpPr>
          <p:cNvPr id="480" name="TextBox 27"/>
          <p:cNvSpPr txBox="1"/>
          <p:nvPr/>
        </p:nvSpPr>
        <p:spPr>
          <a:xfrm>
            <a:off x="2533759" y="1870156"/>
            <a:ext cx="75794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Coal</a:t>
            </a:r>
          </a:p>
        </p:txBody>
      </p:sp>
      <p:sp>
        <p:nvSpPr>
          <p:cNvPr id="481" name="TextBox 28"/>
          <p:cNvSpPr txBox="1"/>
          <p:nvPr/>
        </p:nvSpPr>
        <p:spPr>
          <a:xfrm>
            <a:off x="4551611" y="2014707"/>
            <a:ext cx="1092748" cy="29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Gasification</a:t>
            </a:r>
          </a:p>
        </p:txBody>
      </p:sp>
      <p:sp>
        <p:nvSpPr>
          <p:cNvPr id="482" name="TextBox 29"/>
          <p:cNvSpPr txBox="1"/>
          <p:nvPr/>
        </p:nvSpPr>
        <p:spPr>
          <a:xfrm>
            <a:off x="865215" y="2248497"/>
            <a:ext cx="1328569" cy="66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Import / Production of biomass</a:t>
            </a:r>
          </a:p>
        </p:txBody>
      </p:sp>
      <p:sp>
        <p:nvSpPr>
          <p:cNvPr id="483" name="TextBox 30"/>
          <p:cNvSpPr txBox="1"/>
          <p:nvPr/>
        </p:nvSpPr>
        <p:spPr>
          <a:xfrm>
            <a:off x="4484636" y="3582175"/>
            <a:ext cx="1111249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Uranium 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enrichment</a:t>
            </a:r>
          </a:p>
        </p:txBody>
      </p:sp>
      <p:sp>
        <p:nvSpPr>
          <p:cNvPr id="484" name="TextBox 31"/>
          <p:cNvSpPr txBox="1"/>
          <p:nvPr/>
        </p:nvSpPr>
        <p:spPr>
          <a:xfrm>
            <a:off x="648475" y="3454927"/>
            <a:ext cx="1846489" cy="66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Import / Extraction+processing of Uranium</a:t>
            </a:r>
          </a:p>
        </p:txBody>
      </p:sp>
      <p:sp>
        <p:nvSpPr>
          <p:cNvPr id="485" name="TextBox 32"/>
          <p:cNvSpPr txBox="1"/>
          <p:nvPr/>
        </p:nvSpPr>
        <p:spPr>
          <a:xfrm>
            <a:off x="802712" y="4975783"/>
            <a:ext cx="1406938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Sun, wind, water</a:t>
            </a:r>
          </a:p>
        </p:txBody>
      </p:sp>
      <p:sp>
        <p:nvSpPr>
          <p:cNvPr id="486" name="TextBox 33"/>
          <p:cNvSpPr txBox="1"/>
          <p:nvPr/>
        </p:nvSpPr>
        <p:spPr>
          <a:xfrm>
            <a:off x="6287612" y="4571841"/>
            <a:ext cx="1354956" cy="68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Centralised renewable 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power plants</a:t>
            </a:r>
          </a:p>
        </p:txBody>
      </p:sp>
      <p:sp>
        <p:nvSpPr>
          <p:cNvPr id="487" name="TextBox 34"/>
          <p:cNvSpPr txBox="1"/>
          <p:nvPr/>
        </p:nvSpPr>
        <p:spPr>
          <a:xfrm>
            <a:off x="6321566" y="3486517"/>
            <a:ext cx="1203680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Nuclear 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power plant</a:t>
            </a:r>
          </a:p>
        </p:txBody>
      </p:sp>
      <p:sp>
        <p:nvSpPr>
          <p:cNvPr id="488" name="TextBox 35"/>
          <p:cNvSpPr txBox="1"/>
          <p:nvPr/>
        </p:nvSpPr>
        <p:spPr>
          <a:xfrm>
            <a:off x="6401347" y="2148992"/>
            <a:ext cx="1655427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GB" sz="1400" b="1"/>
              <a:t>Combustion-based </a:t>
            </a:r>
          </a:p>
          <a:p>
            <a:pPr algn="l">
              <a:lnSpc>
                <a:spcPct val="90000"/>
              </a:lnSpc>
            </a:pPr>
            <a:r>
              <a:rPr lang="en-GB" sz="1400" b="1"/>
              <a:t>power</a:t>
            </a:r>
            <a:r>
              <a:rPr lang="en-GB" sz="1400" b="1" baseline="0"/>
              <a:t> plant</a:t>
            </a:r>
            <a:endParaRPr lang="en-GB" sz="1400" b="1"/>
          </a:p>
        </p:txBody>
      </p:sp>
      <p:sp>
        <p:nvSpPr>
          <p:cNvPr id="489" name="TextBox 36"/>
          <p:cNvSpPr txBox="1"/>
          <p:nvPr/>
        </p:nvSpPr>
        <p:spPr>
          <a:xfrm>
            <a:off x="6528402" y="838896"/>
            <a:ext cx="887986" cy="29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Refinery</a:t>
            </a:r>
          </a:p>
        </p:txBody>
      </p:sp>
      <p:sp>
        <p:nvSpPr>
          <p:cNvPr id="490" name="TextBox 38"/>
          <p:cNvSpPr txBox="1"/>
          <p:nvPr/>
        </p:nvSpPr>
        <p:spPr>
          <a:xfrm>
            <a:off x="9879890" y="2209160"/>
            <a:ext cx="1665937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Residential sector</a:t>
            </a:r>
          </a:p>
        </p:txBody>
      </p:sp>
      <p:sp>
        <p:nvSpPr>
          <p:cNvPr id="491" name="TextBox 39"/>
          <p:cNvSpPr txBox="1"/>
          <p:nvPr/>
        </p:nvSpPr>
        <p:spPr>
          <a:xfrm>
            <a:off x="9890775" y="3542021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Commercial sector</a:t>
            </a:r>
          </a:p>
        </p:txBody>
      </p:sp>
      <p:sp>
        <p:nvSpPr>
          <p:cNvPr id="492" name="TextBox 40"/>
          <p:cNvSpPr txBox="1"/>
          <p:nvPr/>
        </p:nvSpPr>
        <p:spPr>
          <a:xfrm>
            <a:off x="9890775" y="4822233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Industrial sector</a:t>
            </a:r>
          </a:p>
        </p:txBody>
      </p:sp>
      <p:sp>
        <p:nvSpPr>
          <p:cNvPr id="493" name="TextBox 41"/>
          <p:cNvSpPr txBox="1"/>
          <p:nvPr/>
        </p:nvSpPr>
        <p:spPr>
          <a:xfrm>
            <a:off x="9824949" y="876736"/>
            <a:ext cx="1731763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 dirty="0"/>
              <a:t>Transportation sector</a:t>
            </a:r>
          </a:p>
        </p:txBody>
      </p:sp>
      <p:sp>
        <p:nvSpPr>
          <p:cNvPr id="494" name="TextBox 43"/>
          <p:cNvSpPr txBox="1"/>
          <p:nvPr/>
        </p:nvSpPr>
        <p:spPr>
          <a:xfrm>
            <a:off x="3079121" y="805522"/>
            <a:ext cx="1429666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Fuel transportation</a:t>
            </a:r>
          </a:p>
        </p:txBody>
      </p:sp>
      <p:pic>
        <p:nvPicPr>
          <p:cNvPr id="495" name="Picture 4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95" y="3968637"/>
            <a:ext cx="806316" cy="569457"/>
          </a:xfrm>
          <a:prstGeom prst="rect">
            <a:avLst/>
          </a:prstGeom>
        </p:spPr>
      </p:pic>
      <p:sp>
        <p:nvSpPr>
          <p:cNvPr id="496" name="TextBox 45"/>
          <p:cNvSpPr txBox="1"/>
          <p:nvPr/>
        </p:nvSpPr>
        <p:spPr>
          <a:xfrm>
            <a:off x="7869993" y="3281164"/>
            <a:ext cx="1655427" cy="65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Electricity transmission and distribution</a:t>
            </a:r>
          </a:p>
        </p:txBody>
      </p:sp>
      <p:pic>
        <p:nvPicPr>
          <p:cNvPr id="497" name="Picture 49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4"/>
          <a:stretch/>
        </p:blipFill>
        <p:spPr>
          <a:xfrm>
            <a:off x="8220275" y="1416279"/>
            <a:ext cx="995985" cy="602248"/>
          </a:xfrm>
          <a:prstGeom prst="rect">
            <a:avLst/>
          </a:prstGeom>
        </p:spPr>
      </p:pic>
      <p:sp>
        <p:nvSpPr>
          <p:cNvPr id="498" name="TextBox 47"/>
          <p:cNvSpPr txBox="1"/>
          <p:nvPr/>
        </p:nvSpPr>
        <p:spPr>
          <a:xfrm>
            <a:off x="7897325" y="875320"/>
            <a:ext cx="1655427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Transportation of oil products</a:t>
            </a:r>
          </a:p>
        </p:txBody>
      </p:sp>
      <p:sp>
        <p:nvSpPr>
          <p:cNvPr id="499" name="TextBox 49"/>
          <p:cNvSpPr txBox="1"/>
          <p:nvPr/>
        </p:nvSpPr>
        <p:spPr>
          <a:xfrm>
            <a:off x="635287" y="803162"/>
            <a:ext cx="1846489" cy="65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Import / Extraction+processing of fossil fuels</a:t>
            </a:r>
          </a:p>
        </p:txBody>
      </p:sp>
      <p:cxnSp>
        <p:nvCxnSpPr>
          <p:cNvPr id="500" name="Straight Arrow Connector 499"/>
          <p:cNvCxnSpPr/>
          <p:nvPr/>
        </p:nvCxnSpPr>
        <p:spPr>
          <a:xfrm flipV="1">
            <a:off x="2168675" y="1552657"/>
            <a:ext cx="1260000" cy="48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/>
          <p:nvPr/>
        </p:nvCxnSpPr>
        <p:spPr>
          <a:xfrm flipV="1">
            <a:off x="4024988" y="1556888"/>
            <a:ext cx="2448000" cy="48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/>
          <p:nvPr/>
        </p:nvCxnSpPr>
        <p:spPr>
          <a:xfrm flipV="1">
            <a:off x="1770744" y="4372051"/>
            <a:ext cx="2880000" cy="480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 flipV="1">
            <a:off x="5453743" y="4372057"/>
            <a:ext cx="1080000" cy="480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/>
          <p:cNvCxnSpPr/>
          <p:nvPr/>
        </p:nvCxnSpPr>
        <p:spPr>
          <a:xfrm flipV="1">
            <a:off x="1887159" y="3334885"/>
            <a:ext cx="4716000" cy="4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/>
          <p:cNvCxnSpPr/>
          <p:nvPr/>
        </p:nvCxnSpPr>
        <p:spPr>
          <a:xfrm flipV="1">
            <a:off x="2172908" y="1705057"/>
            <a:ext cx="1260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/>
          <p:cNvCxnSpPr/>
          <p:nvPr/>
        </p:nvCxnSpPr>
        <p:spPr>
          <a:xfrm flipV="1">
            <a:off x="2166560" y="1857457"/>
            <a:ext cx="1260000" cy="4805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7" name="Picture 50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1" y="1309239"/>
            <a:ext cx="602855" cy="751416"/>
          </a:xfrm>
          <a:prstGeom prst="rect">
            <a:avLst/>
          </a:prstGeom>
        </p:spPr>
      </p:pic>
      <p:cxnSp>
        <p:nvCxnSpPr>
          <p:cNvPr id="508" name="Straight Arrow Connector 507"/>
          <p:cNvCxnSpPr/>
          <p:nvPr/>
        </p:nvCxnSpPr>
        <p:spPr>
          <a:xfrm flipV="1">
            <a:off x="4018642" y="1709292"/>
            <a:ext cx="2088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6117453" y="1700823"/>
            <a:ext cx="0" cy="12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6128037" y="2907321"/>
            <a:ext cx="455083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/>
          <p:nvPr/>
        </p:nvCxnSpPr>
        <p:spPr>
          <a:xfrm rot="5400000" flipV="1">
            <a:off x="3458958" y="2277438"/>
            <a:ext cx="504000" cy="4805"/>
          </a:xfrm>
          <a:prstGeom prst="straightConnector1">
            <a:avLst/>
          </a:prstGeom>
          <a:ln w="38100"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/>
          <p:nvPr/>
        </p:nvCxnSpPr>
        <p:spPr>
          <a:xfrm flipV="1">
            <a:off x="3684209" y="2528445"/>
            <a:ext cx="1260000" cy="4805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/>
          <p:nvPr/>
        </p:nvCxnSpPr>
        <p:spPr>
          <a:xfrm rot="5400000" flipV="1">
            <a:off x="4925856" y="3073251"/>
            <a:ext cx="288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/>
          <p:cNvCxnSpPr/>
          <p:nvPr/>
        </p:nvCxnSpPr>
        <p:spPr>
          <a:xfrm flipV="1">
            <a:off x="5074862" y="3188836"/>
            <a:ext cx="1512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Box 27"/>
          <p:cNvSpPr txBox="1"/>
          <p:nvPr/>
        </p:nvSpPr>
        <p:spPr>
          <a:xfrm>
            <a:off x="4072574" y="2244806"/>
            <a:ext cx="75794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Coal</a:t>
            </a:r>
          </a:p>
        </p:txBody>
      </p:sp>
      <p:sp>
        <p:nvSpPr>
          <p:cNvPr id="516" name="TextBox 26"/>
          <p:cNvSpPr txBox="1"/>
          <p:nvPr/>
        </p:nvSpPr>
        <p:spPr>
          <a:xfrm>
            <a:off x="5077997" y="2900968"/>
            <a:ext cx="74312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Syngas</a:t>
            </a:r>
          </a:p>
        </p:txBody>
      </p:sp>
      <p:sp>
        <p:nvSpPr>
          <p:cNvPr id="517" name="TextBox 25"/>
          <p:cNvSpPr txBox="1"/>
          <p:nvPr/>
        </p:nvSpPr>
        <p:spPr>
          <a:xfrm>
            <a:off x="2592122" y="1260557"/>
            <a:ext cx="470982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Oil</a:t>
            </a:r>
          </a:p>
        </p:txBody>
      </p:sp>
      <p:sp>
        <p:nvSpPr>
          <p:cNvPr id="518" name="TextBox 25"/>
          <p:cNvSpPr txBox="1"/>
          <p:nvPr/>
        </p:nvSpPr>
        <p:spPr>
          <a:xfrm>
            <a:off x="2554023" y="3013156"/>
            <a:ext cx="90701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Biomass</a:t>
            </a:r>
          </a:p>
        </p:txBody>
      </p:sp>
      <p:cxnSp>
        <p:nvCxnSpPr>
          <p:cNvPr id="519" name="Straight Arrow Connector 518"/>
          <p:cNvCxnSpPr/>
          <p:nvPr/>
        </p:nvCxnSpPr>
        <p:spPr>
          <a:xfrm rot="5400000" flipV="1">
            <a:off x="3452608" y="3054250"/>
            <a:ext cx="504000" cy="4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/>
          <p:nvPr/>
        </p:nvCxnSpPr>
        <p:spPr>
          <a:xfrm flipV="1">
            <a:off x="3688442" y="2786678"/>
            <a:ext cx="1260000" cy="4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TextBox 27"/>
          <p:cNvSpPr txBox="1"/>
          <p:nvPr/>
        </p:nvSpPr>
        <p:spPr>
          <a:xfrm>
            <a:off x="2368663" y="5737300"/>
            <a:ext cx="75794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Wind</a:t>
            </a:r>
          </a:p>
        </p:txBody>
      </p:sp>
      <p:cxnSp>
        <p:nvCxnSpPr>
          <p:cNvPr id="522" name="Straight Arrow Connector 521"/>
          <p:cNvCxnSpPr/>
          <p:nvPr/>
        </p:nvCxnSpPr>
        <p:spPr>
          <a:xfrm flipV="1">
            <a:off x="2003579" y="5419801"/>
            <a:ext cx="4500000" cy="48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/>
          <p:cNvCxnSpPr/>
          <p:nvPr/>
        </p:nvCxnSpPr>
        <p:spPr>
          <a:xfrm flipV="1">
            <a:off x="2007812" y="5572201"/>
            <a:ext cx="4500000" cy="480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/>
          <p:nvPr/>
        </p:nvCxnSpPr>
        <p:spPr>
          <a:xfrm flipV="1">
            <a:off x="2001464" y="5724601"/>
            <a:ext cx="4500000" cy="48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25"/>
          <p:cNvSpPr txBox="1"/>
          <p:nvPr/>
        </p:nvSpPr>
        <p:spPr>
          <a:xfrm>
            <a:off x="2427026" y="5127701"/>
            <a:ext cx="470982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Sun</a:t>
            </a:r>
          </a:p>
        </p:txBody>
      </p:sp>
      <p:sp>
        <p:nvSpPr>
          <p:cNvPr id="526" name="TextBox 27"/>
          <p:cNvSpPr txBox="1"/>
          <p:nvPr/>
        </p:nvSpPr>
        <p:spPr>
          <a:xfrm>
            <a:off x="2341148" y="5360533"/>
            <a:ext cx="75794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Water</a:t>
            </a:r>
          </a:p>
        </p:txBody>
      </p:sp>
      <p:cxnSp>
        <p:nvCxnSpPr>
          <p:cNvPr id="527" name="Straight Arrow Connector 526"/>
          <p:cNvCxnSpPr/>
          <p:nvPr/>
        </p:nvCxnSpPr>
        <p:spPr>
          <a:xfrm flipV="1">
            <a:off x="7284645" y="1556892"/>
            <a:ext cx="972000" cy="48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/>
          <p:nvPr/>
        </p:nvCxnSpPr>
        <p:spPr>
          <a:xfrm flipV="1">
            <a:off x="9204457" y="1550543"/>
            <a:ext cx="1116000" cy="48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/>
          <p:nvPr/>
        </p:nvCxnSpPr>
        <p:spPr>
          <a:xfrm flipV="1">
            <a:off x="7331215" y="3106290"/>
            <a:ext cx="57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/>
          <p:cNvCxnSpPr/>
          <p:nvPr/>
        </p:nvCxnSpPr>
        <p:spPr>
          <a:xfrm rot="5400000" flipV="1">
            <a:off x="5156524" y="5647166"/>
            <a:ext cx="504000" cy="480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/>
          <p:cNvCxnSpPr/>
          <p:nvPr/>
        </p:nvCxnSpPr>
        <p:spPr>
          <a:xfrm rot="5400000" flipV="1">
            <a:off x="5295175" y="5792151"/>
            <a:ext cx="468000" cy="4805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/>
          <p:nvPr/>
        </p:nvCxnSpPr>
        <p:spPr>
          <a:xfrm rot="5400000" flipV="1">
            <a:off x="5415826" y="5944551"/>
            <a:ext cx="468000" cy="4805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/>
          <p:cNvCxnSpPr/>
          <p:nvPr/>
        </p:nvCxnSpPr>
        <p:spPr>
          <a:xfrm flipV="1">
            <a:off x="5383890" y="5900285"/>
            <a:ext cx="2880000" cy="48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/>
          <p:cNvCxnSpPr/>
          <p:nvPr/>
        </p:nvCxnSpPr>
        <p:spPr>
          <a:xfrm flipV="1">
            <a:off x="5515120" y="6031519"/>
            <a:ext cx="2772000" cy="480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/>
          <p:nvPr/>
        </p:nvCxnSpPr>
        <p:spPr>
          <a:xfrm flipV="1">
            <a:off x="5656938" y="6152170"/>
            <a:ext cx="2628000" cy="48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/>
          <p:nvPr/>
        </p:nvCxnSpPr>
        <p:spPr>
          <a:xfrm flipV="1">
            <a:off x="7377784" y="4285271"/>
            <a:ext cx="540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/>
          <p:nvPr/>
        </p:nvCxnSpPr>
        <p:spPr>
          <a:xfrm flipV="1">
            <a:off x="7392603" y="5570088"/>
            <a:ext cx="504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/>
          <p:nvPr/>
        </p:nvCxnSpPr>
        <p:spPr>
          <a:xfrm rot="5400000" flipV="1">
            <a:off x="6653598" y="4330002"/>
            <a:ext cx="2484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/>
          <p:nvPr/>
        </p:nvCxnSpPr>
        <p:spPr>
          <a:xfrm flipV="1">
            <a:off x="7890015" y="4278922"/>
            <a:ext cx="39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 flipV="1">
            <a:off x="9132500" y="4283156"/>
            <a:ext cx="43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/>
          <p:nvPr/>
        </p:nvCxnSpPr>
        <p:spPr>
          <a:xfrm flipV="1">
            <a:off x="9568531" y="304702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/>
          <p:nvPr/>
        </p:nvCxnSpPr>
        <p:spPr>
          <a:xfrm flipV="1">
            <a:off x="9593934" y="4278922"/>
            <a:ext cx="6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/>
          <p:nvPr/>
        </p:nvCxnSpPr>
        <p:spPr>
          <a:xfrm flipV="1">
            <a:off x="9587587" y="555315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rot="5400000" flipV="1">
            <a:off x="7458587" y="3787489"/>
            <a:ext cx="42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Box 33"/>
          <p:cNvSpPr txBox="1"/>
          <p:nvPr/>
        </p:nvSpPr>
        <p:spPr>
          <a:xfrm>
            <a:off x="8038092" y="4971994"/>
            <a:ext cx="13549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Decentralised </a:t>
            </a:r>
            <a:r>
              <a:rPr lang="en-GB" sz="1400" b="1" dirty="0" smtClean="0"/>
              <a:t>energy </a:t>
            </a:r>
            <a:r>
              <a:rPr lang="en-GB" sz="1400" b="1" dirty="0"/>
              <a:t>supply</a:t>
            </a:r>
          </a:p>
        </p:txBody>
      </p:sp>
      <p:cxnSp>
        <p:nvCxnSpPr>
          <p:cNvPr id="546" name="Straight Arrow Connector 545"/>
          <p:cNvCxnSpPr/>
          <p:nvPr/>
        </p:nvCxnSpPr>
        <p:spPr>
          <a:xfrm flipV="1">
            <a:off x="9572765" y="1664841"/>
            <a:ext cx="75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/>
          <p:nvPr/>
        </p:nvCxnSpPr>
        <p:spPr>
          <a:xfrm flipV="1">
            <a:off x="9104984" y="5906641"/>
            <a:ext cx="46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/>
          <p:cNvCxnSpPr/>
          <p:nvPr/>
        </p:nvCxnSpPr>
        <p:spPr>
          <a:xfrm rot="5400000" flipV="1">
            <a:off x="7505238" y="3495307"/>
            <a:ext cx="3888000" cy="480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/>
          <p:nvPr/>
        </p:nvCxnSpPr>
        <p:spPr>
          <a:xfrm flipV="1">
            <a:off x="9435182" y="4141341"/>
            <a:ext cx="792000" cy="480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/>
          <p:nvPr/>
        </p:nvCxnSpPr>
        <p:spPr>
          <a:xfrm flipV="1">
            <a:off x="9439418" y="5415572"/>
            <a:ext cx="756000" cy="480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26"/>
          <p:cNvSpPr txBox="1"/>
          <p:nvPr/>
        </p:nvSpPr>
        <p:spPr>
          <a:xfrm rot="16200000">
            <a:off x="7220059" y="3341239"/>
            <a:ext cx="1056393" cy="29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Electricity</a:t>
            </a:r>
          </a:p>
        </p:txBody>
      </p:sp>
      <p:sp>
        <p:nvSpPr>
          <p:cNvPr id="552" name="TextBox 26"/>
          <p:cNvSpPr txBox="1"/>
          <p:nvPr/>
        </p:nvSpPr>
        <p:spPr>
          <a:xfrm>
            <a:off x="7181960" y="1563240"/>
            <a:ext cx="1274410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Oil products</a:t>
            </a:r>
          </a:p>
        </p:txBody>
      </p:sp>
      <p:pic>
        <p:nvPicPr>
          <p:cNvPr id="553" name="Picture 55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01" y="5531989"/>
            <a:ext cx="804333" cy="923005"/>
          </a:xfrm>
          <a:prstGeom prst="rect">
            <a:avLst/>
          </a:prstGeom>
        </p:spPr>
      </p:pic>
      <p:cxnSp>
        <p:nvCxnSpPr>
          <p:cNvPr id="554" name="Straight Arrow Connector 553"/>
          <p:cNvCxnSpPr/>
          <p:nvPr/>
        </p:nvCxnSpPr>
        <p:spPr>
          <a:xfrm flipV="1">
            <a:off x="9668015" y="3178260"/>
            <a:ext cx="504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/>
          <p:nvPr/>
        </p:nvCxnSpPr>
        <p:spPr>
          <a:xfrm flipV="1">
            <a:off x="9693418" y="4410156"/>
            <a:ext cx="540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/>
          <p:nvPr/>
        </p:nvCxnSpPr>
        <p:spPr>
          <a:xfrm flipV="1">
            <a:off x="9687071" y="5684390"/>
            <a:ext cx="504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rot="5400000" flipV="1">
            <a:off x="7558071" y="3918723"/>
            <a:ext cx="4248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 flipV="1">
            <a:off x="9672249" y="1796075"/>
            <a:ext cx="648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V="1">
            <a:off x="9109216" y="6027292"/>
            <a:ext cx="576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26"/>
          <p:cNvSpPr txBox="1"/>
          <p:nvPr/>
        </p:nvSpPr>
        <p:spPr>
          <a:xfrm>
            <a:off x="9161037" y="6029407"/>
            <a:ext cx="544165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Heat</a:t>
            </a:r>
          </a:p>
        </p:txBody>
      </p:sp>
      <p:pic>
        <p:nvPicPr>
          <p:cNvPr id="561" name="Picture 56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70" y="2547486"/>
            <a:ext cx="1002560" cy="603250"/>
          </a:xfrm>
          <a:prstGeom prst="rect">
            <a:avLst/>
          </a:prstGeom>
        </p:spPr>
      </p:pic>
      <p:sp>
        <p:nvSpPr>
          <p:cNvPr id="562" name="TextBox 47"/>
          <p:cNvSpPr txBox="1"/>
          <p:nvPr/>
        </p:nvSpPr>
        <p:spPr>
          <a:xfrm>
            <a:off x="7869807" y="2202467"/>
            <a:ext cx="1655427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Gas</a:t>
            </a:r>
            <a:r>
              <a:rPr lang="en-GB" sz="1400" b="1" baseline="0"/>
              <a:t> distribution</a:t>
            </a:r>
            <a:endParaRPr lang="en-GB" sz="1400" b="1"/>
          </a:p>
        </p:txBody>
      </p:sp>
      <p:cxnSp>
        <p:nvCxnSpPr>
          <p:cNvPr id="563" name="Straight Arrow Connector 562"/>
          <p:cNvCxnSpPr/>
          <p:nvPr/>
        </p:nvCxnSpPr>
        <p:spPr>
          <a:xfrm flipV="1">
            <a:off x="6107788" y="2115692"/>
            <a:ext cx="1800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7899687" y="2117805"/>
            <a:ext cx="0" cy="68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>
            <a:off x="7889102" y="2784556"/>
            <a:ext cx="324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/>
          <p:nvPr/>
        </p:nvCxnSpPr>
        <p:spPr>
          <a:xfrm flipV="1">
            <a:off x="9788665" y="3309494"/>
            <a:ext cx="396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/>
          <p:nvPr/>
        </p:nvCxnSpPr>
        <p:spPr>
          <a:xfrm flipV="1">
            <a:off x="9814068" y="4541390"/>
            <a:ext cx="432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/>
          <p:cNvCxnSpPr/>
          <p:nvPr/>
        </p:nvCxnSpPr>
        <p:spPr>
          <a:xfrm flipV="1">
            <a:off x="9807721" y="5815624"/>
            <a:ext cx="396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/>
          <p:nvPr/>
        </p:nvCxnSpPr>
        <p:spPr>
          <a:xfrm rot="5400000" flipV="1">
            <a:off x="7858721" y="3869957"/>
            <a:ext cx="3888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/>
          <p:cNvCxnSpPr/>
          <p:nvPr/>
        </p:nvCxnSpPr>
        <p:spPr>
          <a:xfrm flipV="1">
            <a:off x="9792899" y="1927309"/>
            <a:ext cx="540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9205665" y="2778209"/>
            <a:ext cx="612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/>
          <p:nvPr/>
        </p:nvCxnSpPr>
        <p:spPr>
          <a:xfrm flipV="1">
            <a:off x="4016524" y="1865931"/>
            <a:ext cx="1944000" cy="4805"/>
          </a:xfrm>
          <a:prstGeom prst="straightConnector1">
            <a:avLst/>
          </a:prstGeom>
          <a:ln w="38100"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/>
          <p:cNvCxnSpPr/>
          <p:nvPr/>
        </p:nvCxnSpPr>
        <p:spPr>
          <a:xfrm rot="5400000" flipV="1">
            <a:off x="5386021" y="2443755"/>
            <a:ext cx="1188000" cy="4805"/>
          </a:xfrm>
          <a:prstGeom prst="straightConnector1">
            <a:avLst/>
          </a:prstGeom>
          <a:ln w="38100">
            <a:solidFill>
              <a:sysClr val="windowText" lastClr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5973521" y="3038555"/>
            <a:ext cx="612000" cy="0"/>
          </a:xfrm>
          <a:prstGeom prst="line">
            <a:avLst/>
          </a:prstGeom>
          <a:ln w="38100">
            <a:solidFill>
              <a:sysClr val="windowText" lastClr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27"/>
          <p:cNvSpPr txBox="1"/>
          <p:nvPr/>
        </p:nvSpPr>
        <p:spPr>
          <a:xfrm>
            <a:off x="4849388" y="1666958"/>
            <a:ext cx="75794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Coal</a:t>
            </a:r>
          </a:p>
        </p:txBody>
      </p:sp>
      <p:cxnSp>
        <p:nvCxnSpPr>
          <p:cNvPr id="576" name="Straight Connector 575"/>
          <p:cNvCxnSpPr/>
          <p:nvPr/>
        </p:nvCxnSpPr>
        <p:spPr>
          <a:xfrm>
            <a:off x="6246572" y="1724111"/>
            <a:ext cx="216000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6269853" y="1726224"/>
            <a:ext cx="0" cy="10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6259271" y="2773972"/>
            <a:ext cx="324000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/>
          <p:nvPr/>
        </p:nvCxnSpPr>
        <p:spPr>
          <a:xfrm rot="5400000" flipV="1">
            <a:off x="5904967" y="3647787"/>
            <a:ext cx="4212000" cy="1115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/>
          <p:nvPr/>
        </p:nvCxnSpPr>
        <p:spPr>
          <a:xfrm flipV="1">
            <a:off x="8014900" y="5747887"/>
            <a:ext cx="288000" cy="480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11017"/>
            <a:ext cx="12192000" cy="6246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2857079" y="82801"/>
            <a:ext cx="7245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Sample Reference </a:t>
            </a:r>
            <a:r>
              <a:rPr lang="en-US" sz="2800" b="1" dirty="0"/>
              <a:t>Energy </a:t>
            </a:r>
            <a:r>
              <a:rPr lang="en-US" sz="2800" b="1" dirty="0" smtClean="0"/>
              <a:t>System: Wind</a:t>
            </a:r>
            <a:endParaRPr lang="en-US" sz="2800" b="1" dirty="0"/>
          </a:p>
        </p:txBody>
      </p:sp>
      <p:pic>
        <p:nvPicPr>
          <p:cNvPr id="467" name="Picture 4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1074026" y="5323381"/>
            <a:ext cx="881920" cy="552309"/>
          </a:xfrm>
          <a:prstGeom prst="rect">
            <a:avLst/>
          </a:prstGeom>
        </p:spPr>
      </p:pic>
      <p:pic>
        <p:nvPicPr>
          <p:cNvPr id="470" name="Picture 4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1" y="5243795"/>
            <a:ext cx="863738" cy="560303"/>
          </a:xfrm>
          <a:prstGeom prst="rect">
            <a:avLst/>
          </a:prstGeom>
        </p:spPr>
      </p:pic>
      <p:pic>
        <p:nvPicPr>
          <p:cNvPr id="474" name="Picture 4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1" y="4043576"/>
            <a:ext cx="923027" cy="620580"/>
          </a:xfrm>
          <a:prstGeom prst="rect">
            <a:avLst/>
          </a:prstGeom>
        </p:spPr>
      </p:pic>
      <p:pic>
        <p:nvPicPr>
          <p:cNvPr id="475" name="Picture 47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3" b="166"/>
          <a:stretch/>
        </p:blipFill>
        <p:spPr>
          <a:xfrm>
            <a:off x="10244960" y="2800308"/>
            <a:ext cx="919275" cy="646764"/>
          </a:xfrm>
          <a:prstGeom prst="rect">
            <a:avLst/>
          </a:prstGeom>
        </p:spPr>
      </p:pic>
      <p:pic>
        <p:nvPicPr>
          <p:cNvPr id="476" name="Picture 4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70" y="1357429"/>
            <a:ext cx="814396" cy="784763"/>
          </a:xfrm>
          <a:prstGeom prst="rect">
            <a:avLst/>
          </a:prstGeom>
        </p:spPr>
      </p:pic>
      <p:pic>
        <p:nvPicPr>
          <p:cNvPr id="477" name="Picture 47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0" y="5317274"/>
            <a:ext cx="939392" cy="638047"/>
          </a:xfrm>
          <a:prstGeom prst="rect">
            <a:avLst/>
          </a:prstGeom>
        </p:spPr>
      </p:pic>
      <p:sp>
        <p:nvSpPr>
          <p:cNvPr id="486" name="TextBox 33"/>
          <p:cNvSpPr txBox="1"/>
          <p:nvPr/>
        </p:nvSpPr>
        <p:spPr>
          <a:xfrm>
            <a:off x="6287612" y="4571841"/>
            <a:ext cx="1354956" cy="68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Centralised renewable 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power plants</a:t>
            </a:r>
          </a:p>
        </p:txBody>
      </p:sp>
      <p:sp>
        <p:nvSpPr>
          <p:cNvPr id="490" name="TextBox 38"/>
          <p:cNvSpPr txBox="1"/>
          <p:nvPr/>
        </p:nvSpPr>
        <p:spPr>
          <a:xfrm>
            <a:off x="9879890" y="2209160"/>
            <a:ext cx="1665937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Residential sector</a:t>
            </a:r>
          </a:p>
        </p:txBody>
      </p:sp>
      <p:sp>
        <p:nvSpPr>
          <p:cNvPr id="491" name="TextBox 39"/>
          <p:cNvSpPr txBox="1"/>
          <p:nvPr/>
        </p:nvSpPr>
        <p:spPr>
          <a:xfrm>
            <a:off x="9890775" y="3542021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Commercial sector</a:t>
            </a:r>
          </a:p>
        </p:txBody>
      </p:sp>
      <p:sp>
        <p:nvSpPr>
          <p:cNvPr id="492" name="TextBox 40"/>
          <p:cNvSpPr txBox="1"/>
          <p:nvPr/>
        </p:nvSpPr>
        <p:spPr>
          <a:xfrm>
            <a:off x="9890775" y="4822233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Industrial sector</a:t>
            </a:r>
          </a:p>
        </p:txBody>
      </p:sp>
      <p:sp>
        <p:nvSpPr>
          <p:cNvPr id="493" name="TextBox 41"/>
          <p:cNvSpPr txBox="1"/>
          <p:nvPr/>
        </p:nvSpPr>
        <p:spPr>
          <a:xfrm>
            <a:off x="9824949" y="876736"/>
            <a:ext cx="1731763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 dirty="0"/>
              <a:t>Transportation sector</a:t>
            </a:r>
          </a:p>
        </p:txBody>
      </p:sp>
      <p:pic>
        <p:nvPicPr>
          <p:cNvPr id="495" name="Picture 49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95" y="3968637"/>
            <a:ext cx="806316" cy="569457"/>
          </a:xfrm>
          <a:prstGeom prst="rect">
            <a:avLst/>
          </a:prstGeom>
        </p:spPr>
      </p:pic>
      <p:sp>
        <p:nvSpPr>
          <p:cNvPr id="496" name="TextBox 45"/>
          <p:cNvSpPr txBox="1"/>
          <p:nvPr/>
        </p:nvSpPr>
        <p:spPr>
          <a:xfrm>
            <a:off x="7869993" y="3281164"/>
            <a:ext cx="1655427" cy="65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Electricity transmission and distribution</a:t>
            </a:r>
          </a:p>
        </p:txBody>
      </p:sp>
      <p:sp>
        <p:nvSpPr>
          <p:cNvPr id="521" name="TextBox 27"/>
          <p:cNvSpPr txBox="1"/>
          <p:nvPr/>
        </p:nvSpPr>
        <p:spPr>
          <a:xfrm>
            <a:off x="2368663" y="5737300"/>
            <a:ext cx="75794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Wind</a:t>
            </a:r>
          </a:p>
        </p:txBody>
      </p:sp>
      <p:cxnSp>
        <p:nvCxnSpPr>
          <p:cNvPr id="524" name="Straight Arrow Connector 523"/>
          <p:cNvCxnSpPr/>
          <p:nvPr/>
        </p:nvCxnSpPr>
        <p:spPr>
          <a:xfrm flipV="1">
            <a:off x="2001464" y="5724601"/>
            <a:ext cx="4500000" cy="48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/>
          <p:nvPr/>
        </p:nvCxnSpPr>
        <p:spPr>
          <a:xfrm rot="5400000" flipV="1">
            <a:off x="5415826" y="5944551"/>
            <a:ext cx="468000" cy="4805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/>
          <p:nvPr/>
        </p:nvCxnSpPr>
        <p:spPr>
          <a:xfrm flipV="1">
            <a:off x="5656938" y="6152170"/>
            <a:ext cx="2628000" cy="48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/>
          <p:nvPr/>
        </p:nvCxnSpPr>
        <p:spPr>
          <a:xfrm flipV="1">
            <a:off x="7392603" y="5570088"/>
            <a:ext cx="504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/>
          <p:nvPr/>
        </p:nvCxnSpPr>
        <p:spPr>
          <a:xfrm>
            <a:off x="7896605" y="4287963"/>
            <a:ext cx="1395" cy="128644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/>
          <p:nvPr/>
        </p:nvCxnSpPr>
        <p:spPr>
          <a:xfrm flipV="1">
            <a:off x="7890015" y="4278922"/>
            <a:ext cx="39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 flipV="1">
            <a:off x="9132500" y="4283156"/>
            <a:ext cx="43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/>
          <p:nvPr/>
        </p:nvCxnSpPr>
        <p:spPr>
          <a:xfrm flipV="1">
            <a:off x="9568531" y="304702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/>
          <p:nvPr/>
        </p:nvCxnSpPr>
        <p:spPr>
          <a:xfrm flipV="1">
            <a:off x="9593934" y="4278922"/>
            <a:ext cx="6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/>
          <p:nvPr/>
        </p:nvCxnSpPr>
        <p:spPr>
          <a:xfrm flipV="1">
            <a:off x="9587587" y="555315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rot="5400000" flipV="1">
            <a:off x="7458587" y="3787489"/>
            <a:ext cx="42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Box 33"/>
          <p:cNvSpPr txBox="1"/>
          <p:nvPr/>
        </p:nvSpPr>
        <p:spPr>
          <a:xfrm>
            <a:off x="8038092" y="4971994"/>
            <a:ext cx="13549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Decentralised </a:t>
            </a:r>
            <a:r>
              <a:rPr lang="en-GB" sz="1400" b="1" dirty="0" smtClean="0"/>
              <a:t>energy </a:t>
            </a:r>
            <a:r>
              <a:rPr lang="en-GB" sz="1400" b="1" dirty="0"/>
              <a:t>supply</a:t>
            </a:r>
          </a:p>
        </p:txBody>
      </p:sp>
      <p:cxnSp>
        <p:nvCxnSpPr>
          <p:cNvPr id="546" name="Straight Arrow Connector 545"/>
          <p:cNvCxnSpPr/>
          <p:nvPr/>
        </p:nvCxnSpPr>
        <p:spPr>
          <a:xfrm flipV="1">
            <a:off x="9572765" y="1664841"/>
            <a:ext cx="75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/>
          <p:nvPr/>
        </p:nvCxnSpPr>
        <p:spPr>
          <a:xfrm flipV="1">
            <a:off x="9104984" y="5906641"/>
            <a:ext cx="46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26"/>
          <p:cNvSpPr txBox="1"/>
          <p:nvPr/>
        </p:nvSpPr>
        <p:spPr>
          <a:xfrm rot="16200000">
            <a:off x="7254464" y="4578905"/>
            <a:ext cx="1056393" cy="29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Electricity</a:t>
            </a:r>
          </a:p>
        </p:txBody>
      </p:sp>
      <p:pic>
        <p:nvPicPr>
          <p:cNvPr id="553" name="Picture 5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01" y="5531989"/>
            <a:ext cx="804333" cy="9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Onshore</a:t>
            </a:r>
            <a:r>
              <a:rPr lang="sv-SE" b="1" dirty="0" smtClean="0"/>
              <a:t> </a:t>
            </a:r>
            <a:r>
              <a:rPr lang="sv-SE" b="1" dirty="0" err="1" smtClean="0"/>
              <a:t>wind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Mature technology, lowest costs in the United States and China.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The </a:t>
            </a:r>
            <a:r>
              <a:rPr lang="en-CA" sz="2400" dirty="0"/>
              <a:t>overall performance of wind power depends  on the specific characteristics of  each </a:t>
            </a:r>
            <a:r>
              <a:rPr lang="en-CA" sz="2400" dirty="0" smtClean="0"/>
              <a:t>location.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The capacity of a wind turbine can vary from a few kW to 9MW.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If the exact same (group of) wind turbine(s) is installed in different locations, the parameter that changes is the capacity factor.</a:t>
            </a:r>
            <a:endParaRPr lang="en-CA" sz="2400" b="1" dirty="0"/>
          </a:p>
          <a:p>
            <a:pPr marL="457200" indent="-457200"/>
            <a:endParaRPr lang="en-CA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11678"/>
              </p:ext>
            </p:extLst>
          </p:nvPr>
        </p:nvGraphicFramePr>
        <p:xfrm>
          <a:off x="7194323" y="1369661"/>
          <a:ext cx="4120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00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60000">
                  <a:extLst>
                    <a:ext uri="{9D8B030D-6E8A-4147-A177-3AD203B41FA5}">
                      <a16:colId xmlns:a16="http://schemas.microsoft.com/office/drawing/2014/main" val="4116864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Key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err="1" smtClean="0"/>
                        <a:t>Onshore</a:t>
                      </a:r>
                      <a:r>
                        <a:rPr lang="sv-SE" b="1" i="1" dirty="0" smtClean="0"/>
                        <a:t> </a:t>
                      </a:r>
                      <a:r>
                        <a:rPr lang="sv-SE" b="1" i="1" dirty="0" err="1" smtClean="0"/>
                        <a:t>wind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Capital</a:t>
                      </a:r>
                      <a:r>
                        <a:rPr lang="sv-SE" baseline="0" dirty="0" smtClean="0"/>
                        <a:t> cost onshore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1400 €/kW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FOM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2.7%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of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capital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Avg. </a:t>
                      </a:r>
                      <a:r>
                        <a:rPr lang="sv-SE" dirty="0" err="1" smtClean="0"/>
                        <a:t>capacity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factor</a:t>
                      </a:r>
                      <a:endParaRPr lang="sv-S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Indirect</a:t>
                      </a:r>
                      <a:r>
                        <a:rPr lang="sv-SE" baseline="0" dirty="0" smtClean="0"/>
                        <a:t> GHG emission </a:t>
                      </a:r>
                      <a:r>
                        <a:rPr lang="sv-SE" baseline="0" dirty="0" err="1" smtClean="0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10 tCO2 </a:t>
                      </a:r>
                      <a:r>
                        <a:rPr lang="sv-SE" dirty="0" err="1" smtClean="0"/>
                        <a:t>eq</a:t>
                      </a:r>
                      <a:r>
                        <a:rPr lang="sv-SE" dirty="0" smtClean="0"/>
                        <a:t>/GWh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Lifetime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20 </a:t>
                      </a:r>
                      <a:r>
                        <a:rPr lang="sv-SE" dirty="0" err="1" smtClean="0"/>
                        <a:t>years</a:t>
                      </a:r>
                      <a:endParaRPr lang="sv-S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9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Offshore </a:t>
            </a:r>
            <a:r>
              <a:rPr lang="sv-SE" b="1" dirty="0" err="1" smtClean="0"/>
              <a:t>wind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Mature technology in Northern Europe, but experience still limited elsewhere.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dirty="0" smtClean="0"/>
              <a:t>In general, </a:t>
            </a:r>
            <a:r>
              <a:rPr lang="sv-SE" sz="2400" dirty="0" err="1" smtClean="0"/>
              <a:t>higher</a:t>
            </a:r>
            <a:r>
              <a:rPr lang="sv-SE" sz="2400" dirty="0" smtClean="0"/>
              <a:t> </a:t>
            </a:r>
            <a:r>
              <a:rPr lang="sv-SE" sz="2400" dirty="0" err="1" smtClean="0"/>
              <a:t>costs</a:t>
            </a:r>
            <a:r>
              <a:rPr lang="sv-SE" sz="2400" dirty="0" smtClean="0"/>
              <a:t> </a:t>
            </a:r>
            <a:r>
              <a:rPr lang="sv-SE" sz="2400" dirty="0" err="1" smtClean="0"/>
              <a:t>than</a:t>
            </a:r>
            <a:r>
              <a:rPr lang="sv-SE" sz="2400" dirty="0" smtClean="0"/>
              <a:t> </a:t>
            </a:r>
            <a:r>
              <a:rPr lang="sv-SE" sz="2400" dirty="0" err="1" smtClean="0"/>
              <a:t>onshore</a:t>
            </a:r>
            <a:r>
              <a:rPr lang="sv-SE" sz="2400" dirty="0" smtClean="0"/>
              <a:t>, </a:t>
            </a:r>
            <a:r>
              <a:rPr lang="sv-SE" sz="2400" dirty="0" err="1" smtClean="0"/>
              <a:t>but</a:t>
            </a:r>
            <a:r>
              <a:rPr lang="sv-SE" sz="2400" dirty="0" smtClean="0"/>
              <a:t> </a:t>
            </a:r>
            <a:r>
              <a:rPr lang="sv-SE" sz="2400" dirty="0" err="1" smtClean="0"/>
              <a:t>also</a:t>
            </a:r>
            <a:r>
              <a:rPr lang="sv-SE" sz="2400" dirty="0" smtClean="0"/>
              <a:t> </a:t>
            </a:r>
            <a:r>
              <a:rPr lang="sv-SE" sz="2400" dirty="0" err="1" smtClean="0"/>
              <a:t>higher</a:t>
            </a:r>
            <a:r>
              <a:rPr lang="sv-SE" sz="2400" dirty="0" smtClean="0"/>
              <a:t> </a:t>
            </a:r>
            <a:r>
              <a:rPr lang="sv-SE" sz="2400" dirty="0" err="1" smtClean="0"/>
              <a:t>performance</a:t>
            </a:r>
            <a:r>
              <a:rPr lang="sv-SE" sz="2400" dirty="0" smtClean="0"/>
              <a:t> (</a:t>
            </a:r>
            <a:r>
              <a:rPr lang="sv-SE" sz="2400" dirty="0" err="1" smtClean="0"/>
              <a:t>especially</a:t>
            </a:r>
            <a:r>
              <a:rPr lang="sv-SE" sz="2400" dirty="0" smtClean="0"/>
              <a:t> in terms </a:t>
            </a:r>
            <a:r>
              <a:rPr lang="sv-SE" sz="2400" dirty="0" err="1" smtClean="0"/>
              <a:t>of</a:t>
            </a:r>
            <a:r>
              <a:rPr lang="sv-SE" sz="2400" dirty="0" smtClean="0"/>
              <a:t> </a:t>
            </a:r>
            <a:r>
              <a:rPr lang="sv-SE" sz="2400" dirty="0" err="1" smtClean="0"/>
              <a:t>capacity</a:t>
            </a:r>
            <a:r>
              <a:rPr lang="sv-SE" sz="2400" dirty="0" smtClean="0"/>
              <a:t> </a:t>
            </a:r>
            <a:r>
              <a:rPr lang="sv-SE" sz="2400" dirty="0" err="1" smtClean="0"/>
              <a:t>factors</a:t>
            </a:r>
            <a:r>
              <a:rPr lang="sv-SE" sz="2400" dirty="0" smtClean="0"/>
              <a:t>).</a:t>
            </a:r>
            <a:endParaRPr lang="sv-SE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dirty="0" err="1" smtClean="0"/>
              <a:t>Higher</a:t>
            </a:r>
            <a:r>
              <a:rPr lang="sv-SE" sz="2400" dirty="0" smtClean="0"/>
              <a:t> </a:t>
            </a:r>
            <a:r>
              <a:rPr lang="sv-SE" sz="2400" dirty="0" err="1" smtClean="0"/>
              <a:t>capacity</a:t>
            </a:r>
            <a:r>
              <a:rPr lang="sv-SE" sz="2400" dirty="0" smtClean="0"/>
              <a:t> </a:t>
            </a:r>
            <a:r>
              <a:rPr lang="sv-SE" sz="2400" dirty="0" err="1" smtClean="0"/>
              <a:t>factors</a:t>
            </a:r>
            <a:r>
              <a:rPr lang="sv-SE" sz="2400" dirty="0" smtClean="0"/>
              <a:t> </a:t>
            </a:r>
            <a:r>
              <a:rPr lang="sv-SE" sz="2400" dirty="0" err="1" smtClean="0"/>
              <a:t>due</a:t>
            </a:r>
            <a:r>
              <a:rPr lang="sv-SE" sz="2400" dirty="0" smtClean="0"/>
              <a:t> </a:t>
            </a:r>
            <a:r>
              <a:rPr lang="sv-SE" sz="2400" dirty="0" err="1" smtClean="0"/>
              <a:t>among</a:t>
            </a:r>
            <a:r>
              <a:rPr lang="sv-SE" sz="2400" dirty="0" smtClean="0"/>
              <a:t> </a:t>
            </a:r>
            <a:r>
              <a:rPr lang="sv-SE" sz="2400" dirty="0" err="1" smtClean="0"/>
              <a:t>others</a:t>
            </a:r>
            <a:r>
              <a:rPr lang="sv-SE" sz="2400" dirty="0" smtClean="0"/>
              <a:t> to </a:t>
            </a:r>
            <a:r>
              <a:rPr lang="sv-SE" sz="2400" dirty="0" err="1" smtClean="0"/>
              <a:t>lower</a:t>
            </a:r>
            <a:r>
              <a:rPr lang="sv-SE" sz="2400" dirty="0" smtClean="0"/>
              <a:t> </a:t>
            </a:r>
            <a:r>
              <a:rPr lang="sv-SE" sz="2400" dirty="0" err="1" smtClean="0"/>
              <a:t>disturbance</a:t>
            </a:r>
            <a:r>
              <a:rPr lang="sv-SE" sz="2400" dirty="0"/>
              <a:t> </a:t>
            </a:r>
            <a:r>
              <a:rPr lang="sv-SE" sz="2400" dirty="0" err="1" smtClean="0"/>
              <a:t>of</a:t>
            </a:r>
            <a:r>
              <a:rPr lang="sv-SE" sz="2400" dirty="0" smtClean="0"/>
              <a:t> the </a:t>
            </a:r>
            <a:r>
              <a:rPr lang="sv-SE" sz="2400" dirty="0" err="1" smtClean="0"/>
              <a:t>flow</a:t>
            </a:r>
            <a:r>
              <a:rPr lang="sv-SE" sz="2400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68637"/>
              </p:ext>
            </p:extLst>
          </p:nvPr>
        </p:nvGraphicFramePr>
        <p:xfrm>
          <a:off x="7194323" y="1369661"/>
          <a:ext cx="4120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00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60000">
                  <a:extLst>
                    <a:ext uri="{9D8B030D-6E8A-4147-A177-3AD203B41FA5}">
                      <a16:colId xmlns:a16="http://schemas.microsoft.com/office/drawing/2014/main" val="4116864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Key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smtClean="0"/>
                        <a:t>Offshore </a:t>
                      </a:r>
                      <a:r>
                        <a:rPr lang="sv-SE" b="1" i="1" dirty="0" err="1" smtClean="0"/>
                        <a:t>wind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Capital</a:t>
                      </a:r>
                      <a:r>
                        <a:rPr lang="sv-SE" baseline="0" dirty="0" smtClean="0"/>
                        <a:t> cost onshore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3470 €/kW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FOM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3.7%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of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capital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Avg. </a:t>
                      </a:r>
                      <a:r>
                        <a:rPr lang="sv-SE" dirty="0" err="1" smtClean="0"/>
                        <a:t>capacity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factor</a:t>
                      </a:r>
                      <a:endParaRPr lang="sv-S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Indirect</a:t>
                      </a:r>
                      <a:r>
                        <a:rPr lang="sv-SE" baseline="0" dirty="0" smtClean="0"/>
                        <a:t> GHG emission </a:t>
                      </a:r>
                      <a:r>
                        <a:rPr lang="sv-SE" baseline="0" dirty="0" err="1" smtClean="0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16 tCO2 </a:t>
                      </a:r>
                      <a:r>
                        <a:rPr lang="sv-SE" dirty="0" err="1" smtClean="0"/>
                        <a:t>eq</a:t>
                      </a:r>
                      <a:r>
                        <a:rPr lang="sv-SE" dirty="0" smtClean="0"/>
                        <a:t>/GWh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Lifetime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20 </a:t>
                      </a:r>
                      <a:r>
                        <a:rPr lang="sv-SE" dirty="0" err="1" smtClean="0"/>
                        <a:t>years</a:t>
                      </a:r>
                      <a:endParaRPr lang="sv-S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7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References and reading material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6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IEA, World Energy Outlook 2016;</a:t>
            </a:r>
          </a:p>
          <a:p>
            <a:r>
              <a:rPr lang="sv-SE" dirty="0" err="1"/>
              <a:t>European</a:t>
            </a:r>
            <a:r>
              <a:rPr lang="sv-SE" dirty="0"/>
              <a:t> Commission, Joint Research Centre, Energy </a:t>
            </a:r>
            <a:r>
              <a:rPr lang="sv-SE" dirty="0" err="1"/>
              <a:t>Technology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Indicators</a:t>
            </a:r>
            <a:r>
              <a:rPr lang="sv-SE" dirty="0"/>
              <a:t> (ETRI) 2014.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2"/>
              </a:rPr>
              <a:t>https://setis.ec.europa.eu/sites/default/files/reports/ETRI-2014.pdf</a:t>
            </a:r>
            <a:r>
              <a:rPr lang="sv-SE" dirty="0"/>
              <a:t>; </a:t>
            </a:r>
          </a:p>
          <a:p>
            <a:r>
              <a:rPr lang="sv-SE" dirty="0"/>
              <a:t>IEA, NEA, </a:t>
            </a:r>
            <a:r>
              <a:rPr lang="sv-SE" dirty="0" err="1"/>
              <a:t>Projected</a:t>
            </a:r>
            <a:r>
              <a:rPr lang="sv-SE" dirty="0"/>
              <a:t> </a:t>
            </a:r>
            <a:r>
              <a:rPr lang="sv-SE" dirty="0" err="1"/>
              <a:t>Costs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Generating </a:t>
            </a:r>
            <a:r>
              <a:rPr lang="sv-SE" dirty="0" err="1"/>
              <a:t>Electricity</a:t>
            </a:r>
            <a:r>
              <a:rPr lang="sv-SE" dirty="0"/>
              <a:t> 2015.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https://www.oecd-nea.org/ndd/pubs/2015/7057-proj-costs-electricity-2015.pdf</a:t>
            </a:r>
            <a:r>
              <a:rPr lang="sv-SE" dirty="0"/>
              <a:t>; </a:t>
            </a:r>
          </a:p>
          <a:p>
            <a:r>
              <a:rPr lang="sv-SE" dirty="0"/>
              <a:t>IEA-ETSAP, Energy </a:t>
            </a:r>
            <a:r>
              <a:rPr lang="sv-SE" dirty="0" err="1"/>
              <a:t>Technology</a:t>
            </a:r>
            <a:r>
              <a:rPr lang="sv-SE" dirty="0"/>
              <a:t> Data Source.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4"/>
              </a:rPr>
              <a:t>https://iea-etsap.org/index.php/energy-technology-data</a:t>
            </a:r>
            <a:r>
              <a:rPr lang="sv-SE" dirty="0"/>
              <a:t>;</a:t>
            </a:r>
            <a:endParaRPr lang="en-US" dirty="0"/>
          </a:p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23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Gasification: </a:t>
            </a:r>
            <a:r>
              <a:rPr lang="en-US" sz="2100" u="sng" dirty="0" smtClean="0">
                <a:hlinkClick r:id="rId2"/>
              </a:rPr>
              <a:t>http://www.gbgasifired.com/model.html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Extraction: </a:t>
            </a:r>
            <a:r>
              <a:rPr lang="en-US" sz="2100" u="sng" dirty="0" smtClean="0">
                <a:hlinkClick r:id="rId3"/>
              </a:rPr>
              <a:t>http://www.energytrendsinsider.com/research/coal/coal-mining-and-processing/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Refinery: </a:t>
            </a:r>
            <a:r>
              <a:rPr lang="en-US" sz="2100" u="sng" dirty="0" smtClean="0">
                <a:hlinkClick r:id="rId4"/>
              </a:rPr>
              <a:t>http://stillwaterassociates.com/crack-spread-a-quick-and-dirty-indicator-of-refining-profitability/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 smtClean="0"/>
              <a:t>Biomass</a:t>
            </a:r>
            <a:r>
              <a:rPr lang="sv-SE" sz="2100" dirty="0" smtClean="0"/>
              <a:t>: </a:t>
            </a:r>
            <a:r>
              <a:rPr lang="sv-SE" sz="2100" u="sng" dirty="0" smtClean="0">
                <a:hlinkClick r:id="rId5"/>
              </a:rPr>
              <a:t>http://inhabitat.com/tag/biomass/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Renewables: </a:t>
            </a:r>
            <a:r>
              <a:rPr lang="en-US" sz="2100" u="sng" dirty="0" smtClean="0">
                <a:hlinkClick r:id="rId6"/>
              </a:rPr>
              <a:t>http://www.topnews.in/wind-water-and-sun-beat-biofuels-nuclear-and-coal-clean-energy-297577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smtClean="0"/>
              <a:t>Uranium: </a:t>
            </a:r>
            <a:r>
              <a:rPr lang="sv-SE" sz="2100" u="sng" dirty="0" smtClean="0">
                <a:hlinkClick r:id="rId7"/>
              </a:rPr>
              <a:t>http://unitednuclear.com/index.php?main_page=product_info&amp;products_id=1028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smtClean="0"/>
              <a:t>Fossil: </a:t>
            </a:r>
            <a:r>
              <a:rPr lang="sv-SE" sz="2100" u="sng" dirty="0" smtClean="0">
                <a:hlinkClick r:id="rId8"/>
              </a:rPr>
              <a:t>https://www.slideshare.net/MMoiraWhitehouse/fossil-fuels-teach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Combustion based power plants: </a:t>
            </a:r>
            <a:r>
              <a:rPr lang="en-US" sz="2100" u="sng" dirty="0" smtClean="0">
                <a:hlinkClick r:id="rId9"/>
              </a:rPr>
              <a:t>https://en.wikipedia.org/wiki/Battersea_Power_Station_in_popular_culture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Uranium enrichment: </a:t>
            </a:r>
            <a:r>
              <a:rPr lang="en-US" sz="2100" u="sng" dirty="0" smtClean="0">
                <a:hlinkClick r:id="rId10"/>
              </a:rPr>
              <a:t>http://energyfromthorium.com/2010/08/06/loveswu1/</a:t>
            </a:r>
            <a:endParaRPr lang="en-US" sz="2100" u="sng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Residential: </a:t>
            </a:r>
            <a:r>
              <a:rPr lang="en-US" sz="2100" u="sng" dirty="0">
                <a:hlinkClick r:id="rId11"/>
              </a:rPr>
              <a:t>http://jhsimpson.com/residential/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Transport: </a:t>
            </a:r>
            <a:r>
              <a:rPr lang="en-US" sz="2100" u="sng" dirty="0">
                <a:hlinkClick r:id="rId12"/>
              </a:rPr>
              <a:t>https://se.123rf.com/clipart-vektorer/transport.html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Industry: </a:t>
            </a:r>
            <a:r>
              <a:rPr lang="en-US" sz="2100" u="sng" dirty="0">
                <a:hlinkClick r:id="rId13"/>
              </a:rPr>
              <a:t>http://indianexpress.com/article/business/economy/factory-output-grows-2-per-cent-in-february-after-3-months-of-contraction/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Commercial: </a:t>
            </a:r>
            <a:r>
              <a:rPr lang="en-US" sz="2100" u="sng" dirty="0">
                <a:hlinkClick r:id="rId14"/>
              </a:rPr>
              <a:t>http://www.alfalaval.com/industries/refrigeration/commercial-refrigeration/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/>
              <a:t>Transportation</a:t>
            </a:r>
            <a:r>
              <a:rPr lang="sv-SE" sz="2100" dirty="0"/>
              <a:t> </a:t>
            </a:r>
            <a:r>
              <a:rPr lang="sv-SE" sz="2100" dirty="0" err="1"/>
              <a:t>of</a:t>
            </a:r>
            <a:r>
              <a:rPr lang="sv-SE" sz="2100" dirty="0"/>
              <a:t> </a:t>
            </a:r>
            <a:r>
              <a:rPr lang="sv-SE" sz="2100" dirty="0" err="1"/>
              <a:t>fuel</a:t>
            </a:r>
            <a:r>
              <a:rPr lang="sv-SE" sz="2100" dirty="0"/>
              <a:t>: </a:t>
            </a:r>
            <a:r>
              <a:rPr lang="sv-SE" sz="2100" u="sng" dirty="0">
                <a:hlinkClick r:id="rId15"/>
              </a:rPr>
              <a:t>http://www.zerohedge.com/news/2017-06-23/demand-oil-pipeline-capacity-hits-6-year-low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/>
              <a:t>Transportation</a:t>
            </a:r>
            <a:r>
              <a:rPr lang="sv-SE" sz="2100" dirty="0"/>
              <a:t> </a:t>
            </a:r>
            <a:r>
              <a:rPr lang="sv-SE" sz="2100" dirty="0" err="1"/>
              <a:t>of</a:t>
            </a:r>
            <a:r>
              <a:rPr lang="sv-SE" sz="2100" dirty="0"/>
              <a:t> </a:t>
            </a:r>
            <a:r>
              <a:rPr lang="sv-SE" sz="2100" dirty="0" err="1"/>
              <a:t>biomass</a:t>
            </a:r>
            <a:r>
              <a:rPr lang="sv-SE" sz="2100" dirty="0"/>
              <a:t>: </a:t>
            </a:r>
            <a:r>
              <a:rPr lang="sv-SE" sz="2100" u="sng" dirty="0">
                <a:hlinkClick r:id="rId16"/>
              </a:rPr>
              <a:t>http://www.forestenergy.ie/transportation-studies.php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Transportation of oil products: </a:t>
            </a:r>
            <a:r>
              <a:rPr lang="en-US" sz="2100" u="sng" dirty="0">
                <a:hlinkClick r:id="rId17"/>
              </a:rPr>
              <a:t>http://www.picquery.com/gasoline-truck_WXRZaplkZ2eaRVifu*zjqPAvrMnnxmBsTSgdn*BBBKk/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v-SE" sz="1800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</a:t>
            </a:r>
            <a:r>
              <a:rPr lang="en-US" b="1" dirty="0" smtClean="0"/>
              <a:t>RES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00932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Decentralized energy supply: </a:t>
            </a:r>
            <a:r>
              <a:rPr lang="en-US" sz="1800" u="sng" dirty="0">
                <a:hlinkClick r:id="rId2"/>
              </a:rPr>
              <a:t>http://trayamtechnologies.com/solar-pv-roof-top-and-ground-mounting/</a:t>
            </a:r>
            <a:endParaRPr lang="sv-SE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Decentralized energy supply2: </a:t>
            </a:r>
            <a:r>
              <a:rPr lang="en-US" sz="1800" u="sng" dirty="0">
                <a:hlinkClick r:id="rId3"/>
              </a:rPr>
              <a:t>http://</a:t>
            </a:r>
            <a:r>
              <a:rPr lang="en-US" sz="1800" u="sng" dirty="0" smtClean="0">
                <a:hlinkClick r:id="rId3"/>
              </a:rPr>
              <a:t>www.sunwindenergy.com/photovoltaics/38-mw-rooftop-pv-system-completed-uk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Biogas </a:t>
            </a:r>
            <a:r>
              <a:rPr lang="en-US" sz="1800" dirty="0"/>
              <a:t>and bio-synthetic gas production</a:t>
            </a:r>
            <a:r>
              <a:rPr lang="en-US" sz="1800" u="sng" dirty="0"/>
              <a:t>: </a:t>
            </a:r>
            <a:r>
              <a:rPr lang="en-US" sz="1800" u="sng" dirty="0">
                <a:hlinkClick r:id="rId4"/>
              </a:rPr>
              <a:t>https://ehp.niehs.nih.gov/123-a180</a:t>
            </a:r>
            <a:r>
              <a:rPr lang="en-US" sz="1800" u="sng" dirty="0" smtClean="0">
                <a:hlinkClick r:id="rId4"/>
              </a:rPr>
              <a:t>/</a:t>
            </a:r>
            <a:endParaRPr lang="en-US" sz="1800" u="sng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Onshore wind: </a:t>
            </a:r>
            <a:r>
              <a:rPr lang="en-US" sz="1800" dirty="0">
                <a:hlinkClick r:id="rId5"/>
              </a:rPr>
              <a:t>https://www.mitchelltech.edu/programs/on-campus/energy-production-transmission/wind-turbine-technology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Offshore wind: </a:t>
            </a:r>
            <a:r>
              <a:rPr lang="en-US" sz="1800" dirty="0">
                <a:hlinkClick r:id="rId6"/>
              </a:rPr>
              <a:t>http://inhabitat.com/tag/offshore-wind-farm/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Solar tower: </a:t>
            </a:r>
            <a:r>
              <a:rPr lang="en-US" sz="1800" dirty="0">
                <a:hlinkClick r:id="rId7"/>
              </a:rPr>
              <a:t>http://www.power-technology.com/projects/seville-solar-tower/seville-solar-tower1.html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PV panels: </a:t>
            </a:r>
            <a:r>
              <a:rPr lang="en-US" sz="1800" dirty="0">
                <a:hlinkClick r:id="rId8"/>
              </a:rPr>
              <a:t>https://dir.indiamart.com/coimbatore/solar-pv-panel.html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Solar power area requirements: </a:t>
            </a:r>
            <a:r>
              <a:rPr lang="en-US" sz="1800" dirty="0">
                <a:hlinkClick r:id="rId9"/>
              </a:rPr>
              <a:t>http://forums.mwerks.com/showthread.php?7477561-Global-Energy-Thread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Bioenergy conversion:  </a:t>
            </a:r>
            <a:r>
              <a:rPr lang="en-US" sz="1800" dirty="0">
                <a:hlinkClick r:id="rId10"/>
              </a:rPr>
              <a:t>http://14.139.172.204/nptel/CSE/Web/103102022/environmental%20issues%20and%20new%20trends/ecological%20consideration%20in%20petroleum%20refinery.html</a:t>
            </a:r>
            <a:r>
              <a:rPr lang="en-US" sz="1800" dirty="0"/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u="sng" dirty="0" smtClean="0"/>
              <a:t> </a:t>
            </a:r>
            <a:endParaRPr lang="sv-SE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v-SE" sz="1800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</a:t>
            </a:r>
            <a:r>
              <a:rPr lang="en-US" b="1" dirty="0" smtClean="0"/>
              <a:t>RES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7327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87015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Reviser</a:t>
                      </a:r>
                      <a:r>
                        <a:rPr lang="en-US" baseline="0" dirty="0" smtClean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2017-09-26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Georgios</a:t>
                      </a:r>
                      <a:r>
                        <a:rPr lang="en-US" baseline="0" dirty="0" smtClean="0"/>
                        <a:t> Avgerinopoulos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Howells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Georgios</a:t>
                      </a:r>
                      <a:r>
                        <a:rPr lang="en-US" baseline="0" dirty="0" smtClean="0"/>
                        <a:t> Avgerinopoulos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Changelog and attribution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 smtClean="0"/>
              <a:t>To </a:t>
            </a:r>
            <a:r>
              <a:rPr lang="sv-SE" i="1" dirty="0" err="1" smtClean="0"/>
              <a:t>correctly</a:t>
            </a:r>
            <a:r>
              <a:rPr lang="sv-SE" i="1" dirty="0" smtClean="0"/>
              <a:t> </a:t>
            </a:r>
            <a:r>
              <a:rPr lang="sv-SE" i="1" dirty="0" err="1" smtClean="0"/>
              <a:t>reference</a:t>
            </a:r>
            <a:r>
              <a:rPr lang="sv-SE" i="1" dirty="0" smtClean="0"/>
              <a:t> </a:t>
            </a:r>
            <a:r>
              <a:rPr lang="sv-SE" i="1" dirty="0" err="1" smtClean="0"/>
              <a:t>this</a:t>
            </a:r>
            <a:r>
              <a:rPr lang="sv-SE" i="1" dirty="0" smtClean="0"/>
              <a:t> </a:t>
            </a:r>
            <a:r>
              <a:rPr lang="sv-SE" i="1" dirty="0" err="1" smtClean="0"/>
              <a:t>work</a:t>
            </a:r>
            <a:r>
              <a:rPr lang="sv-SE" i="1" dirty="0" smtClean="0"/>
              <a:t>, </a:t>
            </a:r>
            <a:r>
              <a:rPr lang="sv-SE" i="1" dirty="0" err="1" smtClean="0"/>
              <a:t>please</a:t>
            </a:r>
            <a:r>
              <a:rPr lang="sv-SE" i="1" dirty="0" smtClean="0"/>
              <a:t> </a:t>
            </a:r>
            <a:r>
              <a:rPr lang="sv-SE" i="1" dirty="0" err="1" smtClean="0"/>
              <a:t>use</a:t>
            </a:r>
            <a:r>
              <a:rPr lang="sv-SE" i="1" dirty="0" smtClean="0"/>
              <a:t> the </a:t>
            </a:r>
            <a:r>
              <a:rPr lang="sv-SE" i="1" dirty="0" err="1" smtClean="0"/>
              <a:t>following</a:t>
            </a:r>
            <a:r>
              <a:rPr lang="sv-SE" i="1" dirty="0" smtClean="0"/>
              <a:t>:</a:t>
            </a:r>
          </a:p>
          <a:p>
            <a:pPr indent="0"/>
            <a:r>
              <a:rPr lang="sv-SE" dirty="0" smtClean="0"/>
              <a:t>Avgerinopoulos, </a:t>
            </a:r>
            <a:r>
              <a:rPr lang="sv-SE" dirty="0"/>
              <a:t>G</a:t>
            </a:r>
            <a:r>
              <a:rPr lang="sv-SE" dirty="0" smtClean="0"/>
              <a:t>., 2017. </a:t>
            </a:r>
            <a:r>
              <a:rPr lang="sv-SE" dirty="0" err="1" smtClean="0"/>
              <a:t>Wind</a:t>
            </a:r>
            <a:r>
              <a:rPr lang="sv-SE" dirty="0" smtClean="0"/>
              <a:t> </a:t>
            </a:r>
            <a:r>
              <a:rPr lang="sv-SE" dirty="0" err="1" smtClean="0"/>
              <a:t>power</a:t>
            </a:r>
            <a:r>
              <a:rPr lang="sv-SE" dirty="0" smtClean="0"/>
              <a:t>: Social, </a:t>
            </a:r>
            <a:r>
              <a:rPr lang="sv-SE" dirty="0" err="1" smtClean="0"/>
              <a:t>environmental</a:t>
            </a:r>
            <a:r>
              <a:rPr lang="sv-SE" dirty="0" smtClean="0"/>
              <a:t> and </a:t>
            </a:r>
            <a:r>
              <a:rPr lang="sv-SE" dirty="0" err="1" smtClean="0"/>
              <a:t>economic</a:t>
            </a:r>
            <a:r>
              <a:rPr lang="sv-SE" dirty="0" smtClean="0"/>
              <a:t> </a:t>
            </a:r>
            <a:r>
              <a:rPr lang="sv-SE" dirty="0" err="1" smtClean="0"/>
              <a:t>concerns</a:t>
            </a:r>
            <a:r>
              <a:rPr lang="sv-SE" dirty="0" smtClean="0"/>
              <a:t>, </a:t>
            </a:r>
            <a:r>
              <a:rPr lang="sv-SE" dirty="0" err="1" smtClean="0"/>
              <a:t>OpTIMUS.community</a:t>
            </a:r>
            <a:r>
              <a:rPr lang="sv-SE" dirty="0" smtClean="0"/>
              <a:t>. </a:t>
            </a:r>
            <a:r>
              <a:rPr lang="sv-SE" dirty="0" err="1" smtClean="0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www.osemosys.org/understanding-the-energy-system.html</a:t>
            </a:r>
            <a:r>
              <a:rPr lang="sv-SE" dirty="0" smtClean="0"/>
              <a:t>. [Access date]</a:t>
            </a:r>
          </a:p>
        </p:txBody>
      </p:sp>
    </p:spTree>
    <p:extLst>
      <p:ext uri="{BB962C8B-B14F-4D97-AF65-F5344CB8AC3E}">
        <p14:creationId xmlns:p14="http://schemas.microsoft.com/office/powerpoint/2010/main" val="367952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Global </a:t>
            </a:r>
            <a:r>
              <a:rPr lang="en-US" sz="3600" i="1" dirty="0"/>
              <a:t>trends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455966"/>
            <a:ext cx="4879554" cy="252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Wind power: overview</a:t>
            </a: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Economic concerns</a:t>
            </a: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Environmental concerns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Social concerns</a:t>
            </a: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Wind </a:t>
            </a:r>
            <a:r>
              <a:rPr lang="en-CA" dirty="0"/>
              <a:t>energy is </a:t>
            </a:r>
            <a:r>
              <a:rPr lang="en-CA" dirty="0" smtClean="0"/>
              <a:t>conveyed </a:t>
            </a:r>
            <a:r>
              <a:rPr lang="en-CA" dirty="0"/>
              <a:t>by the uneven heating of </a:t>
            </a:r>
            <a:r>
              <a:rPr lang="en-CA" dirty="0" smtClean="0"/>
              <a:t>the earth </a:t>
            </a:r>
            <a:r>
              <a:rPr lang="en-CA" dirty="0"/>
              <a:t>by the </a:t>
            </a:r>
            <a:r>
              <a:rPr lang="en-CA" dirty="0" smtClean="0"/>
              <a:t>sun.</a:t>
            </a: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Local </a:t>
            </a:r>
            <a:r>
              <a:rPr lang="en-CA" dirty="0"/>
              <a:t>topography (mountains) can enhance </a:t>
            </a:r>
            <a:r>
              <a:rPr lang="en-CA" dirty="0" smtClean="0"/>
              <a:t>or restrict </a:t>
            </a:r>
            <a:r>
              <a:rPr lang="en-CA" dirty="0"/>
              <a:t>the natural wind </a:t>
            </a:r>
            <a:r>
              <a:rPr lang="en-CA" dirty="0" smtClean="0"/>
              <a:t>flow.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A 10 % </a:t>
            </a:r>
            <a:r>
              <a:rPr lang="en-CA" dirty="0" smtClean="0"/>
              <a:t>change in </a:t>
            </a:r>
            <a:r>
              <a:rPr lang="en-CA" dirty="0"/>
              <a:t>speed </a:t>
            </a:r>
            <a:r>
              <a:rPr lang="en-CA" dirty="0" smtClean="0"/>
              <a:t>will result </a:t>
            </a:r>
            <a:r>
              <a:rPr lang="en-CA" dirty="0"/>
              <a:t>in a </a:t>
            </a:r>
            <a:r>
              <a:rPr lang="en-CA" dirty="0" smtClean="0"/>
              <a:t>33% change in energy.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Turbulence Decreases the Effectiveness of </a:t>
            </a:r>
            <a:r>
              <a:rPr lang="en-CA" dirty="0" smtClean="0"/>
              <a:t>a wind </a:t>
            </a:r>
            <a:r>
              <a:rPr lang="en-CA" dirty="0"/>
              <a:t>Turbine and </a:t>
            </a:r>
            <a:r>
              <a:rPr lang="en-CA" dirty="0" smtClean="0"/>
              <a:t>imposes more wear and tear </a:t>
            </a:r>
            <a:r>
              <a:rPr lang="en-CA" dirty="0"/>
              <a:t>on the Wind </a:t>
            </a:r>
            <a:r>
              <a:rPr lang="en-CA" dirty="0" smtClean="0"/>
              <a:t>Turbine.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Wind </a:t>
            </a:r>
            <a:r>
              <a:rPr lang="en-CA" b="1" dirty="0"/>
              <a:t>power</a:t>
            </a:r>
            <a:r>
              <a:rPr lang="en-CA" b="1" dirty="0" smtClean="0"/>
              <a:t> overview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19" y="3313680"/>
            <a:ext cx="4236452" cy="12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Wind </a:t>
            </a:r>
            <a:r>
              <a:rPr lang="en-CA" b="1" dirty="0"/>
              <a:t>power</a:t>
            </a:r>
            <a:r>
              <a:rPr lang="en-CA" b="1" dirty="0" smtClean="0"/>
              <a:t> overview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03" y="2125925"/>
            <a:ext cx="7647313" cy="3717864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301356" y="1631736"/>
            <a:ext cx="11191769" cy="521123"/>
          </a:xfrm>
        </p:spPr>
        <p:txBody>
          <a:bodyPr>
            <a:normAutofit fontScale="92500"/>
          </a:bodyPr>
          <a:lstStyle/>
          <a:p>
            <a:r>
              <a:rPr lang="en-CA" sz="2400" dirty="0" smtClean="0"/>
              <a:t>Change in total electricity demand and renewable-based power supply in the New Policies Scenario 2014-2040</a:t>
            </a:r>
          </a:p>
          <a:p>
            <a:endParaRPr lang="en-CA" sz="24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713168" y="5821755"/>
            <a:ext cx="4018136" cy="52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i="1" dirty="0" smtClean="0"/>
              <a:t>Source: IEA World Energy Outlook 2016.</a:t>
            </a:r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10083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Wind </a:t>
            </a:r>
            <a:r>
              <a:rPr lang="en-CA" b="1" dirty="0"/>
              <a:t>power</a:t>
            </a:r>
            <a:r>
              <a:rPr lang="en-CA" b="1" dirty="0" smtClean="0"/>
              <a:t> overview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4637258" cy="26049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4160" y="4983480"/>
            <a:ext cx="4404360" cy="533400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 algn="ctr"/>
            <a:r>
              <a:rPr lang="en-CA" sz="3000" b="1" spc="-150" dirty="0" smtClean="0">
                <a:latin typeface="+mn-lt"/>
              </a:rPr>
              <a:t>Offshore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4998720"/>
            <a:ext cx="4404360" cy="533400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 algn="ctr"/>
            <a:r>
              <a:rPr lang="en-CA" sz="3000" b="1" spc="-150" dirty="0" smtClean="0">
                <a:latin typeface="+mn-lt"/>
              </a:rPr>
              <a:t>Onshore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74" y="1829668"/>
            <a:ext cx="3583988" cy="2604062"/>
          </a:xfrm>
        </p:spPr>
      </p:pic>
    </p:spTree>
    <p:extLst>
      <p:ext uri="{BB962C8B-B14F-4D97-AF65-F5344CB8AC3E}">
        <p14:creationId xmlns:p14="http://schemas.microsoft.com/office/powerpoint/2010/main" val="31788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Output really depends on location characteristics.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Higher performance but also higher investment cost in offshore.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Intermittent output, not completely predictable.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Betz limit: up to 16/27 of the power in the wind can be converted to mechanical power by a turbine.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Wind power </a:t>
            </a:r>
            <a:r>
              <a:rPr lang="en-CA" b="1" dirty="0"/>
              <a:t>overview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91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Land use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A</a:t>
            </a:r>
            <a:r>
              <a:rPr lang="en-CA" dirty="0" smtClean="0"/>
              <a:t> </a:t>
            </a:r>
            <a:r>
              <a:rPr lang="en-CA" dirty="0"/>
              <a:t>modern wind farm uses only </a:t>
            </a:r>
            <a:r>
              <a:rPr lang="en-CA" dirty="0" smtClean="0"/>
              <a:t>1% of </a:t>
            </a:r>
            <a:r>
              <a:rPr lang="en-CA" dirty="0"/>
              <a:t>the land occupied and the </a:t>
            </a:r>
            <a:r>
              <a:rPr lang="en-CA" dirty="0" smtClean="0"/>
              <a:t>towers only </a:t>
            </a:r>
            <a:r>
              <a:rPr lang="en-CA" dirty="0"/>
              <a:t>0.2%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 smtClean="0"/>
              <a:t>Access </a:t>
            </a:r>
            <a:r>
              <a:rPr lang="en-CA" dirty="0"/>
              <a:t>roads must be build for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L</a:t>
            </a:r>
            <a:r>
              <a:rPr lang="en-CA" dirty="0" smtClean="0"/>
              <a:t>and-based farms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 smtClean="0"/>
              <a:t>The </a:t>
            </a:r>
            <a:r>
              <a:rPr lang="en-CA" dirty="0"/>
              <a:t>average wind farm </a:t>
            </a:r>
            <a:r>
              <a:rPr lang="en-CA" dirty="0" smtClean="0"/>
              <a:t>requires 0.1 </a:t>
            </a:r>
            <a:r>
              <a:rPr lang="en-CA" dirty="0"/>
              <a:t>km2 of unobstructed land </a:t>
            </a:r>
            <a:r>
              <a:rPr lang="en-CA" dirty="0" smtClean="0"/>
              <a:t>per megawatt </a:t>
            </a:r>
            <a:r>
              <a:rPr lang="en-CA" dirty="0"/>
              <a:t>of design </a:t>
            </a:r>
            <a:r>
              <a:rPr lang="en-CA" dirty="0" smtClean="0"/>
              <a:t>capacity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High level </a:t>
            </a:r>
            <a:r>
              <a:rPr lang="en-CA" dirty="0"/>
              <a:t>of intermittency and </a:t>
            </a:r>
            <a:r>
              <a:rPr lang="en-CA" dirty="0" smtClean="0"/>
              <a:t>unpredictability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CA" dirty="0" smtClean="0"/>
              <a:t>Not a stand-alone source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CA" dirty="0" smtClean="0"/>
              <a:t>To be coupled either with other generation technologies or storage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Wind </a:t>
            </a:r>
            <a:r>
              <a:rPr lang="en-CA" b="1" dirty="0" smtClean="0"/>
              <a:t>power: economic concerns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6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Electromagnetic effects </a:t>
            </a:r>
            <a:r>
              <a:rPr lang="en-CA" dirty="0" smtClean="0"/>
              <a:t>and increased </a:t>
            </a:r>
            <a:r>
              <a:rPr lang="en-CA" dirty="0"/>
              <a:t>sediment temperature along cables for direct </a:t>
            </a:r>
            <a:r>
              <a:rPr lang="en-CA" dirty="0" smtClean="0"/>
              <a:t>current.</a:t>
            </a: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Changed </a:t>
            </a:r>
            <a:r>
              <a:rPr lang="en-CA" dirty="0"/>
              <a:t>erosion and accumulation </a:t>
            </a:r>
            <a:r>
              <a:rPr lang="en-CA" dirty="0" smtClean="0"/>
              <a:t>conditions.</a:t>
            </a: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Physical </a:t>
            </a:r>
            <a:r>
              <a:rPr lang="en-CA" dirty="0"/>
              <a:t>encroachments on </a:t>
            </a:r>
            <a:r>
              <a:rPr lang="en-CA" dirty="0" smtClean="0"/>
              <a:t>habitats.</a:t>
            </a: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Barrier </a:t>
            </a:r>
            <a:r>
              <a:rPr lang="en-CA" dirty="0"/>
              <a:t>effects, e.g. at </a:t>
            </a:r>
            <a:r>
              <a:rPr lang="en-CA" dirty="0" smtClean="0"/>
              <a:t>migration.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Fragmentation </a:t>
            </a:r>
            <a:r>
              <a:rPr lang="en-CA" dirty="0"/>
              <a:t>of </a:t>
            </a:r>
            <a:r>
              <a:rPr lang="en-CA" dirty="0" smtClean="0"/>
              <a:t>landscape.</a:t>
            </a: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Visual appearance – light, </a:t>
            </a:r>
            <a:r>
              <a:rPr lang="en-CA" dirty="0" smtClean="0"/>
              <a:t>shadows </a:t>
            </a:r>
            <a:r>
              <a:rPr lang="en-CA" dirty="0"/>
              <a:t>and reflexes – may be disturbing for both wild and domestic </a:t>
            </a:r>
            <a:r>
              <a:rPr lang="en-CA" dirty="0" smtClean="0"/>
              <a:t>animals.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Wind </a:t>
            </a:r>
            <a:r>
              <a:rPr lang="en-CA" b="1" dirty="0" smtClean="0"/>
              <a:t>power: environmental concerns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28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Aesthetics</a:t>
            </a:r>
            <a:endParaRPr lang="en-CA" dirty="0"/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 smtClean="0"/>
              <a:t>Visual </a:t>
            </a:r>
            <a:r>
              <a:rPr lang="en-CA" dirty="0"/>
              <a:t>perception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Flickering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Electromagnetic interference - Now </a:t>
            </a:r>
            <a:r>
              <a:rPr lang="en-CA" dirty="0"/>
              <a:t>minimized/eliminated with </a:t>
            </a:r>
            <a:r>
              <a:rPr lang="en-CA" dirty="0" smtClean="0"/>
              <a:t>fiberglass blades</a:t>
            </a: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Noise </a:t>
            </a:r>
            <a:r>
              <a:rPr lang="en-CA" dirty="0"/>
              <a:t>(mechanical and electrical </a:t>
            </a:r>
            <a:r>
              <a:rPr lang="en-CA" dirty="0" smtClean="0"/>
              <a:t>equipment; aerodynamic</a:t>
            </a:r>
            <a:r>
              <a:rPr lang="en-CA" dirty="0"/>
              <a:t>)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 smtClean="0"/>
              <a:t>200 </a:t>
            </a:r>
            <a:r>
              <a:rPr lang="en-CA" dirty="0"/>
              <a:t>meters away from a wind turbine a </a:t>
            </a:r>
            <a:r>
              <a:rPr lang="en-CA" dirty="0" smtClean="0"/>
              <a:t>normal noise </a:t>
            </a:r>
            <a:r>
              <a:rPr lang="en-CA" dirty="0"/>
              <a:t>level at wind speeds about 8m/s is 45 </a:t>
            </a:r>
            <a:r>
              <a:rPr lang="en-CA" dirty="0" err="1"/>
              <a:t>dBA</a:t>
            </a:r>
            <a:endParaRPr lang="en-CA" dirty="0"/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 smtClean="0"/>
              <a:t>Denmark</a:t>
            </a:r>
            <a:r>
              <a:rPr lang="en-CA" dirty="0"/>
              <a:t>: minimum distance to households 200m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 smtClean="0"/>
              <a:t>Sweden</a:t>
            </a:r>
            <a:r>
              <a:rPr lang="en-CA" dirty="0"/>
              <a:t>: wind turbines are usually not </a:t>
            </a:r>
            <a:r>
              <a:rPr lang="en-CA" dirty="0" smtClean="0"/>
              <a:t>placed closer </a:t>
            </a:r>
            <a:r>
              <a:rPr lang="en-CA" dirty="0"/>
              <a:t>than 300-500 meter from nearest household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Wind </a:t>
            </a:r>
            <a:r>
              <a:rPr lang="en-CA" b="1" dirty="0" smtClean="0"/>
              <a:t>power: social concerns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8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9147</TotalTime>
  <Words>1290</Words>
  <Application>Microsoft Office PowerPoint</Application>
  <PresentationFormat>Widescreen</PresentationFormat>
  <Paragraphs>267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Wind power: Social, environmental and economic concerns</vt:lpstr>
      <vt:lpstr>Global trends</vt:lpstr>
      <vt:lpstr>Wind power overview</vt:lpstr>
      <vt:lpstr>Wind power overview</vt:lpstr>
      <vt:lpstr>Wind power overview</vt:lpstr>
      <vt:lpstr>Wind power overview</vt:lpstr>
      <vt:lpstr>Wind power: economic concerns</vt:lpstr>
      <vt:lpstr>Wind power: environmental concerns</vt:lpstr>
      <vt:lpstr>Wind power: social concerns</vt:lpstr>
      <vt:lpstr>Technologies in the wind chain</vt:lpstr>
      <vt:lpstr>PowerPoint Presentation</vt:lpstr>
      <vt:lpstr>PowerPoint Presentation</vt:lpstr>
      <vt:lpstr>Onshore wind</vt:lpstr>
      <vt:lpstr>Offshore wind</vt:lpstr>
      <vt:lpstr>References and reading material</vt:lpstr>
      <vt:lpstr>PowerPoint Presentation</vt:lpstr>
      <vt:lpstr>Sources for the RES pictures</vt:lpstr>
      <vt:lpstr>Sources for the RES pictures</vt:lpstr>
      <vt:lpstr>Changelog and attribution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Agnese Beltramo</cp:lastModifiedBy>
  <cp:revision>482</cp:revision>
  <dcterms:created xsi:type="dcterms:W3CDTF">2015-09-10T21:41:21Z</dcterms:created>
  <dcterms:modified xsi:type="dcterms:W3CDTF">2017-10-18T12:02:24Z</dcterms:modified>
</cp:coreProperties>
</file>