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7"/>
  </p:notesMasterIdLst>
  <p:sldIdLst>
    <p:sldId id="268" r:id="rId2"/>
    <p:sldId id="287" r:id="rId3"/>
    <p:sldId id="316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0309" autoAdjust="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9594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03/2019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Energy Modelling Platform for Africa – 14-29 January 2019 University of Cape Town (South Africa)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29402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54521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1650" r="6449" b="15113"/>
          <a:stretch/>
        </p:blipFill>
        <p:spPr>
          <a:xfrm>
            <a:off x="906186" y="1041144"/>
            <a:ext cx="1158284" cy="34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647"/>
            <a:ext cx="1294256" cy="51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28" y="364808"/>
            <a:ext cx="619172" cy="6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9A50A8-0D0D-4349-834E-F39A491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33" y="1562148"/>
            <a:ext cx="10190602" cy="62546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Medium to long term </a:t>
            </a:r>
            <a:r>
              <a:rPr lang="en-US" sz="2400" b="1" dirty="0"/>
              <a:t>planning</a:t>
            </a:r>
            <a:r>
              <a:rPr lang="en-US" sz="2400" dirty="0"/>
              <a:t> is capable of producing insights that can inform policies related to SDGs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Development Goals (SDGs)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212FC4C-FC29-49DA-B76A-D0EB8D88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95" y="2594847"/>
            <a:ext cx="6742327" cy="34612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9A50A8-0D0D-4349-834E-F39A491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75" y="1700373"/>
            <a:ext cx="10190602" cy="62546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Illustrative linkages between SDGs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Development Goals (SDGs)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4F6804-6074-4B46-896E-4045676A84F8}"/>
              </a:ext>
            </a:extLst>
          </p:cNvPr>
          <p:cNvGrpSpPr/>
          <p:nvPr/>
        </p:nvGrpSpPr>
        <p:grpSpPr>
          <a:xfrm>
            <a:off x="2118256" y="2583712"/>
            <a:ext cx="6749297" cy="3508744"/>
            <a:chOff x="2118256" y="2433720"/>
            <a:chExt cx="8243110" cy="4224726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id="{27ED732D-00FA-4167-826D-74D3580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766" y="2433720"/>
              <a:ext cx="8229600" cy="422472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EA5E77-95D9-4CC3-9D8A-D8238D2556F2}"/>
                </a:ext>
              </a:extLst>
            </p:cNvPr>
            <p:cNvSpPr/>
            <p:nvPr/>
          </p:nvSpPr>
          <p:spPr>
            <a:xfrm>
              <a:off x="3526515" y="2433720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711E04-4E0E-4A44-979F-4D089AAF6EC5}"/>
                </a:ext>
              </a:extLst>
            </p:cNvPr>
            <p:cNvSpPr/>
            <p:nvPr/>
          </p:nvSpPr>
          <p:spPr>
            <a:xfrm>
              <a:off x="4894257" y="2447223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BF68A6-FF18-4D8B-B149-18741D4D0CE3}"/>
                </a:ext>
              </a:extLst>
            </p:cNvPr>
            <p:cNvSpPr/>
            <p:nvPr/>
          </p:nvSpPr>
          <p:spPr>
            <a:xfrm>
              <a:off x="2118256" y="3861264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F21759-E3C3-492E-BFB3-994F8C425453}"/>
                </a:ext>
              </a:extLst>
            </p:cNvPr>
            <p:cNvSpPr/>
            <p:nvPr/>
          </p:nvSpPr>
          <p:spPr>
            <a:xfrm>
              <a:off x="7652890" y="2439509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7E98C6-8CA7-474F-AF50-A3E6763E39EC}"/>
                </a:ext>
              </a:extLst>
            </p:cNvPr>
            <p:cNvSpPr/>
            <p:nvPr/>
          </p:nvSpPr>
          <p:spPr>
            <a:xfrm>
              <a:off x="7654816" y="3841973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833F59-B17F-4E6D-87EB-B43614BBD5EE}"/>
                </a:ext>
              </a:extLst>
            </p:cNvPr>
            <p:cNvSpPr/>
            <p:nvPr/>
          </p:nvSpPr>
          <p:spPr>
            <a:xfrm>
              <a:off x="4904336" y="3871446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26AA5D-F396-4BC8-AA55-3A3C26E519F3}"/>
                </a:ext>
              </a:extLst>
            </p:cNvPr>
            <p:cNvSpPr/>
            <p:nvPr/>
          </p:nvSpPr>
          <p:spPr>
            <a:xfrm>
              <a:off x="9034521" y="3852365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637FC6-1C8F-45A7-8108-1DB172CDC9A4}"/>
                </a:ext>
              </a:extLst>
            </p:cNvPr>
            <p:cNvSpPr/>
            <p:nvPr/>
          </p:nvSpPr>
          <p:spPr>
            <a:xfrm>
              <a:off x="2120191" y="5271430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6E946-EB4D-4A49-B537-9F5A7321C962}"/>
                </a:ext>
              </a:extLst>
            </p:cNvPr>
            <p:cNvSpPr/>
            <p:nvPr/>
          </p:nvSpPr>
          <p:spPr>
            <a:xfrm>
              <a:off x="4904335" y="5275406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0DE6DF-35F9-4C6E-919A-AE29331E2019}"/>
                </a:ext>
              </a:extLst>
            </p:cNvPr>
            <p:cNvSpPr/>
            <p:nvPr/>
          </p:nvSpPr>
          <p:spPr>
            <a:xfrm>
              <a:off x="6276464" y="5284095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C663D4-D637-492B-A3C7-4CC6E3DCDD2D}"/>
                </a:ext>
              </a:extLst>
            </p:cNvPr>
            <p:cNvSpPr/>
            <p:nvPr/>
          </p:nvSpPr>
          <p:spPr>
            <a:xfrm>
              <a:off x="7654816" y="5284095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0B4A2-EFBF-4179-B76C-D0F895C10AF7}"/>
                </a:ext>
              </a:extLst>
            </p:cNvPr>
            <p:cNvSpPr/>
            <p:nvPr/>
          </p:nvSpPr>
          <p:spPr>
            <a:xfrm>
              <a:off x="9033168" y="5271010"/>
              <a:ext cx="1296365" cy="1362776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8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9A50A8-0D0D-4349-834E-F39A491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745" y="1760069"/>
            <a:ext cx="10190602" cy="4596281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600" b="1" dirty="0"/>
              <a:t>SDG 7</a:t>
            </a:r>
            <a:r>
              <a:rPr lang="en-US" sz="2600" dirty="0"/>
              <a:t>: Ensure access to affordable, reliable, sustainable and modern energy for all</a:t>
            </a:r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Given the present status and expected future energy demands, it is necessary to </a:t>
            </a:r>
            <a:r>
              <a:rPr lang="en-US" sz="2600" b="1" dirty="0"/>
              <a:t>plan ahead how the energy resources could be used to meet the demands, in the near and far future</a:t>
            </a:r>
            <a:r>
              <a:rPr lang="en-US" sz="26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Development Goals (SDGs)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1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CF2D0B-189A-4AA4-810C-17A8BE1A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09" y="1649871"/>
            <a:ext cx="10428200" cy="1436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Energy policy</a:t>
            </a:r>
            <a:r>
              <a:rPr lang="en-US" dirty="0"/>
              <a:t> is the manner in which a given entity has decided to address issues of </a:t>
            </a:r>
            <a:r>
              <a:rPr lang="en-US" b="1" dirty="0"/>
              <a:t>energy planning </a:t>
            </a:r>
            <a:r>
              <a:rPr lang="en-US" dirty="0"/>
              <a:t>including </a:t>
            </a:r>
            <a:r>
              <a:rPr lang="en-US" b="1" dirty="0"/>
              <a:t>energy supply</a:t>
            </a:r>
            <a:r>
              <a:rPr lang="en-US" dirty="0"/>
              <a:t>, </a:t>
            </a:r>
            <a:r>
              <a:rPr lang="en-US" b="1" dirty="0"/>
              <a:t>distribution</a:t>
            </a:r>
            <a:r>
              <a:rPr lang="en-US" dirty="0"/>
              <a:t> and </a:t>
            </a:r>
            <a:r>
              <a:rPr lang="en-US" b="1" dirty="0"/>
              <a:t>end-use</a:t>
            </a:r>
            <a:r>
              <a:rPr lang="en-US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policy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D1FAD-5672-4E4F-9F0D-1F60CA00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67" y="3086526"/>
            <a:ext cx="3501833" cy="3037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F98CCA-3C19-444A-92D9-BDE56F982BF1}"/>
              </a:ext>
            </a:extLst>
          </p:cNvPr>
          <p:cNvSpPr/>
          <p:nvPr/>
        </p:nvSpPr>
        <p:spPr>
          <a:xfrm>
            <a:off x="773209" y="3318517"/>
            <a:ext cx="6988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It includes aspects related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Energy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Environmental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Market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Incentives or disincentives (e.g., FITs, carbon taxes)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Directives (e.g. measure for efficiency improvements)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7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energy policy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C48AF-3E49-47E4-BD21-D452386CF442}"/>
              </a:ext>
            </a:extLst>
          </p:cNvPr>
          <p:cNvSpPr txBox="1"/>
          <p:nvPr/>
        </p:nvSpPr>
        <p:spPr>
          <a:xfrm>
            <a:off x="832672" y="1490467"/>
            <a:ext cx="6790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needs to be done and what will be the costs to supply modern energy sources to remote areas?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if environmental regulations are made more stringent?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needs to be done to increase the share of renewable technologies?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Should electricity import be allowed?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Should existing nuclear facilities be closed down?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an energy conservation program help in reducing cost of energy supply?</a:t>
            </a:r>
            <a:endParaRPr lang="hr-H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07F2EA-0687-4344-B9C6-5D1EC131E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60" y="3973938"/>
            <a:ext cx="3268883" cy="2179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D38BA7-4A3A-4F51-A735-6355EEFC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08" y="1751597"/>
            <a:ext cx="2244785" cy="207802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7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5518</TotalTime>
  <Words>239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OSeMOSYS_dESA_OpTIMUS</vt:lpstr>
      <vt:lpstr>Sustainable Development Goals (SDGs)</vt:lpstr>
      <vt:lpstr>Sustainable Development Goals (SDGs)</vt:lpstr>
      <vt:lpstr>Sustainable Development Goals (SDGs)</vt:lpstr>
      <vt:lpstr>Energy policy</vt:lpstr>
      <vt:lpstr>Examples of energy policy questions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133</cp:revision>
  <cp:lastPrinted>2019-01-13T20:57:57Z</cp:lastPrinted>
  <dcterms:created xsi:type="dcterms:W3CDTF">2015-09-18T21:05:15Z</dcterms:created>
  <dcterms:modified xsi:type="dcterms:W3CDTF">2020-04-02T15:31:18Z</dcterms:modified>
</cp:coreProperties>
</file>