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0"/>
    <p:sldMasterId id="2147483699" r:id="rId11"/>
  </p:sldMasterIdLst>
  <p:notesMasterIdLst>
    <p:notesMasterId r:id="rId23"/>
  </p:notesMasterIdLst>
  <p:sldIdLst>
    <p:sldId id="257" r:id="rId12"/>
    <p:sldId id="484" r:id="rId13"/>
    <p:sldId id="490" r:id="rId14"/>
    <p:sldId id="491" r:id="rId15"/>
    <p:sldId id="374" r:id="rId16"/>
    <p:sldId id="375" r:id="rId17"/>
    <p:sldId id="492" r:id="rId18"/>
    <p:sldId id="493" r:id="rId19"/>
    <p:sldId id="339" r:id="rId20"/>
    <p:sldId id="380" r:id="rId21"/>
    <p:sldId id="33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ltie and Outline" id="{42E3960D-86FC-4C0A-88FB-12FE8E56D1A7}">
          <p14:sldIdLst>
            <p14:sldId id="257"/>
            <p14:sldId id="484"/>
            <p14:sldId id="490"/>
            <p14:sldId id="491"/>
            <p14:sldId id="374"/>
            <p14:sldId id="375"/>
            <p14:sldId id="492"/>
            <p14:sldId id="493"/>
          </p14:sldIdLst>
        </p14:section>
        <p14:section name="Context" id="{065BED4C-6380-4DDB-97EA-F07556E2D9B4}">
          <p14:sldIdLst/>
        </p14:section>
        <p14:section name="Energy System" id="{12C57406-BA79-4C89-9F30-49FBB15BD27A}">
          <p14:sldIdLst/>
        </p14:section>
        <p14:section name="Energy Systems 'Modelling'" id="{3FE0832B-C327-4A43-A536-DEDEED37C9D9}">
          <p14:sldIdLst/>
        </p14:section>
        <p14:section name="Model Types" id="{71B87814-7207-4D94-A7C3-22B2A72F7579}">
          <p14:sldIdLst/>
        </p14:section>
        <p14:section name="Take away msgs" id="{16D7CF31-CDF3-4111-8DCD-8588E03A5D92}">
          <p14:sldIdLst>
            <p14:sldId id="339"/>
          </p14:sldIdLst>
        </p14:section>
        <p14:section name="Reading material" id="{15C5C907-E101-4DBA-B571-77ECC30B49F0}">
          <p14:sldIdLst>
            <p14:sldId id="380"/>
          </p14:sldIdLst>
        </p14:section>
        <p14:section name="End" id="{55D73A6D-AEDA-4891-9572-75FE8797DEA6}">
          <p14:sldIdLst>
            <p14:sldId id="330"/>
          </p14:sldIdLst>
        </p14:section>
        <p14:section name="Attribution" id="{C2C20040-978E-4E5F-BBDD-501888675F5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Peña Balderrama" initials="GPB" lastIdx="2" clrIdx="0">
    <p:extLst>
      <p:ext uri="{19B8F6BF-5375-455C-9EA6-DF929625EA0E}">
        <p15:presenceInfo xmlns:p15="http://schemas.microsoft.com/office/powerpoint/2012/main" userId="d4cb51f7aa79fe2b" providerId="Windows Live"/>
      </p:ext>
    </p:extLst>
  </p:cmAuthor>
  <p:cmAuthor id="2" name="Francesco Gardumi" initials="FG" lastIdx="19" clrIdx="1">
    <p:extLst>
      <p:ext uri="{19B8F6BF-5375-455C-9EA6-DF929625EA0E}">
        <p15:presenceInfo xmlns:p15="http://schemas.microsoft.com/office/powerpoint/2012/main" userId="S-1-5-21-4270984560-2697355171-1338322823-6359" providerId="AD"/>
      </p:ext>
    </p:extLst>
  </p:cmAuthor>
  <p:cmAuthor id="3" name="Youssef Almulla" initials="YA" lastIdx="5" clrIdx="2">
    <p:extLst>
      <p:ext uri="{19B8F6BF-5375-455C-9EA6-DF929625EA0E}">
        <p15:presenceInfo xmlns:p15="http://schemas.microsoft.com/office/powerpoint/2012/main" userId="50222d39666882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58" autoAdjust="0"/>
    <p:restoredTop sz="72393" autoAdjust="0"/>
  </p:normalViewPr>
  <p:slideViewPr>
    <p:cSldViewPr snapToGrid="0">
      <p:cViewPr varScale="1">
        <p:scale>
          <a:sx n="71" d="100"/>
          <a:sy n="71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2.xml"/><Relationship Id="rId24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FC889-3B05-4F6A-9AB7-C2521E883D0A}" type="datetimeFigureOut">
              <a:rPr lang="en-GB" smtClean="0"/>
              <a:t>20/03/2020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A41E-3344-47AD-8CBE-EB0FC2E51C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24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v-SE" dirty="0"/>
              <a:t>Presentation, title, me, Youssef</a:t>
            </a:r>
          </a:p>
          <a:p>
            <a:pPr marL="171450" indent="-171450">
              <a:buFontTx/>
              <a:buChar char="-"/>
            </a:pPr>
            <a:r>
              <a:rPr lang="sv-SE" dirty="0"/>
              <a:t>Contact info for any issue regarding the course</a:t>
            </a:r>
          </a:p>
          <a:p>
            <a:pPr marL="171450" indent="-171450">
              <a:buFontTx/>
              <a:buChar char="-"/>
            </a:pPr>
            <a:r>
              <a:rPr lang="sv-SE" dirty="0" smtClean="0"/>
              <a:t>All </a:t>
            </a:r>
            <a:r>
              <a:rPr lang="sv-SE" dirty="0"/>
              <a:t>access to Canvas and read docs? Please do!!!</a:t>
            </a:r>
          </a:p>
          <a:p>
            <a:pPr marL="171450" indent="-171450">
              <a:buFontTx/>
              <a:buChar char="-"/>
            </a:pPr>
            <a:r>
              <a:rPr lang="sv-SE" dirty="0"/>
              <a:t>Please subscribe to a group – all - asap</a:t>
            </a:r>
          </a:p>
          <a:p>
            <a:pPr marL="171450" indent="-171450">
              <a:buFontTx/>
              <a:buChar char="-"/>
            </a:pPr>
            <a:r>
              <a:rPr lang="sv-SE" dirty="0"/>
              <a:t>If any issue re registration or so, come after lecture / write to me</a:t>
            </a:r>
          </a:p>
          <a:p>
            <a:pPr marL="171450" indent="-171450">
              <a:buFontTx/>
              <a:buChar char="-"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BA41E-3344-47AD-8CBE-EB0FC2E51C2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43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- </a:t>
            </a:r>
            <a:r>
              <a:rPr lang="sv-SE" dirty="0" err="1" smtClean="0"/>
              <a:t>Phrasing</a:t>
            </a:r>
            <a:r>
              <a:rPr lang="sv-SE" dirty="0" smtClean="0"/>
              <a:t> is a</a:t>
            </a:r>
            <a:r>
              <a:rPr lang="sv-SE" baseline="0" dirty="0" smtClean="0"/>
              <a:t> bit different from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find</a:t>
            </a:r>
            <a:r>
              <a:rPr lang="sv-SE" baseline="0" dirty="0" smtClean="0"/>
              <a:t> on the </a:t>
            </a:r>
            <a:r>
              <a:rPr lang="sv-SE" baseline="0" dirty="0" err="1" smtClean="0"/>
              <a:t>course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website</a:t>
            </a:r>
            <a:r>
              <a:rPr lang="sv-SE" baseline="0" dirty="0" smtClean="0"/>
              <a:t> on KTH (under </a:t>
            </a:r>
            <a:r>
              <a:rPr lang="sv-SE" baseline="0" dirty="0" err="1" smtClean="0"/>
              <a:t>update</a:t>
            </a:r>
            <a:r>
              <a:rPr lang="sv-SE" baseline="0" dirty="0" smtClean="0"/>
              <a:t>). So </a:t>
            </a:r>
            <a:r>
              <a:rPr lang="sv-SE" baseline="0" dirty="0" err="1" smtClean="0"/>
              <a:t>please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any</a:t>
            </a:r>
            <a:r>
              <a:rPr lang="sv-SE" baseline="0" dirty="0" smtClean="0"/>
              <a:t> kind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info </a:t>
            </a:r>
            <a:r>
              <a:rPr lang="sv-SE" baseline="0" dirty="0" err="1" smtClean="0"/>
              <a:t>refer</a:t>
            </a:r>
            <a:r>
              <a:rPr lang="sv-SE" baseline="0" dirty="0" smtClean="0"/>
              <a:t> to the </a:t>
            </a:r>
            <a:r>
              <a:rPr lang="sv-SE" baseline="0" dirty="0" err="1" smtClean="0"/>
              <a:t>docs</a:t>
            </a:r>
            <a:r>
              <a:rPr lang="sv-SE" baseline="0" dirty="0" smtClean="0"/>
              <a:t> I </a:t>
            </a:r>
            <a:r>
              <a:rPr lang="sv-SE" baseline="0" dirty="0" err="1" smtClean="0"/>
              <a:t>put</a:t>
            </a:r>
            <a:r>
              <a:rPr lang="sv-SE" baseline="0" dirty="0" smtClean="0"/>
              <a:t> on Canvas!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must be </a:t>
            </a:r>
            <a:r>
              <a:rPr lang="sv-SE" baseline="0" dirty="0" err="1" smtClean="0"/>
              <a:t>your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bible</a:t>
            </a:r>
            <a:r>
              <a:rPr lang="sv-SE" baseline="0" dirty="0" smtClean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648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- Who has attended MJ2413?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872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441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382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v-SE" dirty="0"/>
              <a:t>We are far from perfect</a:t>
            </a:r>
          </a:p>
          <a:p>
            <a:pPr marL="171450" indent="-171450">
              <a:buFontTx/>
              <a:buChar char="-"/>
            </a:pPr>
            <a:r>
              <a:rPr lang="sv-SE" dirty="0"/>
              <a:t>Feedback is important: we are now applying also suggestions we received in MJ2413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7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711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45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ptimus.community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EFE7453-B082-4124-B5AE-B87EE023CDB1}" type="datetime1">
              <a:rPr lang="sv-SE" smtClean="0"/>
              <a:t>2020-03-20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2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3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D24B37C-613C-4A68-8340-23FC6FCB080B}" type="datetime1">
              <a:rPr lang="sv-SE" smtClean="0">
                <a:solidFill>
                  <a:prstClr val="black"/>
                </a:solidFill>
              </a:rPr>
              <a:t>2020-03-20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9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40D151-06F3-45F6-A76D-99A57742BEC2}" type="datetime1">
              <a:rPr lang="sv-SE" smtClean="0">
                <a:solidFill>
                  <a:prstClr val="black"/>
                </a:solidFill>
              </a:rPr>
              <a:t>2020-03-20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3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E8B2B90-A4F1-4559-813D-E2626F680C3E}" type="datetime1">
              <a:rPr lang="sv-SE" smtClean="0">
                <a:solidFill>
                  <a:prstClr val="black"/>
                </a:solidFill>
              </a:rPr>
              <a:t>2020-03-20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6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7237D904-A3DA-4BB7-A4BA-C6DB1BAE8FF2}" type="datetime1">
              <a:rPr lang="sv-SE" smtClean="0">
                <a:solidFill>
                  <a:prstClr val="black"/>
                </a:solidFill>
              </a:rPr>
              <a:t>2020-03-20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0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45B8BC9-7355-4121-82EE-56F6DD1C7739}" type="datetime1">
              <a:rPr lang="sv-SE" smtClean="0">
                <a:solidFill>
                  <a:prstClr val="black"/>
                </a:solidFill>
              </a:rPr>
              <a:t>2020-03-20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5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0CE438B-6823-40E7-88EA-09E5021E1A26}" type="datetime1">
              <a:rPr lang="sv-SE" smtClean="0">
                <a:solidFill>
                  <a:prstClr val="black"/>
                </a:solidFill>
              </a:rPr>
              <a:t>2020-03-20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5" name="Grupp 28"/>
          <p:cNvGrpSpPr/>
          <p:nvPr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1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 spc="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D5C8CF8-BA2B-487E-8765-CAD6C290BC61}" type="datetime1">
              <a:rPr lang="sv-SE" smtClean="0">
                <a:solidFill>
                  <a:prstClr val="black"/>
                </a:solidFill>
              </a:rPr>
              <a:t>2020-03-20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 dirty="0">
                <a:solidFill>
                  <a:prstClr val="black"/>
                </a:solidFill>
              </a:rPr>
              <a:t> of 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1006139" y="6054725"/>
            <a:ext cx="347661" cy="223838"/>
          </a:xfrm>
        </p:spPr>
        <p:txBody>
          <a:bodyPr>
            <a:noAutofit/>
          </a:bodyPr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80841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55000">
              <a:schemeClr val="bg1"/>
            </a:gs>
            <a:gs pos="28000">
              <a:schemeClr val="bg1"/>
            </a:gs>
            <a:gs pos="10000">
              <a:schemeClr val="bg1"/>
            </a:gs>
            <a:gs pos="100000">
              <a:schemeClr val="bg1">
                <a:lumMod val="85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76385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2701" b="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85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4" y="360000"/>
            <a:ext cx="1080281" cy="108000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384107" y="685800"/>
            <a:ext cx="5123504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7392481" y="4876800"/>
            <a:ext cx="4106675" cy="129540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1350" baseline="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Presentation</a:t>
            </a:r>
            <a:r>
              <a:rPr lang="es-BO" noProof="0" dirty="0"/>
              <a:t> </a:t>
            </a:r>
            <a:r>
              <a:rPr lang="es-BO" noProof="0" dirty="0" err="1"/>
              <a:t>by</a:t>
            </a:r>
            <a:r>
              <a:rPr lang="es-BO" noProof="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8341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/>
        </p:nvCxnSpPr>
        <p:spPr bwMode="auto">
          <a:xfrm>
            <a:off x="391585" y="6432550"/>
            <a:ext cx="11451167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4" name="Platshållare för datum 2"/>
          <p:cNvSpPr>
            <a:spLocks noGrp="1"/>
          </p:cNvSpPr>
          <p:nvPr>
            <p:ph type="dt" sz="half" idx="10"/>
          </p:nvPr>
        </p:nvSpPr>
        <p:spPr>
          <a:xfrm>
            <a:off x="8400989" y="6465600"/>
            <a:ext cx="1396623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37DF4-BE14-43E4-9A37-FFE4AFD6E832}" type="datetime1">
              <a:rPr lang="sv-SE" smtClean="0"/>
              <a:t>2020-03-20</a:t>
            </a:fld>
            <a:endParaRPr lang="sv-SE"/>
          </a:p>
        </p:txBody>
      </p:sp>
      <p:sp>
        <p:nvSpPr>
          <p:cNvPr id="5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476385" y="6465600"/>
            <a:ext cx="6639905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Platshållare för bildnummer 4"/>
          <p:cNvSpPr>
            <a:spLocks noGrp="1"/>
          </p:cNvSpPr>
          <p:nvPr>
            <p:ph type="sldNum" sz="quarter" idx="12"/>
          </p:nvPr>
        </p:nvSpPr>
        <p:spPr>
          <a:xfrm>
            <a:off x="10089828" y="6465600"/>
            <a:ext cx="1143299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044EF-8D69-42D7-ABA7-6C64081776C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219734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58A9-049B-44CD-82AF-D1F2A38D371E}" type="datetime1">
              <a:rPr lang="sv-SE" smtClean="0"/>
              <a:t>2020-03-20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66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EFFECE1-EFDB-4ED4-A92B-EC11843FA500}" type="datetime1">
              <a:rPr lang="sv-SE" smtClean="0"/>
              <a:t>2020-03-20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36C87F6-986D-49E6-AF40-1B3A1EE8064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41135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8C6-DEFB-43C3-9001-532227D2C227}" type="datetime1">
              <a:rPr lang="sv-SE" smtClean="0"/>
              <a:t>2020-03-20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518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0352-3FAF-4997-A408-54821387E8C2}" type="datetime1">
              <a:rPr lang="sv-SE" smtClean="0"/>
              <a:t>2020-03-20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2113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63E9-3DC5-4469-9964-FF98F1612663}" type="datetime1">
              <a:rPr lang="sv-SE" smtClean="0"/>
              <a:t>2020-03-20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7092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595A-354E-4185-8569-5903072BC314}" type="datetime1">
              <a:rPr lang="sv-SE" smtClean="0"/>
              <a:t>2020-03-20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9909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468F-8F0C-4472-9C74-13DD7D928865}" type="datetime1">
              <a:rPr lang="sv-SE" smtClean="0"/>
              <a:t>2020-03-20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79049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4758-5BE1-4D18-AD7B-70303133ACF8}" type="datetime1">
              <a:rPr lang="sv-SE" smtClean="0"/>
              <a:t>2020-03-20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3140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9EB5-F68C-4689-94F6-49C30221888E}" type="datetime1">
              <a:rPr lang="sv-SE" smtClean="0"/>
              <a:t>2020-03-20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88858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10CA-AEED-4DF4-83DE-18633E56C29F}" type="datetime1">
              <a:rPr lang="sv-SE" smtClean="0"/>
              <a:t>2020-03-20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68287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E04-1216-4AB6-8CF8-50DAF2F9BED2}" type="datetime1">
              <a:rPr lang="sv-SE" smtClean="0"/>
              <a:t>2020-03-20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95838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8C12-CAD3-4D2D-9DA2-12AF1DD8FC8B}" type="datetime1">
              <a:rPr lang="sv-SE" smtClean="0"/>
              <a:t>2020-03-20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42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ngelog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Changelog and attribution</a:t>
            </a:r>
            <a:endParaRPr lang="en-GB" dirty="0"/>
          </a:p>
        </p:txBody>
      </p:sp>
      <p:graphicFrame>
        <p:nvGraphicFramePr>
          <p:cNvPr id="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526266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/>
              <a:t>To </a:t>
            </a:r>
            <a:r>
              <a:rPr lang="sv-SE" i="1" dirty="0" err="1"/>
              <a:t>correctly</a:t>
            </a:r>
            <a:r>
              <a:rPr lang="sv-SE" i="1" dirty="0"/>
              <a:t> </a:t>
            </a:r>
            <a:r>
              <a:rPr lang="sv-SE" i="1" dirty="0" err="1"/>
              <a:t>reference</a:t>
            </a:r>
            <a:r>
              <a:rPr lang="sv-SE" i="1" dirty="0"/>
              <a:t> </a:t>
            </a:r>
            <a:r>
              <a:rPr lang="sv-SE" i="1" dirty="0" err="1"/>
              <a:t>this</a:t>
            </a:r>
            <a:r>
              <a:rPr lang="sv-SE" i="1" dirty="0"/>
              <a:t> </a:t>
            </a:r>
            <a:r>
              <a:rPr lang="sv-SE" i="1" dirty="0" err="1"/>
              <a:t>work</a:t>
            </a:r>
            <a:r>
              <a:rPr lang="sv-SE" i="1" dirty="0"/>
              <a:t>, </a:t>
            </a:r>
            <a:r>
              <a:rPr lang="sv-SE" i="1" dirty="0" err="1"/>
              <a:t>please</a:t>
            </a:r>
            <a:r>
              <a:rPr lang="sv-SE" i="1" dirty="0"/>
              <a:t> </a:t>
            </a:r>
            <a:r>
              <a:rPr lang="sv-SE" i="1" dirty="0" err="1"/>
              <a:t>use</a:t>
            </a:r>
            <a:r>
              <a:rPr lang="sv-SE" i="1" dirty="0"/>
              <a:t> the </a:t>
            </a:r>
            <a:r>
              <a:rPr lang="sv-SE" i="1" dirty="0" err="1"/>
              <a:t>following</a:t>
            </a:r>
            <a:r>
              <a:rPr lang="sv-SE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867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7DEC0D2-8AF6-4C7D-AC4A-C4DCC5DAF806}" type="datetime1">
              <a:rPr lang="sv-SE" smtClean="0">
                <a:solidFill>
                  <a:prstClr val="black"/>
                </a:solidFill>
              </a:rPr>
              <a:t>2020-03-20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6903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DD6781A-33EB-4422-9034-878410FFF46E}" type="datetime1">
              <a:rPr lang="sv-SE" smtClean="0">
                <a:solidFill>
                  <a:prstClr val="black"/>
                </a:solidFill>
              </a:rPr>
              <a:t>2020-03-20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DB7B177A-73BB-419F-ADC0-64BCA38586BB}" type="datetime1">
              <a:rPr lang="sv-SE" smtClean="0">
                <a:solidFill>
                  <a:prstClr val="black"/>
                </a:solidFill>
              </a:rPr>
              <a:t>2020-03-20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3150CEBD-00AE-4612-8E9F-32099E017F89}" type="datetime1">
              <a:rPr lang="sv-SE" smtClean="0">
                <a:solidFill>
                  <a:prstClr val="black"/>
                </a:solidFill>
              </a:rPr>
              <a:t>2020-03-20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8522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9EEA4B6-00A6-4E5E-9A87-EBC395E03E60}" type="datetime1">
              <a:rPr lang="sv-SE" smtClean="0">
                <a:solidFill>
                  <a:prstClr val="black"/>
                </a:solidFill>
              </a:rPr>
              <a:t>2020-03-20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121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5848F57-C2A2-4B27-8049-38FA6CA9A78F}" type="datetime1">
              <a:rPr lang="sv-SE" smtClean="0">
                <a:solidFill>
                  <a:prstClr val="black"/>
                </a:solidFill>
              </a:rPr>
              <a:t>2020-03-20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942" y="913448"/>
            <a:ext cx="1363858" cy="535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127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2" descr="http://www.osemosys.org/uploads/1/8/5/0/18504136/logo_1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967" y="265989"/>
            <a:ext cx="1977808" cy="7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2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63" r:id="rId17"/>
    <p:sldLayoutId id="214748366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DDC76-5D53-4957-9832-0AD3879DA754}" type="datetime1">
              <a:rPr lang="sv-SE" smtClean="0"/>
              <a:t>2020-03-20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64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ardumi@kth.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030504838290002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pii/S2211467X18300154" TargetMode="External"/><Relationship Id="rId4" Type="http://schemas.openxmlformats.org/officeDocument/2006/relationships/hyperlink" Target="https://link.springer.com/content/pdf/10.1007/BF03399363.pd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gardumi@kth.se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Gardumi@kth.s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Introduction to Energy Systems Modelling</a:t>
            </a:r>
            <a:endParaRPr lang="es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000" dirty="0"/>
              <a:t>Francesco Gardumi</a:t>
            </a:r>
          </a:p>
          <a:p>
            <a:r>
              <a:rPr lang="en-GB" sz="2000" dirty="0">
                <a:hlinkClick r:id="rId3"/>
              </a:rPr>
              <a:t>gardumi@kth.se</a:t>
            </a:r>
            <a:r>
              <a:rPr lang="en-GB" sz="2000" dirty="0"/>
              <a:t>  </a:t>
            </a:r>
          </a:p>
          <a:p>
            <a:r>
              <a:rPr lang="en-GB" sz="2000" dirty="0"/>
              <a:t>MJ2380/MJ2381 – Introduction to Energy Systems Analysis and Applications</a:t>
            </a:r>
          </a:p>
          <a:p>
            <a:r>
              <a:rPr lang="en-US" sz="2000" dirty="0"/>
              <a:t>Lecture 1</a:t>
            </a:r>
          </a:p>
          <a:p>
            <a:r>
              <a:rPr lang="en-US" sz="2000" dirty="0" smtClean="0"/>
              <a:t>2020-01-17</a:t>
            </a:r>
            <a:endParaRPr lang="en-GB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96EF-F308-4D82-909E-949C5A4A03EB}" type="slidenum">
              <a:rPr lang="en-GB" sz="1400" smtClean="0">
                <a:solidFill>
                  <a:prstClr val="black"/>
                </a:solidFill>
              </a:rPr>
              <a:pPr/>
              <a:t>1</a:t>
            </a:fld>
            <a:r>
              <a:rPr lang="en-GB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3B6457-F984-43F9-8CB1-0186FFFE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60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>
              <a:spcAft>
                <a:spcPct val="50000"/>
              </a:spcAft>
            </a:pPr>
            <a:r>
              <a:rPr lang="sv-SE" dirty="0"/>
              <a:t>Modelling for insights, not numbers - Huntington et al.  (1982): </a:t>
            </a:r>
            <a:r>
              <a:rPr lang="sv-SE" dirty="0">
                <a:hlinkClick r:id="rId3"/>
              </a:rPr>
              <a:t>https://www.sciencedirect.com/science/article/pii/0305048382900020</a:t>
            </a:r>
            <a:r>
              <a:rPr lang="sv-SE" dirty="0"/>
              <a:t> </a:t>
            </a:r>
          </a:p>
          <a:p>
            <a:pPr marL="285750" lvl="1" indent="-285750">
              <a:spcAft>
                <a:spcPct val="50000"/>
              </a:spcAft>
            </a:pPr>
            <a:r>
              <a:rPr lang="sv-SE" dirty="0"/>
              <a:t>Categorisation of modelling tools – Herbst et al. (2012): </a:t>
            </a:r>
            <a:r>
              <a:rPr lang="sv-SE" dirty="0">
                <a:hlinkClick r:id="rId4"/>
              </a:rPr>
              <a:t>https://link.springer.com/content/pdf/10.1007%2FBF03399363.pdf</a:t>
            </a:r>
            <a:r>
              <a:rPr lang="sv-SE" dirty="0"/>
              <a:t> </a:t>
            </a:r>
          </a:p>
          <a:p>
            <a:pPr marL="285750" lvl="1" indent="-285750">
              <a:spcAft>
                <a:spcPct val="50000"/>
              </a:spcAft>
            </a:pPr>
            <a:r>
              <a:rPr lang="sv-SE" dirty="0"/>
              <a:t>Review of different categorisation methods – Müller et al. (2018): </a:t>
            </a:r>
            <a:r>
              <a:rPr lang="sv-SE" dirty="0">
                <a:hlinkClick r:id="rId5"/>
              </a:rPr>
              <a:t>https://www.sciencedirect.com/science/article/pii/S2211467X18300154</a:t>
            </a:r>
            <a:r>
              <a:rPr lang="sv-S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Reading material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4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Thank you</a:t>
            </a:r>
            <a:endParaRPr lang="es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18457" y="3880884"/>
            <a:ext cx="9949543" cy="1881963"/>
          </a:xfrm>
        </p:spPr>
        <p:txBody>
          <a:bodyPr>
            <a:normAutofit/>
          </a:bodyPr>
          <a:lstStyle/>
          <a:p>
            <a:r>
              <a:rPr lang="sv-SE" altLang="en-US" sz="2800" b="1" dirty="0"/>
              <a:t>For questions: </a:t>
            </a:r>
            <a:r>
              <a:rPr lang="sv-SE" altLang="en-US" sz="2800" b="1" dirty="0">
                <a:hlinkClick r:id="rId2"/>
              </a:rPr>
              <a:t>gardumi@kth.se</a:t>
            </a:r>
            <a:r>
              <a:rPr lang="sv-SE" altLang="en-US" sz="2800" b="1" dirty="0"/>
              <a:t> </a:t>
            </a:r>
            <a:endParaRPr lang="en-US" altLang="en-US" sz="2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96EF-F308-4D82-909E-949C5A4A03EB}" type="slidenum">
              <a:rPr lang="en-GB" sz="1400" smtClean="0">
                <a:solidFill>
                  <a:prstClr val="black"/>
                </a:solidFill>
              </a:rPr>
              <a:pPr/>
              <a:t>11</a:t>
            </a:fld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839441-B275-4E04-9806-1C06D9B6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8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  <a:endParaRPr lang="sv-S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46269" y="1706628"/>
            <a:ext cx="9715984" cy="45720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CA" dirty="0"/>
              <a:t>By the end of this course, students will be able to:</a:t>
            </a:r>
          </a:p>
          <a:p>
            <a:pPr lvl="0"/>
            <a:endParaRPr lang="en-CA" dirty="0"/>
          </a:p>
          <a:p>
            <a:pPr lvl="0"/>
            <a:r>
              <a:rPr lang="en-US" dirty="0" smtClean="0"/>
              <a:t>ILO </a:t>
            </a:r>
            <a:r>
              <a:rPr lang="en-US" dirty="0"/>
              <a:t>1: Describe </a:t>
            </a:r>
            <a:r>
              <a:rPr lang="en-GB" dirty="0"/>
              <a:t>common energy systems modelling and scenario analysis approaches and identify their key strengths and limitations;</a:t>
            </a:r>
            <a:endParaRPr lang="sv-SE" dirty="0"/>
          </a:p>
          <a:p>
            <a:pPr lvl="0"/>
            <a:r>
              <a:rPr lang="en-GB" dirty="0"/>
              <a:t>ILO 2: Write a basic linear energy system optimization problem in GNU </a:t>
            </a:r>
            <a:r>
              <a:rPr lang="en-GB" dirty="0" err="1"/>
              <a:t>MathProg</a:t>
            </a:r>
            <a:r>
              <a:rPr lang="en-GB" dirty="0"/>
              <a:t> modelling language;</a:t>
            </a:r>
            <a:endParaRPr lang="sv-SE" dirty="0"/>
          </a:p>
          <a:p>
            <a:pPr lvl="0"/>
            <a:r>
              <a:rPr lang="en-GB" dirty="0"/>
              <a:t>ILO 3: Apply a selected energy systems modelling tool in the analysis of stylized long-term energy planning problems;</a:t>
            </a:r>
            <a:endParaRPr lang="sv-SE" dirty="0"/>
          </a:p>
          <a:p>
            <a:pPr lvl="0"/>
            <a:r>
              <a:rPr lang="en-GB" dirty="0"/>
              <a:t>ILO 4: </a:t>
            </a:r>
            <a:r>
              <a:rPr lang="en-GB" dirty="0" err="1"/>
              <a:t>Analyze</a:t>
            </a:r>
            <a:r>
              <a:rPr lang="en-GB" dirty="0"/>
              <a:t> various sample energy system situations and appropriately </a:t>
            </a:r>
            <a:r>
              <a:rPr lang="en-GB" dirty="0" err="1"/>
              <a:t>distill</a:t>
            </a:r>
            <a:r>
              <a:rPr lang="en-GB" dirty="0"/>
              <a:t> insights, given limited and uncertain information;</a:t>
            </a:r>
            <a:endParaRPr lang="sv-SE" dirty="0"/>
          </a:p>
          <a:p>
            <a:pPr lvl="0"/>
            <a:r>
              <a:rPr lang="en-GB" dirty="0"/>
              <a:t>ILO 5: Include a basic representation of the links between climate, water, land use and energy into an energy system model;</a:t>
            </a:r>
            <a:endParaRPr lang="sv-SE" dirty="0"/>
          </a:p>
          <a:p>
            <a:pPr lvl="0"/>
            <a:r>
              <a:rPr lang="en-GB" i="1" dirty="0"/>
              <a:t>ILO 6: Undertake a thorough and detailed analysis of a selected national energy system, including independent data gathering, problem definition, model choice, generation of solutions and interpretation.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317577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MJ2413 Energy and Environment</a:t>
            </a:r>
            <a:endParaRPr lang="sv-S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46269" y="1706628"/>
            <a:ext cx="9715984" cy="4572000"/>
          </a:xfrm>
        </p:spPr>
        <p:txBody>
          <a:bodyPr>
            <a:normAutofit/>
          </a:bodyPr>
          <a:lstStyle/>
          <a:p>
            <a:pPr lvl="0"/>
            <a:r>
              <a:rPr lang="sv-SE" b="1" dirty="0"/>
              <a:t>Continuity:</a:t>
            </a:r>
          </a:p>
          <a:p>
            <a:pPr lvl="0"/>
            <a:endParaRPr lang="sv-SE" dirty="0"/>
          </a:p>
          <a:p>
            <a:pPr lvl="0"/>
            <a:r>
              <a:rPr lang="sv-SE" i="1" dirty="0"/>
              <a:t>Course content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sv-SE" dirty="0"/>
              <a:t>Same starting point: what is an energy system</a:t>
            </a:r>
          </a:p>
          <a:p>
            <a:pPr lvl="0"/>
            <a:r>
              <a:rPr lang="sv-SE" i="1" dirty="0"/>
              <a:t>Course deliverables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sv-SE" dirty="0"/>
              <a:t>For MJ2380 students: Similar structure for the final report (context, literature, data search...)</a:t>
            </a:r>
          </a:p>
          <a:p>
            <a:pPr lvl="0"/>
            <a:endParaRPr lang="sv-SE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sv-SE" dirty="0"/>
          </a:p>
          <a:p>
            <a:pPr lvl="0"/>
            <a:endParaRPr lang="sv-SE" dirty="0"/>
          </a:p>
          <a:p>
            <a:pPr lvl="0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691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MJ2413 Energy and Environment</a:t>
            </a:r>
            <a:endParaRPr lang="sv-S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46269" y="1706628"/>
            <a:ext cx="9715984" cy="4572000"/>
          </a:xfrm>
        </p:spPr>
        <p:txBody>
          <a:bodyPr>
            <a:normAutofit/>
          </a:bodyPr>
          <a:lstStyle/>
          <a:p>
            <a:pPr lvl="0"/>
            <a:r>
              <a:rPr lang="sv-SE" b="1" dirty="0"/>
              <a:t>Moving beyond: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sv-SE" dirty="0"/>
          </a:p>
          <a:p>
            <a:pPr lvl="0"/>
            <a:r>
              <a:rPr lang="sv-SE" i="1" dirty="0"/>
              <a:t>Course content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sv-SE" dirty="0"/>
              <a:t>Deeply changing approach: from physical world to </a:t>
            </a:r>
            <a:r>
              <a:rPr lang="sv-SE" b="1" dirty="0"/>
              <a:t>models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sv-SE" dirty="0"/>
              <a:t>Diving into the analyst’s world: concepts, terminology, methodology, tools</a:t>
            </a:r>
          </a:p>
          <a:p>
            <a:pPr lvl="0"/>
            <a:r>
              <a:rPr lang="sv-SE" i="1" dirty="0"/>
              <a:t>Course deliverables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sv-SE" dirty="0"/>
              <a:t>For MJ2380 students: also focus on applications in lit. review, use OSeMOSYS, </a:t>
            </a:r>
            <a:r>
              <a:rPr lang="sv-SE" dirty="0" err="1" smtClean="0"/>
              <a:t>larger</a:t>
            </a:r>
            <a:r>
              <a:rPr lang="sv-SE" dirty="0" smtClean="0"/>
              <a:t> </a:t>
            </a:r>
            <a:r>
              <a:rPr lang="sv-SE" dirty="0" err="1" smtClean="0"/>
              <a:t>array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/>
              <a:t>scenarios, apply theory!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sv-SE" dirty="0"/>
          </a:p>
          <a:p>
            <a:pPr lvl="0"/>
            <a:endParaRPr lang="sv-SE" dirty="0"/>
          </a:p>
          <a:p>
            <a:pPr lvl="0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5236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Throughout the course</a:t>
            </a:r>
            <a:endParaRPr lang="sv-S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784350"/>
            <a:ext cx="9715984" cy="4572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Please </a:t>
            </a:r>
            <a:r>
              <a:rPr lang="en-US" sz="2400" b="1" dirty="0"/>
              <a:t>read carefully</a:t>
            </a:r>
            <a:r>
              <a:rPr lang="en-US" sz="2400" dirty="0"/>
              <a:t> the following documents on Canvas</a:t>
            </a:r>
          </a:p>
          <a:p>
            <a:pPr marL="1143000" lvl="1" indent="-457200">
              <a:defRPr/>
            </a:pPr>
            <a:r>
              <a:rPr lang="en-US" b="1" dirty="0"/>
              <a:t>MJ2380/MJ2381 - Course description deliverables and grading</a:t>
            </a:r>
          </a:p>
          <a:p>
            <a:pPr marL="1143000" lvl="1" indent="-457200">
              <a:defRPr/>
            </a:pPr>
            <a:r>
              <a:rPr lang="en-US" b="1" dirty="0"/>
              <a:t>MJ2380/MJ2381 - Course schedule</a:t>
            </a:r>
          </a:p>
          <a:p>
            <a:pPr marL="1143000" lvl="1" indent="-457200">
              <a:defRPr/>
            </a:pPr>
            <a:r>
              <a:rPr lang="en-US" b="1" dirty="0"/>
              <a:t>MJ2380 - Project </a:t>
            </a:r>
            <a:r>
              <a:rPr lang="en-US" b="1" dirty="0" smtClean="0"/>
              <a:t>description</a:t>
            </a:r>
          </a:p>
          <a:p>
            <a:pPr marL="1143000" lvl="1" indent="-457200">
              <a:defRPr/>
            </a:pPr>
            <a:endParaRPr lang="en-US" sz="24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2400" dirty="0"/>
              <a:t>Please keep the </a:t>
            </a:r>
            <a:r>
              <a:rPr lang="en-US" sz="2400" b="1" dirty="0"/>
              <a:t>Canvas notifications </a:t>
            </a:r>
            <a:r>
              <a:rPr lang="en-US" sz="2400" b="1" dirty="0" smtClean="0"/>
              <a:t>on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2400" dirty="0" smtClean="0"/>
              <a:t>Always check the </a:t>
            </a:r>
            <a:r>
              <a:rPr lang="en-US" sz="2400" b="1" dirty="0"/>
              <a:t>F</a:t>
            </a:r>
            <a:r>
              <a:rPr lang="en-US" sz="2400" b="1" dirty="0" smtClean="0"/>
              <a:t>iles section on Canvas – </a:t>
            </a:r>
            <a:r>
              <a:rPr lang="en-US" sz="2400" dirty="0" smtClean="0"/>
              <a:t>documents there are your reference</a:t>
            </a:r>
            <a:endParaRPr lang="en-US" sz="2400" dirty="0"/>
          </a:p>
          <a:p>
            <a:pPr marL="342900" indent="-342900">
              <a:buFont typeface="+mj-lt"/>
              <a:buAutoNum type="arabicPeriod"/>
              <a:defRPr/>
            </a:pPr>
            <a:endParaRPr lang="en-US" sz="24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2400" dirty="0"/>
              <a:t>If </a:t>
            </a:r>
            <a:r>
              <a:rPr lang="en-US" sz="2400" b="1" dirty="0"/>
              <a:t>after having done (1) and (2) </a:t>
            </a:r>
            <a:r>
              <a:rPr lang="en-US" sz="2400" dirty="0"/>
              <a:t>you still have questions, please contact: </a:t>
            </a:r>
          </a:p>
          <a:p>
            <a:pPr>
              <a:defRPr/>
            </a:pPr>
            <a:r>
              <a:rPr lang="en-US" sz="2400" dirty="0"/>
              <a:t>		Francesco Gardumi – </a:t>
            </a:r>
            <a:r>
              <a:rPr lang="en-US" sz="2400" dirty="0">
                <a:hlinkClick r:id="rId3"/>
              </a:rPr>
              <a:t>gardumi@kth.se</a:t>
            </a:r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0108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feedback is important</a:t>
            </a:r>
            <a:endParaRPr lang="sv-S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55600" y="1621738"/>
            <a:ext cx="8497887" cy="457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Right </a:t>
            </a:r>
            <a:r>
              <a:rPr lang="en-US" sz="2400" dirty="0" smtClean="0"/>
              <a:t>at the end of </a:t>
            </a:r>
            <a:r>
              <a:rPr lang="en-US" sz="2400" dirty="0"/>
              <a:t>each lecture, there will be a </a:t>
            </a:r>
            <a:r>
              <a:rPr lang="en-US" sz="2400" b="1" dirty="0" smtClean="0"/>
              <a:t>very quick </a:t>
            </a:r>
            <a:r>
              <a:rPr lang="en-US" sz="2400" dirty="0"/>
              <a:t>evaluation on Canvas with only two subjects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Rate the </a:t>
            </a:r>
            <a:r>
              <a:rPr lang="en-US" sz="2400" dirty="0" smtClean="0"/>
              <a:t>lecture (from 1 to 5)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Comment </a:t>
            </a:r>
            <a:r>
              <a:rPr lang="en-US" sz="2400" dirty="0" smtClean="0"/>
              <a:t>(if you have any points) on </a:t>
            </a:r>
            <a:r>
              <a:rPr lang="en-US" sz="2400" dirty="0"/>
              <a:t>the content and the lecturer</a:t>
            </a:r>
          </a:p>
        </p:txBody>
      </p:sp>
    </p:spTree>
    <p:extLst>
      <p:ext uri="{BB962C8B-B14F-4D97-AF65-F5344CB8AC3E}">
        <p14:creationId xmlns:p14="http://schemas.microsoft.com/office/powerpoint/2010/main" val="297457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048437"/>
              </p:ext>
            </p:extLst>
          </p:nvPr>
        </p:nvGraphicFramePr>
        <p:xfrm>
          <a:off x="838200" y="161607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830997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61390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958154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88414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81295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Col</a:t>
                      </a:r>
                      <a:r>
                        <a:rPr lang="sv-SE" dirty="0" smtClean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Col</a:t>
                      </a:r>
                      <a:r>
                        <a:rPr lang="sv-SE" dirty="0" smtClean="0"/>
                        <a:t> 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Col</a:t>
                      </a:r>
                      <a:r>
                        <a:rPr lang="sv-SE" baseline="0" dirty="0" smtClean="0"/>
                        <a:t> 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Col</a:t>
                      </a:r>
                      <a:r>
                        <a:rPr lang="sv-SE" dirty="0" smtClean="0"/>
                        <a:t> 4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12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Row</a:t>
                      </a:r>
                      <a:r>
                        <a:rPr lang="sv-SE" dirty="0" smtClean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4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8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Row</a:t>
                      </a:r>
                      <a:r>
                        <a:rPr lang="sv-SE" dirty="0" smtClean="0"/>
                        <a:t> 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5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6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7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8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278077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slide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table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4834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734" y="1616075"/>
            <a:ext cx="5064531" cy="455136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slide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Figure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971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energy system is a complicated network of processes and flows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Models are a useful tool to understand the energy system and formulate sound energy policies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Energy models provide </a:t>
            </a:r>
            <a:r>
              <a:rPr lang="en-US" b="1" dirty="0"/>
              <a:t>insights for energy policies, not numbers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Modelling tools can be categorized into top-down and bottom-up. We will look at one type of bottom-up tools: </a:t>
            </a:r>
            <a:r>
              <a:rPr lang="en-US" b="1" dirty="0"/>
              <a:t>optimization tools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Key</a:t>
            </a:r>
            <a:r>
              <a:rPr lang="sv-SE" dirty="0"/>
              <a:t> </a:t>
            </a:r>
            <a:r>
              <a:rPr lang="sv-SE" dirty="0" err="1"/>
              <a:t>take</a:t>
            </a:r>
            <a:r>
              <a:rPr lang="sv-SE" dirty="0"/>
              <a:t> </a:t>
            </a:r>
            <a:r>
              <a:rPr lang="sv-SE" dirty="0" err="1"/>
              <a:t>away</a:t>
            </a:r>
            <a:r>
              <a:rPr lang="sv-SE" dirty="0"/>
              <a:t> </a:t>
            </a:r>
            <a:r>
              <a:rPr lang="sv-SE" dirty="0" err="1"/>
              <a:t>messages</a:t>
            </a:r>
            <a:endParaRPr lang="sv-SE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730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eMOSYS_dESA_OpTIM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eMOSYS_dESA_OpTIMUS" id="{87B24570-67CC-4463-B33B-D3B7D7BCBA01}" vid="{5874AC31-46F6-47B9-A431-4546F1FB4AF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 OSeMOSYS Community_AB" id="{05E57207-9E8F-4997-AF84-042E96A9F9B0}" vid="{05C5C074-0B80-4D41-8661-E94856CD75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2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3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4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5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6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7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8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9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Props1.xml><?xml version="1.0" encoding="utf-8"?>
<ds:datastoreItem xmlns:ds="http://schemas.openxmlformats.org/officeDocument/2006/customXml" ds:itemID="{25B0A9D5-AA86-40E5-8BB9-BF6B6793A75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34A27C6-F506-436C-BE80-EBD99002000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01F304E-8A23-4F3A-A522-8F0F304C2F5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5A3FA23-A2B3-408D-BAC0-3974AD01A40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611C6C5-73A8-4088-8E8F-45AC80A9363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4C77668-3C09-4800-9078-32A63FDB887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617D7A1-438A-4842-B3E3-9908A6EB6D2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CFCFB3A-1124-4BB9-AF75-CF97631426F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103A532-5B2C-4425-9F2A-7F4721A16C4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OSeMOSYS_dESA_OpTIMUS</Template>
  <TotalTime>6555</TotalTime>
  <Words>692</Words>
  <Application>Microsoft Office PowerPoint</Application>
  <PresentationFormat>Widescreen</PresentationFormat>
  <Paragraphs>114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OSeMOSYS_dESA_OpTIMUS</vt:lpstr>
      <vt:lpstr>Custom Design</vt:lpstr>
      <vt:lpstr>Introduction to Energy Systems Modelling</vt:lpstr>
      <vt:lpstr>Learning outcomes</vt:lpstr>
      <vt:lpstr>Building on MJ2413 Energy and Environment</vt:lpstr>
      <vt:lpstr>Building on MJ2413 Energy and Environment</vt:lpstr>
      <vt:lpstr>Throughout the course</vt:lpstr>
      <vt:lpstr>Your feedback is important</vt:lpstr>
      <vt:lpstr>A slide with one table</vt:lpstr>
      <vt:lpstr>A slide with one Figure</vt:lpstr>
      <vt:lpstr>Key take away messages</vt:lpstr>
      <vt:lpstr>Reading material</vt:lpstr>
      <vt:lpstr>Thank you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MJ2383 - Lab 1</dc:title>
  <dc:creator>Hauke Henke</dc:creator>
  <cp:keywords>Screening curves</cp:keywords>
  <cp:lastModifiedBy>Lorenzo Sani</cp:lastModifiedBy>
  <cp:revision>190</cp:revision>
  <dcterms:created xsi:type="dcterms:W3CDTF">2015-09-18T21:05:15Z</dcterms:created>
  <dcterms:modified xsi:type="dcterms:W3CDTF">2020-03-20T15:01:27Z</dcterms:modified>
</cp:coreProperties>
</file>