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0"/>
  </p:notesMasterIdLst>
  <p:sldIdLst>
    <p:sldId id="292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0309" autoAdjust="0"/>
  </p:normalViewPr>
  <p:slideViewPr>
    <p:cSldViewPr snapToGrid="0">
      <p:cViewPr varScale="1">
        <p:scale>
          <a:sx n="106" d="100"/>
          <a:sy n="106" d="100"/>
        </p:scale>
        <p:origin x="6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504" y="369594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03/2019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Energy Modelling Platform for Africa – 14-29 January 2019 University of Cape Town (South Africa)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27504" y="329402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0201" y="364808"/>
            <a:ext cx="9226296" cy="1097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20202" y="382053"/>
            <a:ext cx="9226296" cy="669507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2120202" y="1051561"/>
            <a:ext cx="9233598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201" y="364808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0202" y="382053"/>
            <a:ext cx="9226296" cy="66950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2120202" y="1051561"/>
            <a:ext cx="9233598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27504" y="354521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504" y="364808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11650" r="6449" b="15113"/>
          <a:stretch/>
        </p:blipFill>
        <p:spPr>
          <a:xfrm>
            <a:off x="906186" y="1041144"/>
            <a:ext cx="1158284" cy="349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647"/>
            <a:ext cx="1294256" cy="51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28" y="364808"/>
            <a:ext cx="619172" cy="6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2">
            <a:extLst>
              <a:ext uri="{FF2B5EF4-FFF2-40B4-BE49-F238E27FC236}">
                <a16:creationId xmlns:a16="http://schemas.microsoft.com/office/drawing/2014/main" id="{5442360D-1F68-494B-AE97-5C1DE38EA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169" y="1611086"/>
            <a:ext cx="10517632" cy="783771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400" dirty="0">
                <a:latin typeface="+mj-lt"/>
              </a:rPr>
              <a:t>The complexity of the energy system can be simplified and represented in an organised model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reality to a model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EBB88E2-45E7-497B-98B3-D6FDD49B2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718" y="2394857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</a:pPr>
            <a:r>
              <a:rPr lang="hr-HR" sz="2200" b="1" i="0" dirty="0">
                <a:latin typeface="+mj-lt"/>
                <a:cs typeface="Calibri Light" panose="020F0302020204030204" pitchFamily="34" charset="0"/>
              </a:rPr>
              <a:t>Resources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6778F51-255E-44C9-81C9-C507FF2D0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058" y="2394857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</a:pPr>
            <a:r>
              <a:rPr lang="hr-HR" sz="2200" b="1" i="0" dirty="0">
                <a:latin typeface="+mj-lt"/>
                <a:cs typeface="Calibri Light" panose="020F0302020204030204" pitchFamily="34" charset="0"/>
              </a:rPr>
              <a:t>Primary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3754A73-F012-46D6-8E10-C3CBE714F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240" y="2394857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</a:pPr>
            <a:r>
              <a:rPr lang="hr-HR" sz="2200" b="1" i="0" dirty="0">
                <a:latin typeface="+mj-lt"/>
                <a:cs typeface="Calibri Light" panose="020F0302020204030204" pitchFamily="34" charset="0"/>
              </a:rPr>
              <a:t>Secondary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83016C7-F5E8-4314-9BF7-39D283BE1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020" y="2394857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</a:pPr>
            <a:r>
              <a:rPr lang="hr-HR" sz="2200" b="1" i="0" dirty="0">
                <a:latin typeface="+mj-lt"/>
                <a:cs typeface="Calibri Light" panose="020F0302020204030204" pitchFamily="34" charset="0"/>
              </a:rPr>
              <a:t>Final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" t="16984" r="1858" b="16032"/>
          <a:stretch/>
        </p:blipFill>
        <p:spPr>
          <a:xfrm>
            <a:off x="2500347" y="2856573"/>
            <a:ext cx="7189275" cy="3745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9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Why model?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480D5-202C-4232-9926-B202772C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6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Why model?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436FCB-7A30-4C73-88D3-9A2C326B2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586" y="1799114"/>
            <a:ext cx="5159444" cy="4971256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Explain (very distinct from predict)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Guide data collection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Illuminate core dynamics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Suggest dynamical analogies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Discover new questions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Promote a scientific habit of mind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Bound (bracket) outcomes to plausible ranges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Illuminate core uncertainties.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Offer crisis options in near-real time</a:t>
            </a:r>
          </a:p>
          <a:p>
            <a:pPr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23984F-37E7-468E-B855-02701E848CEC}"/>
              </a:ext>
            </a:extLst>
          </p:cNvPr>
          <p:cNvSpPr txBox="1">
            <a:spLocks/>
          </p:cNvSpPr>
          <p:nvPr/>
        </p:nvSpPr>
        <p:spPr>
          <a:xfrm>
            <a:off x="6111240" y="1799114"/>
            <a:ext cx="5285174" cy="497125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0"/>
            </a:pPr>
            <a:r>
              <a:rPr lang="en-US" sz="2400" dirty="0"/>
              <a:t>Demonstrate tradeoffs / suggest efficiencies</a:t>
            </a:r>
          </a:p>
          <a:p>
            <a:pPr>
              <a:buFont typeface="+mj-lt"/>
              <a:buAutoNum type="arabicPeriod" startAt="10"/>
            </a:pPr>
            <a:r>
              <a:rPr lang="en-US" sz="2400" dirty="0"/>
              <a:t>Challenge the robustness of prevailing theory through perturbations</a:t>
            </a:r>
          </a:p>
          <a:p>
            <a:pPr>
              <a:buFont typeface="+mj-lt"/>
              <a:buAutoNum type="arabicPeriod" startAt="10"/>
            </a:pPr>
            <a:r>
              <a:rPr lang="en-US" sz="2400" dirty="0"/>
              <a:t>Expose prevailing wisdom as incompatible with available data</a:t>
            </a:r>
          </a:p>
          <a:p>
            <a:pPr>
              <a:buFont typeface="+mj-lt"/>
              <a:buAutoNum type="arabicPeriod" startAt="10"/>
            </a:pPr>
            <a:r>
              <a:rPr lang="en-US" sz="2400" dirty="0"/>
              <a:t>Train practitioners</a:t>
            </a:r>
          </a:p>
          <a:p>
            <a:pPr>
              <a:buFont typeface="+mj-lt"/>
              <a:buAutoNum type="arabicPeriod" startAt="10"/>
            </a:pPr>
            <a:r>
              <a:rPr lang="en-US" sz="2400" dirty="0"/>
              <a:t>Discipline the policy dialogue</a:t>
            </a:r>
          </a:p>
          <a:p>
            <a:pPr>
              <a:buFont typeface="+mj-lt"/>
              <a:buAutoNum type="arabicPeriod" startAt="10"/>
            </a:pPr>
            <a:r>
              <a:rPr lang="en-US" sz="2400" dirty="0"/>
              <a:t>Educate the general public</a:t>
            </a:r>
          </a:p>
          <a:p>
            <a:pPr>
              <a:buFont typeface="+mj-lt"/>
              <a:buAutoNum type="arabicPeriod" startAt="10"/>
            </a:pPr>
            <a:r>
              <a:rPr lang="en-US" sz="2400" dirty="0"/>
              <a:t>Reveal the apparently simple (complex) to be complex (simple)</a:t>
            </a:r>
          </a:p>
          <a:p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480D5-202C-4232-9926-B202772C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8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Why model?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436FCB-7A30-4C73-88D3-9A2C326B2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586" y="1799114"/>
            <a:ext cx="10474394" cy="49712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/>
              <a:t>To </a:t>
            </a:r>
            <a:r>
              <a:rPr lang="en-US" sz="2400" dirty="0" err="1"/>
              <a:t>summarise</a:t>
            </a:r>
            <a:r>
              <a:rPr lang="en-US" sz="2400" dirty="0"/>
              <a:t>…</a:t>
            </a:r>
          </a:p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3200" b="1" dirty="0"/>
              <a:t>M</a:t>
            </a:r>
            <a:r>
              <a:rPr lang="en-US" sz="3200" b="1" dirty="0" smtClean="0"/>
              <a:t>odelling </a:t>
            </a:r>
            <a:r>
              <a:rPr lang="en-US" sz="3200" b="1" dirty="0"/>
              <a:t>for INSIGHTS, not numbers… (nor answers)</a:t>
            </a:r>
          </a:p>
          <a:p>
            <a:pPr algn="ctr"/>
            <a:r>
              <a:rPr lang="en-US" sz="2400" b="1" dirty="0"/>
              <a:t>Huntington et al. (1982)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A55172-0D73-460D-ACC4-170617AF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1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083" y="1534447"/>
            <a:ext cx="10046750" cy="4672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Governments/public have 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qualitative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ideas on the future development of the country and its energy system,</a:t>
            </a:r>
            <a:r>
              <a:rPr lang="hr-H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for example: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Policy  goals (e.g. economic development, financial constraints, environmental constraints, energy security, rural development…)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Preferred technology options (e.g. using domestic resources, increasing RES shares…)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Future availability and prices of energy forms…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Public perception: may prefer some technologies over others</a:t>
            </a: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Energy systems models provide frameworks to 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quantitatively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assess implications of different energy policy / development options on the energy supply system</a:t>
            </a:r>
            <a:endParaRPr lang="fr-F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insights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9CA8C-8426-49EF-9C73-E15CDB37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12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083" y="1831905"/>
            <a:ext cx="10046750" cy="4660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</a:rPr>
              <a:t>They </a:t>
            </a:r>
            <a:r>
              <a:rPr lang="sv-S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hr-H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annot predict</a:t>
            </a:r>
            <a:r>
              <a:rPr lang="sv-S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the</a:t>
            </a:r>
            <a:r>
              <a:rPr lang="hr-H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future</a:t>
            </a: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But can help understand future better and stay prepared to take informed decision</a:t>
            </a:r>
          </a:p>
          <a:p>
            <a:pPr marL="0" indent="0">
              <a:buNone/>
            </a:pPr>
            <a: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</a:rPr>
              <a:t>They </a:t>
            </a:r>
            <a:r>
              <a:rPr lang="sv-S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hr-H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annot make decisions</a:t>
            </a: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The main task of an energy analyst is to evaluate different options and provide clear inputs for decision makers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insights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5D4CA-CFC7-496B-8B42-96D60E5B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083" y="1831905"/>
            <a:ext cx="10046750" cy="4660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</a:rPr>
              <a:t>Are we really finished when we have got the insights?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is not everything…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5D4CA-CFC7-496B-8B42-96D60E5B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17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083" y="1831905"/>
            <a:ext cx="10046750" cy="4660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</a:rPr>
              <a:t>Are we really finished when we have got the insights?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</a:rPr>
              <a:t>Refine the inputs and analyses involving </a:t>
            </a:r>
            <a:r>
              <a:rPr lang="sv-S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stakeholders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</a:rPr>
              <a:t>Make analysis </a:t>
            </a:r>
            <a:r>
              <a:rPr lang="sv-S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reproducible</a:t>
            </a:r>
            <a: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</a:rPr>
              <a:t> and build a solid body of </a:t>
            </a:r>
            <a:r>
              <a:rPr lang="sv-S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research infrastructure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</a:rPr>
              <a:t>Communicate the results to </a:t>
            </a:r>
            <a:r>
              <a:rPr lang="sv-S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policy makers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</a:rPr>
              <a:t>Communicate the results to the </a:t>
            </a:r>
            <a:r>
              <a:rPr lang="sv-S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civil society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sv-SE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Keep it always transparent, reproducible and sustainable!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is not everything…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5D4CA-CFC7-496B-8B42-96D60E5B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5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5518</TotalTime>
  <Words>376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OSeMOSYS_dESA_OpTIMUS</vt:lpstr>
      <vt:lpstr>From reality to a model</vt:lpstr>
      <vt:lpstr>Why model?</vt:lpstr>
      <vt:lpstr>Why model?</vt:lpstr>
      <vt:lpstr>Why model?</vt:lpstr>
      <vt:lpstr>Modelling insights</vt:lpstr>
      <vt:lpstr>Modelling insights</vt:lpstr>
      <vt:lpstr>Modelling is not everything…</vt:lpstr>
      <vt:lpstr>Modelling is not everything…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134</cp:revision>
  <cp:lastPrinted>2019-01-13T20:57:57Z</cp:lastPrinted>
  <dcterms:created xsi:type="dcterms:W3CDTF">2015-09-18T21:05:15Z</dcterms:created>
  <dcterms:modified xsi:type="dcterms:W3CDTF">2020-04-02T15:40:31Z</dcterms:modified>
</cp:coreProperties>
</file>