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0"/>
    <p:sldMasterId id="2147483699" r:id="rId11"/>
  </p:sldMasterIdLst>
  <p:notesMasterIdLst>
    <p:notesMasterId r:id="rId26"/>
  </p:notesMasterIdLst>
  <p:sldIdLst>
    <p:sldId id="257" r:id="rId12"/>
    <p:sldId id="484" r:id="rId13"/>
    <p:sldId id="490" r:id="rId14"/>
    <p:sldId id="491" r:id="rId15"/>
    <p:sldId id="374" r:id="rId16"/>
    <p:sldId id="375" r:id="rId17"/>
    <p:sldId id="492" r:id="rId18"/>
    <p:sldId id="494" r:id="rId19"/>
    <p:sldId id="495" r:id="rId20"/>
    <p:sldId id="493" r:id="rId21"/>
    <p:sldId id="496" r:id="rId22"/>
    <p:sldId id="339" r:id="rId23"/>
    <p:sldId id="380" r:id="rId24"/>
    <p:sldId id="33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ltie and Outline" id="{42E3960D-86FC-4C0A-88FB-12FE8E56D1A7}">
          <p14:sldIdLst>
            <p14:sldId id="257"/>
            <p14:sldId id="484"/>
            <p14:sldId id="490"/>
            <p14:sldId id="491"/>
            <p14:sldId id="374"/>
            <p14:sldId id="375"/>
            <p14:sldId id="492"/>
            <p14:sldId id="494"/>
            <p14:sldId id="495"/>
            <p14:sldId id="493"/>
            <p14:sldId id="496"/>
          </p14:sldIdLst>
        </p14:section>
        <p14:section name="Context" id="{065BED4C-6380-4DDB-97EA-F07556E2D9B4}">
          <p14:sldIdLst/>
        </p14:section>
        <p14:section name="Energy System" id="{12C57406-BA79-4C89-9F30-49FBB15BD27A}">
          <p14:sldIdLst/>
        </p14:section>
        <p14:section name="Energy Systems 'Modelling'" id="{3FE0832B-C327-4A43-A536-DEDEED37C9D9}">
          <p14:sldIdLst/>
        </p14:section>
        <p14:section name="Model Types" id="{71B87814-7207-4D94-A7C3-22B2A72F7579}">
          <p14:sldIdLst/>
        </p14:section>
        <p14:section name="Take away msgs" id="{16D7CF31-CDF3-4111-8DCD-8588E03A5D92}">
          <p14:sldIdLst>
            <p14:sldId id="339"/>
          </p14:sldIdLst>
        </p14:section>
        <p14:section name="Reading material" id="{15C5C907-E101-4DBA-B571-77ECC30B49F0}">
          <p14:sldIdLst>
            <p14:sldId id="380"/>
          </p14:sldIdLst>
        </p14:section>
        <p14:section name="End" id="{55D73A6D-AEDA-4891-9572-75FE8797DEA6}">
          <p14:sldIdLst>
            <p14:sldId id="330"/>
          </p14:sldIdLst>
        </p14:section>
        <p14:section name="Attribution" id="{C2C20040-978E-4E5F-BBDD-501888675F5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8" autoAdjust="0"/>
    <p:restoredTop sz="72393" autoAdjust="0"/>
  </p:normalViewPr>
  <p:slideViewPr>
    <p:cSldViewPr snapToGrid="0">
      <p:cViewPr varScale="1">
        <p:scale>
          <a:sx n="83" d="100"/>
          <a:sy n="83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openxmlformats.org/officeDocument/2006/relationships/slide" Target="slides/slide13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g.kth.se\dfs\home\l\s\lsani\appdata\xp.V2\Desktop\Data%20extraction%20RUPT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BAU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'Summary Scenarios'!$C$346</c:f>
              <c:strCache>
                <c:ptCount val="1"/>
                <c:pt idx="0">
                  <c:v>BAU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85-44BE-B186-665CACD05B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85-44BE-B186-665CACD05B7A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85-44BE-B186-665CACD05B7A}"/>
              </c:ext>
            </c:extLst>
          </c:dPt>
          <c:dPt>
            <c:idx val="3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85-44BE-B186-665CACD05B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285-44BE-B186-665CACD05B7A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285-44BE-B186-665CACD05B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285-44BE-B186-665CACD05B7A}"/>
              </c:ext>
            </c:extLst>
          </c:dPt>
          <c:dPt>
            <c:idx val="7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285-44BE-B186-665CACD05B7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285-44BE-B186-665CACD05B7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285-44BE-B186-665CACD05B7A}"/>
              </c:ext>
            </c:extLst>
          </c:dPt>
          <c:cat>
            <c:strRef>
              <c:f>'Summary Scenarios'!$B$347:$B$356</c:f>
              <c:strCache>
                <c:ptCount val="9"/>
                <c:pt idx="0">
                  <c:v>Biomass</c:v>
                </c:pt>
                <c:pt idx="1">
                  <c:v>Wind</c:v>
                </c:pt>
                <c:pt idx="2">
                  <c:v>Solar</c:v>
                </c:pt>
                <c:pt idx="3">
                  <c:v>Geothermal</c:v>
                </c:pt>
                <c:pt idx="4">
                  <c:v>Hydro</c:v>
                </c:pt>
                <c:pt idx="5">
                  <c:v>Diesel</c:v>
                </c:pt>
                <c:pt idx="6">
                  <c:v>Gas</c:v>
                </c:pt>
                <c:pt idx="7">
                  <c:v>Coal</c:v>
                </c:pt>
                <c:pt idx="8">
                  <c:v>Renewable Share</c:v>
                </c:pt>
              </c:strCache>
            </c:strRef>
          </c:cat>
          <c:val>
            <c:numRef>
              <c:f>'Summary Scenarios'!$C$347:$C$356</c:f>
              <c:numCache>
                <c:formatCode>_(* #\ ##0_);_(* \(#\ ##0\);_(* "-"??_);_(@_)</c:formatCode>
                <c:ptCount val="10"/>
                <c:pt idx="0">
                  <c:v>89.899999999999991</c:v>
                </c:pt>
                <c:pt idx="1">
                  <c:v>0</c:v>
                </c:pt>
                <c:pt idx="2">
                  <c:v>2256.4</c:v>
                </c:pt>
                <c:pt idx="3">
                  <c:v>2901.3</c:v>
                </c:pt>
                <c:pt idx="4">
                  <c:v>11374.3</c:v>
                </c:pt>
                <c:pt idx="5">
                  <c:v>300.59999999999997</c:v>
                </c:pt>
                <c:pt idx="6">
                  <c:v>5983.9</c:v>
                </c:pt>
                <c:pt idx="7">
                  <c:v>58682.7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285-44BE-B186-665CACD05B7A}"/>
            </c:ext>
          </c:extLst>
        </c:ser>
        <c:ser>
          <c:idx val="1"/>
          <c:order val="1"/>
          <c:tx>
            <c:strRef>
              <c:f>'Summary Scenarios'!$D$346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285-44BE-B186-665CACD05B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285-44BE-B186-665CACD05B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C285-44BE-B186-665CACD05B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C285-44BE-B186-665CACD05B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C285-44BE-B186-665CACD05B7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C285-44BE-B186-665CACD05B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C285-44BE-B186-665CACD05B7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C285-44BE-B186-665CACD05B7A}"/>
              </c:ext>
            </c:extLst>
          </c:dPt>
          <c:dPt>
            <c:idx val="8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C285-44BE-B186-665CACD05B7A}"/>
              </c:ext>
            </c:extLst>
          </c:dPt>
          <c:dPt>
            <c:idx val="9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C285-44BE-B186-665CACD05B7A}"/>
              </c:ext>
            </c:extLst>
          </c:dPt>
          <c:cat>
            <c:strRef>
              <c:f>'Summary Scenarios'!$B$347:$B$356</c:f>
              <c:strCache>
                <c:ptCount val="9"/>
                <c:pt idx="0">
                  <c:v>Biomass</c:v>
                </c:pt>
                <c:pt idx="1">
                  <c:v>Wind</c:v>
                </c:pt>
                <c:pt idx="2">
                  <c:v>Solar</c:v>
                </c:pt>
                <c:pt idx="3">
                  <c:v>Geothermal</c:v>
                </c:pt>
                <c:pt idx="4">
                  <c:v>Hydro</c:v>
                </c:pt>
                <c:pt idx="5">
                  <c:v>Diesel</c:v>
                </c:pt>
                <c:pt idx="6">
                  <c:v>Gas</c:v>
                </c:pt>
                <c:pt idx="7">
                  <c:v>Coal</c:v>
                </c:pt>
                <c:pt idx="8">
                  <c:v>Renewable Share</c:v>
                </c:pt>
              </c:strCache>
            </c:strRef>
          </c:cat>
          <c:val>
            <c:numRef>
              <c:f>'Summary Scenarios'!$D$347:$D$356</c:f>
              <c:numCache>
                <c:formatCode>General</c:formatCode>
                <c:ptCount val="10"/>
                <c:pt idx="8" formatCode="_(* #\ ##0_);_(* \(#\ ##0\);_(* &quot;-&quot;??_);_(@_)">
                  <c:v>16621.900000000001</c:v>
                </c:pt>
                <c:pt idx="9" formatCode="_(* #\ ##0_);_(* \(#\ ##0\);_(* &quot;-&quot;??_);_(@_)">
                  <c:v>64967.199999999997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C285-44BE-B186-665CACD05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EDC6C-8AE3-4FE2-9A00-7EEB7DEA2DE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989C2D-5BBD-4C79-89C8-04F5098C2D1D}">
      <dgm:prSet phldrT="[Text]"/>
      <dgm:spPr/>
      <dgm:t>
        <a:bodyPr/>
        <a:lstStyle/>
        <a:p>
          <a:r>
            <a:rPr lang="en-US" dirty="0" smtClean="0"/>
            <a:t>first</a:t>
          </a:r>
          <a:endParaRPr lang="en-US" dirty="0"/>
        </a:p>
      </dgm:t>
    </dgm:pt>
    <dgm:pt modelId="{611008EA-D0E5-4B86-8EEA-3E731AAEC9FA}" type="parTrans" cxnId="{EFC58ACA-AD53-4782-84BA-D1C0498115D0}">
      <dgm:prSet/>
      <dgm:spPr/>
      <dgm:t>
        <a:bodyPr/>
        <a:lstStyle/>
        <a:p>
          <a:endParaRPr lang="en-US"/>
        </a:p>
      </dgm:t>
    </dgm:pt>
    <dgm:pt modelId="{C31D5DD6-C492-4017-AEC5-16326E39A0B1}" type="sibTrans" cxnId="{EFC58ACA-AD53-4782-84BA-D1C0498115D0}">
      <dgm:prSet/>
      <dgm:spPr/>
      <dgm:t>
        <a:bodyPr/>
        <a:lstStyle/>
        <a:p>
          <a:endParaRPr lang="en-US"/>
        </a:p>
      </dgm:t>
    </dgm:pt>
    <dgm:pt modelId="{2793A56D-7C5D-4A21-95ED-4409A84F6F79}">
      <dgm:prSet phldrT="[Text]" phldr="1"/>
      <dgm:spPr/>
      <dgm:t>
        <a:bodyPr/>
        <a:lstStyle/>
        <a:p>
          <a:endParaRPr lang="en-US"/>
        </a:p>
      </dgm:t>
    </dgm:pt>
    <dgm:pt modelId="{07C639B7-039B-4E32-A53B-5961274E0BB7}" type="parTrans" cxnId="{35297B32-4F75-40C3-9225-A9C1B34D595F}">
      <dgm:prSet/>
      <dgm:spPr/>
      <dgm:t>
        <a:bodyPr/>
        <a:lstStyle/>
        <a:p>
          <a:endParaRPr lang="en-US"/>
        </a:p>
      </dgm:t>
    </dgm:pt>
    <dgm:pt modelId="{1E6745CD-D003-42FA-B8B9-0D5E4A573ECC}" type="sibTrans" cxnId="{35297B32-4F75-40C3-9225-A9C1B34D595F}">
      <dgm:prSet/>
      <dgm:spPr/>
      <dgm:t>
        <a:bodyPr/>
        <a:lstStyle/>
        <a:p>
          <a:endParaRPr lang="en-US"/>
        </a:p>
      </dgm:t>
    </dgm:pt>
    <dgm:pt modelId="{7A38B58A-A11A-41D6-B673-E485D411F451}">
      <dgm:prSet phldrT="[Text]"/>
      <dgm:spPr/>
      <dgm:t>
        <a:bodyPr/>
        <a:lstStyle/>
        <a:p>
          <a:r>
            <a:rPr lang="en-US" dirty="0" err="1" smtClean="0"/>
            <a:t>secont</a:t>
          </a:r>
          <a:endParaRPr lang="en-US" dirty="0"/>
        </a:p>
      </dgm:t>
    </dgm:pt>
    <dgm:pt modelId="{A65BA891-8DB8-41EA-859D-F185065F4362}" type="parTrans" cxnId="{F8408688-F068-4EDE-A406-4CB7F84882DD}">
      <dgm:prSet/>
      <dgm:spPr/>
      <dgm:t>
        <a:bodyPr/>
        <a:lstStyle/>
        <a:p>
          <a:endParaRPr lang="en-US"/>
        </a:p>
      </dgm:t>
    </dgm:pt>
    <dgm:pt modelId="{25D57FB3-053C-44B6-9F14-C1B73557C87F}" type="sibTrans" cxnId="{F8408688-F068-4EDE-A406-4CB7F84882DD}">
      <dgm:prSet/>
      <dgm:spPr/>
      <dgm:t>
        <a:bodyPr/>
        <a:lstStyle/>
        <a:p>
          <a:endParaRPr lang="en-US"/>
        </a:p>
      </dgm:t>
    </dgm:pt>
    <dgm:pt modelId="{042AF18B-2F36-4D5C-AFFB-0A8C5B97A62F}">
      <dgm:prSet phldrT="[Text]" phldr="1"/>
      <dgm:spPr/>
      <dgm:t>
        <a:bodyPr/>
        <a:lstStyle/>
        <a:p>
          <a:endParaRPr lang="en-US"/>
        </a:p>
      </dgm:t>
    </dgm:pt>
    <dgm:pt modelId="{5CC33D79-F92B-4C40-A12D-DC75802721F2}" type="parTrans" cxnId="{7117A5F6-0BF1-4E0C-BB03-63F22CE12200}">
      <dgm:prSet/>
      <dgm:spPr/>
      <dgm:t>
        <a:bodyPr/>
        <a:lstStyle/>
        <a:p>
          <a:endParaRPr lang="en-US"/>
        </a:p>
      </dgm:t>
    </dgm:pt>
    <dgm:pt modelId="{55A6A8C6-588E-4BE0-99E9-5DD659CB7B41}" type="sibTrans" cxnId="{7117A5F6-0BF1-4E0C-BB03-63F22CE12200}">
      <dgm:prSet/>
      <dgm:spPr/>
      <dgm:t>
        <a:bodyPr/>
        <a:lstStyle/>
        <a:p>
          <a:endParaRPr lang="en-US"/>
        </a:p>
      </dgm:t>
    </dgm:pt>
    <dgm:pt modelId="{3A882E34-6617-4325-8A39-F5280B090C59}">
      <dgm:prSet phldrT="[Text]"/>
      <dgm:spPr/>
      <dgm:t>
        <a:bodyPr/>
        <a:lstStyle/>
        <a:p>
          <a:r>
            <a:rPr lang="en-US" dirty="0" smtClean="0"/>
            <a:t>third</a:t>
          </a:r>
          <a:endParaRPr lang="en-US" dirty="0"/>
        </a:p>
      </dgm:t>
    </dgm:pt>
    <dgm:pt modelId="{F0529C2A-F9AA-47E9-B730-2BC53146822C}" type="parTrans" cxnId="{33500339-21E2-4AA4-A7B4-DFF8548151B4}">
      <dgm:prSet/>
      <dgm:spPr/>
      <dgm:t>
        <a:bodyPr/>
        <a:lstStyle/>
        <a:p>
          <a:endParaRPr lang="en-US"/>
        </a:p>
      </dgm:t>
    </dgm:pt>
    <dgm:pt modelId="{1D81F829-D153-4CE3-A785-095A58AAB5F8}" type="sibTrans" cxnId="{33500339-21E2-4AA4-A7B4-DFF8548151B4}">
      <dgm:prSet/>
      <dgm:spPr/>
      <dgm:t>
        <a:bodyPr/>
        <a:lstStyle/>
        <a:p>
          <a:endParaRPr lang="en-US"/>
        </a:p>
      </dgm:t>
    </dgm:pt>
    <dgm:pt modelId="{E19B27D1-F466-4111-9C5C-094B68CE8803}">
      <dgm:prSet phldrT="[Text]" phldr="1"/>
      <dgm:spPr/>
      <dgm:t>
        <a:bodyPr/>
        <a:lstStyle/>
        <a:p>
          <a:endParaRPr lang="en-US"/>
        </a:p>
      </dgm:t>
    </dgm:pt>
    <dgm:pt modelId="{150FFA0D-799F-46EA-A991-4262D31EAF96}" type="parTrans" cxnId="{24AA4D7D-EFBD-4D3C-B51A-25B7C36A1BE8}">
      <dgm:prSet/>
      <dgm:spPr/>
      <dgm:t>
        <a:bodyPr/>
        <a:lstStyle/>
        <a:p>
          <a:endParaRPr lang="en-US"/>
        </a:p>
      </dgm:t>
    </dgm:pt>
    <dgm:pt modelId="{D8653F3C-10EC-46B6-9FB8-6BA28FE51BEE}" type="sibTrans" cxnId="{24AA4D7D-EFBD-4D3C-B51A-25B7C36A1BE8}">
      <dgm:prSet/>
      <dgm:spPr/>
      <dgm:t>
        <a:bodyPr/>
        <a:lstStyle/>
        <a:p>
          <a:endParaRPr lang="en-US"/>
        </a:p>
      </dgm:t>
    </dgm:pt>
    <dgm:pt modelId="{F30FE32C-9C5B-42A8-9CC6-FC2D1A66885B}" type="pres">
      <dgm:prSet presAssocID="{F45EDC6C-8AE3-4FE2-9A00-7EEB7DEA2DE8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BBE1E9B-7D6D-4EBF-A90A-18F5A44CF0BD}" type="pres">
      <dgm:prSet presAssocID="{13989C2D-5BBD-4C79-89C8-04F5098C2D1D}" presName="composite" presStyleCnt="0"/>
      <dgm:spPr/>
    </dgm:pt>
    <dgm:pt modelId="{71B17BFC-D67C-4F36-A550-39BD4FC48E9E}" type="pres">
      <dgm:prSet presAssocID="{13989C2D-5BBD-4C79-89C8-04F5098C2D1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88D8A-FAF2-44AB-8CE4-A78B28883FED}" type="pres">
      <dgm:prSet presAssocID="{13989C2D-5BBD-4C79-89C8-04F5098C2D1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00A40-9EEA-43CA-A468-E088D4BA6D70}" type="pres">
      <dgm:prSet presAssocID="{13989C2D-5BBD-4C79-89C8-04F5098C2D1D}" presName="BalanceSpacing" presStyleCnt="0"/>
      <dgm:spPr/>
    </dgm:pt>
    <dgm:pt modelId="{C4D177A3-6520-445B-8C4A-910D5EC5B97A}" type="pres">
      <dgm:prSet presAssocID="{13989C2D-5BBD-4C79-89C8-04F5098C2D1D}" presName="BalanceSpacing1" presStyleCnt="0"/>
      <dgm:spPr/>
    </dgm:pt>
    <dgm:pt modelId="{CB9678F9-7D6E-4B2B-A26F-490F905A17B5}" type="pres">
      <dgm:prSet presAssocID="{C31D5DD6-C492-4017-AEC5-16326E39A0B1}" presName="Accent1Text" presStyleLbl="node1" presStyleIdx="1" presStyleCnt="6"/>
      <dgm:spPr/>
      <dgm:t>
        <a:bodyPr/>
        <a:lstStyle/>
        <a:p>
          <a:endParaRPr lang="en-US"/>
        </a:p>
      </dgm:t>
    </dgm:pt>
    <dgm:pt modelId="{15A6742B-6728-4E0E-B2C2-4DB74ED5D7DE}" type="pres">
      <dgm:prSet presAssocID="{C31D5DD6-C492-4017-AEC5-16326E39A0B1}" presName="spaceBetweenRectangles" presStyleCnt="0"/>
      <dgm:spPr/>
    </dgm:pt>
    <dgm:pt modelId="{B9729D68-F491-4F41-9E6C-8E77AE4737BD}" type="pres">
      <dgm:prSet presAssocID="{7A38B58A-A11A-41D6-B673-E485D411F451}" presName="composite" presStyleCnt="0"/>
      <dgm:spPr/>
    </dgm:pt>
    <dgm:pt modelId="{E41E78E6-8375-46EB-8122-6D14E2FC100A}" type="pres">
      <dgm:prSet presAssocID="{7A38B58A-A11A-41D6-B673-E485D411F451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1775C-C28A-43D4-8072-9D8259C2FAA7}" type="pres">
      <dgm:prSet presAssocID="{7A38B58A-A11A-41D6-B673-E485D411F451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B6FE1-425C-41F9-B050-C913AF1FBC2F}" type="pres">
      <dgm:prSet presAssocID="{7A38B58A-A11A-41D6-B673-E485D411F451}" presName="BalanceSpacing" presStyleCnt="0"/>
      <dgm:spPr/>
    </dgm:pt>
    <dgm:pt modelId="{C9E7E172-A68C-4603-94D3-349CCDDF2B18}" type="pres">
      <dgm:prSet presAssocID="{7A38B58A-A11A-41D6-B673-E485D411F451}" presName="BalanceSpacing1" presStyleCnt="0"/>
      <dgm:spPr/>
    </dgm:pt>
    <dgm:pt modelId="{958E7863-7E03-4CBC-951F-059E66E465E3}" type="pres">
      <dgm:prSet presAssocID="{25D57FB3-053C-44B6-9F14-C1B73557C87F}" presName="Accent1Text" presStyleLbl="node1" presStyleIdx="3" presStyleCnt="6"/>
      <dgm:spPr/>
      <dgm:t>
        <a:bodyPr/>
        <a:lstStyle/>
        <a:p>
          <a:endParaRPr lang="en-US"/>
        </a:p>
      </dgm:t>
    </dgm:pt>
    <dgm:pt modelId="{530997C0-A59A-4570-998B-35BDE1159949}" type="pres">
      <dgm:prSet presAssocID="{25D57FB3-053C-44B6-9F14-C1B73557C87F}" presName="spaceBetweenRectangles" presStyleCnt="0"/>
      <dgm:spPr/>
    </dgm:pt>
    <dgm:pt modelId="{75197842-A5CE-4400-9D00-429F44F0FCCE}" type="pres">
      <dgm:prSet presAssocID="{3A882E34-6617-4325-8A39-F5280B090C59}" presName="composite" presStyleCnt="0"/>
      <dgm:spPr/>
    </dgm:pt>
    <dgm:pt modelId="{6841CED3-D67B-4EC2-9333-33F63CEB93E3}" type="pres">
      <dgm:prSet presAssocID="{3A882E34-6617-4325-8A39-F5280B090C5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D4454-8B75-432A-AAF5-12821D285302}" type="pres">
      <dgm:prSet presAssocID="{3A882E34-6617-4325-8A39-F5280B090C5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D90B55-A70C-4A58-AA46-B13F368B55FE}" type="pres">
      <dgm:prSet presAssocID="{3A882E34-6617-4325-8A39-F5280B090C59}" presName="BalanceSpacing" presStyleCnt="0"/>
      <dgm:spPr/>
    </dgm:pt>
    <dgm:pt modelId="{3EAAA852-C9DA-488B-B169-8ACE034ABD4F}" type="pres">
      <dgm:prSet presAssocID="{3A882E34-6617-4325-8A39-F5280B090C59}" presName="BalanceSpacing1" presStyleCnt="0"/>
      <dgm:spPr/>
    </dgm:pt>
    <dgm:pt modelId="{EA8D8AEF-CA32-444E-8227-C3B93B3A7FDD}" type="pres">
      <dgm:prSet presAssocID="{1D81F829-D153-4CE3-A785-095A58AAB5F8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EFC58ACA-AD53-4782-84BA-D1C0498115D0}" srcId="{F45EDC6C-8AE3-4FE2-9A00-7EEB7DEA2DE8}" destId="{13989C2D-5BBD-4C79-89C8-04F5098C2D1D}" srcOrd="0" destOrd="0" parTransId="{611008EA-D0E5-4B86-8EEA-3E731AAEC9FA}" sibTransId="{C31D5DD6-C492-4017-AEC5-16326E39A0B1}"/>
    <dgm:cxn modelId="{6DBF24F7-2F9B-474E-A74E-2C1E5E615C47}" type="presOf" srcId="{3A882E34-6617-4325-8A39-F5280B090C59}" destId="{6841CED3-D67B-4EC2-9333-33F63CEB93E3}" srcOrd="0" destOrd="0" presId="urn:microsoft.com/office/officeart/2008/layout/AlternatingHexagons"/>
    <dgm:cxn modelId="{5026966B-4B1F-4CDB-9E5B-0E3B016B7080}" type="presOf" srcId="{7A38B58A-A11A-41D6-B673-E485D411F451}" destId="{E41E78E6-8375-46EB-8122-6D14E2FC100A}" srcOrd="0" destOrd="0" presId="urn:microsoft.com/office/officeart/2008/layout/AlternatingHexagons"/>
    <dgm:cxn modelId="{33500339-21E2-4AA4-A7B4-DFF8548151B4}" srcId="{F45EDC6C-8AE3-4FE2-9A00-7EEB7DEA2DE8}" destId="{3A882E34-6617-4325-8A39-F5280B090C59}" srcOrd="2" destOrd="0" parTransId="{F0529C2A-F9AA-47E9-B730-2BC53146822C}" sibTransId="{1D81F829-D153-4CE3-A785-095A58AAB5F8}"/>
    <dgm:cxn modelId="{BA769C31-0E23-4D91-889C-5564EABCD0CA}" type="presOf" srcId="{1D81F829-D153-4CE3-A785-095A58AAB5F8}" destId="{EA8D8AEF-CA32-444E-8227-C3B93B3A7FDD}" srcOrd="0" destOrd="0" presId="urn:microsoft.com/office/officeart/2008/layout/AlternatingHexagons"/>
    <dgm:cxn modelId="{F8408688-F068-4EDE-A406-4CB7F84882DD}" srcId="{F45EDC6C-8AE3-4FE2-9A00-7EEB7DEA2DE8}" destId="{7A38B58A-A11A-41D6-B673-E485D411F451}" srcOrd="1" destOrd="0" parTransId="{A65BA891-8DB8-41EA-859D-F185065F4362}" sibTransId="{25D57FB3-053C-44B6-9F14-C1B73557C87F}"/>
    <dgm:cxn modelId="{7117A5F6-0BF1-4E0C-BB03-63F22CE12200}" srcId="{7A38B58A-A11A-41D6-B673-E485D411F451}" destId="{042AF18B-2F36-4D5C-AFFB-0A8C5B97A62F}" srcOrd="0" destOrd="0" parTransId="{5CC33D79-F92B-4C40-A12D-DC75802721F2}" sibTransId="{55A6A8C6-588E-4BE0-99E9-5DD659CB7B41}"/>
    <dgm:cxn modelId="{AEEE530B-F7A2-4B4F-8B27-39BD2C5FFBC1}" type="presOf" srcId="{25D57FB3-053C-44B6-9F14-C1B73557C87F}" destId="{958E7863-7E03-4CBC-951F-059E66E465E3}" srcOrd="0" destOrd="0" presId="urn:microsoft.com/office/officeart/2008/layout/AlternatingHexagons"/>
    <dgm:cxn modelId="{AC8B3A98-0F6C-45D6-995B-80F7EA618592}" type="presOf" srcId="{C31D5DD6-C492-4017-AEC5-16326E39A0B1}" destId="{CB9678F9-7D6E-4B2B-A26F-490F905A17B5}" srcOrd="0" destOrd="0" presId="urn:microsoft.com/office/officeart/2008/layout/AlternatingHexagons"/>
    <dgm:cxn modelId="{7A2DC518-A536-489A-B3EA-4BCAE664A401}" type="presOf" srcId="{13989C2D-5BBD-4C79-89C8-04F5098C2D1D}" destId="{71B17BFC-D67C-4F36-A550-39BD4FC48E9E}" srcOrd="0" destOrd="0" presId="urn:microsoft.com/office/officeart/2008/layout/AlternatingHexagons"/>
    <dgm:cxn modelId="{35297B32-4F75-40C3-9225-A9C1B34D595F}" srcId="{13989C2D-5BBD-4C79-89C8-04F5098C2D1D}" destId="{2793A56D-7C5D-4A21-95ED-4409A84F6F79}" srcOrd="0" destOrd="0" parTransId="{07C639B7-039B-4E32-A53B-5961274E0BB7}" sibTransId="{1E6745CD-D003-42FA-B8B9-0D5E4A573ECC}"/>
    <dgm:cxn modelId="{EC321A97-0BE1-4C02-A5AE-075B418AC680}" type="presOf" srcId="{E19B27D1-F466-4111-9C5C-094B68CE8803}" destId="{091D4454-8B75-432A-AAF5-12821D285302}" srcOrd="0" destOrd="0" presId="urn:microsoft.com/office/officeart/2008/layout/AlternatingHexagons"/>
    <dgm:cxn modelId="{96B06A9E-0DAB-44FC-811F-487EFC1B59F6}" type="presOf" srcId="{F45EDC6C-8AE3-4FE2-9A00-7EEB7DEA2DE8}" destId="{F30FE32C-9C5B-42A8-9CC6-FC2D1A66885B}" srcOrd="0" destOrd="0" presId="urn:microsoft.com/office/officeart/2008/layout/AlternatingHexagons"/>
    <dgm:cxn modelId="{F24C1FBB-ABD9-4A66-9092-575C2FB319B3}" type="presOf" srcId="{2793A56D-7C5D-4A21-95ED-4409A84F6F79}" destId="{BCF88D8A-FAF2-44AB-8CE4-A78B28883FED}" srcOrd="0" destOrd="0" presId="urn:microsoft.com/office/officeart/2008/layout/AlternatingHexagons"/>
    <dgm:cxn modelId="{24AA4D7D-EFBD-4D3C-B51A-25B7C36A1BE8}" srcId="{3A882E34-6617-4325-8A39-F5280B090C59}" destId="{E19B27D1-F466-4111-9C5C-094B68CE8803}" srcOrd="0" destOrd="0" parTransId="{150FFA0D-799F-46EA-A991-4262D31EAF96}" sibTransId="{D8653F3C-10EC-46B6-9FB8-6BA28FE51BEE}"/>
    <dgm:cxn modelId="{C84467EB-53F2-41BC-8F28-4567615B3EB1}" type="presOf" srcId="{042AF18B-2F36-4D5C-AFFB-0A8C5B97A62F}" destId="{5191775C-C28A-43D4-8072-9D8259C2FAA7}" srcOrd="0" destOrd="0" presId="urn:microsoft.com/office/officeart/2008/layout/AlternatingHexagons"/>
    <dgm:cxn modelId="{B3385730-F4E5-4A44-A79E-8B72EA5E0CF6}" type="presParOf" srcId="{F30FE32C-9C5B-42A8-9CC6-FC2D1A66885B}" destId="{FBBE1E9B-7D6D-4EBF-A90A-18F5A44CF0BD}" srcOrd="0" destOrd="0" presId="urn:microsoft.com/office/officeart/2008/layout/AlternatingHexagons"/>
    <dgm:cxn modelId="{67C5EDEF-8369-4C65-AD5B-52EDDB8F90FF}" type="presParOf" srcId="{FBBE1E9B-7D6D-4EBF-A90A-18F5A44CF0BD}" destId="{71B17BFC-D67C-4F36-A550-39BD4FC48E9E}" srcOrd="0" destOrd="0" presId="urn:microsoft.com/office/officeart/2008/layout/AlternatingHexagons"/>
    <dgm:cxn modelId="{4A5651BA-480F-4ED9-B9DD-8C9B96B7E220}" type="presParOf" srcId="{FBBE1E9B-7D6D-4EBF-A90A-18F5A44CF0BD}" destId="{BCF88D8A-FAF2-44AB-8CE4-A78B28883FED}" srcOrd="1" destOrd="0" presId="urn:microsoft.com/office/officeart/2008/layout/AlternatingHexagons"/>
    <dgm:cxn modelId="{2B2F4BFB-1D7B-4FD2-A327-A1A2367E4A2C}" type="presParOf" srcId="{FBBE1E9B-7D6D-4EBF-A90A-18F5A44CF0BD}" destId="{79500A40-9EEA-43CA-A468-E088D4BA6D70}" srcOrd="2" destOrd="0" presId="urn:microsoft.com/office/officeart/2008/layout/AlternatingHexagons"/>
    <dgm:cxn modelId="{F533D6D7-CEB6-47EA-9613-E5DEEB6C73F4}" type="presParOf" srcId="{FBBE1E9B-7D6D-4EBF-A90A-18F5A44CF0BD}" destId="{C4D177A3-6520-445B-8C4A-910D5EC5B97A}" srcOrd="3" destOrd="0" presId="urn:microsoft.com/office/officeart/2008/layout/AlternatingHexagons"/>
    <dgm:cxn modelId="{AB4C50F7-8BB4-41BA-8129-556CC54CF78F}" type="presParOf" srcId="{FBBE1E9B-7D6D-4EBF-A90A-18F5A44CF0BD}" destId="{CB9678F9-7D6E-4B2B-A26F-490F905A17B5}" srcOrd="4" destOrd="0" presId="urn:microsoft.com/office/officeart/2008/layout/AlternatingHexagons"/>
    <dgm:cxn modelId="{26305B4C-AED8-4451-BC69-91D2F303FDAF}" type="presParOf" srcId="{F30FE32C-9C5B-42A8-9CC6-FC2D1A66885B}" destId="{15A6742B-6728-4E0E-B2C2-4DB74ED5D7DE}" srcOrd="1" destOrd="0" presId="urn:microsoft.com/office/officeart/2008/layout/AlternatingHexagons"/>
    <dgm:cxn modelId="{5F6F470E-F106-445F-B7BE-6EDD44998509}" type="presParOf" srcId="{F30FE32C-9C5B-42A8-9CC6-FC2D1A66885B}" destId="{B9729D68-F491-4F41-9E6C-8E77AE4737BD}" srcOrd="2" destOrd="0" presId="urn:microsoft.com/office/officeart/2008/layout/AlternatingHexagons"/>
    <dgm:cxn modelId="{A0E18400-200D-4EFE-BB49-3A95F1E963F7}" type="presParOf" srcId="{B9729D68-F491-4F41-9E6C-8E77AE4737BD}" destId="{E41E78E6-8375-46EB-8122-6D14E2FC100A}" srcOrd="0" destOrd="0" presId="urn:microsoft.com/office/officeart/2008/layout/AlternatingHexagons"/>
    <dgm:cxn modelId="{3E161B12-FCC4-497A-B784-91106C4EEA60}" type="presParOf" srcId="{B9729D68-F491-4F41-9E6C-8E77AE4737BD}" destId="{5191775C-C28A-43D4-8072-9D8259C2FAA7}" srcOrd="1" destOrd="0" presId="urn:microsoft.com/office/officeart/2008/layout/AlternatingHexagons"/>
    <dgm:cxn modelId="{76C1B5EA-00ED-428C-A8B8-032B9CE5DB7D}" type="presParOf" srcId="{B9729D68-F491-4F41-9E6C-8E77AE4737BD}" destId="{11AB6FE1-425C-41F9-B050-C913AF1FBC2F}" srcOrd="2" destOrd="0" presId="urn:microsoft.com/office/officeart/2008/layout/AlternatingHexagons"/>
    <dgm:cxn modelId="{9747D276-F77C-4D3D-9423-B4792B1F8084}" type="presParOf" srcId="{B9729D68-F491-4F41-9E6C-8E77AE4737BD}" destId="{C9E7E172-A68C-4603-94D3-349CCDDF2B18}" srcOrd="3" destOrd="0" presId="urn:microsoft.com/office/officeart/2008/layout/AlternatingHexagons"/>
    <dgm:cxn modelId="{61FA7116-792D-4BC1-AAD6-ECD5E15AF23F}" type="presParOf" srcId="{B9729D68-F491-4F41-9E6C-8E77AE4737BD}" destId="{958E7863-7E03-4CBC-951F-059E66E465E3}" srcOrd="4" destOrd="0" presId="urn:microsoft.com/office/officeart/2008/layout/AlternatingHexagons"/>
    <dgm:cxn modelId="{6DB95E81-5DA8-444D-BE3F-7A45B05043CB}" type="presParOf" srcId="{F30FE32C-9C5B-42A8-9CC6-FC2D1A66885B}" destId="{530997C0-A59A-4570-998B-35BDE1159949}" srcOrd="3" destOrd="0" presId="urn:microsoft.com/office/officeart/2008/layout/AlternatingHexagons"/>
    <dgm:cxn modelId="{E7116DCA-E212-4D65-9FFE-1C6BA3257DDB}" type="presParOf" srcId="{F30FE32C-9C5B-42A8-9CC6-FC2D1A66885B}" destId="{75197842-A5CE-4400-9D00-429F44F0FCCE}" srcOrd="4" destOrd="0" presId="urn:microsoft.com/office/officeart/2008/layout/AlternatingHexagons"/>
    <dgm:cxn modelId="{14113074-CB6C-4105-83A7-B5EED2807E27}" type="presParOf" srcId="{75197842-A5CE-4400-9D00-429F44F0FCCE}" destId="{6841CED3-D67B-4EC2-9333-33F63CEB93E3}" srcOrd="0" destOrd="0" presId="urn:microsoft.com/office/officeart/2008/layout/AlternatingHexagons"/>
    <dgm:cxn modelId="{AD79C942-F269-4B54-B0F5-5F7036125B4D}" type="presParOf" srcId="{75197842-A5CE-4400-9D00-429F44F0FCCE}" destId="{091D4454-8B75-432A-AAF5-12821D285302}" srcOrd="1" destOrd="0" presId="urn:microsoft.com/office/officeart/2008/layout/AlternatingHexagons"/>
    <dgm:cxn modelId="{63E90228-5CEB-4131-BF90-FC9E396FA63D}" type="presParOf" srcId="{75197842-A5CE-4400-9D00-429F44F0FCCE}" destId="{97D90B55-A70C-4A58-AA46-B13F368B55FE}" srcOrd="2" destOrd="0" presId="urn:microsoft.com/office/officeart/2008/layout/AlternatingHexagons"/>
    <dgm:cxn modelId="{EAE8956B-F294-4791-8BAA-4BAD09DA3F41}" type="presParOf" srcId="{75197842-A5CE-4400-9D00-429F44F0FCCE}" destId="{3EAAA852-C9DA-488B-B169-8ACE034ABD4F}" srcOrd="3" destOrd="0" presId="urn:microsoft.com/office/officeart/2008/layout/AlternatingHexagons"/>
    <dgm:cxn modelId="{B0CF0249-4BEB-43BD-8BAB-683CC7D581F9}" type="presParOf" srcId="{75197842-A5CE-4400-9D00-429F44F0FCCE}" destId="{EA8D8AEF-CA32-444E-8227-C3B93B3A7FD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17BFC-D67C-4F36-A550-39BD4FC48E9E}">
      <dsp:nvSpPr>
        <dsp:cNvPr id="0" name=""/>
        <dsp:cNvSpPr/>
      </dsp:nvSpPr>
      <dsp:spPr>
        <a:xfrm rot="5400000">
          <a:off x="4790145" y="1113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first</a:t>
          </a:r>
          <a:endParaRPr lang="en-US" sz="2400" kern="1200" dirty="0"/>
        </a:p>
      </dsp:txBody>
      <dsp:txXfrm rot="-5400000">
        <a:off x="5128284" y="264518"/>
        <a:ext cx="1009572" cy="1160426"/>
      </dsp:txXfrm>
    </dsp:sp>
    <dsp:sp modelId="{BCF88D8A-FAF2-44AB-8CE4-A78B28883FED}">
      <dsp:nvSpPr>
        <dsp:cNvPr id="0" name=""/>
        <dsp:cNvSpPr/>
      </dsp:nvSpPr>
      <dsp:spPr>
        <a:xfrm>
          <a:off x="6410921" y="338976"/>
          <a:ext cx="1881409" cy="1011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410921" y="338976"/>
        <a:ext cx="1881409" cy="1011510"/>
      </dsp:txXfrm>
    </dsp:sp>
    <dsp:sp modelId="{CB9678F9-7D6E-4B2B-A26F-490F905A17B5}">
      <dsp:nvSpPr>
        <dsp:cNvPr id="0" name=""/>
        <dsp:cNvSpPr/>
      </dsp:nvSpPr>
      <dsp:spPr>
        <a:xfrm rot="5400000">
          <a:off x="3206119" y="1113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544258" y="264518"/>
        <a:ext cx="1009572" cy="1160426"/>
      </dsp:txXfrm>
    </dsp:sp>
    <dsp:sp modelId="{E41E78E6-8375-46EB-8122-6D14E2FC100A}">
      <dsp:nvSpPr>
        <dsp:cNvPr id="0" name=""/>
        <dsp:cNvSpPr/>
      </dsp:nvSpPr>
      <dsp:spPr>
        <a:xfrm rot="5400000">
          <a:off x="3995097" y="154233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secont</a:t>
          </a:r>
          <a:endParaRPr lang="en-US" sz="2400" kern="1200" dirty="0"/>
        </a:p>
      </dsp:txBody>
      <dsp:txXfrm rot="-5400000">
        <a:off x="4333236" y="1695468"/>
        <a:ext cx="1009572" cy="1160426"/>
      </dsp:txXfrm>
    </dsp:sp>
    <dsp:sp modelId="{5191775C-C28A-43D4-8072-9D8259C2FAA7}">
      <dsp:nvSpPr>
        <dsp:cNvPr id="0" name=""/>
        <dsp:cNvSpPr/>
      </dsp:nvSpPr>
      <dsp:spPr>
        <a:xfrm>
          <a:off x="2223268" y="1769926"/>
          <a:ext cx="1820718" cy="1011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223268" y="1769926"/>
        <a:ext cx="1820718" cy="1011510"/>
      </dsp:txXfrm>
    </dsp:sp>
    <dsp:sp modelId="{958E7863-7E03-4CBC-951F-059E66E465E3}">
      <dsp:nvSpPr>
        <dsp:cNvPr id="0" name=""/>
        <dsp:cNvSpPr/>
      </dsp:nvSpPr>
      <dsp:spPr>
        <a:xfrm rot="5400000">
          <a:off x="5579123" y="154233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5917262" y="1695468"/>
        <a:ext cx="1009572" cy="1160426"/>
      </dsp:txXfrm>
    </dsp:sp>
    <dsp:sp modelId="{6841CED3-D67B-4EC2-9333-33F63CEB93E3}">
      <dsp:nvSpPr>
        <dsp:cNvPr id="0" name=""/>
        <dsp:cNvSpPr/>
      </dsp:nvSpPr>
      <dsp:spPr>
        <a:xfrm rot="5400000">
          <a:off x="4790145" y="29732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third</a:t>
          </a:r>
          <a:endParaRPr lang="en-US" sz="2400" kern="1200" dirty="0"/>
        </a:p>
      </dsp:txBody>
      <dsp:txXfrm rot="-5400000">
        <a:off x="5128284" y="3126418"/>
        <a:ext cx="1009572" cy="1160426"/>
      </dsp:txXfrm>
    </dsp:sp>
    <dsp:sp modelId="{091D4454-8B75-432A-AAF5-12821D285302}">
      <dsp:nvSpPr>
        <dsp:cNvPr id="0" name=""/>
        <dsp:cNvSpPr/>
      </dsp:nvSpPr>
      <dsp:spPr>
        <a:xfrm>
          <a:off x="6410921" y="3200876"/>
          <a:ext cx="1881409" cy="1011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410921" y="3200876"/>
        <a:ext cx="1881409" cy="1011510"/>
      </dsp:txXfrm>
    </dsp:sp>
    <dsp:sp modelId="{EA8D8AEF-CA32-444E-8227-C3B93B3A7FDD}">
      <dsp:nvSpPr>
        <dsp:cNvPr id="0" name=""/>
        <dsp:cNvSpPr/>
      </dsp:nvSpPr>
      <dsp:spPr>
        <a:xfrm rot="5400000">
          <a:off x="3206119" y="29732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544258" y="3126418"/>
        <a:ext cx="1009572" cy="1160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26/03/2020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v-SE" dirty="0"/>
              <a:t>Presentation, title, me, Youssef</a:t>
            </a:r>
          </a:p>
          <a:p>
            <a:pPr marL="171450" indent="-171450">
              <a:buFontTx/>
              <a:buChar char="-"/>
            </a:pPr>
            <a:r>
              <a:rPr lang="sv-SE" dirty="0"/>
              <a:t>Contact info for any issue regarding the course</a:t>
            </a:r>
          </a:p>
          <a:p>
            <a:pPr marL="171450" indent="-171450">
              <a:buFontTx/>
              <a:buChar char="-"/>
            </a:pPr>
            <a:r>
              <a:rPr lang="sv-SE" dirty="0" smtClean="0"/>
              <a:t>All </a:t>
            </a:r>
            <a:r>
              <a:rPr lang="sv-SE" dirty="0"/>
              <a:t>access to Canvas and read docs? Please do!!!</a:t>
            </a:r>
          </a:p>
          <a:p>
            <a:pPr marL="171450" indent="-171450">
              <a:buFontTx/>
              <a:buChar char="-"/>
            </a:pPr>
            <a:r>
              <a:rPr lang="sv-SE" dirty="0"/>
              <a:t>Please subscribe to a group – all - asap</a:t>
            </a:r>
          </a:p>
          <a:p>
            <a:pPr marL="171450" indent="-171450">
              <a:buFontTx/>
              <a:buChar char="-"/>
            </a:pPr>
            <a:r>
              <a:rPr lang="sv-SE" dirty="0"/>
              <a:t>If any issue re registration or so, come after lecture / write to me</a:t>
            </a:r>
          </a:p>
          <a:p>
            <a:pPr marL="171450" indent="-171450">
              <a:buFontTx/>
              <a:buChar char="-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BA41E-3344-47AD-8CBE-EB0FC2E51C2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3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- </a:t>
            </a:r>
            <a:r>
              <a:rPr lang="sv-SE" dirty="0" err="1" smtClean="0"/>
              <a:t>Phrasing</a:t>
            </a:r>
            <a:r>
              <a:rPr lang="sv-SE" dirty="0" smtClean="0"/>
              <a:t> is a</a:t>
            </a:r>
            <a:r>
              <a:rPr lang="sv-SE" baseline="0" dirty="0" smtClean="0"/>
              <a:t> bit different from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find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course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website</a:t>
            </a:r>
            <a:r>
              <a:rPr lang="sv-SE" baseline="0" dirty="0" smtClean="0"/>
              <a:t> on KTH (under </a:t>
            </a:r>
            <a:r>
              <a:rPr lang="sv-SE" baseline="0" dirty="0" err="1" smtClean="0"/>
              <a:t>update</a:t>
            </a:r>
            <a:r>
              <a:rPr lang="sv-SE" baseline="0" dirty="0" smtClean="0"/>
              <a:t>). So </a:t>
            </a:r>
            <a:r>
              <a:rPr lang="sv-SE" baseline="0" dirty="0" err="1" smtClean="0"/>
              <a:t>please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any</a:t>
            </a:r>
            <a:r>
              <a:rPr lang="sv-SE" baseline="0" dirty="0" smtClean="0"/>
              <a:t> kind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info </a:t>
            </a:r>
            <a:r>
              <a:rPr lang="sv-SE" baseline="0" dirty="0" err="1" smtClean="0"/>
              <a:t>refer</a:t>
            </a:r>
            <a:r>
              <a:rPr lang="sv-SE" baseline="0" dirty="0" smtClean="0"/>
              <a:t> to the </a:t>
            </a:r>
            <a:r>
              <a:rPr lang="sv-SE" baseline="0" dirty="0" err="1" smtClean="0"/>
              <a:t>docs</a:t>
            </a:r>
            <a:r>
              <a:rPr lang="sv-SE" baseline="0" dirty="0" smtClean="0"/>
              <a:t> I </a:t>
            </a:r>
            <a:r>
              <a:rPr lang="sv-SE" baseline="0" dirty="0" err="1" smtClean="0"/>
              <a:t>put</a:t>
            </a:r>
            <a:r>
              <a:rPr lang="sv-SE" baseline="0" dirty="0" smtClean="0"/>
              <a:t> on Canvas!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must be </a:t>
            </a:r>
            <a:r>
              <a:rPr lang="sv-SE" baseline="0" dirty="0" err="1" smtClean="0"/>
              <a:t>your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bible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64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- Who has attended MJ2413?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87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41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382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v-SE" dirty="0"/>
              <a:t>We are far from perfect</a:t>
            </a:r>
          </a:p>
          <a:p>
            <a:pPr marL="171450" indent="-171450">
              <a:buFontTx/>
              <a:buChar char="-"/>
            </a:pPr>
            <a:r>
              <a:rPr lang="sv-SE" dirty="0"/>
              <a:t>Feedback is important: we are now applying also suggestions we received in MJ2413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7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711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45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FE7453-B082-4124-B5AE-B87EE023CDB1}" type="datetime1">
              <a:rPr lang="sv-SE" smtClean="0"/>
              <a:t>2020-03-26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D24B37C-613C-4A68-8340-23FC6FCB080B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40D151-06F3-45F6-A76D-99A57742BEC2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8B2B90-A4F1-4559-813D-E2626F680C3E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237D904-A3DA-4BB7-A4BA-C6DB1BAE8FF2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45B8BC9-7355-4121-82EE-56F6DD1C7739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0CE438B-6823-40E7-88EA-09E5021E1A26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 spc="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5C8CF8-BA2B-487E-8765-CAD6C290BC61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 dirty="0">
                <a:solidFill>
                  <a:prstClr val="black"/>
                </a:solidFill>
              </a:rPr>
              <a:t> of 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1006139" y="6054725"/>
            <a:ext cx="347661" cy="223838"/>
          </a:xfr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0841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37DF4-BE14-43E4-9A37-FFE4AFD6E832}" type="datetime1">
              <a:rPr lang="sv-SE" smtClean="0"/>
              <a:t>2020-03-26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58A9-049B-44CD-82AF-D1F2A38D371E}" type="datetime1">
              <a:rPr lang="sv-SE" smtClean="0"/>
              <a:t>2020-03-26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EFFECE1-EFDB-4ED4-A92B-EC11843FA500}" type="datetime1">
              <a:rPr lang="sv-SE" smtClean="0"/>
              <a:t>2020-03-26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8C6-DEFB-43C3-9001-532227D2C227}" type="datetime1">
              <a:rPr lang="sv-SE" smtClean="0"/>
              <a:t>2020-03-26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0352-3FAF-4997-A408-54821387E8C2}" type="datetime1">
              <a:rPr lang="sv-SE" smtClean="0"/>
              <a:t>2020-03-26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63E9-3DC5-4469-9964-FF98F1612663}" type="datetime1">
              <a:rPr lang="sv-SE" smtClean="0"/>
              <a:t>2020-03-26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595A-354E-4185-8569-5903072BC314}" type="datetime1">
              <a:rPr lang="sv-SE" smtClean="0"/>
              <a:t>2020-03-26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468F-8F0C-4472-9C74-13DD7D928865}" type="datetime1">
              <a:rPr lang="sv-SE" smtClean="0"/>
              <a:t>2020-03-26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4758-5BE1-4D18-AD7B-70303133ACF8}" type="datetime1">
              <a:rPr lang="sv-SE" smtClean="0"/>
              <a:t>2020-03-26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EB5-F68C-4689-94F6-49C30221888E}" type="datetime1">
              <a:rPr lang="sv-SE" smtClean="0"/>
              <a:t>2020-03-26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10CA-AEED-4DF4-83DE-18633E56C29F}" type="datetime1">
              <a:rPr lang="sv-SE" smtClean="0"/>
              <a:t>2020-03-26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E04-1216-4AB6-8CF8-50DAF2F9BED2}" type="datetime1">
              <a:rPr lang="sv-SE" smtClean="0"/>
              <a:t>2020-03-26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8C12-CAD3-4D2D-9DA2-12AF1DD8FC8B}" type="datetime1">
              <a:rPr lang="sv-SE" smtClean="0"/>
              <a:t>2020-03-26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7DEC0D2-8AF6-4C7D-AC4A-C4DCC5DAF806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D6781A-33EB-4422-9034-878410FFF46E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B7B177A-73BB-419F-ADC0-64BCA38586BB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150CEBD-00AE-4612-8E9F-32099E017F89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9EEA4B6-00A6-4E5E-9A87-EBC395E03E60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5848F57-C2A2-4B27-8049-38FA6CA9A78F}" type="datetime1">
              <a:rPr lang="sv-SE" smtClean="0">
                <a:solidFill>
                  <a:prstClr val="black"/>
                </a:solidFill>
              </a:rPr>
              <a:t>2020-03-26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63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DDC76-5D53-4957-9832-0AD3879DA754}" type="datetime1">
              <a:rPr lang="sv-SE" smtClean="0"/>
              <a:t>2020-03-26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rdumi@kth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030504838290002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2211467X18300154" TargetMode="External"/><Relationship Id="rId4" Type="http://schemas.openxmlformats.org/officeDocument/2006/relationships/hyperlink" Target="https://link.springer.com/content/pdf/10.1007/BF03399363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gardumi@kth.se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Gardumi@kth.s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Introduction to Energy Systems Modelling</a:t>
            </a:r>
            <a:endParaRPr lang="es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/>
              <a:t>Francesco Gardumi</a:t>
            </a:r>
          </a:p>
          <a:p>
            <a:r>
              <a:rPr lang="en-GB" sz="2000" dirty="0">
                <a:hlinkClick r:id="rId3"/>
              </a:rPr>
              <a:t>gardumi@kth.se</a:t>
            </a:r>
            <a:r>
              <a:rPr lang="en-GB" sz="2000" dirty="0"/>
              <a:t>  </a:t>
            </a:r>
          </a:p>
          <a:p>
            <a:r>
              <a:rPr lang="en-GB" sz="2000" dirty="0"/>
              <a:t>MJ2380/MJ2381 – Introduction to Energy Systems Analysis and Applications</a:t>
            </a:r>
          </a:p>
          <a:p>
            <a:r>
              <a:rPr lang="en-US" sz="2000" dirty="0"/>
              <a:t>Lecture 1</a:t>
            </a:r>
          </a:p>
          <a:p>
            <a:r>
              <a:rPr lang="en-US" sz="2000" dirty="0" smtClean="0"/>
              <a:t>2020-01-17</a:t>
            </a:r>
            <a:endParaRPr lang="en-GB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96EF-F308-4D82-909E-949C5A4A03EB}" type="slidenum">
              <a:rPr lang="en-GB" sz="1400" smtClean="0">
                <a:solidFill>
                  <a:prstClr val="black"/>
                </a:solidFill>
              </a:rPr>
              <a:pPr/>
              <a:t>1</a:t>
            </a:fld>
            <a:r>
              <a:rPr lang="en-GB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3B6457-F984-43F9-8CB1-0186FFFE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0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34" y="1616075"/>
            <a:ext cx="5064531" cy="45513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Figure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7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Figure</a:t>
            </a:r>
            <a:r>
              <a:rPr lang="sv-SE" dirty="0" smtClean="0"/>
              <a:t> + text</a:t>
            </a:r>
            <a:endParaRPr lang="sv-SE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89" y="1632057"/>
            <a:ext cx="5062695" cy="4551438"/>
          </a:xfr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6215604" y="1621738"/>
            <a:ext cx="5138195" cy="168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Text on the right of the picture,</a:t>
            </a:r>
          </a:p>
          <a:p>
            <a:pPr>
              <a:defRPr/>
            </a:pPr>
            <a:r>
              <a:rPr lang="en-US" sz="2400" dirty="0" smtClean="0"/>
              <a:t>Might be difficult </a:t>
            </a:r>
            <a:r>
              <a:rPr lang="en-US" sz="2400" dirty="0"/>
              <a:t> </a:t>
            </a:r>
            <a:r>
              <a:rPr lang="en-US" sz="2400" dirty="0" smtClean="0"/>
              <a:t>to make it show in the slide</a:t>
            </a:r>
            <a:endParaRPr lang="en-US" sz="24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335208" y="3298094"/>
            <a:ext cx="5138195" cy="168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Second text box next to the picture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097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energy system is a complicated network of processes and flows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Models are a useful tool to understand the energy system and formulate sound energy policies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Energy models provide </a:t>
            </a:r>
            <a:r>
              <a:rPr lang="en-US" b="1" dirty="0"/>
              <a:t>insights for energy policies, not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Modelling tools can be categorized into top-down and bottom-up. We will look at one type of bottom-up tools: </a:t>
            </a:r>
            <a:r>
              <a:rPr lang="en-US" b="1" dirty="0"/>
              <a:t>optimization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away</a:t>
            </a:r>
            <a:r>
              <a:rPr lang="sv-SE" dirty="0"/>
              <a:t> </a:t>
            </a:r>
            <a:r>
              <a:rPr lang="sv-SE" dirty="0" err="1"/>
              <a:t>messages</a:t>
            </a:r>
            <a:endParaRPr lang="sv-S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3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spcAft>
                <a:spcPct val="50000"/>
              </a:spcAft>
            </a:pPr>
            <a:r>
              <a:rPr lang="sv-SE" dirty="0"/>
              <a:t>Modelling for insights, not numbers - Huntington et al.  (1982): </a:t>
            </a:r>
            <a:r>
              <a:rPr lang="sv-SE" dirty="0">
                <a:hlinkClick r:id="rId3"/>
              </a:rPr>
              <a:t>https://www.sciencedirect.com/science/article/pii/0305048382900020</a:t>
            </a:r>
            <a:r>
              <a:rPr lang="sv-SE" dirty="0"/>
              <a:t> </a:t>
            </a:r>
          </a:p>
          <a:p>
            <a:pPr marL="285750" lvl="1" indent="-285750">
              <a:spcAft>
                <a:spcPct val="50000"/>
              </a:spcAft>
            </a:pPr>
            <a:r>
              <a:rPr lang="sv-SE" dirty="0"/>
              <a:t>Categorisation of modelling tools – Herbst et al. (2012): </a:t>
            </a:r>
            <a:r>
              <a:rPr lang="sv-SE" dirty="0">
                <a:hlinkClick r:id="rId4"/>
              </a:rPr>
              <a:t>https://link.springer.com/content/pdf/10.1007%2FBF03399363.pdf</a:t>
            </a:r>
            <a:r>
              <a:rPr lang="sv-SE" dirty="0"/>
              <a:t> </a:t>
            </a:r>
          </a:p>
          <a:p>
            <a:pPr marL="285750" lvl="1" indent="-285750">
              <a:spcAft>
                <a:spcPct val="50000"/>
              </a:spcAft>
            </a:pPr>
            <a:r>
              <a:rPr lang="sv-SE" dirty="0"/>
              <a:t>Review of different categorisation methods – Müller et al. (2018): </a:t>
            </a:r>
            <a:r>
              <a:rPr lang="sv-SE" dirty="0">
                <a:hlinkClick r:id="rId5"/>
              </a:rPr>
              <a:t>https://www.sciencedirect.com/science/article/pii/S2211467X18300154</a:t>
            </a:r>
            <a:r>
              <a:rPr lang="sv-S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Reading material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Thank you</a:t>
            </a:r>
            <a:endParaRPr lang="es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18457" y="3880884"/>
            <a:ext cx="9949543" cy="1881963"/>
          </a:xfrm>
        </p:spPr>
        <p:txBody>
          <a:bodyPr>
            <a:normAutofit/>
          </a:bodyPr>
          <a:lstStyle/>
          <a:p>
            <a:r>
              <a:rPr lang="sv-SE" altLang="en-US" sz="2800" b="1" dirty="0"/>
              <a:t>For questions: </a:t>
            </a:r>
            <a:r>
              <a:rPr lang="sv-SE" altLang="en-US" sz="2800" b="1" dirty="0">
                <a:hlinkClick r:id="rId2"/>
              </a:rPr>
              <a:t>gardumi@kth.se</a:t>
            </a:r>
            <a:r>
              <a:rPr lang="sv-SE" altLang="en-US" sz="2800" b="1" dirty="0"/>
              <a:t> </a:t>
            </a:r>
            <a:endParaRPr lang="en-US" altLang="en-US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96EF-F308-4D82-909E-949C5A4A03EB}" type="slidenum">
              <a:rPr lang="en-GB" sz="1400" smtClean="0">
                <a:solidFill>
                  <a:prstClr val="black"/>
                </a:solidFill>
              </a:rPr>
              <a:pPr/>
              <a:t>14</a:t>
            </a:fld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39441-B275-4E04-9806-1C06D9B6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8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46269" y="1706628"/>
            <a:ext cx="9715984" cy="45720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CA" dirty="0"/>
              <a:t>By the end of this course, students will be able to:</a:t>
            </a:r>
          </a:p>
          <a:p>
            <a:pPr lvl="0"/>
            <a:endParaRPr lang="en-CA" dirty="0"/>
          </a:p>
          <a:p>
            <a:pPr lvl="0"/>
            <a:r>
              <a:rPr lang="en-US" dirty="0" smtClean="0"/>
              <a:t>ILO </a:t>
            </a:r>
            <a:r>
              <a:rPr lang="en-US" dirty="0"/>
              <a:t>1: Describe </a:t>
            </a:r>
            <a:r>
              <a:rPr lang="en-GB" dirty="0"/>
              <a:t>common energy systems modelling and scenario analysis approaches and identify their key strengths and limitations;</a:t>
            </a:r>
            <a:endParaRPr lang="sv-SE" dirty="0"/>
          </a:p>
          <a:p>
            <a:pPr lvl="0"/>
            <a:r>
              <a:rPr lang="en-GB" dirty="0"/>
              <a:t>ILO 2: Write a basic linear energy system optimization problem in GNU </a:t>
            </a:r>
            <a:r>
              <a:rPr lang="en-GB" dirty="0" err="1"/>
              <a:t>MathProg</a:t>
            </a:r>
            <a:r>
              <a:rPr lang="en-GB" dirty="0"/>
              <a:t> modelling language;</a:t>
            </a:r>
            <a:endParaRPr lang="sv-SE" dirty="0"/>
          </a:p>
          <a:p>
            <a:pPr lvl="0"/>
            <a:r>
              <a:rPr lang="en-GB" dirty="0"/>
              <a:t>ILO 3: Apply a selected energy systems modelling tool in the analysis of stylized long-term energy planning problems;</a:t>
            </a:r>
            <a:endParaRPr lang="sv-SE" dirty="0"/>
          </a:p>
          <a:p>
            <a:pPr lvl="0"/>
            <a:r>
              <a:rPr lang="en-GB" dirty="0"/>
              <a:t>ILO 4: </a:t>
            </a:r>
            <a:r>
              <a:rPr lang="en-GB" dirty="0" err="1"/>
              <a:t>Analyze</a:t>
            </a:r>
            <a:r>
              <a:rPr lang="en-GB" dirty="0"/>
              <a:t> various sample energy system situations and appropriately </a:t>
            </a:r>
            <a:r>
              <a:rPr lang="en-GB" dirty="0" err="1"/>
              <a:t>distill</a:t>
            </a:r>
            <a:r>
              <a:rPr lang="en-GB" dirty="0"/>
              <a:t> insights, given limited and uncertain information;</a:t>
            </a:r>
            <a:endParaRPr lang="sv-SE" dirty="0"/>
          </a:p>
          <a:p>
            <a:pPr lvl="0"/>
            <a:r>
              <a:rPr lang="en-GB" dirty="0"/>
              <a:t>ILO 5: Include a basic representation of the links between climate, water, land use and energy into an energy system model;</a:t>
            </a:r>
            <a:endParaRPr lang="sv-SE" dirty="0"/>
          </a:p>
          <a:p>
            <a:pPr lvl="0"/>
            <a:r>
              <a:rPr lang="en-GB" i="1" dirty="0"/>
              <a:t>ILO 6: Undertake a thorough and detailed analysis of a selected national energy system, including independent data gathering, problem definition, model choice, generation of solutions and interpretation.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31757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MJ2413 Energy and Environment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46269" y="1706628"/>
            <a:ext cx="9715984" cy="4572000"/>
          </a:xfrm>
        </p:spPr>
        <p:txBody>
          <a:bodyPr>
            <a:normAutofit/>
          </a:bodyPr>
          <a:lstStyle/>
          <a:p>
            <a:pPr lvl="0"/>
            <a:r>
              <a:rPr lang="sv-SE" b="1" dirty="0"/>
              <a:t>Continuity:</a:t>
            </a:r>
          </a:p>
          <a:p>
            <a:pPr lvl="0"/>
            <a:endParaRPr lang="sv-SE" dirty="0"/>
          </a:p>
          <a:p>
            <a:pPr lvl="0"/>
            <a:r>
              <a:rPr lang="sv-SE" i="1" dirty="0"/>
              <a:t>Course content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Same starting point: what is an energy system</a:t>
            </a:r>
          </a:p>
          <a:p>
            <a:pPr lvl="0"/>
            <a:r>
              <a:rPr lang="sv-SE" i="1" dirty="0"/>
              <a:t>Course deliverables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For MJ2380 students: Similar structure for the final report (context, literature, data search...)</a:t>
            </a:r>
          </a:p>
          <a:p>
            <a:pPr lvl="0"/>
            <a:endParaRPr lang="sv-SE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lvl="0"/>
            <a:endParaRPr lang="sv-SE" dirty="0"/>
          </a:p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69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MJ2413 Energy and Environment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46269" y="1706628"/>
            <a:ext cx="9715984" cy="4572000"/>
          </a:xfrm>
        </p:spPr>
        <p:txBody>
          <a:bodyPr>
            <a:normAutofit/>
          </a:bodyPr>
          <a:lstStyle/>
          <a:p>
            <a:pPr lvl="0"/>
            <a:r>
              <a:rPr lang="sv-SE" b="1" dirty="0"/>
              <a:t>Moving beyond: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lvl="0"/>
            <a:r>
              <a:rPr lang="sv-SE" i="1" dirty="0"/>
              <a:t>Course content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Deeply changing approach: from physical world to </a:t>
            </a:r>
            <a:r>
              <a:rPr lang="sv-SE" b="1" dirty="0"/>
              <a:t>models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Diving into the analyst’s world: concepts, terminology, methodology, tools</a:t>
            </a:r>
          </a:p>
          <a:p>
            <a:pPr lvl="0"/>
            <a:r>
              <a:rPr lang="sv-SE" i="1" dirty="0"/>
              <a:t>Course deliverables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For MJ2380 students: also focus on applications in lit. review, use OSeMOSYS, </a:t>
            </a:r>
            <a:r>
              <a:rPr lang="sv-SE" dirty="0" err="1" smtClean="0"/>
              <a:t>larger</a:t>
            </a:r>
            <a:r>
              <a:rPr lang="sv-SE" dirty="0" smtClean="0"/>
              <a:t> </a:t>
            </a:r>
            <a:r>
              <a:rPr lang="sv-SE" dirty="0" err="1" smtClean="0"/>
              <a:t>array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/>
              <a:t>scenarios, apply theory!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lvl="0"/>
            <a:endParaRPr lang="sv-SE" dirty="0"/>
          </a:p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23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Throughout the course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784350"/>
            <a:ext cx="9715984" cy="4572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Please </a:t>
            </a:r>
            <a:r>
              <a:rPr lang="en-US" sz="2400" b="1" dirty="0"/>
              <a:t>read carefully</a:t>
            </a:r>
            <a:r>
              <a:rPr lang="en-US" sz="2400" dirty="0"/>
              <a:t> the following documents on Canvas</a:t>
            </a:r>
          </a:p>
          <a:p>
            <a:pPr marL="1143000" lvl="1" indent="-457200">
              <a:defRPr/>
            </a:pPr>
            <a:r>
              <a:rPr lang="en-US" b="1" dirty="0"/>
              <a:t>MJ2380/MJ2381 - Course description deliverables and grading</a:t>
            </a:r>
          </a:p>
          <a:p>
            <a:pPr marL="1143000" lvl="1" indent="-457200">
              <a:defRPr/>
            </a:pPr>
            <a:r>
              <a:rPr lang="en-US" b="1" dirty="0"/>
              <a:t>MJ2380/MJ2381 - Course schedule</a:t>
            </a:r>
          </a:p>
          <a:p>
            <a:pPr marL="1143000" lvl="1" indent="-457200">
              <a:defRPr/>
            </a:pPr>
            <a:r>
              <a:rPr lang="en-US" b="1" dirty="0"/>
              <a:t>MJ2380 - Project </a:t>
            </a:r>
            <a:r>
              <a:rPr lang="en-US" b="1" dirty="0" smtClean="0"/>
              <a:t>description</a:t>
            </a:r>
          </a:p>
          <a:p>
            <a:pPr marL="1143000" lvl="1" indent="-457200">
              <a:defRPr/>
            </a:pPr>
            <a:endParaRPr lang="en-US" sz="24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dirty="0"/>
              <a:t>Please keep the </a:t>
            </a:r>
            <a:r>
              <a:rPr lang="en-US" sz="2400" b="1" dirty="0"/>
              <a:t>Canvas notifications </a:t>
            </a:r>
            <a:r>
              <a:rPr lang="en-US" sz="2400" b="1" dirty="0" smtClean="0"/>
              <a:t>on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dirty="0" smtClean="0"/>
              <a:t>Always check the </a:t>
            </a:r>
            <a:r>
              <a:rPr lang="en-US" sz="2400" b="1" dirty="0"/>
              <a:t>F</a:t>
            </a:r>
            <a:r>
              <a:rPr lang="en-US" sz="2400" b="1" dirty="0" smtClean="0"/>
              <a:t>iles section on Canvas – </a:t>
            </a:r>
            <a:r>
              <a:rPr lang="en-US" sz="2400" dirty="0" smtClean="0"/>
              <a:t>documents there are your reference</a:t>
            </a:r>
            <a:endParaRPr lang="en-US" sz="2400" dirty="0"/>
          </a:p>
          <a:p>
            <a:pPr marL="342900" indent="-342900">
              <a:buFont typeface="+mj-lt"/>
              <a:buAutoNum type="arabicPeriod"/>
              <a:defRPr/>
            </a:pPr>
            <a:endParaRPr lang="en-US" sz="24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400" dirty="0"/>
              <a:t>If </a:t>
            </a:r>
            <a:r>
              <a:rPr lang="en-US" sz="2400" b="1" dirty="0"/>
              <a:t>after having done (1) and (2) </a:t>
            </a:r>
            <a:r>
              <a:rPr lang="en-US" sz="2400" dirty="0"/>
              <a:t>you still have questions, please contact: </a:t>
            </a:r>
          </a:p>
          <a:p>
            <a:pPr>
              <a:defRPr/>
            </a:pPr>
            <a:r>
              <a:rPr lang="en-US" sz="2400" dirty="0"/>
              <a:t>		Francesco Gardumi – </a:t>
            </a:r>
            <a:r>
              <a:rPr lang="en-US" sz="2400" dirty="0">
                <a:hlinkClick r:id="rId3"/>
              </a:rPr>
              <a:t>gardumi@kth.se</a:t>
            </a: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0108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feedback is important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55600" y="1621738"/>
            <a:ext cx="8497887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Right </a:t>
            </a:r>
            <a:r>
              <a:rPr lang="en-US" sz="2400" dirty="0" smtClean="0"/>
              <a:t>at the end of </a:t>
            </a:r>
            <a:r>
              <a:rPr lang="en-US" sz="2400" dirty="0"/>
              <a:t>each lecture, there will be a </a:t>
            </a:r>
            <a:r>
              <a:rPr lang="en-US" sz="2400" b="1" dirty="0" smtClean="0"/>
              <a:t>very quick </a:t>
            </a:r>
            <a:r>
              <a:rPr lang="en-US" sz="2400" dirty="0"/>
              <a:t>evaluation on Canvas with only two subjects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Rate the </a:t>
            </a:r>
            <a:r>
              <a:rPr lang="en-US" sz="2400" dirty="0" smtClean="0"/>
              <a:t>lecture (from 1 to 5)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Comment </a:t>
            </a:r>
            <a:r>
              <a:rPr lang="en-US" sz="2400" dirty="0" smtClean="0"/>
              <a:t>(if you have any points) on </a:t>
            </a:r>
            <a:r>
              <a:rPr lang="en-US" sz="2400" dirty="0"/>
              <a:t>the content and the lecturer</a:t>
            </a:r>
          </a:p>
        </p:txBody>
      </p:sp>
    </p:spTree>
    <p:extLst>
      <p:ext uri="{BB962C8B-B14F-4D97-AF65-F5344CB8AC3E}">
        <p14:creationId xmlns:p14="http://schemas.microsoft.com/office/powerpoint/2010/main" val="29745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048437"/>
              </p:ext>
            </p:extLst>
          </p:nvPr>
        </p:nvGraphicFramePr>
        <p:xfrm>
          <a:off x="838200" y="161607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830997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61390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958154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88414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8129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baseline="0" dirty="0" smtClean="0"/>
                        <a:t> 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2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Row</a:t>
                      </a:r>
                      <a:r>
                        <a:rPr lang="sv-SE" dirty="0" smtClean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8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Row</a:t>
                      </a:r>
                      <a:r>
                        <a:rPr lang="sv-SE" dirty="0" smtClean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5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6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78077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table</a:t>
            </a:r>
            <a:endParaRPr lang="sv-SE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3255264"/>
            <a:ext cx="7772400" cy="1499616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marL="457200" indent="0"/>
            <a:r>
              <a:rPr lang="sv-SE" sz="3000" b="1" spc="-15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Some</a:t>
            </a:r>
            <a:r>
              <a:rPr lang="sv-SE" sz="3000" b="1" spc="-15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text </a:t>
            </a:r>
            <a:r>
              <a:rPr lang="sv-SE" sz="3000" b="1" spc="-15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below</a:t>
            </a:r>
            <a:r>
              <a:rPr lang="sv-SE" sz="3000" b="1" spc="-15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sv-SE" sz="3000" b="1" spc="-15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the table</a:t>
            </a:r>
            <a:endParaRPr lang="sv-SE" sz="3000" b="1" spc="-15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83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963240"/>
              </p:ext>
            </p:extLst>
          </p:nvPr>
        </p:nvGraphicFramePr>
        <p:xfrm>
          <a:off x="838200" y="1616075"/>
          <a:ext cx="10515600" cy="455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Smart art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9876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graph</a:t>
            </a:r>
            <a:endParaRPr lang="sv-S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602425"/>
              </p:ext>
            </p:extLst>
          </p:nvPr>
        </p:nvGraphicFramePr>
        <p:xfrm>
          <a:off x="838200" y="1616075"/>
          <a:ext cx="10515600" cy="455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361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7012</TotalTime>
  <Words>747</Words>
  <Application>Microsoft Office PowerPoint</Application>
  <PresentationFormat>Widescreen</PresentationFormat>
  <Paragraphs>131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OSeMOSYS_dESA_OpTIMUS</vt:lpstr>
      <vt:lpstr>Custom Design</vt:lpstr>
      <vt:lpstr>Introduction to Energy Systems Modelling</vt:lpstr>
      <vt:lpstr>Learning outcomes</vt:lpstr>
      <vt:lpstr>Building on MJ2413 Energy and Environment</vt:lpstr>
      <vt:lpstr>Building on MJ2413 Energy and Environment</vt:lpstr>
      <vt:lpstr>Throughout the course</vt:lpstr>
      <vt:lpstr>Your feedback is important</vt:lpstr>
      <vt:lpstr>A slide with one table</vt:lpstr>
      <vt:lpstr>Slide with one Smart art</vt:lpstr>
      <vt:lpstr>Slide with one graph</vt:lpstr>
      <vt:lpstr>A slide with one Figure</vt:lpstr>
      <vt:lpstr>Figure + text</vt:lpstr>
      <vt:lpstr>Key take away messages</vt:lpstr>
      <vt:lpstr>Reading material</vt:lpstr>
      <vt:lpstr>Thank you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Lorenzo Sani</cp:lastModifiedBy>
  <cp:revision>200</cp:revision>
  <dcterms:created xsi:type="dcterms:W3CDTF">2015-09-18T21:05:15Z</dcterms:created>
  <dcterms:modified xsi:type="dcterms:W3CDTF">2020-03-26T16:56:40Z</dcterms:modified>
</cp:coreProperties>
</file>