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1"/>
    <p:sldMasterId id="2147483667" r:id="rId12"/>
  </p:sldMasterIdLst>
  <p:notesMasterIdLst>
    <p:notesMasterId r:id="rId56"/>
  </p:notesMasterIdLst>
  <p:handoutMasterIdLst>
    <p:handoutMasterId r:id="rId57"/>
  </p:handoutMasterIdLst>
  <p:sldIdLst>
    <p:sldId id="261" r:id="rId13"/>
    <p:sldId id="542" r:id="rId14"/>
    <p:sldId id="374" r:id="rId15"/>
    <p:sldId id="375" r:id="rId16"/>
    <p:sldId id="473" r:id="rId17"/>
    <p:sldId id="538" r:id="rId18"/>
    <p:sldId id="388" r:id="rId19"/>
    <p:sldId id="387" r:id="rId20"/>
    <p:sldId id="533" r:id="rId21"/>
    <p:sldId id="399" r:id="rId22"/>
    <p:sldId id="398" r:id="rId23"/>
    <p:sldId id="397" r:id="rId24"/>
    <p:sldId id="396" r:id="rId25"/>
    <p:sldId id="412" r:id="rId26"/>
    <p:sldId id="540" r:id="rId27"/>
    <p:sldId id="541" r:id="rId28"/>
    <p:sldId id="483" r:id="rId29"/>
    <p:sldId id="527" r:id="rId30"/>
    <p:sldId id="539" r:id="rId31"/>
    <p:sldId id="543" r:id="rId32"/>
    <p:sldId id="471" r:id="rId33"/>
    <p:sldId id="269" r:id="rId34"/>
    <p:sldId id="319" r:id="rId35"/>
    <p:sldId id="475" r:id="rId36"/>
    <p:sldId id="476" r:id="rId37"/>
    <p:sldId id="366" r:id="rId38"/>
    <p:sldId id="526" r:id="rId39"/>
    <p:sldId id="371" r:id="rId40"/>
    <p:sldId id="535" r:id="rId41"/>
    <p:sldId id="536" r:id="rId42"/>
    <p:sldId id="312" r:id="rId43"/>
    <p:sldId id="468" r:id="rId44"/>
    <p:sldId id="469" r:id="rId45"/>
    <p:sldId id="320" r:id="rId46"/>
    <p:sldId id="537" r:id="rId47"/>
    <p:sldId id="361" r:id="rId48"/>
    <p:sldId id="270" r:id="rId49"/>
    <p:sldId id="464" r:id="rId50"/>
    <p:sldId id="467" r:id="rId51"/>
    <p:sldId id="484" r:id="rId52"/>
    <p:sldId id="485" r:id="rId53"/>
    <p:sldId id="534" r:id="rId54"/>
    <p:sldId id="330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27ECE6-6288-41D5-BE9B-FE60DBA52265}">
          <p14:sldIdLst>
            <p14:sldId id="261"/>
            <p14:sldId id="542"/>
            <p14:sldId id="374"/>
            <p14:sldId id="375"/>
            <p14:sldId id="473"/>
          </p14:sldIdLst>
        </p14:section>
        <p14:section name="Optimisation models" id="{CA1B95B0-7DA0-4277-A6A5-3D0337CC331E}">
          <p14:sldIdLst>
            <p14:sldId id="538"/>
            <p14:sldId id="388"/>
            <p14:sldId id="387"/>
            <p14:sldId id="533"/>
            <p14:sldId id="399"/>
            <p14:sldId id="398"/>
            <p14:sldId id="397"/>
            <p14:sldId id="396"/>
            <p14:sldId id="412"/>
            <p14:sldId id="540"/>
            <p14:sldId id="541"/>
          </p14:sldIdLst>
        </p14:section>
        <p14:section name="OSeMOSYS" id="{F6104E4E-A23E-4AEB-84C6-C5620E8E3547}">
          <p14:sldIdLst>
            <p14:sldId id="483"/>
            <p14:sldId id="527"/>
            <p14:sldId id="539"/>
            <p14:sldId id="543"/>
            <p14:sldId id="471"/>
            <p14:sldId id="269"/>
            <p14:sldId id="319"/>
            <p14:sldId id="475"/>
            <p14:sldId id="476"/>
            <p14:sldId id="366"/>
            <p14:sldId id="526"/>
            <p14:sldId id="371"/>
            <p14:sldId id="535"/>
          </p14:sldIdLst>
        </p14:section>
        <p14:section name="Interfaces for OSeMOSYS" id="{46B14F10-6D60-40C6-B3FF-24159B591D6C}">
          <p14:sldIdLst>
            <p14:sldId id="536"/>
            <p14:sldId id="312"/>
            <p14:sldId id="468"/>
            <p14:sldId id="469"/>
            <p14:sldId id="320"/>
          </p14:sldIdLst>
        </p14:section>
        <p14:section name="Interpreting modelling results" id="{46CFDBB2-4F98-4DFC-A7F4-838FFE3EFA54}">
          <p14:sldIdLst>
            <p14:sldId id="537"/>
            <p14:sldId id="361"/>
            <p14:sldId id="270"/>
            <p14:sldId id="464"/>
            <p14:sldId id="467"/>
          </p14:sldIdLst>
        </p14:section>
        <p14:section name="Take away msgs" id="{0F202C77-9DC9-45A6-88D2-8D1B186E4824}">
          <p14:sldIdLst>
            <p14:sldId id="484"/>
            <p14:sldId id="485"/>
          </p14:sldIdLst>
        </p14:section>
        <p14:section name="End" id="{EF549CBC-AA39-4EF8-B8FD-C09B8CD7F652}">
          <p14:sldIdLst>
            <p14:sldId id="534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 Gardumi" initials="FG" lastIdx="1" clrIdx="1">
    <p:extLst>
      <p:ext uri="{19B8F6BF-5375-455C-9EA6-DF929625EA0E}">
        <p15:presenceInfo xmlns:p15="http://schemas.microsoft.com/office/powerpoint/2012/main" userId="S-1-5-21-4270984560-2697355171-1338322823-6359" providerId="AD"/>
      </p:ext>
    </p:extLst>
  </p:cmAuthor>
  <p:cmAuthor id="3" name="Youssef Almulla" initials="YA" lastIdx="5" clrIdx="0">
    <p:extLst>
      <p:ext uri="{19B8F6BF-5375-455C-9EA6-DF929625EA0E}">
        <p15:presenceInfo xmlns:p15="http://schemas.microsoft.com/office/powerpoint/2012/main" userId="50222d39666882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88" autoAdjust="0"/>
    <p:restoredTop sz="71253" autoAdjust="0"/>
  </p:normalViewPr>
  <p:slideViewPr>
    <p:cSldViewPr snapToGrid="0">
      <p:cViewPr varScale="1">
        <p:scale>
          <a:sx n="53" d="100"/>
          <a:sy n="53" d="100"/>
        </p:scale>
        <p:origin x="990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50" Type="http://schemas.openxmlformats.org/officeDocument/2006/relationships/slide" Target="slides/slide38.xml"/><Relationship Id="rId55" Type="http://schemas.openxmlformats.org/officeDocument/2006/relationships/slide" Target="slides/slide43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slide" Target="slides/slide29.xml"/><Relationship Id="rId54" Type="http://schemas.openxmlformats.org/officeDocument/2006/relationships/slide" Target="slides/slide42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slide" Target="slides/slide41.xml"/><Relationship Id="rId58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Relationship Id="rId6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notesMaster" Target="notesMasters/notesMaster1.xml"/><Relationship Id="rId8" Type="http://schemas.openxmlformats.org/officeDocument/2006/relationships/customXml" Target="../customXml/item8.xml"/><Relationship Id="rId51" Type="http://schemas.openxmlformats.org/officeDocument/2006/relationships/slide" Target="slides/slide39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5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5D92DE-72E4-4D68-B56B-40DF2E933B83}" type="doc">
      <dgm:prSet loTypeId="urn:microsoft.com/office/officeart/2005/8/layout/hierarchy2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E9E5FC0E-0231-41F0-BE41-1C81A39C8463}">
      <dgm:prSet phldrT="[Text]" custT="1"/>
      <dgm:spPr>
        <a:solidFill>
          <a:schemeClr val="bg1"/>
        </a:solidFill>
      </dgm:spPr>
      <dgm:t>
        <a:bodyPr/>
        <a:lstStyle/>
        <a:p>
          <a:r>
            <a:rPr lang="en-GB" sz="2000" b="1" dirty="0" smtClean="0"/>
            <a:t>MODELLING TOOLS</a:t>
          </a:r>
          <a:endParaRPr lang="en-GB" sz="2000" b="1" dirty="0"/>
        </a:p>
      </dgm:t>
    </dgm:pt>
    <dgm:pt modelId="{F6E81E7F-EFC0-413C-9B46-68902DA903F0}" type="parTrans" cxnId="{BA5995A6-5B3C-49CB-AD34-4DE306615216}">
      <dgm:prSet/>
      <dgm:spPr/>
      <dgm:t>
        <a:bodyPr/>
        <a:lstStyle/>
        <a:p>
          <a:endParaRPr lang="en-GB" sz="2000" dirty="0"/>
        </a:p>
      </dgm:t>
    </dgm:pt>
    <dgm:pt modelId="{9E787EDF-83C8-4408-94E8-F1EF7E929A92}" type="sibTrans" cxnId="{BA5995A6-5B3C-49CB-AD34-4DE306615216}">
      <dgm:prSet/>
      <dgm:spPr/>
      <dgm:t>
        <a:bodyPr/>
        <a:lstStyle/>
        <a:p>
          <a:endParaRPr lang="en-GB" sz="2000" dirty="0"/>
        </a:p>
      </dgm:t>
    </dgm:pt>
    <dgm:pt modelId="{7545817E-32B6-40FE-A835-83DD4B2374E8}">
      <dgm:prSet phldrT="[Text]" custT="1"/>
      <dgm:spPr>
        <a:solidFill>
          <a:srgbClr val="DEE4EE"/>
        </a:solidFill>
      </dgm:spPr>
      <dgm:t>
        <a:bodyPr/>
        <a:lstStyle/>
        <a:p>
          <a:r>
            <a:rPr lang="en-GB" sz="2000" b="1" dirty="0" smtClean="0"/>
            <a:t>TOP-DOWN</a:t>
          </a:r>
          <a:endParaRPr lang="en-GB" sz="2000" b="1" dirty="0"/>
        </a:p>
      </dgm:t>
    </dgm:pt>
    <dgm:pt modelId="{1EC0EA96-2EEB-408C-9700-BB75698A84A3}" type="parTrans" cxnId="{03E50BAC-AB5E-4547-869F-166680C803C1}">
      <dgm:prSet custT="1"/>
      <dgm:spPr/>
      <dgm:t>
        <a:bodyPr/>
        <a:lstStyle/>
        <a:p>
          <a:endParaRPr lang="en-GB" sz="2000" dirty="0"/>
        </a:p>
      </dgm:t>
    </dgm:pt>
    <dgm:pt modelId="{84ECBF4B-B709-4AB7-BE37-F01E075B0323}" type="sibTrans" cxnId="{03E50BAC-AB5E-4547-869F-166680C803C1}">
      <dgm:prSet/>
      <dgm:spPr/>
      <dgm:t>
        <a:bodyPr/>
        <a:lstStyle/>
        <a:p>
          <a:endParaRPr lang="en-GB" sz="2000" dirty="0"/>
        </a:p>
      </dgm:t>
    </dgm:pt>
    <dgm:pt modelId="{0E433D7D-4385-4185-8693-13E1A74E7F02}">
      <dgm:prSet phldrT="[Text]" custT="1"/>
      <dgm:spPr>
        <a:solidFill>
          <a:srgbClr val="DEE4EE"/>
        </a:solidFill>
      </dgm:spPr>
      <dgm:t>
        <a:bodyPr/>
        <a:lstStyle/>
        <a:p>
          <a:r>
            <a:rPr lang="en-GB" sz="2000" dirty="0" smtClean="0"/>
            <a:t>ECONOMETRIC</a:t>
          </a:r>
          <a:endParaRPr lang="en-GB" sz="2000" dirty="0"/>
        </a:p>
      </dgm:t>
    </dgm:pt>
    <dgm:pt modelId="{A457A750-E402-4C7D-AA14-27878FD98DB0}" type="parTrans" cxnId="{9F552A31-045E-4ED4-9BB3-5B9A8A284113}">
      <dgm:prSet custT="1"/>
      <dgm:spPr/>
      <dgm:t>
        <a:bodyPr/>
        <a:lstStyle/>
        <a:p>
          <a:endParaRPr lang="en-GB" sz="2000" dirty="0"/>
        </a:p>
      </dgm:t>
    </dgm:pt>
    <dgm:pt modelId="{8108FE9E-87E9-49A2-A1E1-3B391F03A03D}" type="sibTrans" cxnId="{9F552A31-045E-4ED4-9BB3-5B9A8A284113}">
      <dgm:prSet/>
      <dgm:spPr/>
      <dgm:t>
        <a:bodyPr/>
        <a:lstStyle/>
        <a:p>
          <a:endParaRPr lang="en-GB" sz="2000" dirty="0"/>
        </a:p>
      </dgm:t>
    </dgm:pt>
    <dgm:pt modelId="{319EED76-B84B-448E-BFAD-D0AC2190D596}">
      <dgm:prSet phldrT="[Text]" custT="1"/>
      <dgm:spPr>
        <a:solidFill>
          <a:srgbClr val="DEE4EE"/>
        </a:solidFill>
      </dgm:spPr>
      <dgm:t>
        <a:bodyPr/>
        <a:lstStyle/>
        <a:p>
          <a:r>
            <a:rPr lang="en-GB" sz="2000" dirty="0" smtClean="0"/>
            <a:t>INPUT/OUTPUT</a:t>
          </a:r>
          <a:endParaRPr lang="en-GB" sz="2000" dirty="0"/>
        </a:p>
      </dgm:t>
    </dgm:pt>
    <dgm:pt modelId="{B40B8080-00C4-49BF-9EAB-9599C7A62A0F}" type="parTrans" cxnId="{313D3D02-FE4E-45F7-934E-30303EE7C7FB}">
      <dgm:prSet custT="1"/>
      <dgm:spPr/>
      <dgm:t>
        <a:bodyPr/>
        <a:lstStyle/>
        <a:p>
          <a:endParaRPr lang="en-GB" sz="2000" dirty="0"/>
        </a:p>
      </dgm:t>
    </dgm:pt>
    <dgm:pt modelId="{23509F6E-04C7-48CC-BA6C-4AE58D9A7C12}" type="sibTrans" cxnId="{313D3D02-FE4E-45F7-934E-30303EE7C7FB}">
      <dgm:prSet/>
      <dgm:spPr/>
      <dgm:t>
        <a:bodyPr/>
        <a:lstStyle/>
        <a:p>
          <a:endParaRPr lang="en-GB" sz="2000" dirty="0"/>
        </a:p>
      </dgm:t>
    </dgm:pt>
    <dgm:pt modelId="{5A121CA9-554C-408C-AF5C-F06F9EEAB018}">
      <dgm:prSet phldrT="[Text]" custT="1"/>
      <dgm:spPr>
        <a:solidFill>
          <a:srgbClr val="DEE4EE"/>
        </a:solidFill>
      </dgm:spPr>
      <dgm:t>
        <a:bodyPr/>
        <a:lstStyle/>
        <a:p>
          <a:r>
            <a:rPr lang="en-GB" sz="2000" dirty="0" smtClean="0"/>
            <a:t>CGE</a:t>
          </a:r>
          <a:endParaRPr lang="en-GB" sz="2000" dirty="0"/>
        </a:p>
      </dgm:t>
    </dgm:pt>
    <dgm:pt modelId="{3F389262-08E7-40A8-AF2F-EDF073627DDC}" type="parTrans" cxnId="{EE71346C-1783-458F-BF59-C53FD6EE1316}">
      <dgm:prSet custT="1"/>
      <dgm:spPr/>
      <dgm:t>
        <a:bodyPr/>
        <a:lstStyle/>
        <a:p>
          <a:endParaRPr lang="en-GB" sz="2000" dirty="0"/>
        </a:p>
      </dgm:t>
    </dgm:pt>
    <dgm:pt modelId="{839EA3D1-3648-44B4-9C1E-B5334B3F2108}" type="sibTrans" cxnId="{EE71346C-1783-458F-BF59-C53FD6EE1316}">
      <dgm:prSet/>
      <dgm:spPr/>
      <dgm:t>
        <a:bodyPr/>
        <a:lstStyle/>
        <a:p>
          <a:endParaRPr lang="en-GB" sz="2000" dirty="0"/>
        </a:p>
      </dgm:t>
    </dgm:pt>
    <dgm:pt modelId="{9E3AA124-0B2C-4DF8-8EE4-0167413B3A68}">
      <dgm:prSet phldrT="[Text]" custT="1"/>
      <dgm:spPr>
        <a:solidFill>
          <a:srgbClr val="A1B1CF"/>
        </a:solidFill>
      </dgm:spPr>
      <dgm:t>
        <a:bodyPr/>
        <a:lstStyle/>
        <a:p>
          <a:r>
            <a:rPr lang="en-GB" sz="2000" b="1" dirty="0" smtClean="0"/>
            <a:t>BOTTOM-UP</a:t>
          </a:r>
          <a:endParaRPr lang="en-GB" sz="2000" b="1" dirty="0"/>
        </a:p>
      </dgm:t>
    </dgm:pt>
    <dgm:pt modelId="{5E5B4099-39B9-49C8-AB7B-249D8628571D}" type="parTrans" cxnId="{AD02B15D-1350-4C43-9018-CA30B599A5D3}">
      <dgm:prSet custT="1"/>
      <dgm:spPr/>
      <dgm:t>
        <a:bodyPr/>
        <a:lstStyle/>
        <a:p>
          <a:endParaRPr lang="en-GB" sz="2000" dirty="0"/>
        </a:p>
      </dgm:t>
    </dgm:pt>
    <dgm:pt modelId="{9C986C8D-D2F4-4DBA-A11B-1868BBB3446F}" type="sibTrans" cxnId="{AD02B15D-1350-4C43-9018-CA30B599A5D3}">
      <dgm:prSet/>
      <dgm:spPr/>
      <dgm:t>
        <a:bodyPr/>
        <a:lstStyle/>
        <a:p>
          <a:endParaRPr lang="en-GB" sz="2000" dirty="0"/>
        </a:p>
      </dgm:t>
    </dgm:pt>
    <dgm:pt modelId="{7C14D422-0C41-41A8-830F-2DF66809D9A5}">
      <dgm:prSet phldrT="[Text]" custT="1"/>
      <dgm:spPr>
        <a:solidFill>
          <a:srgbClr val="A1B1CF"/>
        </a:solidFill>
      </dgm:spPr>
      <dgm:t>
        <a:bodyPr/>
        <a:lstStyle/>
        <a:p>
          <a:r>
            <a:rPr lang="en-GB" sz="2000" dirty="0" smtClean="0"/>
            <a:t>ACCOUNTING</a:t>
          </a:r>
          <a:endParaRPr lang="en-GB" sz="2000" dirty="0"/>
        </a:p>
      </dgm:t>
    </dgm:pt>
    <dgm:pt modelId="{186667C5-D9ED-4E51-B069-0146F3B7EEA9}" type="parTrans" cxnId="{174E5715-8C0C-4E4C-AF0A-ED7C36691026}">
      <dgm:prSet custT="1"/>
      <dgm:spPr/>
      <dgm:t>
        <a:bodyPr/>
        <a:lstStyle/>
        <a:p>
          <a:endParaRPr lang="en-GB" sz="2000" dirty="0"/>
        </a:p>
      </dgm:t>
    </dgm:pt>
    <dgm:pt modelId="{33AFF3A4-4419-4162-B84D-D06AD18E2B51}" type="sibTrans" cxnId="{174E5715-8C0C-4E4C-AF0A-ED7C36691026}">
      <dgm:prSet/>
      <dgm:spPr/>
      <dgm:t>
        <a:bodyPr/>
        <a:lstStyle/>
        <a:p>
          <a:endParaRPr lang="en-GB" sz="2000" dirty="0"/>
        </a:p>
      </dgm:t>
    </dgm:pt>
    <dgm:pt modelId="{83A0B4D6-598B-49A1-B11D-FCFE0730A506}">
      <dgm:prSet phldrT="[Text]" custT="1"/>
      <dgm:spPr>
        <a:solidFill>
          <a:srgbClr val="A1B1CF"/>
        </a:solidFill>
      </dgm:spPr>
      <dgm:t>
        <a:bodyPr/>
        <a:lstStyle/>
        <a:p>
          <a:r>
            <a:rPr lang="en-GB" sz="2000" dirty="0" smtClean="0"/>
            <a:t>SIMULATION</a:t>
          </a:r>
          <a:endParaRPr lang="en-GB" sz="2000" dirty="0"/>
        </a:p>
      </dgm:t>
    </dgm:pt>
    <dgm:pt modelId="{B89AD8CE-0846-4988-85B3-A1BA13CCDF20}" type="parTrans" cxnId="{A80AC09C-6913-4103-9A0A-FB1AD02873ED}">
      <dgm:prSet custT="1"/>
      <dgm:spPr/>
      <dgm:t>
        <a:bodyPr/>
        <a:lstStyle/>
        <a:p>
          <a:endParaRPr lang="en-GB" sz="2000" dirty="0"/>
        </a:p>
      </dgm:t>
    </dgm:pt>
    <dgm:pt modelId="{DD7DC3F0-85AD-47A5-B970-9F6AED7FAFCA}" type="sibTrans" cxnId="{A80AC09C-6913-4103-9A0A-FB1AD02873ED}">
      <dgm:prSet/>
      <dgm:spPr/>
      <dgm:t>
        <a:bodyPr/>
        <a:lstStyle/>
        <a:p>
          <a:endParaRPr lang="en-GB" sz="2000" dirty="0"/>
        </a:p>
      </dgm:t>
    </dgm:pt>
    <dgm:pt modelId="{91E2DAB7-897F-4A2D-A035-882185E1949B}">
      <dgm:prSet phldrT="[Text]" custT="1"/>
      <dgm:spPr>
        <a:solidFill>
          <a:srgbClr val="A1B1CF"/>
        </a:solidFill>
      </dgm:spPr>
      <dgm:t>
        <a:bodyPr/>
        <a:lstStyle/>
        <a:p>
          <a:r>
            <a:rPr lang="en-GB" sz="2000" dirty="0" smtClean="0"/>
            <a:t>OPTIMISATION</a:t>
          </a:r>
          <a:endParaRPr lang="en-GB" sz="2000" dirty="0"/>
        </a:p>
      </dgm:t>
    </dgm:pt>
    <dgm:pt modelId="{C3FD3ED9-27D1-41E7-96C7-6368B4A14AF8}" type="parTrans" cxnId="{887919CF-4172-4998-A251-4F04333469B4}">
      <dgm:prSet custT="1"/>
      <dgm:spPr/>
      <dgm:t>
        <a:bodyPr/>
        <a:lstStyle/>
        <a:p>
          <a:endParaRPr lang="en-GB" sz="2000" dirty="0"/>
        </a:p>
      </dgm:t>
    </dgm:pt>
    <dgm:pt modelId="{B334B690-9791-451D-931A-D39572624ECE}" type="sibTrans" cxnId="{887919CF-4172-4998-A251-4F04333469B4}">
      <dgm:prSet/>
      <dgm:spPr/>
      <dgm:t>
        <a:bodyPr/>
        <a:lstStyle/>
        <a:p>
          <a:endParaRPr lang="en-GB" sz="2000" dirty="0"/>
        </a:p>
      </dgm:t>
    </dgm:pt>
    <dgm:pt modelId="{BD95C828-42EB-44D0-AA62-D3AB98A6D916}">
      <dgm:prSet phldrT="[Text]" custT="1"/>
      <dgm:spPr>
        <a:solidFill>
          <a:srgbClr val="A1B1CF"/>
        </a:solidFill>
      </dgm:spPr>
      <dgm:t>
        <a:bodyPr/>
        <a:lstStyle/>
        <a:p>
          <a:r>
            <a:rPr lang="en-GB" sz="2000" dirty="0" smtClean="0"/>
            <a:t>HYBRID MODELS</a:t>
          </a:r>
          <a:endParaRPr lang="en-GB" sz="2000" dirty="0"/>
        </a:p>
      </dgm:t>
    </dgm:pt>
    <dgm:pt modelId="{6FA4EF3A-F34F-478D-B20D-AE2D0EA8228F}" type="parTrans" cxnId="{C0AE8292-1717-4418-8A0D-54C232502D15}">
      <dgm:prSet custT="1"/>
      <dgm:spPr/>
      <dgm:t>
        <a:bodyPr/>
        <a:lstStyle/>
        <a:p>
          <a:endParaRPr lang="en-GB" sz="2000" dirty="0"/>
        </a:p>
      </dgm:t>
    </dgm:pt>
    <dgm:pt modelId="{851D60E7-D3AA-4391-AAF2-0E43DD6C6661}" type="sibTrans" cxnId="{C0AE8292-1717-4418-8A0D-54C232502D15}">
      <dgm:prSet/>
      <dgm:spPr/>
      <dgm:t>
        <a:bodyPr/>
        <a:lstStyle/>
        <a:p>
          <a:endParaRPr lang="en-GB" sz="2000" dirty="0"/>
        </a:p>
      </dgm:t>
    </dgm:pt>
    <dgm:pt modelId="{0FF3CF15-A5CF-4136-A792-A587E8B37119}" type="pres">
      <dgm:prSet presAssocID="{745D92DE-72E4-4D68-B56B-40DF2E933B8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389A3AF-F5B2-4A2B-9DC2-B56B501B83B2}" type="pres">
      <dgm:prSet presAssocID="{E9E5FC0E-0231-41F0-BE41-1C81A39C8463}" presName="root1" presStyleCnt="0"/>
      <dgm:spPr/>
    </dgm:pt>
    <dgm:pt modelId="{B4A630B5-3F56-49AD-8F86-8038BC2C3CDE}" type="pres">
      <dgm:prSet presAssocID="{E9E5FC0E-0231-41F0-BE41-1C81A39C8463}" presName="LevelOneTextNode" presStyleLbl="node0" presStyleIdx="0" presStyleCnt="1" custScaleX="151674" custScaleY="13676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6BF7D41-6AB9-4AE4-B53A-9E61D39CA986}" type="pres">
      <dgm:prSet presAssocID="{E9E5FC0E-0231-41F0-BE41-1C81A39C8463}" presName="level2hierChild" presStyleCnt="0"/>
      <dgm:spPr/>
    </dgm:pt>
    <dgm:pt modelId="{D3097717-B715-4CF9-87BF-E5C99F6C027D}" type="pres">
      <dgm:prSet presAssocID="{1EC0EA96-2EEB-408C-9700-BB75698A84A3}" presName="conn2-1" presStyleLbl="parChTrans1D2" presStyleIdx="0" presStyleCnt="2"/>
      <dgm:spPr/>
      <dgm:t>
        <a:bodyPr/>
        <a:lstStyle/>
        <a:p>
          <a:endParaRPr lang="en-GB"/>
        </a:p>
      </dgm:t>
    </dgm:pt>
    <dgm:pt modelId="{38D3A82F-FC82-487C-914F-A0BF693CB482}" type="pres">
      <dgm:prSet presAssocID="{1EC0EA96-2EEB-408C-9700-BB75698A84A3}" presName="connTx" presStyleLbl="parChTrans1D2" presStyleIdx="0" presStyleCnt="2"/>
      <dgm:spPr/>
      <dgm:t>
        <a:bodyPr/>
        <a:lstStyle/>
        <a:p>
          <a:endParaRPr lang="en-GB"/>
        </a:p>
      </dgm:t>
    </dgm:pt>
    <dgm:pt modelId="{F4080DBB-E6E8-44FF-8A75-6798D4D2F99E}" type="pres">
      <dgm:prSet presAssocID="{7545817E-32B6-40FE-A835-83DD4B2374E8}" presName="root2" presStyleCnt="0"/>
      <dgm:spPr/>
    </dgm:pt>
    <dgm:pt modelId="{B051374F-5119-46A4-A0EF-7A89FC6BE09A}" type="pres">
      <dgm:prSet presAssocID="{7545817E-32B6-40FE-A835-83DD4B2374E8}" presName="LevelTwoTextNode" presStyleLbl="node2" presStyleIdx="0" presStyleCnt="2" custScaleX="16351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519B116-5591-474C-BAAE-FC5718FE0DDB}" type="pres">
      <dgm:prSet presAssocID="{7545817E-32B6-40FE-A835-83DD4B2374E8}" presName="level3hierChild" presStyleCnt="0"/>
      <dgm:spPr/>
    </dgm:pt>
    <dgm:pt modelId="{E2C3FD19-24C5-459E-B65E-D099B70A80F6}" type="pres">
      <dgm:prSet presAssocID="{A457A750-E402-4C7D-AA14-27878FD98DB0}" presName="conn2-1" presStyleLbl="parChTrans1D3" presStyleIdx="0" presStyleCnt="7"/>
      <dgm:spPr/>
      <dgm:t>
        <a:bodyPr/>
        <a:lstStyle/>
        <a:p>
          <a:endParaRPr lang="en-GB"/>
        </a:p>
      </dgm:t>
    </dgm:pt>
    <dgm:pt modelId="{9010595D-D2FF-4D2B-A80A-409BA3287FA6}" type="pres">
      <dgm:prSet presAssocID="{A457A750-E402-4C7D-AA14-27878FD98DB0}" presName="connTx" presStyleLbl="parChTrans1D3" presStyleIdx="0" presStyleCnt="7"/>
      <dgm:spPr/>
      <dgm:t>
        <a:bodyPr/>
        <a:lstStyle/>
        <a:p>
          <a:endParaRPr lang="en-GB"/>
        </a:p>
      </dgm:t>
    </dgm:pt>
    <dgm:pt modelId="{2149724C-1478-43BB-8C32-ED27AABC29C7}" type="pres">
      <dgm:prSet presAssocID="{0E433D7D-4385-4185-8693-13E1A74E7F02}" presName="root2" presStyleCnt="0"/>
      <dgm:spPr/>
    </dgm:pt>
    <dgm:pt modelId="{A44791AB-2162-4C0B-90DE-B0CDEE920922}" type="pres">
      <dgm:prSet presAssocID="{0E433D7D-4385-4185-8693-13E1A74E7F02}" presName="LevelTwoTextNode" presStyleLbl="node3" presStyleIdx="0" presStyleCnt="7" custScaleX="199325" custLinFactNeighborX="4180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E6AB8D7-2951-4FA4-9547-3AF749261ED1}" type="pres">
      <dgm:prSet presAssocID="{0E433D7D-4385-4185-8693-13E1A74E7F02}" presName="level3hierChild" presStyleCnt="0"/>
      <dgm:spPr/>
    </dgm:pt>
    <dgm:pt modelId="{3305CB66-6B73-4FD1-A839-3BBD63B4FE0B}" type="pres">
      <dgm:prSet presAssocID="{B40B8080-00C4-49BF-9EAB-9599C7A62A0F}" presName="conn2-1" presStyleLbl="parChTrans1D3" presStyleIdx="1" presStyleCnt="7"/>
      <dgm:spPr/>
      <dgm:t>
        <a:bodyPr/>
        <a:lstStyle/>
        <a:p>
          <a:endParaRPr lang="en-GB"/>
        </a:p>
      </dgm:t>
    </dgm:pt>
    <dgm:pt modelId="{C5AFF327-658F-4838-9C82-39B0AC68516C}" type="pres">
      <dgm:prSet presAssocID="{B40B8080-00C4-49BF-9EAB-9599C7A62A0F}" presName="connTx" presStyleLbl="parChTrans1D3" presStyleIdx="1" presStyleCnt="7"/>
      <dgm:spPr/>
      <dgm:t>
        <a:bodyPr/>
        <a:lstStyle/>
        <a:p>
          <a:endParaRPr lang="en-GB"/>
        </a:p>
      </dgm:t>
    </dgm:pt>
    <dgm:pt modelId="{37E45E81-AB8E-4DA5-8000-E4FDBBDE69AA}" type="pres">
      <dgm:prSet presAssocID="{319EED76-B84B-448E-BFAD-D0AC2190D596}" presName="root2" presStyleCnt="0"/>
      <dgm:spPr/>
    </dgm:pt>
    <dgm:pt modelId="{9C59314F-A0DA-4CA0-B0C8-185A596E396C}" type="pres">
      <dgm:prSet presAssocID="{319EED76-B84B-448E-BFAD-D0AC2190D596}" presName="LevelTwoTextNode" presStyleLbl="node3" presStyleIdx="1" presStyleCnt="7" custScaleX="199325" custLinFactNeighborX="4180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93E389B-1D83-4FF1-885F-FF75E6194340}" type="pres">
      <dgm:prSet presAssocID="{319EED76-B84B-448E-BFAD-D0AC2190D596}" presName="level3hierChild" presStyleCnt="0"/>
      <dgm:spPr/>
    </dgm:pt>
    <dgm:pt modelId="{502E635D-37D4-496E-89C3-7B5238E8CFB1}" type="pres">
      <dgm:prSet presAssocID="{3F389262-08E7-40A8-AF2F-EDF073627DDC}" presName="conn2-1" presStyleLbl="parChTrans1D3" presStyleIdx="2" presStyleCnt="7"/>
      <dgm:spPr/>
      <dgm:t>
        <a:bodyPr/>
        <a:lstStyle/>
        <a:p>
          <a:endParaRPr lang="en-GB"/>
        </a:p>
      </dgm:t>
    </dgm:pt>
    <dgm:pt modelId="{B79D52C0-AA59-46D6-8F50-4CDF084FCE65}" type="pres">
      <dgm:prSet presAssocID="{3F389262-08E7-40A8-AF2F-EDF073627DDC}" presName="connTx" presStyleLbl="parChTrans1D3" presStyleIdx="2" presStyleCnt="7"/>
      <dgm:spPr/>
      <dgm:t>
        <a:bodyPr/>
        <a:lstStyle/>
        <a:p>
          <a:endParaRPr lang="en-GB"/>
        </a:p>
      </dgm:t>
    </dgm:pt>
    <dgm:pt modelId="{2B8555FE-53DC-4932-A17E-FF99255F6365}" type="pres">
      <dgm:prSet presAssocID="{5A121CA9-554C-408C-AF5C-F06F9EEAB018}" presName="root2" presStyleCnt="0"/>
      <dgm:spPr/>
    </dgm:pt>
    <dgm:pt modelId="{79688652-A84D-4620-BB03-B262594BDB6F}" type="pres">
      <dgm:prSet presAssocID="{5A121CA9-554C-408C-AF5C-F06F9EEAB018}" presName="LevelTwoTextNode" presStyleLbl="node3" presStyleIdx="2" presStyleCnt="7" custScaleX="199325" custLinFactNeighborX="4180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0F8091F-12B6-4D46-8D13-4A047E19B113}" type="pres">
      <dgm:prSet presAssocID="{5A121CA9-554C-408C-AF5C-F06F9EEAB018}" presName="level3hierChild" presStyleCnt="0"/>
      <dgm:spPr/>
    </dgm:pt>
    <dgm:pt modelId="{A85A89CC-4DC6-4548-A2D7-81AF6DEB7D85}" type="pres">
      <dgm:prSet presAssocID="{5E5B4099-39B9-49C8-AB7B-249D8628571D}" presName="conn2-1" presStyleLbl="parChTrans1D2" presStyleIdx="1" presStyleCnt="2"/>
      <dgm:spPr/>
      <dgm:t>
        <a:bodyPr/>
        <a:lstStyle/>
        <a:p>
          <a:endParaRPr lang="en-GB"/>
        </a:p>
      </dgm:t>
    </dgm:pt>
    <dgm:pt modelId="{409FACE8-7926-4614-9FDC-B437F8CD753A}" type="pres">
      <dgm:prSet presAssocID="{5E5B4099-39B9-49C8-AB7B-249D8628571D}" presName="connTx" presStyleLbl="parChTrans1D2" presStyleIdx="1" presStyleCnt="2"/>
      <dgm:spPr/>
      <dgm:t>
        <a:bodyPr/>
        <a:lstStyle/>
        <a:p>
          <a:endParaRPr lang="en-GB"/>
        </a:p>
      </dgm:t>
    </dgm:pt>
    <dgm:pt modelId="{DCFA8D66-13AF-4D1E-955F-A026B6E53907}" type="pres">
      <dgm:prSet presAssocID="{9E3AA124-0B2C-4DF8-8EE4-0167413B3A68}" presName="root2" presStyleCnt="0"/>
      <dgm:spPr/>
    </dgm:pt>
    <dgm:pt modelId="{A0110444-3F58-41EE-8A28-3FD1DEFF81C6}" type="pres">
      <dgm:prSet presAssocID="{9E3AA124-0B2C-4DF8-8EE4-0167413B3A68}" presName="LevelTwoTextNode" presStyleLbl="node2" presStyleIdx="1" presStyleCnt="2" custScaleX="16351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CF7CB11-FD16-426B-8A39-F9F651C82F17}" type="pres">
      <dgm:prSet presAssocID="{9E3AA124-0B2C-4DF8-8EE4-0167413B3A68}" presName="level3hierChild" presStyleCnt="0"/>
      <dgm:spPr/>
    </dgm:pt>
    <dgm:pt modelId="{ED75461A-E841-45CA-B3C4-C440DCD709F9}" type="pres">
      <dgm:prSet presAssocID="{186667C5-D9ED-4E51-B069-0146F3B7EEA9}" presName="conn2-1" presStyleLbl="parChTrans1D3" presStyleIdx="3" presStyleCnt="7"/>
      <dgm:spPr/>
      <dgm:t>
        <a:bodyPr/>
        <a:lstStyle/>
        <a:p>
          <a:endParaRPr lang="en-GB"/>
        </a:p>
      </dgm:t>
    </dgm:pt>
    <dgm:pt modelId="{FD758FC1-32BB-4E72-A828-F17AC7402500}" type="pres">
      <dgm:prSet presAssocID="{186667C5-D9ED-4E51-B069-0146F3B7EEA9}" presName="connTx" presStyleLbl="parChTrans1D3" presStyleIdx="3" presStyleCnt="7"/>
      <dgm:spPr/>
      <dgm:t>
        <a:bodyPr/>
        <a:lstStyle/>
        <a:p>
          <a:endParaRPr lang="en-GB"/>
        </a:p>
      </dgm:t>
    </dgm:pt>
    <dgm:pt modelId="{DB03C449-E74B-4533-AEE1-27E48493FB5C}" type="pres">
      <dgm:prSet presAssocID="{7C14D422-0C41-41A8-830F-2DF66809D9A5}" presName="root2" presStyleCnt="0"/>
      <dgm:spPr/>
    </dgm:pt>
    <dgm:pt modelId="{0D5C06AF-1A1D-48DE-AFEE-E634FA55A673}" type="pres">
      <dgm:prSet presAssocID="{7C14D422-0C41-41A8-830F-2DF66809D9A5}" presName="LevelTwoTextNode" presStyleLbl="node3" presStyleIdx="3" presStyleCnt="7" custScaleX="199325" custLinFactNeighborX="4180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D595A13-8053-487E-8CFF-CBDF2EE892D5}" type="pres">
      <dgm:prSet presAssocID="{7C14D422-0C41-41A8-830F-2DF66809D9A5}" presName="level3hierChild" presStyleCnt="0"/>
      <dgm:spPr/>
    </dgm:pt>
    <dgm:pt modelId="{35D2DF70-770F-45AF-8CC9-87351B2EAD52}" type="pres">
      <dgm:prSet presAssocID="{B89AD8CE-0846-4988-85B3-A1BA13CCDF20}" presName="conn2-1" presStyleLbl="parChTrans1D3" presStyleIdx="4" presStyleCnt="7"/>
      <dgm:spPr/>
      <dgm:t>
        <a:bodyPr/>
        <a:lstStyle/>
        <a:p>
          <a:endParaRPr lang="en-GB"/>
        </a:p>
      </dgm:t>
    </dgm:pt>
    <dgm:pt modelId="{7EA48B6B-A05F-407E-A4C3-5B74921F4047}" type="pres">
      <dgm:prSet presAssocID="{B89AD8CE-0846-4988-85B3-A1BA13CCDF20}" presName="connTx" presStyleLbl="parChTrans1D3" presStyleIdx="4" presStyleCnt="7"/>
      <dgm:spPr/>
      <dgm:t>
        <a:bodyPr/>
        <a:lstStyle/>
        <a:p>
          <a:endParaRPr lang="en-GB"/>
        </a:p>
      </dgm:t>
    </dgm:pt>
    <dgm:pt modelId="{B82488B3-6694-4325-9AD7-936040E117C6}" type="pres">
      <dgm:prSet presAssocID="{83A0B4D6-598B-49A1-B11D-FCFE0730A506}" presName="root2" presStyleCnt="0"/>
      <dgm:spPr/>
    </dgm:pt>
    <dgm:pt modelId="{5EC4D291-1C98-45DD-82C2-4C0984AC4869}" type="pres">
      <dgm:prSet presAssocID="{83A0B4D6-598B-49A1-B11D-FCFE0730A506}" presName="LevelTwoTextNode" presStyleLbl="node3" presStyleIdx="4" presStyleCnt="7" custScaleX="199325" custLinFactNeighborX="4180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64F03A9-1150-4F3E-B5D1-B7EF57A47326}" type="pres">
      <dgm:prSet presAssocID="{83A0B4D6-598B-49A1-B11D-FCFE0730A506}" presName="level3hierChild" presStyleCnt="0"/>
      <dgm:spPr/>
    </dgm:pt>
    <dgm:pt modelId="{0F8CB499-12D1-4847-B00B-0ADCE1F70017}" type="pres">
      <dgm:prSet presAssocID="{C3FD3ED9-27D1-41E7-96C7-6368B4A14AF8}" presName="conn2-1" presStyleLbl="parChTrans1D3" presStyleIdx="5" presStyleCnt="7"/>
      <dgm:spPr/>
      <dgm:t>
        <a:bodyPr/>
        <a:lstStyle/>
        <a:p>
          <a:endParaRPr lang="en-GB"/>
        </a:p>
      </dgm:t>
    </dgm:pt>
    <dgm:pt modelId="{E00DB702-C15E-4510-BEAF-8FFC71416A5B}" type="pres">
      <dgm:prSet presAssocID="{C3FD3ED9-27D1-41E7-96C7-6368B4A14AF8}" presName="connTx" presStyleLbl="parChTrans1D3" presStyleIdx="5" presStyleCnt="7"/>
      <dgm:spPr/>
      <dgm:t>
        <a:bodyPr/>
        <a:lstStyle/>
        <a:p>
          <a:endParaRPr lang="en-GB"/>
        </a:p>
      </dgm:t>
    </dgm:pt>
    <dgm:pt modelId="{EE6FFF6A-87A7-40E1-B370-C0EBFEEB36A0}" type="pres">
      <dgm:prSet presAssocID="{91E2DAB7-897F-4A2D-A035-882185E1949B}" presName="root2" presStyleCnt="0"/>
      <dgm:spPr/>
    </dgm:pt>
    <dgm:pt modelId="{396C82DB-438D-4406-A984-373FA64BF519}" type="pres">
      <dgm:prSet presAssocID="{91E2DAB7-897F-4A2D-A035-882185E1949B}" presName="LevelTwoTextNode" presStyleLbl="node3" presStyleIdx="5" presStyleCnt="7" custScaleX="199325" custLinFactNeighborX="4180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A160E03-9035-4825-9A00-099D277D68EA}" type="pres">
      <dgm:prSet presAssocID="{91E2DAB7-897F-4A2D-A035-882185E1949B}" presName="level3hierChild" presStyleCnt="0"/>
      <dgm:spPr/>
    </dgm:pt>
    <dgm:pt modelId="{38AB1E70-0647-497B-BFB9-1AA0D7A97D82}" type="pres">
      <dgm:prSet presAssocID="{6FA4EF3A-F34F-478D-B20D-AE2D0EA8228F}" presName="conn2-1" presStyleLbl="parChTrans1D3" presStyleIdx="6" presStyleCnt="7"/>
      <dgm:spPr/>
      <dgm:t>
        <a:bodyPr/>
        <a:lstStyle/>
        <a:p>
          <a:endParaRPr lang="en-GB"/>
        </a:p>
      </dgm:t>
    </dgm:pt>
    <dgm:pt modelId="{61CD3DA8-7A36-47F2-8566-D65FE72497E3}" type="pres">
      <dgm:prSet presAssocID="{6FA4EF3A-F34F-478D-B20D-AE2D0EA8228F}" presName="connTx" presStyleLbl="parChTrans1D3" presStyleIdx="6" presStyleCnt="7"/>
      <dgm:spPr/>
      <dgm:t>
        <a:bodyPr/>
        <a:lstStyle/>
        <a:p>
          <a:endParaRPr lang="en-GB"/>
        </a:p>
      </dgm:t>
    </dgm:pt>
    <dgm:pt modelId="{010ECC65-A3B6-42A9-AC4D-D954D796E2A6}" type="pres">
      <dgm:prSet presAssocID="{BD95C828-42EB-44D0-AA62-D3AB98A6D916}" presName="root2" presStyleCnt="0"/>
      <dgm:spPr/>
    </dgm:pt>
    <dgm:pt modelId="{B50E44EC-F92E-4CDF-9E18-AD45E9F2E7FA}" type="pres">
      <dgm:prSet presAssocID="{BD95C828-42EB-44D0-AA62-D3AB98A6D916}" presName="LevelTwoTextNode" presStyleLbl="node3" presStyleIdx="6" presStyleCnt="7" custScaleX="199325" custLinFactNeighborX="41809" custLinFactNeighborY="-157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96FA663-A702-4CAE-9ACA-EBE787D124BD}" type="pres">
      <dgm:prSet presAssocID="{BD95C828-42EB-44D0-AA62-D3AB98A6D916}" presName="level3hierChild" presStyleCnt="0"/>
      <dgm:spPr/>
    </dgm:pt>
  </dgm:ptLst>
  <dgm:cxnLst>
    <dgm:cxn modelId="{174DD893-5E75-40B8-A7C9-BE26E3F52612}" type="presOf" srcId="{1EC0EA96-2EEB-408C-9700-BB75698A84A3}" destId="{38D3A82F-FC82-487C-914F-A0BF693CB482}" srcOrd="1" destOrd="0" presId="urn:microsoft.com/office/officeart/2005/8/layout/hierarchy2"/>
    <dgm:cxn modelId="{53EC3B74-0C1D-4C60-AED6-C72C5F15956B}" type="presOf" srcId="{B89AD8CE-0846-4988-85B3-A1BA13CCDF20}" destId="{35D2DF70-770F-45AF-8CC9-87351B2EAD52}" srcOrd="0" destOrd="0" presId="urn:microsoft.com/office/officeart/2005/8/layout/hierarchy2"/>
    <dgm:cxn modelId="{944F03B0-C02B-4B4C-A897-04BBAE3F7415}" type="presOf" srcId="{3F389262-08E7-40A8-AF2F-EDF073627DDC}" destId="{502E635D-37D4-496E-89C3-7B5238E8CFB1}" srcOrd="0" destOrd="0" presId="urn:microsoft.com/office/officeart/2005/8/layout/hierarchy2"/>
    <dgm:cxn modelId="{DF431544-F7EA-4FB4-9720-46D33F1D7733}" type="presOf" srcId="{1EC0EA96-2EEB-408C-9700-BB75698A84A3}" destId="{D3097717-B715-4CF9-87BF-E5C99F6C027D}" srcOrd="0" destOrd="0" presId="urn:microsoft.com/office/officeart/2005/8/layout/hierarchy2"/>
    <dgm:cxn modelId="{B75391B4-F6C4-40EB-A338-EC43A08D4CF2}" type="presOf" srcId="{186667C5-D9ED-4E51-B069-0146F3B7EEA9}" destId="{ED75461A-E841-45CA-B3C4-C440DCD709F9}" srcOrd="0" destOrd="0" presId="urn:microsoft.com/office/officeart/2005/8/layout/hierarchy2"/>
    <dgm:cxn modelId="{E0675DA2-110A-440C-B456-017BD8D27E51}" type="presOf" srcId="{91E2DAB7-897F-4A2D-A035-882185E1949B}" destId="{396C82DB-438D-4406-A984-373FA64BF519}" srcOrd="0" destOrd="0" presId="urn:microsoft.com/office/officeart/2005/8/layout/hierarchy2"/>
    <dgm:cxn modelId="{EE71346C-1783-458F-BF59-C53FD6EE1316}" srcId="{7545817E-32B6-40FE-A835-83DD4B2374E8}" destId="{5A121CA9-554C-408C-AF5C-F06F9EEAB018}" srcOrd="2" destOrd="0" parTransId="{3F389262-08E7-40A8-AF2F-EDF073627DDC}" sibTransId="{839EA3D1-3648-44B4-9C1E-B5334B3F2108}"/>
    <dgm:cxn modelId="{E78691ED-3FC5-4E94-B8E5-805E78E42561}" type="presOf" srcId="{319EED76-B84B-448E-BFAD-D0AC2190D596}" destId="{9C59314F-A0DA-4CA0-B0C8-185A596E396C}" srcOrd="0" destOrd="0" presId="urn:microsoft.com/office/officeart/2005/8/layout/hierarchy2"/>
    <dgm:cxn modelId="{C5B6A8C6-F699-4129-97AE-429F5647393A}" type="presOf" srcId="{A457A750-E402-4C7D-AA14-27878FD98DB0}" destId="{9010595D-D2FF-4D2B-A80A-409BA3287FA6}" srcOrd="1" destOrd="0" presId="urn:microsoft.com/office/officeart/2005/8/layout/hierarchy2"/>
    <dgm:cxn modelId="{50F22442-2123-4B80-BC73-A81E14A9203B}" type="presOf" srcId="{E9E5FC0E-0231-41F0-BE41-1C81A39C8463}" destId="{B4A630B5-3F56-49AD-8F86-8038BC2C3CDE}" srcOrd="0" destOrd="0" presId="urn:microsoft.com/office/officeart/2005/8/layout/hierarchy2"/>
    <dgm:cxn modelId="{C20C102B-FBF7-4284-84EE-0B95BC511679}" type="presOf" srcId="{5E5B4099-39B9-49C8-AB7B-249D8628571D}" destId="{409FACE8-7926-4614-9FDC-B437F8CD753A}" srcOrd="1" destOrd="0" presId="urn:microsoft.com/office/officeart/2005/8/layout/hierarchy2"/>
    <dgm:cxn modelId="{21486DD6-0C2E-44D5-B7A1-076ADD3785E7}" type="presOf" srcId="{C3FD3ED9-27D1-41E7-96C7-6368B4A14AF8}" destId="{0F8CB499-12D1-4847-B00B-0ADCE1F70017}" srcOrd="0" destOrd="0" presId="urn:microsoft.com/office/officeart/2005/8/layout/hierarchy2"/>
    <dgm:cxn modelId="{3F37EACA-910D-4006-B0EE-DF8CB0709506}" type="presOf" srcId="{6FA4EF3A-F34F-478D-B20D-AE2D0EA8228F}" destId="{61CD3DA8-7A36-47F2-8566-D65FE72497E3}" srcOrd="1" destOrd="0" presId="urn:microsoft.com/office/officeart/2005/8/layout/hierarchy2"/>
    <dgm:cxn modelId="{03E50BAC-AB5E-4547-869F-166680C803C1}" srcId="{E9E5FC0E-0231-41F0-BE41-1C81A39C8463}" destId="{7545817E-32B6-40FE-A835-83DD4B2374E8}" srcOrd="0" destOrd="0" parTransId="{1EC0EA96-2EEB-408C-9700-BB75698A84A3}" sibTransId="{84ECBF4B-B709-4AB7-BE37-F01E075B0323}"/>
    <dgm:cxn modelId="{AD02B15D-1350-4C43-9018-CA30B599A5D3}" srcId="{E9E5FC0E-0231-41F0-BE41-1C81A39C8463}" destId="{9E3AA124-0B2C-4DF8-8EE4-0167413B3A68}" srcOrd="1" destOrd="0" parTransId="{5E5B4099-39B9-49C8-AB7B-249D8628571D}" sibTransId="{9C986C8D-D2F4-4DBA-A11B-1868BBB3446F}"/>
    <dgm:cxn modelId="{887919CF-4172-4998-A251-4F04333469B4}" srcId="{9E3AA124-0B2C-4DF8-8EE4-0167413B3A68}" destId="{91E2DAB7-897F-4A2D-A035-882185E1949B}" srcOrd="2" destOrd="0" parTransId="{C3FD3ED9-27D1-41E7-96C7-6368B4A14AF8}" sibTransId="{B334B690-9791-451D-931A-D39572624ECE}"/>
    <dgm:cxn modelId="{D5A02042-7278-48C7-A5BA-137690148E26}" type="presOf" srcId="{B40B8080-00C4-49BF-9EAB-9599C7A62A0F}" destId="{C5AFF327-658F-4838-9C82-39B0AC68516C}" srcOrd="1" destOrd="0" presId="urn:microsoft.com/office/officeart/2005/8/layout/hierarchy2"/>
    <dgm:cxn modelId="{338489AF-F17D-43C1-9A38-1CCB26449D84}" type="presOf" srcId="{B89AD8CE-0846-4988-85B3-A1BA13CCDF20}" destId="{7EA48B6B-A05F-407E-A4C3-5B74921F4047}" srcOrd="1" destOrd="0" presId="urn:microsoft.com/office/officeart/2005/8/layout/hierarchy2"/>
    <dgm:cxn modelId="{2CA838C3-C05A-4965-AD8D-DE556B5179CD}" type="presOf" srcId="{5E5B4099-39B9-49C8-AB7B-249D8628571D}" destId="{A85A89CC-4DC6-4548-A2D7-81AF6DEB7D85}" srcOrd="0" destOrd="0" presId="urn:microsoft.com/office/officeart/2005/8/layout/hierarchy2"/>
    <dgm:cxn modelId="{9F552A31-045E-4ED4-9BB3-5B9A8A284113}" srcId="{7545817E-32B6-40FE-A835-83DD4B2374E8}" destId="{0E433D7D-4385-4185-8693-13E1A74E7F02}" srcOrd="0" destOrd="0" parTransId="{A457A750-E402-4C7D-AA14-27878FD98DB0}" sibTransId="{8108FE9E-87E9-49A2-A1E1-3B391F03A03D}"/>
    <dgm:cxn modelId="{20B6FA61-6A5E-4312-80C5-185A3426F199}" type="presOf" srcId="{83A0B4D6-598B-49A1-B11D-FCFE0730A506}" destId="{5EC4D291-1C98-45DD-82C2-4C0984AC4869}" srcOrd="0" destOrd="0" presId="urn:microsoft.com/office/officeart/2005/8/layout/hierarchy2"/>
    <dgm:cxn modelId="{174E5715-8C0C-4E4C-AF0A-ED7C36691026}" srcId="{9E3AA124-0B2C-4DF8-8EE4-0167413B3A68}" destId="{7C14D422-0C41-41A8-830F-2DF66809D9A5}" srcOrd="0" destOrd="0" parTransId="{186667C5-D9ED-4E51-B069-0146F3B7EEA9}" sibTransId="{33AFF3A4-4419-4162-B84D-D06AD18E2B51}"/>
    <dgm:cxn modelId="{6B4FD6F8-31A4-437E-B34A-D87745104700}" type="presOf" srcId="{B40B8080-00C4-49BF-9EAB-9599C7A62A0F}" destId="{3305CB66-6B73-4FD1-A839-3BBD63B4FE0B}" srcOrd="0" destOrd="0" presId="urn:microsoft.com/office/officeart/2005/8/layout/hierarchy2"/>
    <dgm:cxn modelId="{28B4C098-19EA-4823-8228-06E0DBC1DEEC}" type="presOf" srcId="{5A121CA9-554C-408C-AF5C-F06F9EEAB018}" destId="{79688652-A84D-4620-BB03-B262594BDB6F}" srcOrd="0" destOrd="0" presId="urn:microsoft.com/office/officeart/2005/8/layout/hierarchy2"/>
    <dgm:cxn modelId="{8262A7DE-05D3-44C9-A4B9-7B7127801A9C}" type="presOf" srcId="{6FA4EF3A-F34F-478D-B20D-AE2D0EA8228F}" destId="{38AB1E70-0647-497B-BFB9-1AA0D7A97D82}" srcOrd="0" destOrd="0" presId="urn:microsoft.com/office/officeart/2005/8/layout/hierarchy2"/>
    <dgm:cxn modelId="{14ED1D65-14F9-4B80-BB1F-1FF6E7A65614}" type="presOf" srcId="{9E3AA124-0B2C-4DF8-8EE4-0167413B3A68}" destId="{A0110444-3F58-41EE-8A28-3FD1DEFF81C6}" srcOrd="0" destOrd="0" presId="urn:microsoft.com/office/officeart/2005/8/layout/hierarchy2"/>
    <dgm:cxn modelId="{9944D14F-5B33-48FC-AF99-E70493150E95}" type="presOf" srcId="{7C14D422-0C41-41A8-830F-2DF66809D9A5}" destId="{0D5C06AF-1A1D-48DE-AFEE-E634FA55A673}" srcOrd="0" destOrd="0" presId="urn:microsoft.com/office/officeart/2005/8/layout/hierarchy2"/>
    <dgm:cxn modelId="{0D0F2328-7E92-48BF-A3B1-5C2CE7945D31}" type="presOf" srcId="{7545817E-32B6-40FE-A835-83DD4B2374E8}" destId="{B051374F-5119-46A4-A0EF-7A89FC6BE09A}" srcOrd="0" destOrd="0" presId="urn:microsoft.com/office/officeart/2005/8/layout/hierarchy2"/>
    <dgm:cxn modelId="{BB0EF55E-93C3-4B20-83F7-1A26A7698201}" type="presOf" srcId="{186667C5-D9ED-4E51-B069-0146F3B7EEA9}" destId="{FD758FC1-32BB-4E72-A828-F17AC7402500}" srcOrd="1" destOrd="0" presId="urn:microsoft.com/office/officeart/2005/8/layout/hierarchy2"/>
    <dgm:cxn modelId="{313D3D02-FE4E-45F7-934E-30303EE7C7FB}" srcId="{7545817E-32B6-40FE-A835-83DD4B2374E8}" destId="{319EED76-B84B-448E-BFAD-D0AC2190D596}" srcOrd="1" destOrd="0" parTransId="{B40B8080-00C4-49BF-9EAB-9599C7A62A0F}" sibTransId="{23509F6E-04C7-48CC-BA6C-4AE58D9A7C12}"/>
    <dgm:cxn modelId="{A80AC09C-6913-4103-9A0A-FB1AD02873ED}" srcId="{9E3AA124-0B2C-4DF8-8EE4-0167413B3A68}" destId="{83A0B4D6-598B-49A1-B11D-FCFE0730A506}" srcOrd="1" destOrd="0" parTransId="{B89AD8CE-0846-4988-85B3-A1BA13CCDF20}" sibTransId="{DD7DC3F0-85AD-47A5-B970-9F6AED7FAFCA}"/>
    <dgm:cxn modelId="{8E430E8D-1159-4BED-AE17-744F274A6527}" type="presOf" srcId="{BD95C828-42EB-44D0-AA62-D3AB98A6D916}" destId="{B50E44EC-F92E-4CDF-9E18-AD45E9F2E7FA}" srcOrd="0" destOrd="0" presId="urn:microsoft.com/office/officeart/2005/8/layout/hierarchy2"/>
    <dgm:cxn modelId="{BA5995A6-5B3C-49CB-AD34-4DE306615216}" srcId="{745D92DE-72E4-4D68-B56B-40DF2E933B83}" destId="{E9E5FC0E-0231-41F0-BE41-1C81A39C8463}" srcOrd="0" destOrd="0" parTransId="{F6E81E7F-EFC0-413C-9B46-68902DA903F0}" sibTransId="{9E787EDF-83C8-4408-94E8-F1EF7E929A92}"/>
    <dgm:cxn modelId="{AE6CE98C-2568-4B56-B93F-17836AAA3B21}" type="presOf" srcId="{745D92DE-72E4-4D68-B56B-40DF2E933B83}" destId="{0FF3CF15-A5CF-4136-A792-A587E8B37119}" srcOrd="0" destOrd="0" presId="urn:microsoft.com/office/officeart/2005/8/layout/hierarchy2"/>
    <dgm:cxn modelId="{CF03CA66-276D-4191-A9C7-938D406D6581}" type="presOf" srcId="{A457A750-E402-4C7D-AA14-27878FD98DB0}" destId="{E2C3FD19-24C5-459E-B65E-D099B70A80F6}" srcOrd="0" destOrd="0" presId="urn:microsoft.com/office/officeart/2005/8/layout/hierarchy2"/>
    <dgm:cxn modelId="{79E3D4A7-7B36-48E6-BABC-2F60AC4D76F4}" type="presOf" srcId="{3F389262-08E7-40A8-AF2F-EDF073627DDC}" destId="{B79D52C0-AA59-46D6-8F50-4CDF084FCE65}" srcOrd="1" destOrd="0" presId="urn:microsoft.com/office/officeart/2005/8/layout/hierarchy2"/>
    <dgm:cxn modelId="{1FD82F4F-B711-4632-8356-DE47123B69A4}" type="presOf" srcId="{C3FD3ED9-27D1-41E7-96C7-6368B4A14AF8}" destId="{E00DB702-C15E-4510-BEAF-8FFC71416A5B}" srcOrd="1" destOrd="0" presId="urn:microsoft.com/office/officeart/2005/8/layout/hierarchy2"/>
    <dgm:cxn modelId="{C0AE8292-1717-4418-8A0D-54C232502D15}" srcId="{9E3AA124-0B2C-4DF8-8EE4-0167413B3A68}" destId="{BD95C828-42EB-44D0-AA62-D3AB98A6D916}" srcOrd="3" destOrd="0" parTransId="{6FA4EF3A-F34F-478D-B20D-AE2D0EA8228F}" sibTransId="{851D60E7-D3AA-4391-AAF2-0E43DD6C6661}"/>
    <dgm:cxn modelId="{D9605262-368B-4B94-A206-BA813E1545C1}" type="presOf" srcId="{0E433D7D-4385-4185-8693-13E1A74E7F02}" destId="{A44791AB-2162-4C0B-90DE-B0CDEE920922}" srcOrd="0" destOrd="0" presId="urn:microsoft.com/office/officeart/2005/8/layout/hierarchy2"/>
    <dgm:cxn modelId="{CB1A5F84-731C-4025-968A-C32D735C5D84}" type="presParOf" srcId="{0FF3CF15-A5CF-4136-A792-A587E8B37119}" destId="{0389A3AF-F5B2-4A2B-9DC2-B56B501B83B2}" srcOrd="0" destOrd="0" presId="urn:microsoft.com/office/officeart/2005/8/layout/hierarchy2"/>
    <dgm:cxn modelId="{F67422E6-01C7-4604-8DCD-5AB2AA98FA5D}" type="presParOf" srcId="{0389A3AF-F5B2-4A2B-9DC2-B56B501B83B2}" destId="{B4A630B5-3F56-49AD-8F86-8038BC2C3CDE}" srcOrd="0" destOrd="0" presId="urn:microsoft.com/office/officeart/2005/8/layout/hierarchy2"/>
    <dgm:cxn modelId="{F54089A1-71BB-4065-90FE-C6DF2F02A5D4}" type="presParOf" srcId="{0389A3AF-F5B2-4A2B-9DC2-B56B501B83B2}" destId="{16BF7D41-6AB9-4AE4-B53A-9E61D39CA986}" srcOrd="1" destOrd="0" presId="urn:microsoft.com/office/officeart/2005/8/layout/hierarchy2"/>
    <dgm:cxn modelId="{8B39C77D-AF0F-41B7-AEEF-3849C653F147}" type="presParOf" srcId="{16BF7D41-6AB9-4AE4-B53A-9E61D39CA986}" destId="{D3097717-B715-4CF9-87BF-E5C99F6C027D}" srcOrd="0" destOrd="0" presId="urn:microsoft.com/office/officeart/2005/8/layout/hierarchy2"/>
    <dgm:cxn modelId="{044C699B-CCED-451E-8DAE-E3CBC9BF0847}" type="presParOf" srcId="{D3097717-B715-4CF9-87BF-E5C99F6C027D}" destId="{38D3A82F-FC82-487C-914F-A0BF693CB482}" srcOrd="0" destOrd="0" presId="urn:microsoft.com/office/officeart/2005/8/layout/hierarchy2"/>
    <dgm:cxn modelId="{6E1DEBF8-B1D3-4984-87D1-A0A0D3204D0B}" type="presParOf" srcId="{16BF7D41-6AB9-4AE4-B53A-9E61D39CA986}" destId="{F4080DBB-E6E8-44FF-8A75-6798D4D2F99E}" srcOrd="1" destOrd="0" presId="urn:microsoft.com/office/officeart/2005/8/layout/hierarchy2"/>
    <dgm:cxn modelId="{8D294443-2AC0-4229-A674-6F2E3438E7CD}" type="presParOf" srcId="{F4080DBB-E6E8-44FF-8A75-6798D4D2F99E}" destId="{B051374F-5119-46A4-A0EF-7A89FC6BE09A}" srcOrd="0" destOrd="0" presId="urn:microsoft.com/office/officeart/2005/8/layout/hierarchy2"/>
    <dgm:cxn modelId="{91518938-B42A-4419-BF5A-A4E2C4AB76D5}" type="presParOf" srcId="{F4080DBB-E6E8-44FF-8A75-6798D4D2F99E}" destId="{D519B116-5591-474C-BAAE-FC5718FE0DDB}" srcOrd="1" destOrd="0" presId="urn:microsoft.com/office/officeart/2005/8/layout/hierarchy2"/>
    <dgm:cxn modelId="{19588DD8-F325-417D-B6BB-E36C9F38BFDE}" type="presParOf" srcId="{D519B116-5591-474C-BAAE-FC5718FE0DDB}" destId="{E2C3FD19-24C5-459E-B65E-D099B70A80F6}" srcOrd="0" destOrd="0" presId="urn:microsoft.com/office/officeart/2005/8/layout/hierarchy2"/>
    <dgm:cxn modelId="{82D17D4C-A4FF-4FBD-AFBF-9CBFE460AF07}" type="presParOf" srcId="{E2C3FD19-24C5-459E-B65E-D099B70A80F6}" destId="{9010595D-D2FF-4D2B-A80A-409BA3287FA6}" srcOrd="0" destOrd="0" presId="urn:microsoft.com/office/officeart/2005/8/layout/hierarchy2"/>
    <dgm:cxn modelId="{35081597-8E43-47D2-9F0D-32EF3BA814CA}" type="presParOf" srcId="{D519B116-5591-474C-BAAE-FC5718FE0DDB}" destId="{2149724C-1478-43BB-8C32-ED27AABC29C7}" srcOrd="1" destOrd="0" presId="urn:microsoft.com/office/officeart/2005/8/layout/hierarchy2"/>
    <dgm:cxn modelId="{29CFCC5B-9A5E-4FC2-A6B9-5C00E38F5977}" type="presParOf" srcId="{2149724C-1478-43BB-8C32-ED27AABC29C7}" destId="{A44791AB-2162-4C0B-90DE-B0CDEE920922}" srcOrd="0" destOrd="0" presId="urn:microsoft.com/office/officeart/2005/8/layout/hierarchy2"/>
    <dgm:cxn modelId="{4A0BA32F-B263-41C7-B399-79E82C1871F4}" type="presParOf" srcId="{2149724C-1478-43BB-8C32-ED27AABC29C7}" destId="{CE6AB8D7-2951-4FA4-9547-3AF749261ED1}" srcOrd="1" destOrd="0" presId="urn:microsoft.com/office/officeart/2005/8/layout/hierarchy2"/>
    <dgm:cxn modelId="{D11C7470-36BE-4DC6-89E6-AC333D165F27}" type="presParOf" srcId="{D519B116-5591-474C-BAAE-FC5718FE0DDB}" destId="{3305CB66-6B73-4FD1-A839-3BBD63B4FE0B}" srcOrd="2" destOrd="0" presId="urn:microsoft.com/office/officeart/2005/8/layout/hierarchy2"/>
    <dgm:cxn modelId="{CA97013D-2601-46C9-83DB-A453CD105B5F}" type="presParOf" srcId="{3305CB66-6B73-4FD1-A839-3BBD63B4FE0B}" destId="{C5AFF327-658F-4838-9C82-39B0AC68516C}" srcOrd="0" destOrd="0" presId="urn:microsoft.com/office/officeart/2005/8/layout/hierarchy2"/>
    <dgm:cxn modelId="{6A404635-DA05-4942-BA70-F8DB8EA8ED52}" type="presParOf" srcId="{D519B116-5591-474C-BAAE-FC5718FE0DDB}" destId="{37E45E81-AB8E-4DA5-8000-E4FDBBDE69AA}" srcOrd="3" destOrd="0" presId="urn:microsoft.com/office/officeart/2005/8/layout/hierarchy2"/>
    <dgm:cxn modelId="{9440737B-5439-4D1F-9506-615C1DFC4F56}" type="presParOf" srcId="{37E45E81-AB8E-4DA5-8000-E4FDBBDE69AA}" destId="{9C59314F-A0DA-4CA0-B0C8-185A596E396C}" srcOrd="0" destOrd="0" presId="urn:microsoft.com/office/officeart/2005/8/layout/hierarchy2"/>
    <dgm:cxn modelId="{29DAB3A1-C301-4DBE-8E76-3BA6E5C081CB}" type="presParOf" srcId="{37E45E81-AB8E-4DA5-8000-E4FDBBDE69AA}" destId="{593E389B-1D83-4FF1-885F-FF75E6194340}" srcOrd="1" destOrd="0" presId="urn:microsoft.com/office/officeart/2005/8/layout/hierarchy2"/>
    <dgm:cxn modelId="{FE82CB21-B913-4E92-B843-8A31A7E86072}" type="presParOf" srcId="{D519B116-5591-474C-BAAE-FC5718FE0DDB}" destId="{502E635D-37D4-496E-89C3-7B5238E8CFB1}" srcOrd="4" destOrd="0" presId="urn:microsoft.com/office/officeart/2005/8/layout/hierarchy2"/>
    <dgm:cxn modelId="{8BC42B3D-3467-4B2B-900D-46D5E0A56603}" type="presParOf" srcId="{502E635D-37D4-496E-89C3-7B5238E8CFB1}" destId="{B79D52C0-AA59-46D6-8F50-4CDF084FCE65}" srcOrd="0" destOrd="0" presId="urn:microsoft.com/office/officeart/2005/8/layout/hierarchy2"/>
    <dgm:cxn modelId="{2DC84194-0BD4-4FBF-A696-980A6280739E}" type="presParOf" srcId="{D519B116-5591-474C-BAAE-FC5718FE0DDB}" destId="{2B8555FE-53DC-4932-A17E-FF99255F6365}" srcOrd="5" destOrd="0" presId="urn:microsoft.com/office/officeart/2005/8/layout/hierarchy2"/>
    <dgm:cxn modelId="{DFB0305E-C8A8-43CE-BC49-28B83043F35B}" type="presParOf" srcId="{2B8555FE-53DC-4932-A17E-FF99255F6365}" destId="{79688652-A84D-4620-BB03-B262594BDB6F}" srcOrd="0" destOrd="0" presId="urn:microsoft.com/office/officeart/2005/8/layout/hierarchy2"/>
    <dgm:cxn modelId="{4A91F6B8-4728-4B0B-AC06-C3813ADCC344}" type="presParOf" srcId="{2B8555FE-53DC-4932-A17E-FF99255F6365}" destId="{60F8091F-12B6-4D46-8D13-4A047E19B113}" srcOrd="1" destOrd="0" presId="urn:microsoft.com/office/officeart/2005/8/layout/hierarchy2"/>
    <dgm:cxn modelId="{66A04261-B4DF-4609-82C7-18205FC680D2}" type="presParOf" srcId="{16BF7D41-6AB9-4AE4-B53A-9E61D39CA986}" destId="{A85A89CC-4DC6-4548-A2D7-81AF6DEB7D85}" srcOrd="2" destOrd="0" presId="urn:microsoft.com/office/officeart/2005/8/layout/hierarchy2"/>
    <dgm:cxn modelId="{2F7BA3C6-D012-4FE3-9688-F0EE93F3EABA}" type="presParOf" srcId="{A85A89CC-4DC6-4548-A2D7-81AF6DEB7D85}" destId="{409FACE8-7926-4614-9FDC-B437F8CD753A}" srcOrd="0" destOrd="0" presId="urn:microsoft.com/office/officeart/2005/8/layout/hierarchy2"/>
    <dgm:cxn modelId="{3A4F1C49-CF24-4B20-B9E9-56E296028CBD}" type="presParOf" srcId="{16BF7D41-6AB9-4AE4-B53A-9E61D39CA986}" destId="{DCFA8D66-13AF-4D1E-955F-A026B6E53907}" srcOrd="3" destOrd="0" presId="urn:microsoft.com/office/officeart/2005/8/layout/hierarchy2"/>
    <dgm:cxn modelId="{7FD34C04-85AC-43E1-A2ED-4F4FF0FFEC53}" type="presParOf" srcId="{DCFA8D66-13AF-4D1E-955F-A026B6E53907}" destId="{A0110444-3F58-41EE-8A28-3FD1DEFF81C6}" srcOrd="0" destOrd="0" presId="urn:microsoft.com/office/officeart/2005/8/layout/hierarchy2"/>
    <dgm:cxn modelId="{0050E82F-5331-4CC4-B55C-3710F201307C}" type="presParOf" srcId="{DCFA8D66-13AF-4D1E-955F-A026B6E53907}" destId="{8CF7CB11-FD16-426B-8A39-F9F651C82F17}" srcOrd="1" destOrd="0" presId="urn:microsoft.com/office/officeart/2005/8/layout/hierarchy2"/>
    <dgm:cxn modelId="{6F6AE2C3-DE5F-4A70-974E-4F566CA02E6A}" type="presParOf" srcId="{8CF7CB11-FD16-426B-8A39-F9F651C82F17}" destId="{ED75461A-E841-45CA-B3C4-C440DCD709F9}" srcOrd="0" destOrd="0" presId="urn:microsoft.com/office/officeart/2005/8/layout/hierarchy2"/>
    <dgm:cxn modelId="{D682BAFD-AE91-49F8-83C1-BB260DE69C5D}" type="presParOf" srcId="{ED75461A-E841-45CA-B3C4-C440DCD709F9}" destId="{FD758FC1-32BB-4E72-A828-F17AC7402500}" srcOrd="0" destOrd="0" presId="urn:microsoft.com/office/officeart/2005/8/layout/hierarchy2"/>
    <dgm:cxn modelId="{6410977E-61E7-410B-A3F2-785FECBA1CD4}" type="presParOf" srcId="{8CF7CB11-FD16-426B-8A39-F9F651C82F17}" destId="{DB03C449-E74B-4533-AEE1-27E48493FB5C}" srcOrd="1" destOrd="0" presId="urn:microsoft.com/office/officeart/2005/8/layout/hierarchy2"/>
    <dgm:cxn modelId="{AAD55C61-E9C0-4391-8FFB-4B6B6FD7EC2A}" type="presParOf" srcId="{DB03C449-E74B-4533-AEE1-27E48493FB5C}" destId="{0D5C06AF-1A1D-48DE-AFEE-E634FA55A673}" srcOrd="0" destOrd="0" presId="urn:microsoft.com/office/officeart/2005/8/layout/hierarchy2"/>
    <dgm:cxn modelId="{6F623DB8-200D-49B9-8B38-65C4B269B9DD}" type="presParOf" srcId="{DB03C449-E74B-4533-AEE1-27E48493FB5C}" destId="{CD595A13-8053-487E-8CFF-CBDF2EE892D5}" srcOrd="1" destOrd="0" presId="urn:microsoft.com/office/officeart/2005/8/layout/hierarchy2"/>
    <dgm:cxn modelId="{936C96C5-82A6-43E9-A286-464F38E647A9}" type="presParOf" srcId="{8CF7CB11-FD16-426B-8A39-F9F651C82F17}" destId="{35D2DF70-770F-45AF-8CC9-87351B2EAD52}" srcOrd="2" destOrd="0" presId="urn:microsoft.com/office/officeart/2005/8/layout/hierarchy2"/>
    <dgm:cxn modelId="{5CAA4D53-3C55-43A0-97DB-A1D829280B43}" type="presParOf" srcId="{35D2DF70-770F-45AF-8CC9-87351B2EAD52}" destId="{7EA48B6B-A05F-407E-A4C3-5B74921F4047}" srcOrd="0" destOrd="0" presId="urn:microsoft.com/office/officeart/2005/8/layout/hierarchy2"/>
    <dgm:cxn modelId="{A3D9D0D8-9807-4CDD-BB37-56F9A6305A2B}" type="presParOf" srcId="{8CF7CB11-FD16-426B-8A39-F9F651C82F17}" destId="{B82488B3-6694-4325-9AD7-936040E117C6}" srcOrd="3" destOrd="0" presId="urn:microsoft.com/office/officeart/2005/8/layout/hierarchy2"/>
    <dgm:cxn modelId="{3A1035FC-D8BF-415B-88F1-C70CA513B18B}" type="presParOf" srcId="{B82488B3-6694-4325-9AD7-936040E117C6}" destId="{5EC4D291-1C98-45DD-82C2-4C0984AC4869}" srcOrd="0" destOrd="0" presId="urn:microsoft.com/office/officeart/2005/8/layout/hierarchy2"/>
    <dgm:cxn modelId="{1B5FBD9B-C645-4A6A-8E24-F8A279BD4485}" type="presParOf" srcId="{B82488B3-6694-4325-9AD7-936040E117C6}" destId="{964F03A9-1150-4F3E-B5D1-B7EF57A47326}" srcOrd="1" destOrd="0" presId="urn:microsoft.com/office/officeart/2005/8/layout/hierarchy2"/>
    <dgm:cxn modelId="{A196EAEB-431B-4876-8C45-5C3A0C034ECF}" type="presParOf" srcId="{8CF7CB11-FD16-426B-8A39-F9F651C82F17}" destId="{0F8CB499-12D1-4847-B00B-0ADCE1F70017}" srcOrd="4" destOrd="0" presId="urn:microsoft.com/office/officeart/2005/8/layout/hierarchy2"/>
    <dgm:cxn modelId="{367C2509-2D24-4F72-A19E-14CD38EF4617}" type="presParOf" srcId="{0F8CB499-12D1-4847-B00B-0ADCE1F70017}" destId="{E00DB702-C15E-4510-BEAF-8FFC71416A5B}" srcOrd="0" destOrd="0" presId="urn:microsoft.com/office/officeart/2005/8/layout/hierarchy2"/>
    <dgm:cxn modelId="{551DA6A4-139A-4FFA-9E31-9348180E6658}" type="presParOf" srcId="{8CF7CB11-FD16-426B-8A39-F9F651C82F17}" destId="{EE6FFF6A-87A7-40E1-B370-C0EBFEEB36A0}" srcOrd="5" destOrd="0" presId="urn:microsoft.com/office/officeart/2005/8/layout/hierarchy2"/>
    <dgm:cxn modelId="{21B08997-9EF0-4F86-A728-9E5D553E18C4}" type="presParOf" srcId="{EE6FFF6A-87A7-40E1-B370-C0EBFEEB36A0}" destId="{396C82DB-438D-4406-A984-373FA64BF519}" srcOrd="0" destOrd="0" presId="urn:microsoft.com/office/officeart/2005/8/layout/hierarchy2"/>
    <dgm:cxn modelId="{ADEA5539-4745-4B3A-BB8F-52798F85A89A}" type="presParOf" srcId="{EE6FFF6A-87A7-40E1-B370-C0EBFEEB36A0}" destId="{1A160E03-9035-4825-9A00-099D277D68EA}" srcOrd="1" destOrd="0" presId="urn:microsoft.com/office/officeart/2005/8/layout/hierarchy2"/>
    <dgm:cxn modelId="{6A1680B1-2ADD-4809-8417-A603882B8C63}" type="presParOf" srcId="{8CF7CB11-FD16-426B-8A39-F9F651C82F17}" destId="{38AB1E70-0647-497B-BFB9-1AA0D7A97D82}" srcOrd="6" destOrd="0" presId="urn:microsoft.com/office/officeart/2005/8/layout/hierarchy2"/>
    <dgm:cxn modelId="{7E4BF0D5-F518-49B6-8CB7-6E4415413C20}" type="presParOf" srcId="{38AB1E70-0647-497B-BFB9-1AA0D7A97D82}" destId="{61CD3DA8-7A36-47F2-8566-D65FE72497E3}" srcOrd="0" destOrd="0" presId="urn:microsoft.com/office/officeart/2005/8/layout/hierarchy2"/>
    <dgm:cxn modelId="{91ED5012-0E3E-4030-AAD0-C1D60E23131B}" type="presParOf" srcId="{8CF7CB11-FD16-426B-8A39-F9F651C82F17}" destId="{010ECC65-A3B6-42A9-AC4D-D954D796E2A6}" srcOrd="7" destOrd="0" presId="urn:microsoft.com/office/officeart/2005/8/layout/hierarchy2"/>
    <dgm:cxn modelId="{3DE6CE77-60A8-4C1B-8092-B9254327DCDE}" type="presParOf" srcId="{010ECC65-A3B6-42A9-AC4D-D954D796E2A6}" destId="{B50E44EC-F92E-4CDF-9E18-AD45E9F2E7FA}" srcOrd="0" destOrd="0" presId="urn:microsoft.com/office/officeart/2005/8/layout/hierarchy2"/>
    <dgm:cxn modelId="{A766E7F0-4669-4E8E-86B2-0716F6BB508D}" type="presParOf" srcId="{010ECC65-A3B6-42A9-AC4D-D954D796E2A6}" destId="{596FA663-A702-4CAE-9ACA-EBE787D124B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A630B5-3F56-49AD-8F86-8038BC2C3CDE}">
      <dsp:nvSpPr>
        <dsp:cNvPr id="0" name=""/>
        <dsp:cNvSpPr/>
      </dsp:nvSpPr>
      <dsp:spPr>
        <a:xfrm>
          <a:off x="690009" y="1503374"/>
          <a:ext cx="1527168" cy="68851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MODELLING TOOLS</a:t>
          </a:r>
          <a:endParaRPr lang="en-GB" sz="2000" b="1" kern="1200" dirty="0"/>
        </a:p>
      </dsp:txBody>
      <dsp:txXfrm>
        <a:off x="710175" y="1523540"/>
        <a:ext cx="1486836" cy="648184"/>
      </dsp:txXfrm>
    </dsp:sp>
    <dsp:sp modelId="{D3097717-B715-4CF9-87BF-E5C99F6C027D}">
      <dsp:nvSpPr>
        <dsp:cNvPr id="0" name=""/>
        <dsp:cNvSpPr/>
      </dsp:nvSpPr>
      <dsp:spPr>
        <a:xfrm rot="17500715">
          <a:off x="1873410" y="1329677"/>
          <a:ext cx="109028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090283" y="1137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 dirty="0"/>
        </a:p>
      </dsp:txBody>
      <dsp:txXfrm>
        <a:off x="2391295" y="1313791"/>
        <a:ext cx="54514" cy="54514"/>
      </dsp:txXfrm>
    </dsp:sp>
    <dsp:sp modelId="{B051374F-5119-46A4-A0EF-7A89FC6BE09A}">
      <dsp:nvSpPr>
        <dsp:cNvPr id="0" name=""/>
        <dsp:cNvSpPr/>
      </dsp:nvSpPr>
      <dsp:spPr>
        <a:xfrm>
          <a:off x="2619927" y="582745"/>
          <a:ext cx="1646341" cy="503437"/>
        </a:xfrm>
        <a:prstGeom prst="roundRect">
          <a:avLst>
            <a:gd name="adj" fmla="val 10000"/>
          </a:avLst>
        </a:prstGeom>
        <a:solidFill>
          <a:srgbClr val="DEE4EE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TOP-DOWN</a:t>
          </a:r>
          <a:endParaRPr lang="en-GB" sz="2000" b="1" kern="1200" dirty="0"/>
        </a:p>
      </dsp:txBody>
      <dsp:txXfrm>
        <a:off x="2634672" y="597490"/>
        <a:ext cx="1616851" cy="473947"/>
      </dsp:txXfrm>
    </dsp:sp>
    <dsp:sp modelId="{E2C3FD19-24C5-459E-B65E-D099B70A80F6}">
      <dsp:nvSpPr>
        <dsp:cNvPr id="0" name=""/>
        <dsp:cNvSpPr/>
      </dsp:nvSpPr>
      <dsp:spPr>
        <a:xfrm rot="19493897">
          <a:off x="4174715" y="533617"/>
          <a:ext cx="100682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006823" y="113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 dirty="0"/>
        </a:p>
      </dsp:txBody>
      <dsp:txXfrm>
        <a:off x="4652956" y="519817"/>
        <a:ext cx="50341" cy="50341"/>
      </dsp:txXfrm>
    </dsp:sp>
    <dsp:sp modelId="{A44791AB-2162-4C0B-90DE-B0CDEE920922}">
      <dsp:nvSpPr>
        <dsp:cNvPr id="0" name=""/>
        <dsp:cNvSpPr/>
      </dsp:nvSpPr>
      <dsp:spPr>
        <a:xfrm>
          <a:off x="5089983" y="3792"/>
          <a:ext cx="2006954" cy="503437"/>
        </a:xfrm>
        <a:prstGeom prst="roundRect">
          <a:avLst>
            <a:gd name="adj" fmla="val 10000"/>
          </a:avLst>
        </a:prstGeom>
        <a:solidFill>
          <a:srgbClr val="DEE4EE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ECONOMETRIC</a:t>
          </a:r>
          <a:endParaRPr lang="en-GB" sz="2000" kern="1200" dirty="0"/>
        </a:p>
      </dsp:txBody>
      <dsp:txXfrm>
        <a:off x="5104728" y="18537"/>
        <a:ext cx="1977464" cy="473947"/>
      </dsp:txXfrm>
    </dsp:sp>
    <dsp:sp modelId="{3305CB66-6B73-4FD1-A839-3BBD63B4FE0B}">
      <dsp:nvSpPr>
        <dsp:cNvPr id="0" name=""/>
        <dsp:cNvSpPr/>
      </dsp:nvSpPr>
      <dsp:spPr>
        <a:xfrm>
          <a:off x="4266269" y="823093"/>
          <a:ext cx="823714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823714" y="113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 dirty="0"/>
        </a:p>
      </dsp:txBody>
      <dsp:txXfrm>
        <a:off x="4657533" y="813871"/>
        <a:ext cx="41185" cy="41185"/>
      </dsp:txXfrm>
    </dsp:sp>
    <dsp:sp modelId="{9C59314F-A0DA-4CA0-B0C8-185A596E396C}">
      <dsp:nvSpPr>
        <dsp:cNvPr id="0" name=""/>
        <dsp:cNvSpPr/>
      </dsp:nvSpPr>
      <dsp:spPr>
        <a:xfrm>
          <a:off x="5089983" y="582745"/>
          <a:ext cx="2006954" cy="503437"/>
        </a:xfrm>
        <a:prstGeom prst="roundRect">
          <a:avLst>
            <a:gd name="adj" fmla="val 10000"/>
          </a:avLst>
        </a:prstGeom>
        <a:solidFill>
          <a:srgbClr val="DEE4EE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INPUT/OUTPUT</a:t>
          </a:r>
          <a:endParaRPr lang="en-GB" sz="2000" kern="1200" dirty="0"/>
        </a:p>
      </dsp:txBody>
      <dsp:txXfrm>
        <a:off x="5104728" y="597490"/>
        <a:ext cx="1977464" cy="473947"/>
      </dsp:txXfrm>
    </dsp:sp>
    <dsp:sp modelId="{502E635D-37D4-496E-89C3-7B5238E8CFB1}">
      <dsp:nvSpPr>
        <dsp:cNvPr id="0" name=""/>
        <dsp:cNvSpPr/>
      </dsp:nvSpPr>
      <dsp:spPr>
        <a:xfrm rot="2106103">
          <a:off x="4174715" y="1112570"/>
          <a:ext cx="100682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006823" y="113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 dirty="0"/>
        </a:p>
      </dsp:txBody>
      <dsp:txXfrm>
        <a:off x="4652956" y="1098770"/>
        <a:ext cx="50341" cy="50341"/>
      </dsp:txXfrm>
    </dsp:sp>
    <dsp:sp modelId="{79688652-A84D-4620-BB03-B262594BDB6F}">
      <dsp:nvSpPr>
        <dsp:cNvPr id="0" name=""/>
        <dsp:cNvSpPr/>
      </dsp:nvSpPr>
      <dsp:spPr>
        <a:xfrm>
          <a:off x="5089983" y="1161698"/>
          <a:ext cx="2006954" cy="503437"/>
        </a:xfrm>
        <a:prstGeom prst="roundRect">
          <a:avLst>
            <a:gd name="adj" fmla="val 10000"/>
          </a:avLst>
        </a:prstGeom>
        <a:solidFill>
          <a:srgbClr val="DEE4EE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CGE</a:t>
          </a:r>
          <a:endParaRPr lang="en-GB" sz="2000" kern="1200" dirty="0"/>
        </a:p>
      </dsp:txBody>
      <dsp:txXfrm>
        <a:off x="5104728" y="1176443"/>
        <a:ext cx="1977464" cy="473947"/>
      </dsp:txXfrm>
    </dsp:sp>
    <dsp:sp modelId="{A85A89CC-4DC6-4548-A2D7-81AF6DEB7D85}">
      <dsp:nvSpPr>
        <dsp:cNvPr id="0" name=""/>
        <dsp:cNvSpPr/>
      </dsp:nvSpPr>
      <dsp:spPr>
        <a:xfrm rot="4099285">
          <a:off x="1873410" y="2342846"/>
          <a:ext cx="109028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090283" y="1137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 dirty="0"/>
        </a:p>
      </dsp:txBody>
      <dsp:txXfrm>
        <a:off x="2391295" y="2326959"/>
        <a:ext cx="54514" cy="54514"/>
      </dsp:txXfrm>
    </dsp:sp>
    <dsp:sp modelId="{A0110444-3F58-41EE-8A28-3FD1DEFF81C6}">
      <dsp:nvSpPr>
        <dsp:cNvPr id="0" name=""/>
        <dsp:cNvSpPr/>
      </dsp:nvSpPr>
      <dsp:spPr>
        <a:xfrm>
          <a:off x="2619927" y="2609082"/>
          <a:ext cx="1646341" cy="503437"/>
        </a:xfrm>
        <a:prstGeom prst="roundRect">
          <a:avLst>
            <a:gd name="adj" fmla="val 10000"/>
          </a:avLst>
        </a:prstGeom>
        <a:solidFill>
          <a:srgbClr val="A1B1CF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BOTTOM-UP</a:t>
          </a:r>
          <a:endParaRPr lang="en-GB" sz="2000" b="1" kern="1200" dirty="0"/>
        </a:p>
      </dsp:txBody>
      <dsp:txXfrm>
        <a:off x="2634672" y="2623827"/>
        <a:ext cx="1616851" cy="473947"/>
      </dsp:txXfrm>
    </dsp:sp>
    <dsp:sp modelId="{ED75461A-E841-45CA-B3C4-C440DCD709F9}">
      <dsp:nvSpPr>
        <dsp:cNvPr id="0" name=""/>
        <dsp:cNvSpPr/>
      </dsp:nvSpPr>
      <dsp:spPr>
        <a:xfrm rot="18809178">
          <a:off x="4079654" y="2415215"/>
          <a:ext cx="1196944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196944" y="113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 dirty="0"/>
        </a:p>
      </dsp:txBody>
      <dsp:txXfrm>
        <a:off x="4648203" y="2396662"/>
        <a:ext cx="59847" cy="59847"/>
      </dsp:txXfrm>
    </dsp:sp>
    <dsp:sp modelId="{0D5C06AF-1A1D-48DE-AFEE-E634FA55A673}">
      <dsp:nvSpPr>
        <dsp:cNvPr id="0" name=""/>
        <dsp:cNvSpPr/>
      </dsp:nvSpPr>
      <dsp:spPr>
        <a:xfrm>
          <a:off x="5089983" y="1740652"/>
          <a:ext cx="2006954" cy="503437"/>
        </a:xfrm>
        <a:prstGeom prst="roundRect">
          <a:avLst>
            <a:gd name="adj" fmla="val 10000"/>
          </a:avLst>
        </a:prstGeom>
        <a:solidFill>
          <a:srgbClr val="A1B1CF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ACCOUNTING</a:t>
          </a:r>
          <a:endParaRPr lang="en-GB" sz="2000" kern="1200" dirty="0"/>
        </a:p>
      </dsp:txBody>
      <dsp:txXfrm>
        <a:off x="5104728" y="1755397"/>
        <a:ext cx="1977464" cy="473947"/>
      </dsp:txXfrm>
    </dsp:sp>
    <dsp:sp modelId="{35D2DF70-770F-45AF-8CC9-87351B2EAD52}">
      <dsp:nvSpPr>
        <dsp:cNvPr id="0" name=""/>
        <dsp:cNvSpPr/>
      </dsp:nvSpPr>
      <dsp:spPr>
        <a:xfrm rot="20438225">
          <a:off x="4241576" y="2704691"/>
          <a:ext cx="873099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873099" y="113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 dirty="0"/>
        </a:p>
      </dsp:txBody>
      <dsp:txXfrm>
        <a:off x="4656299" y="2694235"/>
        <a:ext cx="43654" cy="43654"/>
      </dsp:txXfrm>
    </dsp:sp>
    <dsp:sp modelId="{5EC4D291-1C98-45DD-82C2-4C0984AC4869}">
      <dsp:nvSpPr>
        <dsp:cNvPr id="0" name=""/>
        <dsp:cNvSpPr/>
      </dsp:nvSpPr>
      <dsp:spPr>
        <a:xfrm>
          <a:off x="5089983" y="2319605"/>
          <a:ext cx="2006954" cy="503437"/>
        </a:xfrm>
        <a:prstGeom prst="roundRect">
          <a:avLst>
            <a:gd name="adj" fmla="val 10000"/>
          </a:avLst>
        </a:prstGeom>
        <a:solidFill>
          <a:srgbClr val="A1B1CF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SIMULATION</a:t>
          </a:r>
          <a:endParaRPr lang="en-GB" sz="2000" kern="1200" dirty="0"/>
        </a:p>
      </dsp:txBody>
      <dsp:txXfrm>
        <a:off x="5104728" y="2334350"/>
        <a:ext cx="1977464" cy="473947"/>
      </dsp:txXfrm>
    </dsp:sp>
    <dsp:sp modelId="{0F8CB499-12D1-4847-B00B-0ADCE1F70017}">
      <dsp:nvSpPr>
        <dsp:cNvPr id="0" name=""/>
        <dsp:cNvSpPr/>
      </dsp:nvSpPr>
      <dsp:spPr>
        <a:xfrm rot="1161775">
          <a:off x="4241576" y="2994168"/>
          <a:ext cx="873099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873099" y="113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 dirty="0"/>
        </a:p>
      </dsp:txBody>
      <dsp:txXfrm>
        <a:off x="4656299" y="2983711"/>
        <a:ext cx="43654" cy="43654"/>
      </dsp:txXfrm>
    </dsp:sp>
    <dsp:sp modelId="{396C82DB-438D-4406-A984-373FA64BF519}">
      <dsp:nvSpPr>
        <dsp:cNvPr id="0" name=""/>
        <dsp:cNvSpPr/>
      </dsp:nvSpPr>
      <dsp:spPr>
        <a:xfrm>
          <a:off x="5089983" y="2898558"/>
          <a:ext cx="2006954" cy="503437"/>
        </a:xfrm>
        <a:prstGeom prst="roundRect">
          <a:avLst>
            <a:gd name="adj" fmla="val 10000"/>
          </a:avLst>
        </a:prstGeom>
        <a:solidFill>
          <a:srgbClr val="A1B1CF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OPTIMISATION</a:t>
          </a:r>
          <a:endParaRPr lang="en-GB" sz="2000" kern="1200" dirty="0"/>
        </a:p>
      </dsp:txBody>
      <dsp:txXfrm>
        <a:off x="5104728" y="2913303"/>
        <a:ext cx="1977464" cy="473947"/>
      </dsp:txXfrm>
    </dsp:sp>
    <dsp:sp modelId="{38AB1E70-0647-497B-BFB9-1AA0D7A97D82}">
      <dsp:nvSpPr>
        <dsp:cNvPr id="0" name=""/>
        <dsp:cNvSpPr/>
      </dsp:nvSpPr>
      <dsp:spPr>
        <a:xfrm rot="2775125">
          <a:off x="4082515" y="3279693"/>
          <a:ext cx="1191222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191222" y="113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 dirty="0"/>
        </a:p>
      </dsp:txBody>
      <dsp:txXfrm>
        <a:off x="4648346" y="3261283"/>
        <a:ext cx="59561" cy="59561"/>
      </dsp:txXfrm>
    </dsp:sp>
    <dsp:sp modelId="{B50E44EC-F92E-4CDF-9E18-AD45E9F2E7FA}">
      <dsp:nvSpPr>
        <dsp:cNvPr id="0" name=""/>
        <dsp:cNvSpPr/>
      </dsp:nvSpPr>
      <dsp:spPr>
        <a:xfrm>
          <a:off x="5089983" y="3469608"/>
          <a:ext cx="2006954" cy="503437"/>
        </a:xfrm>
        <a:prstGeom prst="roundRect">
          <a:avLst>
            <a:gd name="adj" fmla="val 10000"/>
          </a:avLst>
        </a:prstGeom>
        <a:solidFill>
          <a:srgbClr val="A1B1CF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HYBRID MODELS</a:t>
          </a:r>
          <a:endParaRPr lang="en-GB" sz="2000" kern="1200" dirty="0"/>
        </a:p>
      </dsp:txBody>
      <dsp:txXfrm>
        <a:off x="5104728" y="3484353"/>
        <a:ext cx="1977464" cy="4739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F4390-4F06-4AC1-A02F-F9827C93045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F50F8-7C6A-40E2-ACF6-24EB82F40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69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BBFCB-AF14-4840-A42D-4BE299CC3B6F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1B068-BE6A-4C82-9505-14C84DEF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70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1B068-BE6A-4C82-9505-14C84DEFDB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51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174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243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1B068-BE6A-4C82-9505-14C84DEFDB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23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1B068-BE6A-4C82-9505-14C84DEFDB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89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961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047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680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1B068-BE6A-4C82-9505-14C84DEFDB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32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1B068-BE6A-4C82-9505-14C84DEFDB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23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1B068-BE6A-4C82-9505-14C84DEFDB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56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v-SE" dirty="0" err="1" smtClean="0"/>
              <a:t>Structure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course</a:t>
            </a:r>
            <a:endParaRPr lang="sv-SE" dirty="0" smtClean="0"/>
          </a:p>
          <a:p>
            <a:pPr marL="171450" indent="-171450">
              <a:buFontTx/>
              <a:buChar char="-"/>
            </a:pPr>
            <a:r>
              <a:rPr lang="sv-SE" dirty="0" err="1" smtClean="0"/>
              <a:t>Lectures</a:t>
            </a:r>
            <a:r>
              <a:rPr lang="sv-SE" dirty="0" smtClean="0"/>
              <a:t> and </a:t>
            </a:r>
            <a:r>
              <a:rPr lang="sv-SE" dirty="0" err="1" smtClean="0"/>
              <a:t>labs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not </a:t>
            </a:r>
            <a:r>
              <a:rPr lang="sv-SE" dirty="0" err="1" smtClean="0"/>
              <a:t>mandatory</a:t>
            </a:r>
            <a:r>
              <a:rPr lang="sv-SE" dirty="0" smtClean="0"/>
              <a:t>,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warmly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advised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attend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them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because</a:t>
            </a:r>
            <a:r>
              <a:rPr lang="sv-SE" baseline="0" dirty="0" smtClean="0"/>
              <a:t>: 1) </a:t>
            </a:r>
            <a:r>
              <a:rPr lang="sv-SE" baseline="0" dirty="0" err="1" smtClean="0"/>
              <a:t>content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lectures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important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labs</a:t>
            </a:r>
            <a:r>
              <a:rPr lang="sv-SE" baseline="0" dirty="0" smtClean="0"/>
              <a:t> + it is </a:t>
            </a:r>
            <a:r>
              <a:rPr lang="sv-SE" baseline="0" dirty="0" err="1" smtClean="0"/>
              <a:t>object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the final </a:t>
            </a:r>
            <a:r>
              <a:rPr lang="sv-SE" baseline="0" dirty="0" err="1" smtClean="0"/>
              <a:t>quiz</a:t>
            </a:r>
            <a:r>
              <a:rPr lang="sv-SE" baseline="0" dirty="0" smtClean="0"/>
              <a:t> (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must pass the </a:t>
            </a:r>
            <a:r>
              <a:rPr lang="sv-SE" baseline="0" dirty="0" err="1" smtClean="0"/>
              <a:t>quiz</a:t>
            </a:r>
            <a:r>
              <a:rPr lang="sv-SE" baseline="0" dirty="0" smtClean="0"/>
              <a:t> to pass the </a:t>
            </a:r>
            <a:r>
              <a:rPr lang="sv-SE" baseline="0" dirty="0" err="1" smtClean="0"/>
              <a:t>course</a:t>
            </a:r>
            <a:r>
              <a:rPr lang="sv-SE" baseline="0" dirty="0" smtClean="0"/>
              <a:t>); 2) </a:t>
            </a:r>
            <a:r>
              <a:rPr lang="sv-SE" baseline="0" dirty="0" err="1" smtClean="0"/>
              <a:t>labs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a space 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get to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on the PROs (</a:t>
            </a:r>
            <a:r>
              <a:rPr lang="sv-SE" baseline="0" dirty="0" err="1" smtClean="0"/>
              <a:t>deliverables</a:t>
            </a:r>
            <a:r>
              <a:rPr lang="sv-SE" baseline="0" dirty="0" smtClean="0"/>
              <a:t>) and </a:t>
            </a:r>
            <a:r>
              <a:rPr lang="sv-SE" baseline="0" dirty="0" err="1" smtClean="0"/>
              <a:t>where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ask </a:t>
            </a:r>
            <a:r>
              <a:rPr lang="sv-SE" baseline="0" dirty="0" err="1" smtClean="0"/>
              <a:t>us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any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questions</a:t>
            </a:r>
            <a:r>
              <a:rPr lang="sv-SE" baseline="0" dirty="0" smtClean="0"/>
              <a:t> at </a:t>
            </a:r>
            <a:r>
              <a:rPr lang="sv-SE" baseline="0" dirty="0" err="1" smtClean="0"/>
              <a:t>any</a:t>
            </a:r>
            <a:r>
              <a:rPr lang="sv-SE" baseline="0" dirty="0" smtClean="0"/>
              <a:t> moment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5475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1376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1B068-BE6A-4C82-9505-14C84DEFDB7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818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1B068-BE6A-4C82-9505-14C84DEFDB7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349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3003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84BEB-D86F-394B-87A3-2654F184F9A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41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84BEB-D86F-394B-87A3-2654F184F9A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980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9253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4715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366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382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7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051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728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044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29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73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ptimus.community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67DC8DA-F41D-4357-AF7D-8B07BAA50DFB}" type="datetime5">
              <a:rPr lang="en-US" smtClean="0"/>
              <a:t>27-Mar-20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2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3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687330" y="5257800"/>
            <a:ext cx="1837038" cy="41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33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D8B900-4721-487C-87F4-9B9A5BE843B6}" type="datetime5">
              <a:rPr lang="en-US" smtClean="0"/>
              <a:t>27-Mar-20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2A4DE5B-D266-47DA-B86B-5B95BCF9A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3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DA1A421-B4C4-4F91-B55B-58BA12350BE8}" type="datetime5">
              <a:rPr lang="en-US" smtClean="0"/>
              <a:t>27-Mar-20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2A4DE5B-D266-47DA-B86B-5B95BCF9A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48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B18EB2-02A5-453D-BC9D-4F89E3A4B6C5}" type="datetime5">
              <a:rPr lang="en-US" smtClean="0"/>
              <a:t>27-Mar-20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2A4DE5B-D266-47DA-B86B-5B95BCF9A6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486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40BDB8E-8C45-4EA9-B9FE-E0D09EE1F78F}" type="datetime5">
              <a:rPr lang="en-US" smtClean="0"/>
              <a:t>27-Mar-20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2A4DE5B-D266-47DA-B86B-5B95BCF9A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00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8D00E32-ABD3-4E84-B7EE-9FCC81C47861}" type="datetime5">
              <a:rPr lang="en-US" smtClean="0"/>
              <a:t>27-Mar-20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2A4DE5B-D266-47DA-B86B-5B95BCF9A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15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1739AD5-7CEE-4007-907F-0B2E3FA9A06B}" type="datetime5">
              <a:rPr lang="en-US" smtClean="0"/>
              <a:t>27-Mar-20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2A4DE5B-D266-47DA-B86B-5B95BCF9A6FB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upp 28"/>
          <p:cNvGrpSpPr/>
          <p:nvPr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99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 spc="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7777507A-9668-4549-95DE-2585285AF6FF}" type="datetime5">
              <a:rPr lang="en-US" smtClean="0">
                <a:solidFill>
                  <a:prstClr val="black"/>
                </a:solidFill>
              </a:rPr>
              <a:t>27-Mar-20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 dirty="0">
                <a:solidFill>
                  <a:prstClr val="black"/>
                </a:solidFill>
              </a:rPr>
              <a:t> of 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1006139" y="6054725"/>
            <a:ext cx="347661" cy="223838"/>
          </a:xfrm>
        </p:spPr>
        <p:txBody>
          <a:bodyPr>
            <a:noAutofit/>
          </a:bodyPr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9814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2D44-9BB5-418D-8A48-EA2A97F54C4B}" type="datetime5">
              <a:rPr lang="en-US" smtClean="0"/>
              <a:t>27-Mar-20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1153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B40A-63C3-40EC-B484-BEB026E13EAC}" type="datetime5">
              <a:rPr lang="en-US" smtClean="0"/>
              <a:t>27-Mar-20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2412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9A81-FB0B-4F5B-8E70-D09EB8D7A4A7}" type="datetime5">
              <a:rPr lang="en-US" smtClean="0"/>
              <a:t>27-Mar-20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481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7A9FDE58-F5A0-44E1-8715-DD877F75B0B0}" type="datetime5">
              <a:rPr lang="en-US" smtClean="0"/>
              <a:t>27-Mar-20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2A4DE5B-D266-47DA-B86B-5B95BCF9A6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4095747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CA8F-4A43-41EF-B497-DD4149C080CA}" type="datetime5">
              <a:rPr lang="en-US" smtClean="0"/>
              <a:t>27-Mar-20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8892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8AE5-DC26-4EF3-9937-09E278DC60EB}" type="datetime5">
              <a:rPr lang="en-US" smtClean="0"/>
              <a:t>27-Mar-20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2573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FA0-DDD5-4437-AD8F-C343C9C526D4}" type="datetime5">
              <a:rPr lang="en-US" smtClean="0"/>
              <a:t>27-Mar-20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9131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1C3A-C368-4F0D-8D85-756DC392FC4F}" type="datetime5">
              <a:rPr lang="en-US" smtClean="0"/>
              <a:t>27-Mar-20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85375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6681A-AF31-4120-969B-E924D9A47771}" type="datetime5">
              <a:rPr lang="en-US" smtClean="0"/>
              <a:t>27-Mar-20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7206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04DB-4778-4F59-9829-7E4536C23145}" type="datetime5">
              <a:rPr lang="en-US" smtClean="0"/>
              <a:t>27-Mar-20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73204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AA5E-FF76-4BD9-A1BF-C6E3FD475BF4}" type="datetime5">
              <a:rPr lang="en-US" smtClean="0"/>
              <a:t>27-Mar-20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50688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4519-1A38-4BCD-BC7F-E184E1462810}" type="datetime5">
              <a:rPr lang="en-US" smtClean="0"/>
              <a:t>27-Mar-20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79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ngelog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Changelog and attribution</a:t>
            </a:r>
            <a:endParaRPr lang="en-GB" dirty="0"/>
          </a:p>
        </p:txBody>
      </p:sp>
      <p:graphicFrame>
        <p:nvGraphicFramePr>
          <p:cNvPr id="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1238693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/>
              <a:t>To </a:t>
            </a:r>
            <a:r>
              <a:rPr lang="sv-SE" i="1" dirty="0" err="1"/>
              <a:t>correctly</a:t>
            </a:r>
            <a:r>
              <a:rPr lang="sv-SE" i="1" dirty="0"/>
              <a:t> </a:t>
            </a:r>
            <a:r>
              <a:rPr lang="sv-SE" i="1" dirty="0" err="1"/>
              <a:t>reference</a:t>
            </a:r>
            <a:r>
              <a:rPr lang="sv-SE" i="1" dirty="0"/>
              <a:t> </a:t>
            </a:r>
            <a:r>
              <a:rPr lang="sv-SE" i="1" dirty="0" err="1"/>
              <a:t>this</a:t>
            </a:r>
            <a:r>
              <a:rPr lang="sv-SE" i="1" dirty="0"/>
              <a:t> </a:t>
            </a:r>
            <a:r>
              <a:rPr lang="sv-SE" i="1" dirty="0" err="1"/>
              <a:t>work</a:t>
            </a:r>
            <a:r>
              <a:rPr lang="sv-SE" i="1" dirty="0"/>
              <a:t>, </a:t>
            </a:r>
            <a:r>
              <a:rPr lang="sv-SE" i="1" dirty="0" err="1"/>
              <a:t>please</a:t>
            </a:r>
            <a:r>
              <a:rPr lang="sv-SE" i="1" dirty="0"/>
              <a:t> </a:t>
            </a:r>
            <a:r>
              <a:rPr lang="sv-SE" i="1" dirty="0" err="1"/>
              <a:t>use</a:t>
            </a:r>
            <a:r>
              <a:rPr lang="sv-SE" i="1" dirty="0"/>
              <a:t> the </a:t>
            </a:r>
            <a:r>
              <a:rPr lang="sv-SE" i="1" dirty="0" err="1"/>
              <a:t>following</a:t>
            </a:r>
            <a:r>
              <a:rPr lang="sv-SE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7562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6F4BEB2-7F07-47F3-8710-C1DE8B120BBF}" type="datetime5">
              <a:rPr lang="en-US" smtClean="0"/>
              <a:t>27-Mar-20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2A4DE5B-D266-47DA-B86B-5B95BCF9A6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408355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5F15FE8-F8A1-41ED-B085-9135EF2E97BE}" type="datetime5">
              <a:rPr lang="en-US" smtClean="0"/>
              <a:t>27-Mar-20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2A4DE5B-D266-47DA-B86B-5B95BCF9A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5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ECEC93A-8703-4960-9BDC-B08AE530E503}" type="datetime5">
              <a:rPr lang="en-US" smtClean="0"/>
              <a:t>27-Mar-20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2A4DE5B-D266-47DA-B86B-5B95BCF9A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1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83C623C-C0D5-4BB1-B74E-C52FE1B72BEF}" type="datetime5">
              <a:rPr lang="en-US" smtClean="0"/>
              <a:t>27-Mar-20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2A4DE5B-D266-47DA-B86B-5B95BCF9A6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207906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F880CF6-3BB5-4798-8708-4C4F6298CD4F}" type="datetime5">
              <a:rPr lang="en-US" smtClean="0"/>
              <a:t>27-Mar-20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2A4DE5B-D266-47DA-B86B-5B95BCF9A6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84022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5AE4025-65B5-44FD-A9B4-B7FEEECACB1D}" type="datetime5">
              <a:rPr lang="en-US" smtClean="0"/>
              <a:t>27-Mar-20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2A4DE5B-D266-47DA-B86B-5B95BCF9A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3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942" y="913448"/>
            <a:ext cx="1363858" cy="535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127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2" descr="http://www.osemosys.org/uploads/1/8/5/0/18504136/logo_1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967" y="265989"/>
            <a:ext cx="1977808" cy="7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72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79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8AAAB-CBEC-416D-83B6-509BD8C5945B}" type="datetime5">
              <a:rPr lang="en-US" smtClean="0"/>
              <a:t>27-Mar-20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63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lmulla@kth.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iea-etsap.org/index.php/etsap-tools/model-generators/times" TargetMode="External"/><Relationship Id="rId3" Type="http://schemas.openxmlformats.org/officeDocument/2006/relationships/customXml" Target="../../customXml/item1.xml"/><Relationship Id="rId7" Type="http://schemas.openxmlformats.org/officeDocument/2006/relationships/hyperlink" Target="https://iea-etsap.org/index.php/etsap-tools/model-generators/markal" TargetMode="Externa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7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10" Type="http://schemas.openxmlformats.org/officeDocument/2006/relationships/hyperlink" Target="http://www.osemosys.org/" TargetMode="External"/><Relationship Id="rId4" Type="http://schemas.openxmlformats.org/officeDocument/2006/relationships/customXml" Target="../../customXml/item5.xml"/><Relationship Id="rId9" Type="http://schemas.openxmlformats.org/officeDocument/2006/relationships/hyperlink" Target="http://www.iiasa.ac.at/web/home/research/modelsData/MESSAGE/MESSAGE.en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4.xml"/><Relationship Id="rId6" Type="http://schemas.openxmlformats.org/officeDocument/2006/relationships/hyperlink" Target="https://youtu.be/tOV5Q0e_RW0" TargetMode="Externa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0.xml"/><Relationship Id="rId6" Type="http://schemas.openxmlformats.org/officeDocument/2006/relationships/image" Target="../media/image8.png"/><Relationship Id="rId5" Type="http://schemas.openxmlformats.org/officeDocument/2006/relationships/hyperlink" Target="http://tntcat.iiasa.ac.at/RcpDb/dsd?Action=htmlpage&amp;page=compare" TargetMode="External"/><Relationship Id="rId4" Type="http://schemas.openxmlformats.org/officeDocument/2006/relationships/hyperlink" Target="http://www.globalenergyassessment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emosys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osemosys.readthedocs.io/en/lates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Gardumi@kth.s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urses.momaniweb.com/#/models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301421511004897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semosys.org/uploads/1/8/5/0/18504136/momani_training_manual-_rev180601.pdf" TargetMode="External"/><Relationship Id="rId5" Type="http://schemas.openxmlformats.org/officeDocument/2006/relationships/hyperlink" Target="https://osemosys.readthedocs.io/en/latest/" TargetMode="External"/><Relationship Id="rId4" Type="http://schemas.openxmlformats.org/officeDocument/2006/relationships/hyperlink" Target="https://github.com/KTH-dESA/OSeMOSYS/tree/master/OSeMOSYS_GNU_MathProg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46540"/>
            <a:ext cx="10515600" cy="2387600"/>
          </a:xfrm>
        </p:spPr>
        <p:txBody>
          <a:bodyPr>
            <a:noAutofit/>
          </a:bodyPr>
          <a:lstStyle/>
          <a:p>
            <a:r>
              <a:rPr lang="en-US" dirty="0">
                <a:cs typeface="Helvetica" panose="020B0604020202020204" pitchFamily="34" charset="0"/>
              </a:rPr>
              <a:t>Introduction to linear </a:t>
            </a:r>
            <a:r>
              <a:rPr lang="en-US" dirty="0" err="1">
                <a:cs typeface="Helvetica" panose="020B0604020202020204" pitchFamily="34" charset="0"/>
              </a:rPr>
              <a:t>optimisation</a:t>
            </a:r>
            <a:r>
              <a:rPr lang="en-US" dirty="0">
                <a:cs typeface="Helvetica" panose="020B0604020202020204" pitchFamily="34" charset="0"/>
              </a:rPr>
              <a:t> and </a:t>
            </a:r>
            <a:r>
              <a:rPr lang="en-US" dirty="0" err="1">
                <a:cs typeface="Helvetica" panose="020B0604020202020204" pitchFamily="34" charset="0"/>
              </a:rPr>
              <a:t>OSeMOSYS</a:t>
            </a:r>
            <a:endParaRPr lang="en-US" dirty="0">
              <a:cs typeface="Helvetica" panose="020B0604020202020204" pitchFamily="34" charset="0"/>
            </a:endParaRPr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id="{5CBAAC40-9543-48D0-8449-E9A1A7CD6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0803"/>
            <a:ext cx="9144000" cy="1881963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 smtClean="0"/>
              <a:t>Francesco Gardumi and </a:t>
            </a:r>
            <a:r>
              <a:rPr lang="en-GB" sz="2800" b="1" dirty="0" smtClean="0"/>
              <a:t>Youssef </a:t>
            </a:r>
            <a:r>
              <a:rPr lang="en-GB" sz="2800" b="1" dirty="0"/>
              <a:t>Almulla</a:t>
            </a:r>
          </a:p>
          <a:p>
            <a:r>
              <a:rPr lang="en-GB" sz="2000" dirty="0">
                <a:hlinkClick r:id="rId3"/>
              </a:rPr>
              <a:t>almulla@kth.se</a:t>
            </a:r>
            <a:r>
              <a:rPr lang="en-GB" sz="2000" dirty="0"/>
              <a:t>   </a:t>
            </a:r>
          </a:p>
          <a:p>
            <a:r>
              <a:rPr lang="en-GB" sz="2000" dirty="0"/>
              <a:t>MJ2380/MJ2381 – Introduction to Energy Systems Analysis and Applications</a:t>
            </a:r>
          </a:p>
          <a:p>
            <a:r>
              <a:rPr lang="en-US" sz="2000" dirty="0"/>
              <a:t>Lecture 2</a:t>
            </a:r>
          </a:p>
          <a:p>
            <a:r>
              <a:rPr lang="en-US" sz="2000" dirty="0" smtClean="0"/>
              <a:t>2020-01-20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1229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759789"/>
            <a:ext cx="10515600" cy="4382219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Linear programming (LP)</a:t>
            </a:r>
          </a:p>
          <a:p>
            <a:pPr lvl="1" indent="0">
              <a:spcAft>
                <a:spcPts val="600"/>
              </a:spcAft>
              <a:buNone/>
            </a:pPr>
            <a:r>
              <a:rPr lang="en-GB" sz="2000" dirty="0"/>
              <a:t>Type of optimisation in which the objective function and constraints are all linear. It is the base of other optimisation models. Mixed-Integer Linear Programming (MILP) is a subset.</a:t>
            </a:r>
            <a:endParaRPr lang="es-419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Nonlinear programming (NLP)</a:t>
            </a:r>
          </a:p>
          <a:p>
            <a:pPr lvl="1" indent="0">
              <a:spcAft>
                <a:spcPts val="1200"/>
              </a:spcAft>
              <a:buNone/>
            </a:pPr>
            <a:r>
              <a:rPr lang="en-GB" sz="2000" dirty="0"/>
              <a:t>Similar to LP, but where some of the constraints and/or the objective function are nonlinear.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Multi-objective programming (MOP)</a:t>
            </a:r>
          </a:p>
          <a:p>
            <a:pPr lvl="1" indent="0">
              <a:spcAft>
                <a:spcPts val="1200"/>
              </a:spcAft>
              <a:buNone/>
            </a:pPr>
            <a:r>
              <a:rPr lang="en-GB" sz="2000" dirty="0"/>
              <a:t>Process in which two or more conflicting objectives are optimised subject to certain constraints.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Bi-level programming (BLP) and multi-level programming (MLP)</a:t>
            </a:r>
          </a:p>
          <a:p>
            <a:pPr lvl="1" indent="0">
              <a:buNone/>
            </a:pPr>
            <a:r>
              <a:rPr lang="en-GB" sz="2000" dirty="0"/>
              <a:t>Complex optimisation problems where one problem is embedded in another one (a BLP is a two-level MLP).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optimisation models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759789"/>
            <a:ext cx="10515600" cy="10269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89C9-44CA-4BC7-B9F7-2D3055211AC7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6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8800"/>
            <a:ext cx="6899031" cy="443643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to identify </a:t>
            </a:r>
            <a:r>
              <a:rPr lang="en-GB" sz="2400" b="1" dirty="0"/>
              <a:t>least-cost energy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to identify </a:t>
            </a:r>
            <a:r>
              <a:rPr lang="en-GB" sz="2400" b="1" dirty="0"/>
              <a:t>cost-effective responses </a:t>
            </a:r>
            <a:r>
              <a:rPr lang="en-GB" sz="2400" dirty="0"/>
              <a:t>to restrictions on emissions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to perform prospective analysis of long-term energy balances under different scenarios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to evaluate new technologies and </a:t>
            </a:r>
            <a:r>
              <a:rPr lang="en-GB" sz="2400" b="1" dirty="0"/>
              <a:t>priorities for R&amp;D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to evaluate the effects of </a:t>
            </a:r>
            <a:r>
              <a:rPr lang="en-GB" sz="2400" b="1" dirty="0"/>
              <a:t>regulations, taxes, and subsidies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to project inventories of </a:t>
            </a:r>
            <a:r>
              <a:rPr lang="en-GB" sz="2400" b="1" dirty="0"/>
              <a:t>greenhouse gas emissions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to estimate the value of </a:t>
            </a:r>
            <a:r>
              <a:rPr lang="en-GB" sz="2400" b="1" dirty="0"/>
              <a:t>regional cooperation</a:t>
            </a:r>
          </a:p>
          <a:p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35480" y="342841"/>
            <a:ext cx="7100365" cy="1116286"/>
          </a:xfrm>
        </p:spPr>
        <p:txBody>
          <a:bodyPr/>
          <a:lstStyle/>
          <a:p>
            <a:r>
              <a:rPr lang="en-GB" dirty="0"/>
              <a:t>Why using linear optimisation models in energy systems analysis?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53400" y="2799742"/>
            <a:ext cx="3768969" cy="2585323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50" dirty="0"/>
              <a:t>Investigate </a:t>
            </a:r>
            <a:r>
              <a:rPr lang="en-GB" sz="2400" b="1" spc="-150" dirty="0"/>
              <a:t>scenarios</a:t>
            </a:r>
            <a:r>
              <a:rPr lang="en-GB" sz="2400" spc="-150" dirty="0"/>
              <a:t> (possible futures);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50" dirty="0"/>
              <a:t>Explore </a:t>
            </a:r>
            <a:r>
              <a:rPr lang="en-GB" sz="2400" b="1" spc="-150" dirty="0"/>
              <a:t>alternatives</a:t>
            </a:r>
            <a:r>
              <a:rPr lang="en-GB" sz="2400" spc="-150" dirty="0"/>
              <a:t> to business as usual practices;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50" dirty="0"/>
              <a:t>Inform </a:t>
            </a:r>
            <a:r>
              <a:rPr lang="en-GB" sz="2400" b="1" spc="-150" dirty="0"/>
              <a:t>decisions</a:t>
            </a:r>
            <a:r>
              <a:rPr lang="en-GB" sz="2400" spc="-150" dirty="0"/>
              <a:t> (policy and strategic planning)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spc="-150" dirty="0"/>
          </a:p>
        </p:txBody>
      </p:sp>
      <p:sp>
        <p:nvSpPr>
          <p:cNvPr id="9" name="Right Brace 8"/>
          <p:cNvSpPr/>
          <p:nvPr/>
        </p:nvSpPr>
        <p:spPr>
          <a:xfrm>
            <a:off x="7696200" y="1690300"/>
            <a:ext cx="457200" cy="44364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3AEF-462D-4567-B74F-C93F4164814B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2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38600" y="1600029"/>
            <a:ext cx="7554686" cy="1179063"/>
          </a:xfrm>
        </p:spPr>
        <p:txBody>
          <a:bodyPr>
            <a:noAutofit/>
          </a:bodyPr>
          <a:lstStyle/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2000" b="1" dirty="0">
                <a:latin typeface="+mj-lt"/>
              </a:rPr>
              <a:t>Technology explicit, dynamic partial equilibrium models of energy markets.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Differ in technical features and  properties  (time length, </a:t>
            </a:r>
            <a:r>
              <a:rPr lang="en-GB" sz="2000" dirty="0" err="1">
                <a:latin typeface="+mj-lt"/>
              </a:rPr>
              <a:t>timeslices</a:t>
            </a:r>
            <a:r>
              <a:rPr lang="en-GB" sz="2000" dirty="0">
                <a:latin typeface="+mj-lt"/>
              </a:rPr>
              <a:t> definition, </a:t>
            </a:r>
            <a:r>
              <a:rPr lang="en-GB" sz="2000" dirty="0" err="1">
                <a:latin typeface="+mj-lt"/>
              </a:rPr>
              <a:t>etc</a:t>
            </a:r>
            <a:r>
              <a:rPr lang="en-GB" sz="2000" dirty="0">
                <a:latin typeface="+mj-lt"/>
              </a:rPr>
              <a:t>)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MARKAL and TIMES  are developed by IEA-ETSAP.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35480" y="342841"/>
            <a:ext cx="7700133" cy="1116286"/>
          </a:xfrm>
        </p:spPr>
        <p:txBody>
          <a:bodyPr/>
          <a:lstStyle/>
          <a:p>
            <a:r>
              <a:rPr lang="en-GB" dirty="0"/>
              <a:t>Examples of energy modelling tools (model generators) using linear optimisation</a:t>
            </a:r>
          </a:p>
        </p:txBody>
      </p:sp>
      <p:sp>
        <p:nvSpPr>
          <p:cNvPr id="8" name="TextBox 7"/>
          <p:cNvSpPr txBox="1"/>
          <p:nvPr>
            <p:custDataLst>
              <p:custData r:id="rId1"/>
            </p:custDataLst>
          </p:nvPr>
        </p:nvSpPr>
        <p:spPr>
          <a:xfrm>
            <a:off x="771195" y="1641149"/>
            <a:ext cx="2895601" cy="794389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en-GB" sz="2400" b="1" spc="-150" dirty="0">
                <a:hlinkClick r:id="rId7"/>
              </a:rPr>
              <a:t>MARKAL</a:t>
            </a:r>
            <a:endParaRPr lang="en-GB" sz="2400" b="1" spc="-150" dirty="0"/>
          </a:p>
          <a:p>
            <a:r>
              <a:rPr lang="en-GB" sz="1600" spc="-150" dirty="0"/>
              <a:t>(</a:t>
            </a:r>
            <a:r>
              <a:rPr lang="en-GB" sz="1600" spc="-150" dirty="0" err="1"/>
              <a:t>MARKet</a:t>
            </a:r>
            <a:r>
              <a:rPr lang="en-GB" sz="1600" spc="-150" dirty="0"/>
              <a:t> </a:t>
            </a:r>
            <a:r>
              <a:rPr lang="en-GB" sz="1600" spc="-150" dirty="0" err="1"/>
              <a:t>ALlocation</a:t>
            </a:r>
            <a:r>
              <a:rPr lang="en-GB" sz="1600" spc="-150" dirty="0"/>
              <a:t>)</a:t>
            </a:r>
          </a:p>
          <a:p>
            <a:pPr indent="0"/>
            <a:endParaRPr lang="en-GB" sz="2400" b="1" spc="-150" dirty="0"/>
          </a:p>
        </p:txBody>
      </p:sp>
      <p:sp>
        <p:nvSpPr>
          <p:cNvPr id="12" name="TextBox 11"/>
          <p:cNvSpPr txBox="1"/>
          <p:nvPr>
            <p:custDataLst>
              <p:custData r:id="rId2"/>
            </p:custDataLst>
          </p:nvPr>
        </p:nvSpPr>
        <p:spPr>
          <a:xfrm>
            <a:off x="771195" y="2272776"/>
            <a:ext cx="4029405" cy="875803"/>
          </a:xfrm>
          <a:prstGeom prst="rect">
            <a:avLst/>
          </a:prstGeom>
        </p:spPr>
        <p:txBody>
          <a:bodyPr vert="horz" wrap="square" lIns="91440" tIns="0" rIns="91440" bIns="0" rtlCol="0" anchor="t">
            <a:normAutofit/>
          </a:bodyPr>
          <a:lstStyle/>
          <a:p>
            <a:r>
              <a:rPr lang="en-GB" sz="2600" b="1" spc="-150" dirty="0">
                <a:latin typeface="+mn-lt"/>
                <a:hlinkClick r:id="rId8"/>
              </a:rPr>
              <a:t>TIMES</a:t>
            </a:r>
            <a:r>
              <a:rPr lang="en-GB" sz="2600" b="1" spc="-150" dirty="0">
                <a:latin typeface="+mn-lt"/>
              </a:rPr>
              <a:t> </a:t>
            </a:r>
          </a:p>
          <a:p>
            <a:r>
              <a:rPr lang="en-GB" sz="1700" spc="-150" dirty="0"/>
              <a:t>(</a:t>
            </a:r>
            <a:r>
              <a:rPr lang="en-GB" sz="1700" dirty="0"/>
              <a:t>The Integrated MARKAL-EFOM System)</a:t>
            </a:r>
            <a:endParaRPr lang="en-GB" sz="1700" spc="-150" dirty="0"/>
          </a:p>
          <a:p>
            <a:pPr indent="0"/>
            <a:endParaRPr lang="en-GB" sz="2400" spc="-150" dirty="0">
              <a:latin typeface="+mn-lt"/>
            </a:endParaRPr>
          </a:p>
        </p:txBody>
      </p:sp>
      <p:sp>
        <p:nvSpPr>
          <p:cNvPr id="13" name="TextBox 12"/>
          <p:cNvSpPr txBox="1"/>
          <p:nvPr>
            <p:custDataLst>
              <p:custData r:id="rId3"/>
            </p:custDataLst>
          </p:nvPr>
        </p:nvSpPr>
        <p:spPr>
          <a:xfrm>
            <a:off x="771195" y="3597735"/>
            <a:ext cx="3182009" cy="883376"/>
          </a:xfrm>
          <a:prstGeom prst="rect">
            <a:avLst/>
          </a:prstGeom>
        </p:spPr>
        <p:txBody>
          <a:bodyPr vert="horz" wrap="square" lIns="91440" tIns="0" rIns="91440" bIns="0" rtlCol="0" anchor="t">
            <a:normAutofit fontScale="70000" lnSpcReduction="20000"/>
          </a:bodyPr>
          <a:lstStyle/>
          <a:p>
            <a:pPr indent="0"/>
            <a:r>
              <a:rPr lang="en-GB" sz="3400" b="1" dirty="0">
                <a:hlinkClick r:id="rId9"/>
              </a:rPr>
              <a:t>MESSAGE</a:t>
            </a:r>
            <a:endParaRPr lang="en-GB" sz="3400" b="1" dirty="0"/>
          </a:p>
          <a:p>
            <a:pPr indent="0"/>
            <a:r>
              <a:rPr lang="en-GB" sz="2300" dirty="0"/>
              <a:t>(Model for Energy Supply System Alternatives and their General Environmental Impacts)</a:t>
            </a:r>
          </a:p>
        </p:txBody>
      </p:sp>
      <p:sp>
        <p:nvSpPr>
          <p:cNvPr id="10" name="TextBox 9"/>
          <p:cNvSpPr txBox="1"/>
          <p:nvPr>
            <p:custDataLst>
              <p:custData r:id="rId4"/>
            </p:custDataLst>
          </p:nvPr>
        </p:nvSpPr>
        <p:spPr>
          <a:xfrm>
            <a:off x="771195" y="5134178"/>
            <a:ext cx="2724808" cy="1077011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en-GB" sz="2400" b="1" spc="-150" dirty="0">
                <a:latin typeface="+mn-lt"/>
                <a:hlinkClick r:id="rId10"/>
              </a:rPr>
              <a:t>OSeMOSYS</a:t>
            </a:r>
            <a:endParaRPr lang="en-GB" sz="2400" b="1" spc="-150" dirty="0">
              <a:latin typeface="+mn-lt"/>
            </a:endParaRPr>
          </a:p>
          <a:p>
            <a:r>
              <a:rPr lang="en-GB" spc="-150" dirty="0"/>
              <a:t>(</a:t>
            </a:r>
            <a:r>
              <a:rPr lang="en-GB" dirty="0"/>
              <a:t>Open Source Energy Modelling System)</a:t>
            </a:r>
            <a:endParaRPr lang="en-GB" spc="-150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4038600" y="3187837"/>
            <a:ext cx="7866991" cy="16939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Flexible framework for the comprehensive assessment of energy challenges</a:t>
            </a:r>
          </a:p>
          <a:p>
            <a:pPr marL="3429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Development of energy scenarios and  identification of socioeconomic and technological response strategies</a:t>
            </a:r>
          </a:p>
          <a:p>
            <a:pPr marL="3429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2000" b="1" dirty="0">
                <a:latin typeface="+mj-lt"/>
              </a:rPr>
              <a:t>The mathematical formulation ensures that the flows are consistent: demand is met, inflows equal outflows and constraints are not exceeded.</a:t>
            </a:r>
          </a:p>
          <a:p>
            <a:pPr marL="3429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MESSAGE is developed by IIASA/IAEA.</a:t>
            </a: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4038600" y="5134178"/>
            <a:ext cx="7554686" cy="1077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Open source long-term energy model generator based on LP principle</a:t>
            </a:r>
          </a:p>
          <a:p>
            <a:pPr marL="3429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Flexible and organised in blocks; user has access to the code and can implement changes to fit its problem</a:t>
            </a:r>
          </a:p>
          <a:p>
            <a:pPr marL="3429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Developed  by KTH-</a:t>
            </a:r>
            <a:r>
              <a:rPr lang="en-GB" sz="2000" dirty="0" err="1">
                <a:latin typeface="+mj-lt"/>
              </a:rPr>
              <a:t>dESA</a:t>
            </a:r>
            <a:r>
              <a:rPr lang="en-GB" sz="2000" dirty="0">
                <a:latin typeface="+mj-lt"/>
              </a:rPr>
              <a:t> and partners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8107-88F4-4A42-A502-4C1E7A9ED64E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5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35480" y="342841"/>
            <a:ext cx="7238017" cy="1116286"/>
          </a:xfrm>
        </p:spPr>
        <p:txBody>
          <a:bodyPr/>
          <a:lstStyle/>
          <a:p>
            <a:r>
              <a:rPr lang="en-GB" dirty="0"/>
              <a:t>Examples of the use of model generators</a:t>
            </a:r>
          </a:p>
        </p:txBody>
      </p:sp>
      <p:sp>
        <p:nvSpPr>
          <p:cNvPr id="7" name="TextBox 6"/>
          <p:cNvSpPr txBox="1"/>
          <p:nvPr>
            <p:custDataLst>
              <p:custData r:id="rId1"/>
            </p:custDataLst>
          </p:nvPr>
        </p:nvSpPr>
        <p:spPr>
          <a:xfrm>
            <a:off x="538254" y="1888144"/>
            <a:ext cx="4236720" cy="581335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en-GB" sz="3600" b="1" spc="-150" dirty="0"/>
              <a:t>MARKAL: </a:t>
            </a:r>
            <a:r>
              <a:rPr lang="en-GB" sz="3600" spc="-150" dirty="0"/>
              <a:t>UK MARKAL</a:t>
            </a:r>
          </a:p>
        </p:txBody>
      </p:sp>
      <p:sp>
        <p:nvSpPr>
          <p:cNvPr id="8" name="TextBox 7"/>
          <p:cNvSpPr txBox="1"/>
          <p:nvPr>
            <p:custDataLst>
              <p:custData r:id="rId2"/>
            </p:custDataLst>
          </p:nvPr>
        </p:nvSpPr>
        <p:spPr>
          <a:xfrm>
            <a:off x="8311115" y="1888144"/>
            <a:ext cx="3380142" cy="499060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r>
              <a:rPr lang="en-GB" sz="3600" b="1" spc="-150" dirty="0">
                <a:latin typeface="+mn-lt"/>
              </a:rPr>
              <a:t>TIMES: </a:t>
            </a:r>
            <a:r>
              <a:rPr lang="en-GB" sz="3600" spc="-150" dirty="0">
                <a:latin typeface="+mn-lt"/>
              </a:rPr>
              <a:t>UKTM-UCL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54" y="2631739"/>
            <a:ext cx="5800725" cy="356235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6644640" y="3777038"/>
            <a:ext cx="882831" cy="838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7641772" y="2695830"/>
            <a:ext cx="4049486" cy="2385268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TIMES is now preferred as a model generator (more flexible and internationally developed)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Opportunity to undergo a comprehensive review and revision of UK MARKAL’s design, underlying data and assumptions.</a:t>
            </a:r>
            <a:endParaRPr lang="en-GB" sz="2000" spc="-150" dirty="0"/>
          </a:p>
        </p:txBody>
      </p:sp>
      <p:sp>
        <p:nvSpPr>
          <p:cNvPr id="13" name="TextBox 12"/>
          <p:cNvSpPr txBox="1"/>
          <p:nvPr/>
        </p:nvSpPr>
        <p:spPr>
          <a:xfrm>
            <a:off x="9666515" y="5688116"/>
            <a:ext cx="2771913" cy="677108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indent="0"/>
            <a:r>
              <a:rPr lang="en-GB" sz="1600" spc="-150" dirty="0"/>
              <a:t>UKTM-UCL introduction video</a:t>
            </a:r>
          </a:p>
          <a:p>
            <a:pPr indent="0"/>
            <a:r>
              <a:rPr lang="en-GB" sz="1400" spc="-150" dirty="0">
                <a:hlinkClick r:id="rId6"/>
              </a:rPr>
              <a:t>https://youtu.be/tOV5Q0e_RW0</a:t>
            </a:r>
            <a:endParaRPr lang="en-GB" sz="1400" spc="-150" dirty="0"/>
          </a:p>
          <a:p>
            <a:pPr indent="0"/>
            <a:endParaRPr lang="en-GB" sz="1400" spc="-150" dirty="0"/>
          </a:p>
        </p:txBody>
      </p:sp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1585" y="5243359"/>
            <a:ext cx="1574930" cy="918709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4BED-E973-4AEA-8894-394A32AB151D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9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9" name="TextBox 8"/>
          <p:cNvSpPr txBox="1"/>
          <p:nvPr>
            <p:custDataLst>
              <p:custData r:id="rId1"/>
            </p:custDataLst>
          </p:nvPr>
        </p:nvSpPr>
        <p:spPr>
          <a:xfrm>
            <a:off x="713014" y="1837741"/>
            <a:ext cx="2868386" cy="576988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en-GB" sz="3600" b="1" spc="-150" dirty="0">
                <a:latin typeface="+mn-lt"/>
              </a:rPr>
              <a:t>MESSAGE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3014" y="2625843"/>
            <a:ext cx="4708072" cy="3539430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200" dirty="0" smtClean="0"/>
              <a:t>Among others, MESSAGE is used in the assessments </a:t>
            </a:r>
            <a:r>
              <a:rPr lang="en-GB" sz="2200" dirty="0"/>
              <a:t>and special reports of the IPCC and the </a:t>
            </a:r>
            <a:r>
              <a:rPr lang="en-GB" sz="2200" dirty="0">
                <a:hlinkClick r:id="rId4"/>
              </a:rPr>
              <a:t>Global Energy Assessment </a:t>
            </a:r>
            <a:r>
              <a:rPr lang="en-GB" sz="2200" dirty="0"/>
              <a:t>(GEA).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200" dirty="0"/>
              <a:t>Used to generate one of the four </a:t>
            </a:r>
            <a:r>
              <a:rPr lang="en-GB" sz="2200" b="1" dirty="0"/>
              <a:t>Representative Concentration Pathways (RCPs</a:t>
            </a:r>
            <a:r>
              <a:rPr lang="en-GB" sz="2200" b="1" dirty="0" smtClean="0"/>
              <a:t>)</a:t>
            </a:r>
            <a:r>
              <a:rPr lang="en-GB" sz="2200" dirty="0"/>
              <a:t>.</a:t>
            </a:r>
            <a:r>
              <a:rPr lang="en-GB" sz="2200" dirty="0" smtClean="0"/>
              <a:t> RCP8.5 is being  used </a:t>
            </a:r>
            <a:r>
              <a:rPr lang="en-GB" sz="2200" dirty="0"/>
              <a:t>to estimate future climate change in the context of the IPCC 5th Assessment </a:t>
            </a:r>
            <a:r>
              <a:rPr lang="en-GB" sz="2200" dirty="0" smtClean="0"/>
              <a:t>Report (AR5).</a:t>
            </a:r>
            <a:endParaRPr lang="en-GB" sz="2200" spc="-150" dirty="0"/>
          </a:p>
        </p:txBody>
      </p:sp>
      <p:sp>
        <p:nvSpPr>
          <p:cNvPr id="11" name="TextBox 10"/>
          <p:cNvSpPr txBox="1"/>
          <p:nvPr/>
        </p:nvSpPr>
        <p:spPr>
          <a:xfrm>
            <a:off x="5900057" y="5314239"/>
            <a:ext cx="6159058" cy="830997"/>
          </a:xfrm>
          <a:prstGeom prst="rect">
            <a:avLst/>
          </a:prstGeom>
        </p:spPr>
        <p:txBody>
          <a:bodyPr vert="horz" wrap="none" lIns="91440" tIns="0" rIns="91440" bIns="0" rtlCol="0" anchor="t">
            <a:spAutoFit/>
          </a:bodyPr>
          <a:lstStyle/>
          <a:p>
            <a:pPr indent="0"/>
            <a:r>
              <a:rPr lang="en-GB" spc="-150" dirty="0"/>
              <a:t>RCP Database  - Comparison of  RCP world CO2 emissions  (MESSAGE - RCP8.5).</a:t>
            </a:r>
          </a:p>
          <a:p>
            <a:pPr indent="0"/>
            <a:r>
              <a:rPr lang="en-GB" spc="-150" dirty="0"/>
              <a:t>(source: </a:t>
            </a:r>
            <a:r>
              <a:rPr lang="en-GB" spc="-150" dirty="0">
                <a:hlinkClick r:id="rId5"/>
              </a:rPr>
              <a:t>http://tntcat.iiasa.ac.at/RcpDb/dsd?Action=htmlpage&amp;page=compare</a:t>
            </a:r>
            <a:r>
              <a:rPr lang="en-GB" spc="-150" dirty="0"/>
              <a:t>)</a:t>
            </a:r>
          </a:p>
          <a:p>
            <a:pPr indent="0"/>
            <a:endParaRPr lang="en-GB" spc="-150" dirty="0"/>
          </a:p>
        </p:txBody>
      </p:sp>
      <p:pic>
        <p:nvPicPr>
          <p:cNvPr id="4100" name="Picture 4" descr="http://tntcat.iiasa.ac.at/RcpDb/dsd?Action=linechart&amp;regions=World&amp;scenarios=ima,ima|i26,cam,cam|cam,aim,aim|aim,mes,mes|h01,inv_RCPINV&amp;variable=CO2|TOT&amp;width=564&amp;height=25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267" y="2414729"/>
            <a:ext cx="5884637" cy="26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5">
            <a:extLst>
              <a:ext uri="{FF2B5EF4-FFF2-40B4-BE49-F238E27FC236}">
                <a16:creationId xmlns:a16="http://schemas.microsoft.com/office/drawing/2014/main" id="{A42D6974-870F-4DA0-831A-3CFE0159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480" y="342841"/>
            <a:ext cx="7238017" cy="1116286"/>
          </a:xfrm>
        </p:spPr>
        <p:txBody>
          <a:bodyPr/>
          <a:lstStyle/>
          <a:p>
            <a:r>
              <a:rPr lang="en-GB" dirty="0"/>
              <a:t>Examples of the use of model generators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61CFF-FF19-468C-8FC3-63F13D530C84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8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OSeMOSYS </a:t>
            </a:r>
            <a:r>
              <a:rPr lang="sv-SE" dirty="0" err="1"/>
              <a:t>Applications</a:t>
            </a:r>
            <a:endParaRPr lang="en-GB" dirty="0"/>
          </a:p>
        </p:txBody>
      </p:sp>
      <p:sp>
        <p:nvSpPr>
          <p:cNvPr id="10" name="TextBox 9"/>
          <p:cNvSpPr txBox="1"/>
          <p:nvPr>
            <p:custDataLst>
              <p:custData r:id="rId1"/>
            </p:custDataLst>
          </p:nvPr>
        </p:nvSpPr>
        <p:spPr>
          <a:xfrm>
            <a:off x="738716" y="1786721"/>
            <a:ext cx="2231571" cy="713247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en-GB" sz="3600" b="1" spc="-150" dirty="0" smtClean="0">
                <a:latin typeface="+mn-lt"/>
              </a:rPr>
              <a:t>OSeMOSYS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8716" y="2710134"/>
            <a:ext cx="5008359" cy="738664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50" dirty="0" smtClean="0"/>
              <a:t>IRENA African Power Pools: Planning and Prospects of Renewable Energy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8716" y="3806439"/>
            <a:ext cx="4781565" cy="369332"/>
          </a:xfrm>
          <a:prstGeom prst="rect">
            <a:avLst/>
          </a:prstGeom>
        </p:spPr>
        <p:txBody>
          <a:bodyPr vert="horz" wrap="none" lIns="91440" tIns="0" rIns="9144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50" dirty="0" smtClean="0"/>
              <a:t>IEA WEO 2014 – Africa Energy Outlook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8716" y="4436427"/>
            <a:ext cx="5133257" cy="738664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50" dirty="0" smtClean="0"/>
              <a:t>WB – Enhancing the  Climate Resilience of African Infrastructure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673" y="480277"/>
            <a:ext cx="5464752" cy="27201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404" y="3593996"/>
            <a:ext cx="1806286" cy="26057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3593996"/>
            <a:ext cx="1828800" cy="26057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3765" y="3593996"/>
            <a:ext cx="1800225" cy="260579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38716" y="5331490"/>
            <a:ext cx="5008359" cy="738664"/>
          </a:xfrm>
          <a:prstGeom prst="rect">
            <a:avLst/>
          </a:prstGeom>
        </p:spPr>
        <p:txBody>
          <a:bodyPr vert="horz" wrap="none" lIns="91440" tIns="0" rIns="9144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50" dirty="0" smtClean="0"/>
              <a:t>UNECE transboundary nexus assessments</a:t>
            </a:r>
          </a:p>
          <a:p>
            <a:r>
              <a:rPr lang="en-GB" sz="2400" spc="-150" dirty="0" smtClean="0"/>
              <a:t>        (Sava and Drina)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5D5E-7269-4860-A184-36F8905B293A}" type="datetime5">
              <a:rPr lang="en-US" smtClean="0"/>
              <a:t>27-Mar-20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54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OSeMOSYS </a:t>
            </a:r>
            <a:r>
              <a:rPr lang="sv-SE" dirty="0" err="1"/>
              <a:t>Applications</a:t>
            </a:r>
            <a:endParaRPr lang="en-GB" dirty="0"/>
          </a:p>
        </p:txBody>
      </p:sp>
      <p:sp>
        <p:nvSpPr>
          <p:cNvPr id="10" name="TextBox 9"/>
          <p:cNvSpPr txBox="1"/>
          <p:nvPr>
            <p:custDataLst>
              <p:custData r:id="rId1"/>
            </p:custDataLst>
          </p:nvPr>
        </p:nvSpPr>
        <p:spPr>
          <a:xfrm>
            <a:off x="738716" y="1786721"/>
            <a:ext cx="2231571" cy="713247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en-GB" sz="3600" b="1" spc="-150" dirty="0" smtClean="0">
                <a:latin typeface="+mn-lt"/>
              </a:rPr>
              <a:t>OSeMOSYS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8716" y="2614568"/>
            <a:ext cx="5105628" cy="369332"/>
          </a:xfrm>
          <a:prstGeom prst="rect">
            <a:avLst/>
          </a:prstGeom>
        </p:spPr>
        <p:txBody>
          <a:bodyPr vert="horz" wrap="none" lIns="91440" tIns="0" rIns="9144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50" dirty="0" smtClean="0"/>
              <a:t>TEMBA – The Energy Model Base for Africa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8716" y="3442840"/>
            <a:ext cx="4493731" cy="369332"/>
          </a:xfrm>
          <a:prstGeom prst="rect">
            <a:avLst/>
          </a:prstGeom>
        </p:spPr>
        <p:txBody>
          <a:bodyPr vert="horz" wrap="none" lIns="91440" tIns="0" rIns="9144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50" dirty="0" smtClean="0"/>
              <a:t>SAMBA – South America Model Base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8716" y="4129640"/>
            <a:ext cx="5329835" cy="1107996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50" dirty="0" smtClean="0"/>
              <a:t>CLEWS applications (GLUCOSE, Uganda, Nicaragua, Zimbabwe, Mauritius, Kenya, Bolivia, …)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8716" y="5277489"/>
            <a:ext cx="5794224" cy="738664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50" dirty="0" smtClean="0"/>
              <a:t>Among UNDESA modelling tools for sustainable development policies.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844" y="1640289"/>
            <a:ext cx="2357756" cy="23577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724" y="4213289"/>
            <a:ext cx="4195834" cy="19278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9644" y="1885827"/>
            <a:ext cx="3143513" cy="182837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0F5C-C586-4DE3-9413-1033D0D479EA}" type="datetime5">
              <a:rPr lang="en-US" smtClean="0"/>
              <a:t>27-Mar-20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8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 err="1"/>
              <a:t>OSeMOSYS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the </a:t>
            </a:r>
            <a:r>
              <a:rPr lang="en-US" b="1" i="1" dirty="0"/>
              <a:t>O</a:t>
            </a:r>
            <a:r>
              <a:rPr lang="en-US" i="1" dirty="0"/>
              <a:t>pen </a:t>
            </a:r>
            <a:r>
              <a:rPr lang="en-US" b="1" i="1" dirty="0"/>
              <a:t>S</a:t>
            </a:r>
            <a:r>
              <a:rPr lang="en-US" i="1" dirty="0"/>
              <a:t>ource </a:t>
            </a:r>
            <a:r>
              <a:rPr lang="en-US" b="1" i="1" dirty="0"/>
              <a:t>e</a:t>
            </a:r>
            <a:r>
              <a:rPr lang="en-US" i="1" dirty="0"/>
              <a:t>nergy </a:t>
            </a:r>
            <a:r>
              <a:rPr lang="en-US" b="1" i="1" dirty="0" err="1"/>
              <a:t>MO</a:t>
            </a:r>
            <a:r>
              <a:rPr lang="en-US" i="1" dirty="0" err="1"/>
              <a:t>delling</a:t>
            </a:r>
            <a:r>
              <a:rPr lang="en-US" i="1" dirty="0"/>
              <a:t> </a:t>
            </a:r>
            <a:r>
              <a:rPr lang="en-US" b="1" i="1" dirty="0" err="1"/>
              <a:t>SYS</a:t>
            </a:r>
            <a:r>
              <a:rPr lang="en-US" i="1" dirty="0" err="1"/>
              <a:t>tem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142936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Imagine yourselves in the shoes of...</a:t>
            </a:r>
          </a:p>
        </p:txBody>
      </p:sp>
      <p:pic>
        <p:nvPicPr>
          <p:cNvPr id="10" name="Picture 2" descr="Image result for energy crisis">
            <a:extLst>
              <a:ext uri="{FF2B5EF4-FFF2-40B4-BE49-F238E27FC236}">
                <a16:creationId xmlns:a16="http://schemas.microsoft.com/office/drawing/2014/main" id="{6736C025-2750-4FB8-A74A-FC7D59361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077" y="1903254"/>
            <a:ext cx="5061523" cy="379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71A04F-CE42-4CA0-8E38-5EFEC879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A481-6E3F-4DA1-A760-671E16C27895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OSeMOSYS</a:t>
            </a:r>
            <a:r>
              <a:rPr lang="sv-SE" dirty="0" smtClean="0"/>
              <a:t> </a:t>
            </a:r>
            <a:r>
              <a:rPr lang="sv-SE" dirty="0" err="1" smtClean="0"/>
              <a:t>Applications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0" y="1596725"/>
            <a:ext cx="8543459" cy="471757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4240F-D117-4018-ADF8-2FFC42DE6610}" type="datetime5">
              <a:rPr lang="en-US" smtClean="0"/>
              <a:t>27-Mar-20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5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0881" y="1577763"/>
            <a:ext cx="2225119" cy="4022937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u="sng" dirty="0">
                <a:solidFill>
                  <a:srgbClr val="0070C0"/>
                </a:solidFill>
              </a:rPr>
              <a:t>Introduction</a:t>
            </a:r>
            <a:endParaRPr lang="sv-SE" u="sng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72775" y="1577762"/>
            <a:ext cx="2345442" cy="4022937"/>
          </a:xfrm>
          <a:prstGeom prst="rect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Model development</a:t>
            </a:r>
            <a:endParaRPr lang="sv-SE" u="sng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07401" y="1571138"/>
            <a:ext cx="2378134" cy="402293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Beyond the energy system</a:t>
            </a:r>
            <a:endParaRPr lang="sv-SE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02015" y="2391934"/>
            <a:ext cx="2188905" cy="550189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i="1" dirty="0"/>
              <a:t>Lec3: </a:t>
            </a:r>
            <a:r>
              <a:rPr lang="en-US" sz="1600" dirty="0"/>
              <a:t>Modelling aspects of CLEWs</a:t>
            </a:r>
            <a:endParaRPr lang="sv-SE" sz="1600" dirty="0"/>
          </a:p>
        </p:txBody>
      </p:sp>
      <p:sp>
        <p:nvSpPr>
          <p:cNvPr id="35" name="Rounded Rectangle 34"/>
          <p:cNvSpPr/>
          <p:nvPr/>
        </p:nvSpPr>
        <p:spPr>
          <a:xfrm>
            <a:off x="180993" y="2199333"/>
            <a:ext cx="1965859" cy="1059212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i="1" dirty="0"/>
              <a:t>Lec1: </a:t>
            </a:r>
            <a:r>
              <a:rPr lang="en-US" sz="1600" dirty="0"/>
              <a:t>Intro to Energy Systems Analysis and modelling tools</a:t>
            </a:r>
            <a:endParaRPr lang="sv-SE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A8FED4B-4EA8-42D3-9611-5EBD2716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Course overview</a:t>
            </a:r>
          </a:p>
        </p:txBody>
      </p:sp>
      <p:sp>
        <p:nvSpPr>
          <p:cNvPr id="38" name="Rounded Rectangle 20">
            <a:extLst>
              <a:ext uri="{FF2B5EF4-FFF2-40B4-BE49-F238E27FC236}">
                <a16:creationId xmlns:a16="http://schemas.microsoft.com/office/drawing/2014/main" id="{AADBC741-E570-4902-9BDE-3FB3FB494D48}"/>
              </a:ext>
            </a:extLst>
          </p:cNvPr>
          <p:cNvSpPr/>
          <p:nvPr/>
        </p:nvSpPr>
        <p:spPr>
          <a:xfrm>
            <a:off x="180993" y="4455337"/>
            <a:ext cx="1965859" cy="94492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i="1" dirty="0"/>
              <a:t>Lab 2</a:t>
            </a:r>
            <a:r>
              <a:rPr lang="en-US" sz="1600" i="1" dirty="0"/>
              <a:t>: </a:t>
            </a:r>
          </a:p>
          <a:p>
            <a:pPr algn="ctr"/>
            <a:r>
              <a:rPr lang="en-US" sz="1600" dirty="0"/>
              <a:t>RES and temporal representation</a:t>
            </a:r>
            <a:endParaRPr lang="sv-SE" sz="1600" dirty="0"/>
          </a:p>
        </p:txBody>
      </p:sp>
      <p:sp>
        <p:nvSpPr>
          <p:cNvPr id="43" name="Rounded Rectangle 22">
            <a:extLst>
              <a:ext uri="{FF2B5EF4-FFF2-40B4-BE49-F238E27FC236}">
                <a16:creationId xmlns:a16="http://schemas.microsoft.com/office/drawing/2014/main" id="{69A2B963-3EC9-4EF0-83A4-FACFC35BACA2}"/>
              </a:ext>
            </a:extLst>
          </p:cNvPr>
          <p:cNvSpPr/>
          <p:nvPr/>
        </p:nvSpPr>
        <p:spPr>
          <a:xfrm>
            <a:off x="2465303" y="3877052"/>
            <a:ext cx="2152679" cy="939136"/>
          </a:xfrm>
          <a:prstGeom prst="roundRect">
            <a:avLst/>
          </a:prstGeom>
          <a:ln>
            <a:solidFill>
              <a:srgbClr val="FA7A7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i="1" dirty="0"/>
              <a:t>Lab 3, 4 and 5</a:t>
            </a:r>
            <a:r>
              <a:rPr lang="en-US" sz="1600" i="1" dirty="0"/>
              <a:t>:</a:t>
            </a:r>
          </a:p>
          <a:p>
            <a:pPr algn="ctr"/>
            <a:r>
              <a:rPr lang="sv-SE" sz="1600" dirty="0"/>
              <a:t>Structuring a Simple Model</a:t>
            </a:r>
          </a:p>
        </p:txBody>
      </p:sp>
      <p:sp>
        <p:nvSpPr>
          <p:cNvPr id="52" name="Rounded Rectangle 34">
            <a:extLst>
              <a:ext uri="{FF2B5EF4-FFF2-40B4-BE49-F238E27FC236}">
                <a16:creationId xmlns:a16="http://schemas.microsoft.com/office/drawing/2014/main" id="{CED5AABA-9240-4E11-99D9-3F4473C45F58}"/>
              </a:ext>
            </a:extLst>
          </p:cNvPr>
          <p:cNvSpPr/>
          <p:nvPr/>
        </p:nvSpPr>
        <p:spPr>
          <a:xfrm>
            <a:off x="2465303" y="2199333"/>
            <a:ext cx="2152679" cy="1059212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i="1" dirty="0"/>
              <a:t>Lec2: </a:t>
            </a:r>
            <a:r>
              <a:rPr lang="en-US" sz="1600" dirty="0" err="1"/>
              <a:t>Optimisation</a:t>
            </a:r>
            <a:r>
              <a:rPr lang="en-US" sz="1600" dirty="0"/>
              <a:t> models and </a:t>
            </a:r>
            <a:r>
              <a:rPr lang="en-US" sz="1600" dirty="0" err="1"/>
              <a:t>OSeMOSYS</a:t>
            </a:r>
            <a:endParaRPr lang="sv-SE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FC46F2-BED7-4882-996F-B012236D9149}"/>
              </a:ext>
            </a:extLst>
          </p:cNvPr>
          <p:cNvSpPr/>
          <p:nvPr/>
        </p:nvSpPr>
        <p:spPr>
          <a:xfrm>
            <a:off x="7282453" y="1567823"/>
            <a:ext cx="2378134" cy="40328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Scenario analysis</a:t>
            </a:r>
            <a:endParaRPr lang="sv-SE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Rounded Rectangle 17">
            <a:extLst>
              <a:ext uri="{FF2B5EF4-FFF2-40B4-BE49-F238E27FC236}">
                <a16:creationId xmlns:a16="http://schemas.microsoft.com/office/drawing/2014/main" id="{3BF552CB-0386-4905-B282-32FF42BE6059}"/>
              </a:ext>
            </a:extLst>
          </p:cNvPr>
          <p:cNvSpPr/>
          <p:nvPr/>
        </p:nvSpPr>
        <p:spPr>
          <a:xfrm>
            <a:off x="7365384" y="2258237"/>
            <a:ext cx="2212271" cy="817581"/>
          </a:xfrm>
          <a:prstGeom prst="round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i="1" dirty="0"/>
              <a:t>Lec4: </a:t>
            </a:r>
            <a:r>
              <a:rPr lang="en-US" sz="1600" dirty="0"/>
              <a:t>Normative, descriptive, explorative scenarios</a:t>
            </a:r>
            <a:endParaRPr lang="sv-SE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2064874-39A5-4C9D-B490-96BD5772586C}"/>
              </a:ext>
            </a:extLst>
          </p:cNvPr>
          <p:cNvSpPr/>
          <p:nvPr/>
        </p:nvSpPr>
        <p:spPr>
          <a:xfrm>
            <a:off x="9770542" y="1571138"/>
            <a:ext cx="2378134" cy="402955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Applications</a:t>
            </a:r>
            <a:endParaRPr lang="sv-SE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Rounded Rectangle 17">
            <a:extLst>
              <a:ext uri="{FF2B5EF4-FFF2-40B4-BE49-F238E27FC236}">
                <a16:creationId xmlns:a16="http://schemas.microsoft.com/office/drawing/2014/main" id="{ABDC7C33-9FE1-4B13-80ED-DE5A71A006DD}"/>
              </a:ext>
            </a:extLst>
          </p:cNvPr>
          <p:cNvSpPr/>
          <p:nvPr/>
        </p:nvSpPr>
        <p:spPr>
          <a:xfrm>
            <a:off x="9847200" y="2258237"/>
            <a:ext cx="2212271" cy="817581"/>
          </a:xfrm>
          <a:prstGeom prst="round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i="1" dirty="0"/>
              <a:t>Lec5: </a:t>
            </a:r>
            <a:r>
              <a:rPr lang="en-US" sz="1600" dirty="0"/>
              <a:t>Energy systems analysis in real life</a:t>
            </a:r>
            <a:endParaRPr lang="sv-SE" sz="1600" dirty="0"/>
          </a:p>
        </p:txBody>
      </p:sp>
      <p:sp>
        <p:nvSpPr>
          <p:cNvPr id="58" name="Rounded Rectangle 22">
            <a:extLst>
              <a:ext uri="{FF2B5EF4-FFF2-40B4-BE49-F238E27FC236}">
                <a16:creationId xmlns:a16="http://schemas.microsoft.com/office/drawing/2014/main" id="{956CEEF0-F9E0-4799-84C7-D994F179BB99}"/>
              </a:ext>
            </a:extLst>
          </p:cNvPr>
          <p:cNvSpPr/>
          <p:nvPr/>
        </p:nvSpPr>
        <p:spPr>
          <a:xfrm>
            <a:off x="4938241" y="3874689"/>
            <a:ext cx="2152679" cy="939136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i="1" dirty="0"/>
              <a:t>Lab 6</a:t>
            </a:r>
            <a:r>
              <a:rPr lang="en-US" sz="1600" i="1" dirty="0"/>
              <a:t>:</a:t>
            </a:r>
          </a:p>
          <a:p>
            <a:pPr algn="ctr"/>
            <a:r>
              <a:rPr lang="sv-SE" sz="1600" dirty="0"/>
              <a:t>Adding elements of CLEWs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3459B84-E8E2-4EA4-A248-1D81D8CD726A}"/>
              </a:ext>
            </a:extLst>
          </p:cNvPr>
          <p:cNvSpPr/>
          <p:nvPr/>
        </p:nvSpPr>
        <p:spPr>
          <a:xfrm>
            <a:off x="1410315" y="5481265"/>
            <a:ext cx="526774" cy="38427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91DE9CC9-725F-4A6B-8E54-E6653D007EF2}"/>
              </a:ext>
            </a:extLst>
          </p:cNvPr>
          <p:cNvSpPr/>
          <p:nvPr/>
        </p:nvSpPr>
        <p:spPr>
          <a:xfrm>
            <a:off x="3893003" y="5486477"/>
            <a:ext cx="526774" cy="38427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F0D95A8E-F489-487D-84A4-AD58C3B0BBA7}"/>
              </a:ext>
            </a:extLst>
          </p:cNvPr>
          <p:cNvSpPr/>
          <p:nvPr/>
        </p:nvSpPr>
        <p:spPr>
          <a:xfrm>
            <a:off x="5772912" y="5481265"/>
            <a:ext cx="526774" cy="384270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3BE7F9D-2A8B-4636-92CF-84D9DE041B62}"/>
              </a:ext>
            </a:extLst>
          </p:cNvPr>
          <p:cNvSpPr/>
          <p:nvPr/>
        </p:nvSpPr>
        <p:spPr>
          <a:xfrm>
            <a:off x="2676278" y="5481265"/>
            <a:ext cx="526774" cy="38427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756BB1AB-CC4D-4D9A-9232-4791C34AC0BB}"/>
              </a:ext>
            </a:extLst>
          </p:cNvPr>
          <p:cNvSpPr/>
          <p:nvPr/>
        </p:nvSpPr>
        <p:spPr>
          <a:xfrm>
            <a:off x="10689949" y="5474030"/>
            <a:ext cx="526774" cy="384270"/>
          </a:xfrm>
          <a:prstGeom prst="downArrow">
            <a:avLst/>
          </a:prstGeom>
          <a:pattFill prst="ltUpDiag">
            <a:fgClr>
              <a:schemeClr val="accent2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28F18E-EE54-4DA6-9E79-9CCA7EC94495}"/>
              </a:ext>
            </a:extLst>
          </p:cNvPr>
          <p:cNvSpPr/>
          <p:nvPr/>
        </p:nvSpPr>
        <p:spPr>
          <a:xfrm>
            <a:off x="1320407" y="5968011"/>
            <a:ext cx="730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PRO 1</a:t>
            </a:r>
            <a:endParaRPr lang="sv-SE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190048E-4F1B-4018-9823-64DD98EA86A8}"/>
              </a:ext>
            </a:extLst>
          </p:cNvPr>
          <p:cNvSpPr/>
          <p:nvPr/>
        </p:nvSpPr>
        <p:spPr>
          <a:xfrm>
            <a:off x="2575002" y="5961387"/>
            <a:ext cx="730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PRO 2</a:t>
            </a:r>
            <a:endParaRPr lang="sv-SE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FEED6F8-1AB7-4F28-B9B2-3F961F52AB3C}"/>
              </a:ext>
            </a:extLst>
          </p:cNvPr>
          <p:cNvSpPr/>
          <p:nvPr/>
        </p:nvSpPr>
        <p:spPr>
          <a:xfrm>
            <a:off x="3790890" y="5964702"/>
            <a:ext cx="730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PRO 3</a:t>
            </a:r>
            <a:endParaRPr lang="sv-SE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2E07C49-F07A-4B1D-8BC8-D16A01FF725F}"/>
              </a:ext>
            </a:extLst>
          </p:cNvPr>
          <p:cNvSpPr/>
          <p:nvPr/>
        </p:nvSpPr>
        <p:spPr>
          <a:xfrm>
            <a:off x="5662759" y="5968017"/>
            <a:ext cx="730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PRO 4</a:t>
            </a:r>
            <a:endParaRPr lang="sv-SE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6E81C45-874F-450C-A1B7-5A3D121F0A5A}"/>
              </a:ext>
            </a:extLst>
          </p:cNvPr>
          <p:cNvSpPr/>
          <p:nvPr/>
        </p:nvSpPr>
        <p:spPr>
          <a:xfrm>
            <a:off x="10625686" y="5961393"/>
            <a:ext cx="730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PRO 5</a:t>
            </a:r>
            <a:endParaRPr lang="sv-SE" dirty="0"/>
          </a:p>
        </p:txBody>
      </p:sp>
      <p:sp>
        <p:nvSpPr>
          <p:cNvPr id="29" name="Rounded Rectangle 20">
            <a:extLst>
              <a:ext uri="{FF2B5EF4-FFF2-40B4-BE49-F238E27FC236}">
                <a16:creationId xmlns:a16="http://schemas.microsoft.com/office/drawing/2014/main" id="{D1AF139D-2280-4BED-9BFB-970C3F459945}"/>
              </a:ext>
            </a:extLst>
          </p:cNvPr>
          <p:cNvSpPr/>
          <p:nvPr/>
        </p:nvSpPr>
        <p:spPr>
          <a:xfrm>
            <a:off x="180992" y="3429409"/>
            <a:ext cx="1965859" cy="94492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i="1" dirty="0"/>
              <a:t>Lab 1</a:t>
            </a:r>
            <a:r>
              <a:rPr lang="en-US" sz="1600" i="1" dirty="0"/>
              <a:t>: </a:t>
            </a:r>
          </a:p>
          <a:p>
            <a:pPr algn="ctr"/>
            <a:r>
              <a:rPr lang="en-US" sz="1600" dirty="0"/>
              <a:t>Basics of linear programming</a:t>
            </a:r>
            <a:endParaRPr lang="sv-SE" sz="1600" dirty="0"/>
          </a:p>
        </p:txBody>
      </p:sp>
      <p:sp>
        <p:nvSpPr>
          <p:cNvPr id="30" name="Arrow: Down 1">
            <a:extLst>
              <a:ext uri="{FF2B5EF4-FFF2-40B4-BE49-F238E27FC236}">
                <a16:creationId xmlns:a16="http://schemas.microsoft.com/office/drawing/2014/main" id="{43459B84-E8E2-4EA4-A248-1D81D8CD726A}"/>
              </a:ext>
            </a:extLst>
          </p:cNvPr>
          <p:cNvSpPr/>
          <p:nvPr/>
        </p:nvSpPr>
        <p:spPr>
          <a:xfrm>
            <a:off x="9475263" y="5483269"/>
            <a:ext cx="526774" cy="38427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28F18E-EE54-4DA6-9E79-9CCA7EC94495}"/>
              </a:ext>
            </a:extLst>
          </p:cNvPr>
          <p:cNvSpPr/>
          <p:nvPr/>
        </p:nvSpPr>
        <p:spPr>
          <a:xfrm>
            <a:off x="9144723" y="5970015"/>
            <a:ext cx="1156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P/F quiz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3609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OSeMOSYS</a:t>
            </a:r>
            <a:r>
              <a:rPr lang="en-US" dirty="0"/>
              <a:t> in the modelling suite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20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B0451-B858-4DCB-8B23-0EC22D7D7F45}"/>
              </a:ext>
            </a:extLst>
          </p:cNvPr>
          <p:cNvSpPr/>
          <p:nvPr/>
        </p:nvSpPr>
        <p:spPr>
          <a:xfrm>
            <a:off x="4935556" y="5226784"/>
            <a:ext cx="3811836" cy="7160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F1212-0BEA-4EF2-94EE-C5565D20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7B7C-F503-48ED-BF90-4349267037BF}" type="datetime5">
              <a:rPr lang="en-US" smtClean="0"/>
              <a:t>27-Mar-20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491525" y="1257383"/>
            <a:ext cx="6623892" cy="4929801"/>
            <a:chOff x="2491525" y="1257383"/>
            <a:chExt cx="6623892" cy="492980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22A3C2D-C382-42EC-A9EA-68E986BB87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7" t="2691" r="13614" b="12547"/>
            <a:stretch/>
          </p:blipFill>
          <p:spPr bwMode="auto">
            <a:xfrm>
              <a:off x="2491525" y="1257383"/>
              <a:ext cx="6623892" cy="492980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2" name="Oval 11"/>
            <p:cNvSpPr/>
            <p:nvPr/>
          </p:nvSpPr>
          <p:spPr>
            <a:xfrm>
              <a:off x="4683498" y="1628293"/>
              <a:ext cx="582610" cy="525627"/>
            </a:xfrm>
            <a:prstGeom prst="ellipse">
              <a:avLst/>
            </a:prstGeom>
            <a:solidFill>
              <a:srgbClr val="708C62"/>
            </a:solidFill>
            <a:ln>
              <a:solidFill>
                <a:srgbClr val="54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00" dirty="0" smtClean="0">
                  <a:latin typeface="Arial Narrow" panose="020B0606020202030204" pitchFamily="34" charset="0"/>
                </a:rPr>
                <a:t>2030</a:t>
              </a:r>
              <a:endParaRPr lang="en-GB" sz="1000" dirty="0">
                <a:latin typeface="Arial Narrow" panose="020B0606020202030204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581400" y="1643103"/>
              <a:ext cx="582610" cy="525627"/>
            </a:xfrm>
            <a:prstGeom prst="ellipse">
              <a:avLst/>
            </a:prstGeom>
            <a:solidFill>
              <a:srgbClr val="708C62"/>
            </a:solidFill>
            <a:ln>
              <a:solidFill>
                <a:srgbClr val="54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00" dirty="0" smtClean="0">
                  <a:latin typeface="Arial Narrow" panose="020B0606020202030204" pitchFamily="34" charset="0"/>
                </a:rPr>
                <a:t>Now</a:t>
              </a:r>
              <a:endParaRPr lang="en-GB" sz="1000" dirty="0">
                <a:latin typeface="Arial Narrow" panose="020B0606020202030204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765798" y="1628292"/>
              <a:ext cx="582610" cy="525627"/>
            </a:xfrm>
            <a:prstGeom prst="ellipse">
              <a:avLst/>
            </a:prstGeom>
            <a:solidFill>
              <a:srgbClr val="708C62"/>
            </a:solidFill>
            <a:ln>
              <a:solidFill>
                <a:srgbClr val="54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00" dirty="0" smtClean="0">
                  <a:latin typeface="Arial Narrow" panose="020B0606020202030204" pitchFamily="34" charset="0"/>
                </a:rPr>
                <a:t>2040</a:t>
              </a:r>
              <a:endParaRPr lang="en-GB" sz="1000" dirty="0">
                <a:latin typeface="Arial Narrow" panose="020B0606020202030204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855673" y="1643103"/>
              <a:ext cx="582610" cy="525627"/>
            </a:xfrm>
            <a:prstGeom prst="ellipse">
              <a:avLst/>
            </a:prstGeom>
            <a:solidFill>
              <a:srgbClr val="708C62"/>
            </a:solidFill>
            <a:ln>
              <a:solidFill>
                <a:srgbClr val="54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00" dirty="0" smtClean="0">
                  <a:latin typeface="Arial Narrow" panose="020B0606020202030204" pitchFamily="34" charset="0"/>
                </a:rPr>
                <a:t>2050</a:t>
              </a:r>
              <a:endParaRPr lang="en-GB" sz="1000" dirty="0">
                <a:latin typeface="Arial Narrow" panose="020B0606020202030204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974864" y="1628291"/>
              <a:ext cx="582610" cy="525627"/>
            </a:xfrm>
            <a:prstGeom prst="ellipse">
              <a:avLst/>
            </a:prstGeom>
            <a:solidFill>
              <a:srgbClr val="708C62"/>
            </a:solidFill>
            <a:ln>
              <a:solidFill>
                <a:srgbClr val="54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00" dirty="0" smtClean="0">
                  <a:latin typeface="Arial Narrow" panose="020B0606020202030204" pitchFamily="34" charset="0"/>
                </a:rPr>
                <a:t>2100</a:t>
              </a:r>
              <a:endParaRPr lang="en-GB" sz="1000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430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16149"/>
            <a:ext cx="10515600" cy="4638654"/>
          </a:xfrm>
        </p:spPr>
        <p:txBody>
          <a:bodyPr>
            <a:normAutofit lnSpcReduction="10000"/>
          </a:bodyPr>
          <a:lstStyle/>
          <a:p>
            <a:pPr marL="0" lvl="1" indent="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GB" sz="2800" b="1" spc="0" dirty="0">
                <a:hlinkClick r:id="rId3"/>
              </a:rPr>
              <a:t>www.osemosys.org</a:t>
            </a:r>
            <a:endParaRPr lang="en-GB" sz="2800" b="1" spc="0" dirty="0"/>
          </a:p>
          <a:p>
            <a:pPr marL="0" lvl="1" indent="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GB" sz="2200" b="1" spc="0" dirty="0">
                <a:solidFill>
                  <a:schemeClr val="bg1">
                    <a:lumMod val="50000"/>
                  </a:schemeClr>
                </a:solidFill>
              </a:rPr>
              <a:t>Howells, M., et al. (2011). </a:t>
            </a:r>
            <a:r>
              <a:rPr lang="en-US" sz="2200" b="1" spc="0" dirty="0" err="1">
                <a:solidFill>
                  <a:schemeClr val="bg1">
                    <a:lumMod val="50000"/>
                  </a:schemeClr>
                </a:solidFill>
              </a:rPr>
              <a:t>OSeMOSYS</a:t>
            </a:r>
            <a:r>
              <a:rPr lang="en-US" sz="2200" b="1" spc="0" dirty="0">
                <a:solidFill>
                  <a:schemeClr val="bg1">
                    <a:lumMod val="50000"/>
                  </a:schemeClr>
                </a:solidFill>
              </a:rPr>
              <a:t>: The Open Source Energy Modeling System: An introduction to its ethos, structure and development</a:t>
            </a:r>
            <a:r>
              <a:rPr lang="en-GB" sz="2200" b="1" spc="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GB" sz="2200" b="1" i="1" spc="0" dirty="0">
                <a:solidFill>
                  <a:schemeClr val="bg1">
                    <a:lumMod val="50000"/>
                  </a:schemeClr>
                </a:solidFill>
              </a:rPr>
              <a:t>Energy Policy</a:t>
            </a:r>
            <a:r>
              <a:rPr lang="en-GB" sz="2200" b="1" spc="0" dirty="0">
                <a:solidFill>
                  <a:schemeClr val="bg1">
                    <a:lumMod val="50000"/>
                  </a:schemeClr>
                </a:solidFill>
              </a:rPr>
              <a:t>, 39(10), p.5850-5870.</a:t>
            </a:r>
            <a:endParaRPr lang="en-GB" sz="2200" b="1" i="1" spc="0" dirty="0">
              <a:solidFill>
                <a:schemeClr val="bg1">
                  <a:lumMod val="50000"/>
                </a:schemeClr>
              </a:solidFill>
            </a:endParaRPr>
          </a:p>
          <a:p>
            <a:pPr marL="0" lvl="1" indent="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200" b="1" spc="0" dirty="0"/>
              <a:t>Model generator converting the energy system structure represented by equations into a matrix to be solved by specific solvers</a:t>
            </a:r>
          </a:p>
          <a:p>
            <a:pPr marL="0" lvl="1" indent="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en-GB" sz="2200" b="1" spc="0" dirty="0"/>
          </a:p>
          <a:p>
            <a:pPr marL="800100" lvl="2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GB" sz="2200" b="1" i="1" spc="0" dirty="0"/>
              <a:t>Linear optimisation</a:t>
            </a:r>
          </a:p>
          <a:p>
            <a:pPr marL="800100" lvl="2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GB" sz="2200" spc="0" dirty="0"/>
              <a:t>Freely available and Open source</a:t>
            </a:r>
          </a:p>
          <a:p>
            <a:pPr marL="800100" lvl="2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GB" sz="2200" spc="0" dirty="0"/>
              <a:t>Deterministic</a:t>
            </a:r>
          </a:p>
          <a:p>
            <a:pPr marL="800100" lvl="2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GB" sz="2200" spc="0" dirty="0"/>
              <a:t>Dynamic</a:t>
            </a:r>
          </a:p>
          <a:p>
            <a:pPr marL="800100" lvl="2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GB" sz="2200" spc="0" dirty="0"/>
              <a:t>Perfect foresight</a:t>
            </a:r>
          </a:p>
          <a:p>
            <a:pPr marL="800100" lvl="2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sv-SE" sz="2200" spc="0" dirty="0"/>
              <a:t>Paradigm comparable to MESSAGE and TIMES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OSeMOSYS</a:t>
            </a:r>
            <a:endParaRPr lang="en-GB" dirty="0"/>
          </a:p>
        </p:txBody>
      </p:sp>
      <p:pic>
        <p:nvPicPr>
          <p:cNvPr id="5" name="Imagen 2" descr="Screen Shot 2013-01-30 at 4.39.49 PM.png">
            <a:extLst>
              <a:ext uri="{FF2B5EF4-FFF2-40B4-BE49-F238E27FC236}">
                <a16:creationId xmlns:a16="http://schemas.microsoft.com/office/drawing/2014/main" id="{DE5FCE28-CEF7-4577-A8A4-951FAD5C6B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75"/>
          <a:stretch/>
        </p:blipFill>
        <p:spPr>
          <a:xfrm>
            <a:off x="8354860" y="3896180"/>
            <a:ext cx="2998940" cy="23586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EEE3-DD26-4109-9996-A0F31E800E69}" type="slidenum">
              <a:rPr lang="en-GB" smtClean="0"/>
              <a:t>21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AF1B011-E674-48A3-9B47-4D058B9B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FF33-A775-4311-9EF9-959CF089ABA2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OSeMOSYS</a:t>
            </a:r>
            <a:r>
              <a:rPr lang="en-US" dirty="0"/>
              <a:t> do?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F98CCA-3C19-444A-92D9-BDE56F982BF1}"/>
              </a:ext>
            </a:extLst>
          </p:cNvPr>
          <p:cNvSpPr/>
          <p:nvPr/>
        </p:nvSpPr>
        <p:spPr>
          <a:xfrm>
            <a:off x="932698" y="1731941"/>
            <a:ext cx="1051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GB" altLang="en-US" sz="2800" dirty="0"/>
              <a:t>It determines the energy system configuration with the </a:t>
            </a:r>
            <a:r>
              <a:rPr lang="en-GB" altLang="en-US" sz="2800" b="1" dirty="0"/>
              <a:t>minimum total discounted cost</a:t>
            </a:r>
            <a:r>
              <a:rPr lang="en-GB" altLang="en-US" sz="2800" dirty="0"/>
              <a:t> for a time domain of decades, </a:t>
            </a:r>
            <a:r>
              <a:rPr lang="en-GB" altLang="en-US" sz="2800" b="1" u="sng" dirty="0"/>
              <a:t>constrained by</a:t>
            </a:r>
            <a:r>
              <a:rPr lang="en-GB" altLang="en-US" sz="2800" dirty="0"/>
              <a:t>:</a:t>
            </a:r>
          </a:p>
          <a:p>
            <a:pPr>
              <a:spcBef>
                <a:spcPts val="0"/>
              </a:spcBef>
            </a:pPr>
            <a:endParaRPr lang="en-GB" altLang="en-US" sz="28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altLang="en-US" sz="2800" b="1" dirty="0"/>
              <a:t>Demand for energy </a:t>
            </a:r>
            <a:r>
              <a:rPr lang="en-GB" altLang="en-US" sz="2800" dirty="0"/>
              <a:t>(e.g. electricity, heating, cooling, km-passengers, etc.) that needs to be met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altLang="en-US" sz="2800" b="1" dirty="0"/>
              <a:t>Available technologies </a:t>
            </a:r>
            <a:r>
              <a:rPr lang="en-GB" altLang="en-US" sz="2800" dirty="0"/>
              <a:t>and their techno-economic characteristics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altLang="en-US" sz="2800" b="1" dirty="0"/>
              <a:t>Emission taxations </a:t>
            </a:r>
            <a:r>
              <a:rPr lang="en-GB" altLang="en-US" sz="2800" dirty="0"/>
              <a:t>and generation targets (e.g. renewables)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altLang="en-US" sz="2800" b="1" dirty="0"/>
              <a:t>Other constraints </a:t>
            </a:r>
            <a:r>
              <a:rPr lang="en-GB" altLang="en-US" sz="2800" dirty="0"/>
              <a:t>(e.g. ramping capability, availability of resources, investment decisions, etc.)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8125A-2D64-4F44-9DD6-6CAE05394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B80A-1661-41CE-8BEF-D93BC989B1F2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5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559740B-6A18-4321-8355-723932DDA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656854"/>
            <a:ext cx="3154680" cy="4525963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GB" sz="2600" dirty="0"/>
              <a:t>Technologies compete to </a:t>
            </a:r>
            <a:r>
              <a:rPr lang="en-GB" sz="2600" b="1" u="sng" dirty="0"/>
              <a:t>gain a share in the energy supply</a:t>
            </a:r>
            <a:r>
              <a:rPr lang="en-GB" sz="2600" dirty="0"/>
              <a:t>, based </a:t>
            </a:r>
            <a:r>
              <a:rPr lang="en-GB" sz="2600" dirty="0" smtClean="0"/>
              <a:t>on:</a:t>
            </a:r>
          </a:p>
          <a:p>
            <a:pPr marL="0" lvl="1" indent="0">
              <a:buNone/>
            </a:pPr>
            <a:endParaRPr lang="en-GB" sz="2600" dirty="0" smtClean="0"/>
          </a:p>
          <a:p>
            <a:pPr marL="0" lvl="1" indent="0">
              <a:buNone/>
            </a:pPr>
            <a:r>
              <a:rPr lang="en-GB" sz="2600" dirty="0" smtClean="0"/>
              <a:t>a)their </a:t>
            </a:r>
            <a:r>
              <a:rPr lang="en-GB" sz="2600" b="1" dirty="0" smtClean="0"/>
              <a:t>characteristics </a:t>
            </a:r>
            <a:r>
              <a:rPr lang="en-GB" sz="2600" dirty="0" smtClean="0"/>
              <a:t>(e.g. cost, life time, efficiency </a:t>
            </a:r>
            <a:r>
              <a:rPr lang="en-GB" sz="2600" dirty="0" err="1" smtClean="0"/>
              <a:t>etc</a:t>
            </a:r>
            <a:r>
              <a:rPr lang="en-GB" sz="2600" dirty="0" smtClean="0"/>
              <a:t>);</a:t>
            </a:r>
          </a:p>
          <a:p>
            <a:pPr marL="0" lvl="1" indent="0">
              <a:buNone/>
            </a:pPr>
            <a:endParaRPr lang="en-GB" sz="2600" b="1" dirty="0" smtClean="0"/>
          </a:p>
          <a:p>
            <a:pPr marL="0" lvl="1" indent="0">
              <a:buNone/>
            </a:pPr>
            <a:r>
              <a:rPr lang="en-GB" sz="2600" dirty="0" smtClean="0"/>
              <a:t>b) other </a:t>
            </a:r>
            <a:r>
              <a:rPr lang="en-GB" sz="2600" b="1" dirty="0"/>
              <a:t>constraints</a:t>
            </a:r>
            <a:r>
              <a:rPr lang="en-GB" sz="2600" dirty="0"/>
              <a:t> </a:t>
            </a:r>
            <a:r>
              <a:rPr lang="en-GB" sz="2600" dirty="0" smtClean="0"/>
              <a:t> (e.g</a:t>
            </a:r>
            <a:r>
              <a:rPr lang="en-GB" sz="2600" dirty="0"/>
              <a:t>. </a:t>
            </a:r>
            <a:r>
              <a:rPr lang="en-GB" sz="2600" b="1" dirty="0"/>
              <a:t>demand</a:t>
            </a:r>
            <a:r>
              <a:rPr lang="en-GB" sz="2600" dirty="0"/>
              <a:t>, min renewable generation, emissions, use of resources, </a:t>
            </a:r>
            <a:r>
              <a:rPr lang="en-GB" sz="2600" dirty="0" err="1" smtClean="0"/>
              <a:t>etc</a:t>
            </a:r>
            <a:r>
              <a:rPr lang="en-GB" sz="2600" dirty="0" smtClean="0"/>
              <a:t>).</a:t>
            </a:r>
            <a:endParaRPr lang="en-GB" sz="2600" dirty="0"/>
          </a:p>
          <a:p>
            <a:endParaRPr lang="en-US" sz="2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OSeMOSYS</a:t>
            </a:r>
            <a:r>
              <a:rPr lang="en-US" dirty="0"/>
              <a:t> do?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2CB663-1510-4097-91D8-9BE3BEF8B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666" y="1659067"/>
            <a:ext cx="8233154" cy="506240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FBA43-99D2-4301-B2AE-8095245A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4399-C8CB-4A32-8C39-85201828C92D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OSeMOSYS</a:t>
            </a:r>
            <a:r>
              <a:rPr lang="en-US" dirty="0" smtClean="0"/>
              <a:t> Structure </a:t>
            </a:r>
            <a:r>
              <a:rPr lang="en-US" dirty="0"/>
              <a:t>– Blocks of </a:t>
            </a:r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24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F98CCA-3C19-444A-92D9-BDE56F982BF1}"/>
              </a:ext>
            </a:extLst>
          </p:cNvPr>
          <p:cNvSpPr/>
          <p:nvPr/>
        </p:nvSpPr>
        <p:spPr>
          <a:xfrm>
            <a:off x="577591" y="1493480"/>
            <a:ext cx="1103681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b="1" dirty="0">
                <a:solidFill>
                  <a:srgbClr val="FF0000"/>
                </a:solidFill>
                <a:cs typeface="Arial" pitchFamily="34" charset="0"/>
              </a:rPr>
              <a:t>Three levels of abstraction: Plain English description, Mathematical formulation and Code formulation</a:t>
            </a:r>
          </a:p>
          <a:p>
            <a:pPr algn="just"/>
            <a:r>
              <a:rPr lang="en-GB" sz="2000" b="1" dirty="0">
                <a:solidFill>
                  <a:srgbClr val="FF0000"/>
                </a:solidFill>
                <a:cs typeface="Arial" pitchFamily="34" charset="0"/>
              </a:rPr>
              <a:t>Ref: </a:t>
            </a:r>
            <a:r>
              <a:rPr lang="en-GB" sz="2000" b="1" dirty="0" err="1">
                <a:solidFill>
                  <a:srgbClr val="FF0000"/>
                </a:solidFill>
                <a:cs typeface="Arial" pitchFamily="34" charset="0"/>
              </a:rPr>
              <a:t>OSeMOSYS</a:t>
            </a:r>
            <a:r>
              <a:rPr lang="en-GB" sz="2000" b="1" dirty="0">
                <a:solidFill>
                  <a:srgbClr val="FF0000"/>
                </a:solidFill>
                <a:cs typeface="Arial" pitchFamily="34" charset="0"/>
              </a:rPr>
              <a:t> Manual - </a:t>
            </a:r>
            <a:r>
              <a:rPr lang="en-GB" sz="2000" b="1" dirty="0">
                <a:solidFill>
                  <a:srgbClr val="FF0000"/>
                </a:solidFill>
                <a:cs typeface="Arial" pitchFamily="34" charset="0"/>
                <a:hlinkClick r:id="rId2"/>
              </a:rPr>
              <a:t>https://osemosys.readthedocs.io/en/latest/</a:t>
            </a:r>
            <a:r>
              <a:rPr lang="en-GB" sz="2000" b="1" dirty="0">
                <a:solidFill>
                  <a:srgbClr val="FF0000"/>
                </a:solidFill>
                <a:cs typeface="Arial" pitchFamily="34" charset="0"/>
              </a:rPr>
              <a:t> </a:t>
            </a:r>
          </a:p>
          <a:p>
            <a:pPr algn="just"/>
            <a:endParaRPr lang="en-GB" sz="2000" b="1" dirty="0">
              <a:cs typeface="Arial" pitchFamily="34" charset="0"/>
            </a:endParaRPr>
          </a:p>
          <a:p>
            <a:pPr algn="just"/>
            <a:r>
              <a:rPr lang="en-GB" sz="2000" b="1" dirty="0">
                <a:cs typeface="Arial" pitchFamily="34" charset="0"/>
              </a:rPr>
              <a:t>Objective</a:t>
            </a:r>
          </a:p>
          <a:p>
            <a:pPr marL="258762" lvl="1" indent="0" algn="just">
              <a:buNone/>
            </a:pPr>
            <a:r>
              <a:rPr lang="en-GB" sz="2000" dirty="0">
                <a:cs typeface="Arial" pitchFamily="34" charset="0"/>
              </a:rPr>
              <a:t>To estimate the </a:t>
            </a:r>
            <a:r>
              <a:rPr lang="en-GB" sz="2000" dirty="0" smtClean="0">
                <a:cs typeface="Arial" pitchFamily="34" charset="0"/>
              </a:rPr>
              <a:t>lowest Net Present Value (NPV) </a:t>
            </a:r>
            <a:r>
              <a:rPr lang="en-GB" sz="2000" dirty="0">
                <a:cs typeface="Arial" pitchFamily="34" charset="0"/>
              </a:rPr>
              <a:t>of an energy system to meet given demand(s) for energy</a:t>
            </a:r>
          </a:p>
          <a:p>
            <a:pPr algn="just">
              <a:spcBef>
                <a:spcPts val="1200"/>
              </a:spcBef>
            </a:pPr>
            <a:r>
              <a:rPr lang="en-GB" sz="2000" b="1" dirty="0">
                <a:cs typeface="Arial" pitchFamily="34" charset="0"/>
              </a:rPr>
              <a:t>Costs</a:t>
            </a:r>
          </a:p>
          <a:p>
            <a:pPr marL="258762" lvl="1" indent="0" algn="just">
              <a:buNone/>
            </a:pPr>
            <a:r>
              <a:rPr lang="en-GB" sz="2000" dirty="0">
                <a:cs typeface="Arial" pitchFamily="34" charset="0"/>
              </a:rPr>
              <a:t>Account for the costs incurred by each </a:t>
            </a:r>
            <a:r>
              <a:rPr lang="en-GB" sz="2000" b="1" dirty="0">
                <a:cs typeface="Arial" pitchFamily="34" charset="0"/>
              </a:rPr>
              <a:t>technology</a:t>
            </a:r>
            <a:r>
              <a:rPr lang="en-GB" sz="2000" dirty="0">
                <a:cs typeface="Arial" pitchFamily="34" charset="0"/>
              </a:rPr>
              <a:t> in each </a:t>
            </a:r>
            <a:r>
              <a:rPr lang="en-GB" sz="2000" b="1" dirty="0">
                <a:cs typeface="Arial" pitchFamily="34" charset="0"/>
              </a:rPr>
              <a:t>year</a:t>
            </a:r>
            <a:r>
              <a:rPr lang="en-GB" sz="2000" dirty="0">
                <a:cs typeface="Arial" pitchFamily="34" charset="0"/>
              </a:rPr>
              <a:t> and in each </a:t>
            </a:r>
            <a:r>
              <a:rPr lang="en-GB" sz="2000" b="1" dirty="0">
                <a:cs typeface="Arial" pitchFamily="34" charset="0"/>
              </a:rPr>
              <a:t>region</a:t>
            </a:r>
          </a:p>
          <a:p>
            <a:pPr marL="0" lvl="1" indent="0" algn="just">
              <a:spcBef>
                <a:spcPts val="1200"/>
              </a:spcBef>
              <a:buClr>
                <a:schemeClr val="accent2"/>
              </a:buClr>
              <a:buNone/>
            </a:pPr>
            <a:r>
              <a:rPr lang="en-GB" sz="2000" b="1" dirty="0">
                <a:cs typeface="Arial" pitchFamily="34" charset="0"/>
              </a:rPr>
              <a:t>Capacity adequacy</a:t>
            </a:r>
          </a:p>
          <a:p>
            <a:pPr marL="258762" lvl="1" indent="0" algn="just">
              <a:buNone/>
            </a:pPr>
            <a:r>
              <a:rPr lang="en-GB" sz="2000" dirty="0">
                <a:cs typeface="Arial" pitchFamily="34" charset="0"/>
              </a:rPr>
              <a:t>There must be enough capacity for each technology in order to meet its energy use or production </a:t>
            </a:r>
            <a:r>
              <a:rPr lang="en-GB" sz="2000" dirty="0" smtClean="0">
                <a:cs typeface="Arial" pitchFamily="34" charset="0"/>
              </a:rPr>
              <a:t>requirements:</a:t>
            </a:r>
            <a:endParaRPr lang="en-GB" sz="2000" dirty="0">
              <a:cs typeface="Arial" pitchFamily="34" charset="0"/>
            </a:endParaRPr>
          </a:p>
          <a:p>
            <a:pPr lvl="2" algn="just"/>
            <a:r>
              <a:rPr lang="en-GB" sz="2000" dirty="0">
                <a:cs typeface="Arial" pitchFamily="34" charset="0"/>
              </a:rPr>
              <a:t>Capacity adequacy A: Each time slice / Capacity adequacy B: Each year</a:t>
            </a:r>
          </a:p>
          <a:p>
            <a:pPr algn="just">
              <a:spcBef>
                <a:spcPts val="1200"/>
              </a:spcBef>
            </a:pPr>
            <a:r>
              <a:rPr lang="en-GB" sz="2000" b="1" dirty="0">
                <a:cs typeface="Arial" pitchFamily="34" charset="0"/>
              </a:rPr>
              <a:t>Storage</a:t>
            </a:r>
          </a:p>
          <a:p>
            <a:pPr marL="258762" lvl="1" indent="0" algn="just">
              <a:buNone/>
            </a:pPr>
            <a:r>
              <a:rPr lang="en-GB" sz="2000" dirty="0">
                <a:cs typeface="Arial" pitchFamily="34" charset="0"/>
              </a:rPr>
              <a:t>It adds independent energy balances and constraints for storage </a:t>
            </a:r>
            <a:r>
              <a:rPr lang="en-GB" sz="2000" dirty="0" smtClean="0">
                <a:cs typeface="Arial" pitchFamily="34" charset="0"/>
              </a:rPr>
              <a:t>options.</a:t>
            </a:r>
            <a:endParaRPr lang="en-GB" sz="2000" dirty="0">
              <a:cs typeface="Arial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E0DF2-6AC7-44A9-9C1F-4BFDB3A8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47AF-1EBE-4E30-BE8A-37FFC2FA1656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6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OSeMOSYS</a:t>
            </a:r>
            <a:r>
              <a:rPr lang="en-US" dirty="0"/>
              <a:t> Structure – Blocks of functionality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25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F98CCA-3C19-444A-92D9-BDE56F982BF1}"/>
              </a:ext>
            </a:extLst>
          </p:cNvPr>
          <p:cNvSpPr/>
          <p:nvPr/>
        </p:nvSpPr>
        <p:spPr>
          <a:xfrm>
            <a:off x="932698" y="1731941"/>
            <a:ext cx="10515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GB" sz="2000" b="1" dirty="0">
                <a:cs typeface="Arial" pitchFamily="34" charset="0"/>
              </a:rPr>
              <a:t>Energy balance</a:t>
            </a:r>
          </a:p>
          <a:p>
            <a:pPr marL="258762" lvl="1" indent="0" algn="just">
              <a:buNone/>
            </a:pPr>
            <a:r>
              <a:rPr lang="en-GB" sz="2000" dirty="0">
                <a:cs typeface="Arial" pitchFamily="34" charset="0"/>
              </a:rPr>
              <a:t>Operation levels are calculated for each time slice and each year. The production, use and demand must be feasible at each </a:t>
            </a:r>
            <a:r>
              <a:rPr lang="en-GB" sz="2000" dirty="0" err="1">
                <a:cs typeface="Arial" pitchFamily="34" charset="0"/>
              </a:rPr>
              <a:t>timeslice</a:t>
            </a:r>
            <a:r>
              <a:rPr lang="en-GB" sz="2000" dirty="0">
                <a:cs typeface="Arial" pitchFamily="34" charset="0"/>
              </a:rPr>
              <a:t> and annually</a:t>
            </a:r>
          </a:p>
          <a:p>
            <a:pPr lvl="2" algn="just"/>
            <a:r>
              <a:rPr lang="en-GB" sz="2000" dirty="0">
                <a:cs typeface="Arial" pitchFamily="34" charset="0"/>
              </a:rPr>
              <a:t>Energy balance A: Each time slice / Energy balance B: Each year</a:t>
            </a:r>
          </a:p>
          <a:p>
            <a:pPr algn="just"/>
            <a:r>
              <a:rPr lang="en-GB" sz="2000" b="1" dirty="0">
                <a:cs typeface="Arial" pitchFamily="34" charset="0"/>
              </a:rPr>
              <a:t>Constraints</a:t>
            </a:r>
          </a:p>
          <a:p>
            <a:pPr lvl="1" algn="just"/>
            <a:r>
              <a:rPr lang="en-GB" sz="2000" dirty="0">
                <a:cs typeface="Arial" pitchFamily="34" charset="0"/>
              </a:rPr>
              <a:t>Maximum/minimum limit on capacity of a technology allowed for a year or total period and a region</a:t>
            </a:r>
          </a:p>
          <a:p>
            <a:pPr lvl="1" algn="just"/>
            <a:r>
              <a:rPr lang="en-GB" sz="2000" dirty="0">
                <a:cs typeface="Arial" pitchFamily="34" charset="0"/>
              </a:rPr>
              <a:t>Maximum/minimum limit on new capacities of a technology for a year and a region</a:t>
            </a:r>
          </a:p>
          <a:p>
            <a:pPr lvl="1" algn="just"/>
            <a:r>
              <a:rPr lang="en-GB" sz="2000" dirty="0">
                <a:cs typeface="Arial" pitchFamily="34" charset="0"/>
              </a:rPr>
              <a:t>Maximum/minimum limit on activity of a technology for a year or total period and a region</a:t>
            </a:r>
          </a:p>
          <a:p>
            <a:pPr lvl="1" algn="just"/>
            <a:r>
              <a:rPr lang="en-GB" sz="2000" dirty="0">
                <a:cs typeface="Arial" pitchFamily="34" charset="0"/>
              </a:rPr>
              <a:t>There must be enough capacity to provide a reserve margin (for specified technologies)</a:t>
            </a:r>
          </a:p>
          <a:p>
            <a:pPr algn="just">
              <a:spcBef>
                <a:spcPts val="1200"/>
              </a:spcBef>
            </a:pPr>
            <a:r>
              <a:rPr lang="en-GB" sz="2000" b="1" dirty="0">
                <a:cs typeface="Arial" pitchFamily="34" charset="0"/>
              </a:rPr>
              <a:t>Emissions</a:t>
            </a:r>
          </a:p>
          <a:p>
            <a:pPr lvl="1" algn="just"/>
            <a:r>
              <a:rPr lang="en-GB" sz="2000" dirty="0">
                <a:cs typeface="Arial" pitchFamily="34" charset="0"/>
              </a:rPr>
              <a:t>The extent to which pollutants are emitted is determined by multiplying “emissions per unit of activity” and the annual activity of a technology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4E535-32C4-4010-AE3D-4FF0378D7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5B94-3CE2-423B-A9CC-4233D1EDB71F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6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Mathematical Formulation </a:t>
            </a:r>
            <a:r>
              <a:rPr lang="en-US" dirty="0"/>
              <a:t>of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OSeMOSYS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AD54683-E8C8-402D-85E6-CDA9561A6A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6149"/>
                <a:ext cx="11137490" cy="455073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v-SE" dirty="0"/>
                  <a:t>Objective function:</a:t>
                </a:r>
              </a:p>
              <a:p>
                <a:endParaRPr lang="sv-S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𝑇𝑜𝑡𝑎𝑙𝐷𝑖𝑠𝑐𝑜𝑢𝑛𝑡𝑒𝑑𝐶𝑜𝑠𝑡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sv-SE" dirty="0"/>
              </a:p>
              <a:p>
                <a:r>
                  <a:rPr lang="sv-SE" dirty="0"/>
                  <a:t>Sample constraints:</a:t>
                </a:r>
              </a:p>
              <a:p>
                <a:endParaRPr lang="sv-S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𝑇𝑜𝑡𝑎𝑙𝐷𝑖𝑠𝑐𝑜𝑢𝑛𝑡𝑒𝑑𝐶𝑜𝑠𝑡</m:t>
                          </m:r>
                        </m:e>
                        <m:sub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𝐷𝑖𝑠𝑐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𝐶𝑎𝑝𝑖𝑡𝑎𝑙𝐶𝑜𝑠𝑡</m:t>
                          </m:r>
                        </m:e>
                        <m:sub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𝐷𝑖𝑠𝑐𝑂𝑝𝑒𝑟𝑎𝑡𝑖𝑜𝑛𝐶𝑜𝑠𝑡𝑠</m:t>
                          </m:r>
                        </m:e>
                        <m:sub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𝐷𝑖𝑠𝑐𝐸𝑚𝑖𝑠𝑠𝑖𝑜𝑛𝐶𝑜𝑠𝑡𝑠</m:t>
                          </m:r>
                        </m:e>
                        <m:sub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𝐷𝑖𝑠𝑐𝑆𝑎𝑙𝑣𝑎𝑔𝑒𝑉𝑎𝑙𝑢𝑒</m:t>
                          </m:r>
                        </m:e>
                        <m:sub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sv-SE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𝐶𝑎𝑝𝑖𝑡𝑎𝑙𝐶𝑜𝑠𝑡𝑠</m:t>
                          </m:r>
                        </m:e>
                        <m:sub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sv-SE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𝑁𝑒𝑤𝐶𝑎𝑝𝑎𝑐𝑖𝑡𝑦</m:t>
                          </m:r>
                        </m:e>
                        <m:sub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sv-S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𝑈𝑛𝑖𝑡𝐼𝑛𝑣𝑒𝑠𝑡𝑚𝑒𝑛𝑡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𝐶𝑜𝑠𝑡𝑠</m:t>
                          </m:r>
                        </m:e>
                        <m:sub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𝑃𝑟𝑜𝑑𝑢𝑐𝑡𝑖𝑜𝑛</m:t>
                          </m:r>
                        </m:e>
                        <m:sub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sv-SE" sz="18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𝐷𝑒𝑚𝑎𝑛𝑑</m:t>
                          </m:r>
                        </m:e>
                        <m:sub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𝑈𝑠𝑒</m:t>
                          </m:r>
                        </m:e>
                        <m:sub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𝑇𝑟𝑎𝑑𝑒</m:t>
                          </m:r>
                        </m:e>
                        <m:sub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sv-SE" sz="1800" dirty="0"/>
              </a:p>
              <a:p>
                <a:endParaRPr lang="sv-SE" sz="1800" dirty="0"/>
              </a:p>
              <a:p>
                <a:r>
                  <a:rPr lang="sv-SE" sz="2000" b="1" i="1" dirty="0"/>
                  <a:t>r = Region, t = technology, y = year, f = fuel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AD54683-E8C8-402D-85E6-CDA9561A6A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6149"/>
                <a:ext cx="11137490" cy="4550734"/>
              </a:xfrm>
              <a:blipFill>
                <a:blip r:embed="rId2"/>
                <a:stretch>
                  <a:fillRect l="-1149" t="-294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53597-767B-4A1E-A276-0AA486D8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C7BD-FAA3-4285-8E64-F3345BBB2B59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0762" y="1650368"/>
            <a:ext cx="9337573" cy="45147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Example of Mathematical Formulation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of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OSeMOSYS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B3B378-9C11-4177-93D6-DE104433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2782-B222-4906-9C69-4385B440650D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5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 preferRelativeResize="0"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400" y="1630800"/>
            <a:ext cx="8935200" cy="43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Example of Code of </a:t>
            </a:r>
            <a:r>
              <a:rPr lang="en-US" dirty="0" err="1">
                <a:solidFill>
                  <a:schemeClr val="tx1"/>
                </a:solidFill>
              </a:rPr>
              <a:t>OSeMOSYS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1600D-0487-431F-88AF-908F9B4D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08C5-D477-407C-8C3E-3DA0011489E2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7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Five key terms in </a:t>
            </a:r>
            <a:r>
              <a:rPr lang="en-GB" dirty="0" err="1" smtClean="0"/>
              <a:t>OSeMOSYS</a:t>
            </a:r>
            <a:r>
              <a:rPr lang="en-GB" dirty="0" smtClean="0"/>
              <a:t>: </a:t>
            </a:r>
          </a:p>
          <a:p>
            <a:pPr marL="1143000" lvl="1" indent="-457200">
              <a:buFont typeface="Wingdings" panose="05000000000000000000" pitchFamily="2" charset="2"/>
              <a:buChar char="Ø"/>
            </a:pPr>
            <a:r>
              <a:rPr lang="en-GB" b="1" dirty="0" smtClean="0"/>
              <a:t>Sets:</a:t>
            </a:r>
            <a:r>
              <a:rPr lang="en-GB" dirty="0" smtClean="0"/>
              <a:t> Input, constant for all scenarios</a:t>
            </a:r>
          </a:p>
          <a:p>
            <a:pPr marL="1143000" lvl="1" indent="-457200">
              <a:buFont typeface="Wingdings" panose="05000000000000000000" pitchFamily="2" charset="2"/>
              <a:buChar char="Ø"/>
            </a:pPr>
            <a:r>
              <a:rPr lang="en-GB" b="1" dirty="0" smtClean="0"/>
              <a:t>Parameters</a:t>
            </a:r>
            <a:r>
              <a:rPr lang="en-GB" dirty="0" smtClean="0"/>
              <a:t>: Input, can differ between scenarios</a:t>
            </a:r>
          </a:p>
          <a:p>
            <a:pPr marL="1143000" lvl="1" indent="-457200">
              <a:buFont typeface="Wingdings" panose="05000000000000000000" pitchFamily="2" charset="2"/>
              <a:buChar char="Ø"/>
            </a:pPr>
            <a:r>
              <a:rPr lang="en-GB" b="1" dirty="0" smtClean="0"/>
              <a:t>Variables</a:t>
            </a:r>
            <a:r>
              <a:rPr lang="en-GB" dirty="0" smtClean="0"/>
              <a:t>: Modelling outputs</a:t>
            </a:r>
          </a:p>
          <a:p>
            <a:pPr marL="1143000" lvl="1" indent="-457200">
              <a:buFont typeface="Wingdings" panose="05000000000000000000" pitchFamily="2" charset="2"/>
              <a:buChar char="Ø"/>
            </a:pPr>
            <a:r>
              <a:rPr lang="en-GB" b="1" dirty="0" smtClean="0"/>
              <a:t>Constraints</a:t>
            </a:r>
            <a:r>
              <a:rPr lang="en-GB" dirty="0" smtClean="0"/>
              <a:t>:  can be </a:t>
            </a:r>
            <a:r>
              <a:rPr lang="sv-SE" dirty="0" err="1"/>
              <a:t>equalities</a:t>
            </a:r>
            <a:r>
              <a:rPr lang="sv-SE" dirty="0"/>
              <a:t> or </a:t>
            </a:r>
            <a:r>
              <a:rPr lang="sv-SE" dirty="0" err="1" smtClean="0"/>
              <a:t>inequalities</a:t>
            </a:r>
            <a:r>
              <a:rPr lang="sv-SE" dirty="0"/>
              <a:t> </a:t>
            </a:r>
            <a:r>
              <a:rPr lang="sv-SE" dirty="0" smtClean="0"/>
              <a:t>the limit the solution space and </a:t>
            </a:r>
            <a:r>
              <a:rPr lang="sv-SE" dirty="0" err="1" smtClean="0"/>
              <a:t>should</a:t>
            </a:r>
            <a:r>
              <a:rPr lang="sv-SE" dirty="0" smtClean="0"/>
              <a:t> be </a:t>
            </a:r>
            <a:r>
              <a:rPr lang="sv-SE" dirty="0" err="1" smtClean="0"/>
              <a:t>satisfied</a:t>
            </a:r>
            <a:r>
              <a:rPr lang="sv-SE" dirty="0" smtClean="0"/>
              <a:t> all the </a:t>
            </a:r>
            <a:r>
              <a:rPr lang="sv-SE" dirty="0" err="1" smtClean="0"/>
              <a:t>time</a:t>
            </a:r>
            <a:r>
              <a:rPr lang="sv-SE" dirty="0" smtClean="0"/>
              <a:t>. </a:t>
            </a:r>
            <a:endParaRPr lang="en-GB" dirty="0" smtClean="0"/>
          </a:p>
          <a:p>
            <a:pPr marL="1143000" lvl="1" indent="-457200">
              <a:buFont typeface="Wingdings" panose="05000000000000000000" pitchFamily="2" charset="2"/>
              <a:buChar char="Ø"/>
            </a:pPr>
            <a:r>
              <a:rPr lang="en-GB" b="1" dirty="0" smtClean="0"/>
              <a:t>Objective Function: </a:t>
            </a:r>
            <a:r>
              <a:rPr lang="en-GB" dirty="0" smtClean="0"/>
              <a:t>of the linear programing problem (to minimize cost)</a:t>
            </a:r>
            <a:endParaRPr lang="en-GB" b="1" dirty="0" smtClean="0"/>
          </a:p>
          <a:p>
            <a:endParaRPr lang="en-GB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Two versions of the code: </a:t>
            </a:r>
          </a:p>
          <a:p>
            <a:pPr marL="1143000" lvl="1" indent="-457200">
              <a:buFont typeface="Wingdings" panose="05000000000000000000" pitchFamily="2" charset="2"/>
              <a:buChar char="Ø"/>
            </a:pPr>
            <a:r>
              <a:rPr lang="en-GB" b="1" dirty="0"/>
              <a:t>Long code</a:t>
            </a:r>
            <a:r>
              <a:rPr lang="en-GB" dirty="0"/>
              <a:t>: </a:t>
            </a:r>
            <a:r>
              <a:rPr lang="en-US" dirty="0"/>
              <a:t>easy to read but requires larger matrix size and computational </a:t>
            </a:r>
            <a:r>
              <a:rPr lang="en-US" dirty="0" smtClean="0"/>
              <a:t>time.</a:t>
            </a:r>
            <a:endParaRPr lang="sv-SE" dirty="0"/>
          </a:p>
          <a:p>
            <a:pPr marL="1143000" lvl="1" indent="-457200">
              <a:buFont typeface="Wingdings" panose="05000000000000000000" pitchFamily="2" charset="2"/>
              <a:buChar char="Ø"/>
            </a:pPr>
            <a:r>
              <a:rPr lang="en-GB" b="1" dirty="0" smtClean="0"/>
              <a:t>Short code</a:t>
            </a:r>
            <a:r>
              <a:rPr lang="en-GB" dirty="0" smtClean="0"/>
              <a:t>: </a:t>
            </a:r>
            <a:r>
              <a:rPr lang="en-US" dirty="0"/>
              <a:t>combines some of the intermediate equations to reduce the matrix size and computational time</a:t>
            </a:r>
            <a:r>
              <a:rPr lang="en-US" dirty="0" smtClean="0"/>
              <a:t>.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OSeMOSYS</a:t>
            </a:r>
            <a:r>
              <a:rPr lang="en-GB" dirty="0" smtClean="0"/>
              <a:t> – Key terms </a:t>
            </a:r>
            <a:endParaRPr lang="sv-S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0EB7-FFA7-41F4-9ECF-B326B647F393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Throughout the course</a:t>
            </a:r>
            <a:endParaRPr lang="sv-S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784350"/>
            <a:ext cx="9715984" cy="4572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Please </a:t>
            </a:r>
            <a:r>
              <a:rPr lang="en-US" sz="2400" b="1" dirty="0"/>
              <a:t>read carefully</a:t>
            </a:r>
            <a:r>
              <a:rPr lang="en-US" sz="2400" dirty="0"/>
              <a:t> the following documents on Canvas</a:t>
            </a:r>
          </a:p>
          <a:p>
            <a:pPr marL="1143000" lvl="1" indent="-457200">
              <a:defRPr/>
            </a:pPr>
            <a:r>
              <a:rPr lang="en-US" b="1" dirty="0"/>
              <a:t>MJ2380/MJ2381 - Course description deliverables and grading</a:t>
            </a:r>
          </a:p>
          <a:p>
            <a:pPr marL="1143000" lvl="1" indent="-457200">
              <a:defRPr/>
            </a:pPr>
            <a:r>
              <a:rPr lang="en-US" b="1" dirty="0"/>
              <a:t>MJ2380/MJ2381 - Course schedule</a:t>
            </a:r>
          </a:p>
          <a:p>
            <a:pPr marL="1143000" lvl="1" indent="-457200">
              <a:defRPr/>
            </a:pPr>
            <a:r>
              <a:rPr lang="en-US" b="1" dirty="0"/>
              <a:t>MJ2380 - Project description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n-US" sz="24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2400" dirty="0"/>
              <a:t>Please keep the </a:t>
            </a:r>
            <a:r>
              <a:rPr lang="en-US" sz="2400" b="1" dirty="0"/>
              <a:t>Canvas notifications on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n-US" sz="24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2400" dirty="0"/>
              <a:t>If </a:t>
            </a:r>
            <a:r>
              <a:rPr lang="en-US" sz="2400" b="1" dirty="0"/>
              <a:t>after having done (1) and (2) </a:t>
            </a:r>
            <a:r>
              <a:rPr lang="en-US" sz="2400" dirty="0"/>
              <a:t>you still have questions, please contact: </a:t>
            </a:r>
          </a:p>
          <a:p>
            <a:pPr>
              <a:defRPr/>
            </a:pPr>
            <a:r>
              <a:rPr lang="en-US" sz="2400" dirty="0"/>
              <a:t>		Francesco Gardumi – </a:t>
            </a:r>
            <a:r>
              <a:rPr lang="en-US" sz="2400" dirty="0">
                <a:hlinkClick r:id="rId3"/>
              </a:rPr>
              <a:t>gardumi@kth.se</a:t>
            </a:r>
            <a:r>
              <a:rPr lang="en-US" sz="2400" dirty="0"/>
              <a:t> 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7B35-5F7E-4B52-A5B7-BE6247281A5F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8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Interfaces for </a:t>
            </a:r>
            <a:r>
              <a:rPr lang="en-US" dirty="0" err="1">
                <a:cs typeface="Calibri" pitchFamily="34" charset="0"/>
              </a:rPr>
              <a:t>OSeMOSYS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132745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9B142CD6-CA62-4809-8E50-55DFF5E3F3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1082" y="1831905"/>
            <a:ext cx="11282387" cy="4660970"/>
          </a:xfrm>
        </p:spPr>
        <p:txBody>
          <a:bodyPr>
            <a:noAutofit/>
          </a:bodyPr>
          <a:lstStyle/>
          <a:p>
            <a:pPr marL="285750" lvl="1" indent="-285750">
              <a:spcAft>
                <a:spcPct val="50000"/>
              </a:spcAft>
            </a:pPr>
            <a:r>
              <a:rPr lang="sv-SE" sz="2800" dirty="0"/>
              <a:t>MoManI – Model Management Infrastructure</a:t>
            </a:r>
            <a:endParaRPr lang="en-US" sz="2800" dirty="0"/>
          </a:p>
          <a:p>
            <a:pPr marL="285750" lvl="1" indent="-285750">
              <a:spcAft>
                <a:spcPct val="50000"/>
              </a:spcAft>
            </a:pPr>
            <a:r>
              <a:rPr lang="sv-SE" sz="2800" dirty="0"/>
              <a:t>LEAP – the Long-range Energy Alternatives Planning system</a:t>
            </a:r>
          </a:p>
          <a:p>
            <a:pPr marL="285750" lvl="1" indent="-285750">
              <a:spcAft>
                <a:spcPct val="50000"/>
              </a:spcAft>
            </a:pPr>
            <a:r>
              <a:rPr lang="sv-SE" sz="2800" dirty="0"/>
              <a:t>Run an input file directly on the command line, e.g, using Notepad++ to write input file and a compatible solver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Interfaces for </a:t>
            </a:r>
            <a:r>
              <a:rPr lang="en-US" dirty="0" err="1">
                <a:cs typeface="Calibri" pitchFamily="34" charset="0"/>
              </a:rPr>
              <a:t>OSeMOSYS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1726A-D644-4D86-984D-60AE3287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1EB5-62B6-4421-B93F-2338923B29DE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9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9B142CD6-CA62-4809-8E50-55DFF5E3F3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1082" y="1831905"/>
            <a:ext cx="11282387" cy="4660970"/>
          </a:xfrm>
        </p:spPr>
        <p:txBody>
          <a:bodyPr>
            <a:noAutofit/>
          </a:bodyPr>
          <a:lstStyle/>
          <a:p>
            <a:pPr marL="285750" lvl="1" indent="-285750">
              <a:spcAft>
                <a:spcPct val="50000"/>
              </a:spcAft>
            </a:pPr>
            <a:r>
              <a:rPr lang="sv-SE" sz="2800" b="1" dirty="0"/>
              <a:t>MoManI – Model Management Infrastructure</a:t>
            </a:r>
            <a:endParaRPr lang="en-US" sz="2800" b="1" dirty="0"/>
          </a:p>
          <a:p>
            <a:pPr marL="285750" lvl="1" indent="-285750">
              <a:spcAft>
                <a:spcPct val="50000"/>
              </a:spcAft>
            </a:pPr>
            <a:r>
              <a:rPr lang="sv-SE" sz="2800" dirty="0"/>
              <a:t>LEAP – the Long-range Energy Alternatives Planning system</a:t>
            </a:r>
          </a:p>
          <a:p>
            <a:pPr marL="285750" lvl="1" indent="-285750">
              <a:spcAft>
                <a:spcPct val="50000"/>
              </a:spcAft>
            </a:pPr>
            <a:r>
              <a:rPr lang="sv-SE" sz="2800" dirty="0"/>
              <a:t>Run an input file directly on the command line, e.g, using Notepad++ to write input file and a compatible solver</a:t>
            </a:r>
          </a:p>
          <a:p>
            <a:pPr marL="0" indent="0">
              <a:buNone/>
            </a:pP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Interfaces for </a:t>
            </a:r>
            <a:r>
              <a:rPr lang="en-US" dirty="0" err="1">
                <a:cs typeface="Calibri" pitchFamily="34" charset="0"/>
              </a:rPr>
              <a:t>OSeMOSYS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1BB5F-3E69-427F-AA1C-2FCCFEB8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F036-9484-4299-95B3-DE0C7152FCAF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Interfaces for </a:t>
            </a:r>
            <a:r>
              <a:rPr lang="en-US" dirty="0" err="1">
                <a:cs typeface="Calibri" pitchFamily="34" charset="0"/>
              </a:rPr>
              <a:t>OSeMOSYS</a:t>
            </a:r>
            <a:r>
              <a:rPr lang="en-US" dirty="0">
                <a:cs typeface="Calibri" pitchFamily="34" charset="0"/>
              </a:rPr>
              <a:t>: </a:t>
            </a:r>
            <a:r>
              <a:rPr lang="en-US" dirty="0" err="1">
                <a:cs typeface="Calibri" pitchFamily="34" charset="0"/>
              </a:rPr>
              <a:t>MoManI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FB1FEA-265D-4553-B85C-CAFCA1A27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051" y="1373029"/>
            <a:ext cx="7611058" cy="4817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28942C7-83B3-42AE-9322-46A383AA3962}"/>
              </a:ext>
            </a:extLst>
          </p:cNvPr>
          <p:cNvSpPr/>
          <p:nvPr/>
        </p:nvSpPr>
        <p:spPr>
          <a:xfrm>
            <a:off x="4241539" y="2559444"/>
            <a:ext cx="62925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b="1" dirty="0">
                <a:hlinkClick r:id="rId4"/>
              </a:rPr>
              <a:t>http://courses.momaniweb.com/#/models</a:t>
            </a:r>
            <a:r>
              <a:rPr lang="sv-SE" sz="2800" b="1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F98BDD-BF7E-43CF-A954-CBB5B7F5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C7F7-B4A2-4336-B66D-D86C628A7A84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5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5D34821D-7433-48B6-BC01-A399FA153F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61708" y="2004766"/>
            <a:ext cx="4558671" cy="56426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altLang="en-US" dirty="0"/>
              <a:t>Data collection</a:t>
            </a:r>
            <a:endParaRPr lang="en-GB" altLang="en-US" sz="2400" dirty="0"/>
          </a:p>
          <a:p>
            <a:pPr marL="0" indent="0" algn="ctr">
              <a:spcBef>
                <a:spcPts val="0"/>
              </a:spcBef>
              <a:buNone/>
            </a:pP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parameters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900086A-694F-4C1B-99AF-C013CDBB9AF7}"/>
              </a:ext>
            </a:extLst>
          </p:cNvPr>
          <p:cNvSpPr txBox="1">
            <a:spLocks noChangeArrowheads="1"/>
          </p:cNvSpPr>
          <p:nvPr/>
        </p:nvSpPr>
        <p:spPr>
          <a:xfrm>
            <a:off x="1261709" y="3751221"/>
            <a:ext cx="4558671" cy="564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altLang="en-US" dirty="0"/>
              <a:t>Data pre-processing</a:t>
            </a:r>
            <a:endParaRPr lang="en-GB" altLang="en-US" sz="2400" dirty="0"/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GB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1F99D45-E559-45FF-B561-2D077B92ED44}"/>
              </a:ext>
            </a:extLst>
          </p:cNvPr>
          <p:cNvSpPr txBox="1">
            <a:spLocks noChangeArrowheads="1"/>
          </p:cNvSpPr>
          <p:nvPr/>
        </p:nvSpPr>
        <p:spPr>
          <a:xfrm>
            <a:off x="1261704" y="5357140"/>
            <a:ext cx="4558671" cy="564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altLang="en-US"/>
              <a:t>Model calibration</a:t>
            </a:r>
            <a:endParaRPr lang="en-GB" altLang="en-US" sz="2400"/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GB" altLang="en-US" dirty="0"/>
          </a:p>
        </p:txBody>
      </p:sp>
      <p:sp>
        <p:nvSpPr>
          <p:cNvPr id="10" name="Down Arrow 1">
            <a:extLst>
              <a:ext uri="{FF2B5EF4-FFF2-40B4-BE49-F238E27FC236}">
                <a16:creationId xmlns:a16="http://schemas.microsoft.com/office/drawing/2014/main" id="{81765D3F-7A72-4669-82EB-B072D2A0A1CF}"/>
              </a:ext>
            </a:extLst>
          </p:cNvPr>
          <p:cNvSpPr/>
          <p:nvPr/>
        </p:nvSpPr>
        <p:spPr>
          <a:xfrm>
            <a:off x="2737484" y="2876663"/>
            <a:ext cx="1551008" cy="39353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16C2521A-1C1B-459E-91DF-BFF37070F23A}"/>
              </a:ext>
            </a:extLst>
          </p:cNvPr>
          <p:cNvSpPr/>
          <p:nvPr/>
        </p:nvSpPr>
        <p:spPr>
          <a:xfrm>
            <a:off x="2739413" y="4580065"/>
            <a:ext cx="1551008" cy="39353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ounded Rectangle 14">
            <a:extLst>
              <a:ext uri="{FF2B5EF4-FFF2-40B4-BE49-F238E27FC236}">
                <a16:creationId xmlns:a16="http://schemas.microsoft.com/office/drawing/2014/main" id="{10E73555-102B-450D-B8FF-BC40DFE049CC}"/>
              </a:ext>
            </a:extLst>
          </p:cNvPr>
          <p:cNvSpPr/>
          <p:nvPr/>
        </p:nvSpPr>
        <p:spPr>
          <a:xfrm>
            <a:off x="5663710" y="1542956"/>
            <a:ext cx="5055452" cy="173275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0B33BEED-B5F9-4BF5-A534-50739FBD83E0}"/>
              </a:ext>
            </a:extLst>
          </p:cNvPr>
          <p:cNvSpPr/>
          <p:nvPr/>
        </p:nvSpPr>
        <p:spPr>
          <a:xfrm>
            <a:off x="5663709" y="3528081"/>
            <a:ext cx="5055452" cy="1287049"/>
          </a:xfrm>
          <a:prstGeom prst="roundRect">
            <a:avLst/>
          </a:prstGeom>
          <a:solidFill>
            <a:schemeClr val="accent2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68435DEB-7589-48FC-BD6A-736E513D6AB3}"/>
              </a:ext>
            </a:extLst>
          </p:cNvPr>
          <p:cNvSpPr/>
          <p:nvPr/>
        </p:nvSpPr>
        <p:spPr>
          <a:xfrm>
            <a:off x="5652061" y="5015015"/>
            <a:ext cx="5055452" cy="1205422"/>
          </a:xfrm>
          <a:prstGeom prst="roundRect">
            <a:avLst/>
          </a:prstGeom>
          <a:solidFill>
            <a:schemeClr val="accent2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5C77B56F-74DD-42DD-9C0F-791CC1BA6201}"/>
              </a:ext>
            </a:extLst>
          </p:cNvPr>
          <p:cNvSpPr txBox="1">
            <a:spLocks noChangeArrowheads="1"/>
          </p:cNvSpPr>
          <p:nvPr/>
        </p:nvSpPr>
        <p:spPr>
          <a:xfrm>
            <a:off x="5820375" y="1625322"/>
            <a:ext cx="4831006" cy="1443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GB" altLang="en-US" sz="1800" dirty="0"/>
              <a:t>Electricity demand projections</a:t>
            </a:r>
          </a:p>
          <a:p>
            <a:pPr>
              <a:spcBef>
                <a:spcPts val="0"/>
              </a:spcBef>
            </a:pPr>
            <a:r>
              <a:rPr lang="en-GB" altLang="en-US" sz="1800" dirty="0"/>
              <a:t>Primary resources potentials</a:t>
            </a:r>
          </a:p>
          <a:p>
            <a:pPr>
              <a:spcBef>
                <a:spcPts val="0"/>
              </a:spcBef>
            </a:pPr>
            <a:r>
              <a:rPr lang="en-GB" altLang="en-US" sz="1800" dirty="0"/>
              <a:t>Existing capacity</a:t>
            </a:r>
          </a:p>
          <a:p>
            <a:pPr>
              <a:spcBef>
                <a:spcPts val="0"/>
              </a:spcBef>
            </a:pPr>
            <a:r>
              <a:rPr lang="en-GB" altLang="en-US" sz="1800" dirty="0"/>
              <a:t>Technology costs and characteristics</a:t>
            </a:r>
          </a:p>
          <a:p>
            <a:pPr>
              <a:spcBef>
                <a:spcPts val="0"/>
              </a:spcBef>
            </a:pPr>
            <a:r>
              <a:rPr lang="en-GB" altLang="en-US" sz="1800" dirty="0"/>
              <a:t>Country/region specific constraints</a:t>
            </a:r>
          </a:p>
          <a:p>
            <a:pPr>
              <a:spcBef>
                <a:spcPts val="0"/>
              </a:spcBef>
            </a:pPr>
            <a:r>
              <a:rPr lang="it-IT" altLang="en-US" sz="1800" dirty="0"/>
              <a:t>Fuel prices</a:t>
            </a:r>
            <a:endParaRPr lang="en-GB" altLang="en-US" sz="18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GB" altLang="en-US" sz="18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BB698281-B95A-42A8-851C-089B3FA4A665}"/>
              </a:ext>
            </a:extLst>
          </p:cNvPr>
          <p:cNvSpPr txBox="1">
            <a:spLocks noChangeArrowheads="1"/>
          </p:cNvSpPr>
          <p:nvPr/>
        </p:nvSpPr>
        <p:spPr>
          <a:xfrm>
            <a:off x="5822305" y="3612527"/>
            <a:ext cx="4831006" cy="1080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GB" altLang="en-US" sz="1800" dirty="0"/>
              <a:t>Discretization of demand curves</a:t>
            </a:r>
          </a:p>
          <a:p>
            <a:pPr>
              <a:spcBef>
                <a:spcPts val="0"/>
              </a:spcBef>
            </a:pPr>
            <a:r>
              <a:rPr lang="it-IT" altLang="en-US" sz="1800" dirty="0"/>
              <a:t>Regression analyses where projections are not available</a:t>
            </a:r>
          </a:p>
          <a:p>
            <a:pPr>
              <a:spcBef>
                <a:spcPts val="0"/>
              </a:spcBef>
            </a:pPr>
            <a:r>
              <a:rPr lang="it-IT" altLang="en-US" sz="1800" dirty="0"/>
              <a:t>Etc…</a:t>
            </a:r>
            <a:endParaRPr lang="en-GB" altLang="en-US" sz="18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GB" altLang="en-US" sz="1800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EC6DE638-11A9-468B-9EE5-C3956D8D5B86}"/>
              </a:ext>
            </a:extLst>
          </p:cNvPr>
          <p:cNvSpPr txBox="1">
            <a:spLocks noChangeArrowheads="1"/>
          </p:cNvSpPr>
          <p:nvPr/>
        </p:nvSpPr>
        <p:spPr>
          <a:xfrm>
            <a:off x="5822304" y="5191854"/>
            <a:ext cx="4831006" cy="981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altLang="en-US" sz="1800" dirty="0"/>
              <a:t>I.e. set the starting year of the model as a past year for which actual data is available. From this starting point all that follows depends!</a:t>
            </a:r>
            <a:endParaRPr lang="en-GB" alt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FF52B9-0CE9-407F-B65B-1A63B719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4847-7D0E-4490-8303-9045E3C03C6D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4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Interpreting modelling results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400980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b="1" dirty="0"/>
              <a:t>The results provide insights on questions such as: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Which technologies are phasing out? By when?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What are the optimal investments in new technologies to meet the demand in the future? When is it best to invest?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What are the key generation technologies in the total energy mix?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Which capacities are NOT being utilized? Why?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What costs will the energy system incur?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0439-C31B-9A40-9E9D-ED5EC7CC60E9}" type="slidenum">
              <a:rPr lang="en-US" smtClean="0"/>
              <a:t>36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Interpreting modelling results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C65D0-158D-4D98-BF19-C29FACE6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909-C9B1-46A7-AE47-CF433C3B5AD2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6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modelling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6C48AF-3E49-47E4-BD21-D452386CF442}"/>
              </a:ext>
            </a:extLst>
          </p:cNvPr>
          <p:cNvSpPr txBox="1"/>
          <p:nvPr/>
        </p:nvSpPr>
        <p:spPr>
          <a:xfrm>
            <a:off x="838200" y="1548495"/>
            <a:ext cx="6790999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What needs to be done and what will be the costs to supply modern energy sources to remote areas?  </a:t>
            </a:r>
          </a:p>
          <a:p>
            <a:pPr marL="342900" indent="-3429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What if environmental regulations are made more stringent?  </a:t>
            </a:r>
          </a:p>
          <a:p>
            <a:pPr marL="342900" indent="-3429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What needs to be done to increase the share of renewable technologies? </a:t>
            </a:r>
          </a:p>
          <a:p>
            <a:pPr marL="342900" indent="-3429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Should the electricity import be allowed? </a:t>
            </a:r>
          </a:p>
          <a:p>
            <a:pPr marL="342900" indent="-3429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Should the existing nuclear facilities be closed down?</a:t>
            </a:r>
          </a:p>
          <a:p>
            <a:pPr marL="342900" indent="-3429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Can energy conservation program help in reducing cost of energy supply?</a:t>
            </a:r>
            <a:endParaRPr lang="hr-HR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07F2EA-0687-4344-B9C6-5D1EC131E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860" y="3810653"/>
            <a:ext cx="3268883" cy="21792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D38BA7-4A3A-4F51-A735-6355EEFCC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908" y="1665976"/>
            <a:ext cx="2244785" cy="207802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AF19F-82DD-4C13-B340-D12FDF2A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537F-BCA5-44A2-88E4-45E37528E06D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6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2870" y="5888614"/>
            <a:ext cx="6297388" cy="37830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dirty="0"/>
              <a:t>Year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0439-C31B-9A40-9E9D-ED5EC7CC60E9}" type="slidenum">
              <a:rPr lang="en-US" smtClean="0"/>
              <a:t>38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0034" y="36581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Representative </a:t>
            </a:r>
            <a:r>
              <a:rPr lang="en-US" dirty="0" err="1"/>
              <a:t>OSeMOSYS</a:t>
            </a:r>
            <a:r>
              <a:rPr lang="en-US" dirty="0"/>
              <a:t> results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910" y="2336861"/>
            <a:ext cx="8652391" cy="35809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3873" y="2958271"/>
            <a:ext cx="461665" cy="249183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Electricity Generation (PJ)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36664" y="1682933"/>
            <a:ext cx="361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Hydro and CCGT most competitive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05600" y="2084004"/>
            <a:ext cx="660400" cy="221355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64574" y="3002890"/>
            <a:ext cx="3610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Initial capacity of COAL PP phased out at end of life</a:t>
            </a:r>
          </a:p>
        </p:txBody>
      </p:sp>
      <p:sp>
        <p:nvSpPr>
          <p:cNvPr id="14" name="Oval 13"/>
          <p:cNvSpPr/>
          <p:nvPr/>
        </p:nvSpPr>
        <p:spPr>
          <a:xfrm>
            <a:off x="2066410" y="3852420"/>
            <a:ext cx="2454791" cy="737236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759C11F-65D3-46A7-98DB-7877D1E6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9420-B6EA-4900-8E06-96E9224EE09D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9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470" y="5935924"/>
            <a:ext cx="6297388" cy="37830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dirty="0"/>
              <a:t>Year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0439-C31B-9A40-9E9D-ED5EC7CC60E9}" type="slidenum">
              <a:rPr lang="en-US" smtClean="0"/>
              <a:t>39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858" y="34244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Representative </a:t>
            </a:r>
            <a:r>
              <a:rPr lang="en-US" dirty="0" err="1"/>
              <a:t>OSeMOSYS</a:t>
            </a:r>
            <a:r>
              <a:rPr lang="en-US" dirty="0"/>
              <a:t> results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858" y="2311605"/>
            <a:ext cx="8692122" cy="35964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4611" y="3004053"/>
            <a:ext cx="461665" cy="249183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Electricity Generation (PJ)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73040" y="3016059"/>
            <a:ext cx="4729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More generation from COAL PP, less reliance on HYDRO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1159" y="1687731"/>
            <a:ext cx="794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happens in a climate ‘water scarcity’ scenario?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837774" y="3714444"/>
            <a:ext cx="215900" cy="113842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D245140-08A7-4332-82FC-B9EA3F10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00E5-4CC3-4B9C-8ED3-ABA9894EF407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8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feedback is important</a:t>
            </a:r>
            <a:endParaRPr lang="sv-S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55600" y="1621738"/>
            <a:ext cx="8497887" cy="457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Right after each lecture, there will be a quick evaluation on Canvas with only two subjects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Rate the lecture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Comment on the content and the lecturer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32A4-70CF-4F8D-84BC-630D29205EC7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7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Key take away messages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212269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Keywords</a:t>
            </a:r>
          </a:p>
          <a:p>
            <a:r>
              <a:rPr lang="en-US" dirty="0" err="1"/>
              <a:t>Optimisation</a:t>
            </a:r>
            <a:r>
              <a:rPr lang="en-US" dirty="0"/>
              <a:t>, Model generator, Linear Programming, </a:t>
            </a:r>
            <a:r>
              <a:rPr lang="en-US" dirty="0" err="1"/>
              <a:t>OSeMOSYS</a:t>
            </a:r>
            <a:r>
              <a:rPr lang="en-US" dirty="0"/>
              <a:t>, </a:t>
            </a:r>
            <a:r>
              <a:rPr lang="en-US" dirty="0" err="1"/>
              <a:t>MoManI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Messages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Different </a:t>
            </a:r>
            <a:r>
              <a:rPr lang="en-US" dirty="0" err="1"/>
              <a:t>optimisation</a:t>
            </a:r>
            <a:r>
              <a:rPr lang="en-US" dirty="0"/>
              <a:t> techniques, e.g. LP, MILP, NLP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Common characteristics of </a:t>
            </a:r>
            <a:r>
              <a:rPr lang="en-US" dirty="0" err="1"/>
              <a:t>optimisation</a:t>
            </a:r>
            <a:r>
              <a:rPr lang="en-US" dirty="0"/>
              <a:t> model generators: perfect competition, information and foresight; dynamic; rational </a:t>
            </a:r>
            <a:r>
              <a:rPr lang="en-US" dirty="0" err="1"/>
              <a:t>behaviour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Sub-set: partial equilibrium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OSeMOSYS</a:t>
            </a:r>
            <a:r>
              <a:rPr lang="en-US" dirty="0"/>
              <a:t> is a long-term, perfect foresight, dynamic </a:t>
            </a:r>
            <a:r>
              <a:rPr lang="en-US" b="1" dirty="0"/>
              <a:t>cost-</a:t>
            </a:r>
            <a:r>
              <a:rPr lang="en-US" b="1" dirty="0" err="1"/>
              <a:t>optimisation</a:t>
            </a:r>
            <a:r>
              <a:rPr lang="en-US" dirty="0"/>
              <a:t> (not simulation!) </a:t>
            </a:r>
            <a:r>
              <a:rPr lang="en-US" b="1" dirty="0"/>
              <a:t>model </a:t>
            </a:r>
            <a:r>
              <a:rPr lang="en-US" b="1" dirty="0" smtClean="0"/>
              <a:t>generator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Inputs</a:t>
            </a:r>
            <a:r>
              <a:rPr lang="en-US" dirty="0" smtClean="0"/>
              <a:t> to </a:t>
            </a:r>
            <a:r>
              <a:rPr lang="en-US" dirty="0" err="1" smtClean="0"/>
              <a:t>OSeMOSYS</a:t>
            </a:r>
            <a:r>
              <a:rPr lang="en-US" dirty="0" smtClean="0"/>
              <a:t> are: Sets and Parameters while </a:t>
            </a:r>
            <a:r>
              <a:rPr lang="en-US" b="1" dirty="0" smtClean="0"/>
              <a:t>outputs</a:t>
            </a:r>
            <a:r>
              <a:rPr lang="en-US" dirty="0" smtClean="0"/>
              <a:t> are called variables. 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MoManI</a:t>
            </a:r>
            <a:r>
              <a:rPr lang="en-US" dirty="0"/>
              <a:t> is an </a:t>
            </a:r>
            <a:r>
              <a:rPr lang="en-US" b="1" dirty="0"/>
              <a:t>interface</a:t>
            </a:r>
            <a:r>
              <a:rPr lang="en-US" dirty="0"/>
              <a:t> used for </a:t>
            </a:r>
            <a:r>
              <a:rPr lang="en-US" dirty="0" err="1"/>
              <a:t>OSeMOSYS</a:t>
            </a:r>
            <a:r>
              <a:rPr lang="en-US" dirty="0"/>
              <a:t>. Do not confuse the two!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41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Key</a:t>
            </a:r>
            <a:r>
              <a:rPr lang="sv-SE" dirty="0"/>
              <a:t> </a:t>
            </a:r>
            <a:r>
              <a:rPr lang="sv-SE" dirty="0" err="1"/>
              <a:t>take</a:t>
            </a:r>
            <a:r>
              <a:rPr lang="sv-SE" dirty="0"/>
              <a:t> </a:t>
            </a:r>
            <a:r>
              <a:rPr lang="sv-SE" dirty="0" err="1"/>
              <a:t>away</a:t>
            </a:r>
            <a:r>
              <a:rPr lang="sv-SE" dirty="0"/>
              <a:t> </a:t>
            </a:r>
            <a:r>
              <a:rPr lang="sv-SE" dirty="0" err="1"/>
              <a:t>messages</a:t>
            </a:r>
            <a:endParaRPr lang="sv-SE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1855-6AA7-408F-B9C3-92D5B7C62BB2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1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OSeMOSYS</a:t>
            </a:r>
            <a:r>
              <a:rPr lang="en-US" dirty="0"/>
              <a:t> structure (Howells et al., 2011): </a:t>
            </a:r>
            <a:r>
              <a:rPr lang="en-US" dirty="0">
                <a:hlinkClick r:id="rId3"/>
              </a:rPr>
              <a:t>https://www.sciencedirect.com/science/article/pii/S0301421511004897</a:t>
            </a:r>
            <a:r>
              <a:rPr lang="en-US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OSeMOSYS</a:t>
            </a:r>
            <a:r>
              <a:rPr lang="en-US" dirty="0"/>
              <a:t> code: </a:t>
            </a:r>
            <a:r>
              <a:rPr lang="en-US" dirty="0">
                <a:hlinkClick r:id="rId4"/>
              </a:rPr>
              <a:t>https://github.com/KTH-dESA/OSeMOSYS/tree/master/OSeMOSYS_GNU_MathProg</a:t>
            </a:r>
            <a:r>
              <a:rPr lang="en-US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OSeMOSYS</a:t>
            </a:r>
            <a:r>
              <a:rPr lang="en-US" dirty="0"/>
              <a:t> user manual: </a:t>
            </a:r>
            <a:r>
              <a:rPr lang="en-US" dirty="0">
                <a:hlinkClick r:id="rId5"/>
              </a:rPr>
              <a:t>https://osemosys.readthedocs.io/en/latest/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MoManI</a:t>
            </a:r>
            <a:r>
              <a:rPr lang="en-US" dirty="0" smtClean="0"/>
              <a:t> </a:t>
            </a:r>
            <a:r>
              <a:rPr lang="en-US" dirty="0"/>
              <a:t>user manual: </a:t>
            </a:r>
            <a:r>
              <a:rPr lang="en-US" dirty="0">
                <a:hlinkClick r:id="rId6"/>
              </a:rPr>
              <a:t>http://www.osemosys.org/uploads/1/8/5/0/18504136/momani_training_manual-_</a:t>
            </a:r>
            <a:r>
              <a:rPr lang="en-US" dirty="0" smtClean="0">
                <a:hlinkClick r:id="rId6"/>
              </a:rPr>
              <a:t>rev180601.pdf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42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Reading material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B48-EF29-47D8-AE02-64C4C2029574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2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Thank you</a:t>
            </a:r>
            <a:endParaRPr lang="es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41245" y="3880884"/>
            <a:ext cx="9949543" cy="1881963"/>
          </a:xfrm>
        </p:spPr>
        <p:txBody>
          <a:bodyPr>
            <a:normAutofit/>
          </a:bodyPr>
          <a:lstStyle/>
          <a:p>
            <a:r>
              <a:rPr lang="sv-SE" altLang="en-US" sz="2800" dirty="0" smtClean="0"/>
              <a:t>Francesco Gardumi and</a:t>
            </a:r>
            <a:r>
              <a:rPr lang="sv-SE" altLang="en-US" sz="2800" b="1" dirty="0" smtClean="0"/>
              <a:t> Youssef </a:t>
            </a:r>
            <a:r>
              <a:rPr lang="sv-SE" altLang="en-US" sz="2800" b="1" dirty="0"/>
              <a:t>Almulla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96EF-F308-4D82-909E-949C5A4A03EB}" type="slidenum">
              <a:rPr lang="en-GB" sz="1400" smtClean="0">
                <a:solidFill>
                  <a:prstClr val="black"/>
                </a:solidFill>
              </a:rPr>
              <a:pPr/>
              <a:t>43</a:t>
            </a:fld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839441-B275-4E04-9806-1C06D9B6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B33C-FAD2-4C45-A836-8177DE2B555B}" type="datetime5">
              <a:rPr lang="en-US" smtClean="0">
                <a:solidFill>
                  <a:prstClr val="black"/>
                </a:solidFill>
              </a:rPr>
              <a:t>27-Mar-20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8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Optimisation</a:t>
            </a:r>
            <a:r>
              <a:rPr lang="en-US" dirty="0"/>
              <a:t>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OSeMOSYS</a:t>
            </a:r>
            <a:r>
              <a:rPr lang="en-US" dirty="0"/>
              <a:t>: the Open Source energy Modelling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Interfaces for </a:t>
            </a:r>
            <a:r>
              <a:rPr lang="en-US" dirty="0" err="1"/>
              <a:t>OSeMOSYS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Interpreting modelling 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ECB6B-C87B-462C-8AF9-DEE899EC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3C55-71DF-4D6E-94D6-7B0DFB6DEE71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4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Types of modelling tools</a:t>
            </a:r>
            <a:endParaRPr lang="en-GB" dirty="0"/>
          </a:p>
        </p:txBody>
      </p:sp>
      <p:graphicFrame>
        <p:nvGraphicFramePr>
          <p:cNvPr id="8" name="Diagram 7"/>
          <p:cNvGraphicFramePr/>
          <p:nvPr>
            <p:extLst/>
          </p:nvPr>
        </p:nvGraphicFramePr>
        <p:xfrm>
          <a:off x="-250392" y="1865314"/>
          <a:ext cx="7365983" cy="3984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9063" y="1513470"/>
            <a:ext cx="3051549" cy="492443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indent="0" algn="ctr"/>
            <a:r>
              <a:rPr lang="en-GB" sz="1600" spc="-150" dirty="0" smtClean="0"/>
              <a:t>Draw on macroeconomic relationships and cross-sectoral dependencies.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168831" y="2092170"/>
            <a:ext cx="0" cy="259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99063" y="5463236"/>
            <a:ext cx="2787781" cy="738664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indent="0"/>
            <a:r>
              <a:rPr lang="en-GB" sz="1600" spc="-150" dirty="0" smtClean="0"/>
              <a:t>Provide a more detailed technological representation of the system.</a:t>
            </a:r>
          </a:p>
          <a:p>
            <a:pPr indent="0"/>
            <a:r>
              <a:rPr lang="en-GB" sz="1600" spc="-150" dirty="0" smtClean="0"/>
              <a:t>Resource – to –use representation.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68831" y="5091387"/>
            <a:ext cx="0" cy="371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00067" y="1975489"/>
            <a:ext cx="3697359" cy="246221"/>
          </a:xfrm>
          <a:prstGeom prst="rect">
            <a:avLst/>
          </a:prstGeom>
        </p:spPr>
        <p:txBody>
          <a:bodyPr vert="horz" wrap="none" lIns="91440" tIns="0" rIns="91440" bIns="0" rtlCol="0" anchor="t">
            <a:spAutoFit/>
          </a:bodyPr>
          <a:lstStyle/>
          <a:p>
            <a:pPr indent="0"/>
            <a:r>
              <a:rPr lang="es-419" sz="1600" dirty="0" err="1" smtClean="0"/>
              <a:t>statistical</a:t>
            </a:r>
            <a:r>
              <a:rPr lang="es-419" sz="1600" dirty="0" smtClean="0"/>
              <a:t> </a:t>
            </a:r>
            <a:r>
              <a:rPr lang="es-419" sz="1600" dirty="0" err="1"/>
              <a:t>analysis</a:t>
            </a:r>
            <a:r>
              <a:rPr lang="es-419" sz="1600" dirty="0"/>
              <a:t> of </a:t>
            </a:r>
            <a:r>
              <a:rPr lang="es-419" sz="1600" dirty="0" err="1"/>
              <a:t>historical</a:t>
            </a:r>
            <a:r>
              <a:rPr lang="es-419" sz="1600" dirty="0"/>
              <a:t> time-series </a:t>
            </a:r>
            <a:endParaRPr lang="en-GB" sz="1600" spc="-150" dirty="0" err="1" smtClean="0"/>
          </a:p>
        </p:txBody>
      </p:sp>
      <p:sp>
        <p:nvSpPr>
          <p:cNvPr id="15" name="TextBox 14"/>
          <p:cNvSpPr txBox="1"/>
          <p:nvPr/>
        </p:nvSpPr>
        <p:spPr>
          <a:xfrm>
            <a:off x="6900067" y="2535278"/>
            <a:ext cx="5133082" cy="246221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indent="0"/>
            <a:r>
              <a:rPr lang="es-419" sz="1600" dirty="0" err="1"/>
              <a:t>interrelations</a:t>
            </a:r>
            <a:r>
              <a:rPr lang="es-419" sz="1600" dirty="0"/>
              <a:t> </a:t>
            </a:r>
            <a:r>
              <a:rPr lang="es-419" sz="1600" dirty="0" err="1"/>
              <a:t>between</a:t>
            </a:r>
            <a:r>
              <a:rPr lang="es-419" sz="1600" dirty="0"/>
              <a:t> </a:t>
            </a:r>
            <a:r>
              <a:rPr lang="es-419" sz="1600" dirty="0" err="1"/>
              <a:t>various</a:t>
            </a:r>
            <a:r>
              <a:rPr lang="es-419" sz="1600" dirty="0"/>
              <a:t> sub-</a:t>
            </a:r>
            <a:r>
              <a:rPr lang="es-419" sz="1600" dirty="0" err="1"/>
              <a:t>sectors</a:t>
            </a:r>
            <a:r>
              <a:rPr lang="es-419" sz="1600" dirty="0"/>
              <a:t> of </a:t>
            </a:r>
            <a:r>
              <a:rPr lang="es-419" sz="1600" dirty="0" err="1"/>
              <a:t>the</a:t>
            </a:r>
            <a:r>
              <a:rPr lang="es-419" sz="1600" dirty="0"/>
              <a:t> </a:t>
            </a:r>
            <a:r>
              <a:rPr lang="es-419" sz="1600" dirty="0" err="1"/>
              <a:t>economy</a:t>
            </a:r>
            <a:r>
              <a:rPr lang="es-419" sz="1600" dirty="0"/>
              <a:t> </a:t>
            </a:r>
            <a:endParaRPr lang="en-GB" sz="1600" spc="-150" dirty="0" err="1" smtClean="0"/>
          </a:p>
        </p:txBody>
      </p:sp>
      <p:sp>
        <p:nvSpPr>
          <p:cNvPr id="16" name="Rectangle 15"/>
          <p:cNvSpPr/>
          <p:nvPr/>
        </p:nvSpPr>
        <p:spPr>
          <a:xfrm>
            <a:off x="6900067" y="2981834"/>
            <a:ext cx="4980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1600" dirty="0" err="1"/>
              <a:t>economy</a:t>
            </a:r>
            <a:r>
              <a:rPr lang="es-419" sz="1600" dirty="0"/>
              <a:t> </a:t>
            </a:r>
            <a:r>
              <a:rPr lang="es-419" sz="1600" dirty="0" err="1"/>
              <a:t>wide</a:t>
            </a:r>
            <a:r>
              <a:rPr lang="es-419" sz="1600" dirty="0"/>
              <a:t> general </a:t>
            </a:r>
            <a:r>
              <a:rPr lang="es-419" sz="1600" dirty="0" err="1"/>
              <a:t>equilibrium</a:t>
            </a:r>
            <a:r>
              <a:rPr lang="es-419" sz="1600" dirty="0"/>
              <a:t> </a:t>
            </a:r>
            <a:r>
              <a:rPr lang="es-419" sz="1600" dirty="0" err="1"/>
              <a:t>between</a:t>
            </a:r>
            <a:r>
              <a:rPr lang="es-419" sz="1600" dirty="0"/>
              <a:t> </a:t>
            </a:r>
            <a:r>
              <a:rPr lang="es-419" sz="1600" dirty="0" err="1"/>
              <a:t>sectoral</a:t>
            </a:r>
            <a:r>
              <a:rPr lang="es-419" sz="1600" dirty="0"/>
              <a:t> </a:t>
            </a:r>
            <a:r>
              <a:rPr lang="es-419" sz="1600" dirty="0" err="1"/>
              <a:t>demands</a:t>
            </a:r>
            <a:r>
              <a:rPr lang="es-419" sz="1600" dirty="0"/>
              <a:t> and </a:t>
            </a:r>
            <a:r>
              <a:rPr lang="es-419" sz="1600" dirty="0" err="1"/>
              <a:t>supplies</a:t>
            </a:r>
            <a:r>
              <a:rPr lang="es-419" sz="1600" dirty="0"/>
              <a:t> </a:t>
            </a:r>
            <a:endParaRPr lang="en-GB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900067" y="3626605"/>
            <a:ext cx="4980682" cy="492443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indent="0"/>
            <a:r>
              <a:rPr lang="es-419" sz="1600" dirty="0" err="1" smtClean="0"/>
              <a:t>Projections</a:t>
            </a:r>
            <a:r>
              <a:rPr lang="es-419" sz="1600" dirty="0" smtClean="0"/>
              <a:t> </a:t>
            </a:r>
            <a:r>
              <a:rPr lang="es-419" sz="1600" dirty="0" err="1" smtClean="0"/>
              <a:t>based</a:t>
            </a:r>
            <a:r>
              <a:rPr lang="es-419" sz="1600" dirty="0" smtClean="0"/>
              <a:t> </a:t>
            </a:r>
            <a:r>
              <a:rPr lang="es-419" sz="1600" dirty="0" err="1" smtClean="0"/>
              <a:t>on</a:t>
            </a:r>
            <a:r>
              <a:rPr lang="es-419" sz="1600" dirty="0" smtClean="0"/>
              <a:t> socio-</a:t>
            </a:r>
            <a:r>
              <a:rPr lang="es-419" sz="1600" dirty="0" err="1" smtClean="0"/>
              <a:t>economic</a:t>
            </a:r>
            <a:r>
              <a:rPr lang="es-419" sz="1600" dirty="0" smtClean="0"/>
              <a:t>, </a:t>
            </a:r>
            <a:r>
              <a:rPr lang="es-419" sz="1600" dirty="0" err="1" smtClean="0"/>
              <a:t>technology</a:t>
            </a:r>
            <a:r>
              <a:rPr lang="es-419" sz="1600" dirty="0" smtClean="0"/>
              <a:t> and </a:t>
            </a:r>
            <a:r>
              <a:rPr lang="es-419" sz="1600" dirty="0" err="1" smtClean="0"/>
              <a:t>demographics</a:t>
            </a:r>
            <a:endParaRPr lang="en-GB" sz="1600" spc="-150" dirty="0" err="1" smtClean="0"/>
          </a:p>
        </p:txBody>
      </p:sp>
      <p:sp>
        <p:nvSpPr>
          <p:cNvPr id="18" name="TextBox 17"/>
          <p:cNvSpPr txBox="1"/>
          <p:nvPr/>
        </p:nvSpPr>
        <p:spPr>
          <a:xfrm>
            <a:off x="6900067" y="4294358"/>
            <a:ext cx="4980682" cy="246221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indent="0"/>
            <a:r>
              <a:rPr lang="es-419" sz="1600" dirty="0" err="1" smtClean="0"/>
              <a:t>Accounting</a:t>
            </a:r>
            <a:r>
              <a:rPr lang="es-419" sz="1600" dirty="0" smtClean="0"/>
              <a:t> + rules (</a:t>
            </a:r>
            <a:r>
              <a:rPr lang="es-419" sz="1600" dirty="0" err="1" smtClean="0"/>
              <a:t>for</a:t>
            </a:r>
            <a:r>
              <a:rPr lang="es-419" sz="1600" dirty="0" smtClean="0"/>
              <a:t> </a:t>
            </a:r>
            <a:r>
              <a:rPr lang="es-419" sz="1600" dirty="0" err="1" smtClean="0"/>
              <a:t>dispatch</a:t>
            </a:r>
            <a:r>
              <a:rPr lang="es-419" sz="1600" dirty="0" smtClean="0"/>
              <a:t>, </a:t>
            </a:r>
            <a:r>
              <a:rPr lang="es-419" sz="1600" dirty="0" err="1"/>
              <a:t>i</a:t>
            </a:r>
            <a:r>
              <a:rPr lang="es-419" sz="1600" dirty="0" err="1" smtClean="0"/>
              <a:t>nvestments</a:t>
            </a:r>
            <a:r>
              <a:rPr lang="es-419" sz="1600" dirty="0" smtClean="0"/>
              <a:t>, …)</a:t>
            </a:r>
            <a:endParaRPr lang="en-GB" sz="1600" spc="-150" dirty="0" err="1" smtClean="0"/>
          </a:p>
        </p:txBody>
      </p:sp>
      <p:sp>
        <p:nvSpPr>
          <p:cNvPr id="19" name="TextBox 18"/>
          <p:cNvSpPr txBox="1"/>
          <p:nvPr/>
        </p:nvSpPr>
        <p:spPr>
          <a:xfrm>
            <a:off x="6900067" y="4740028"/>
            <a:ext cx="4980682" cy="492443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indent="0"/>
            <a:r>
              <a:rPr lang="es-419" sz="1600" dirty="0" err="1" smtClean="0"/>
              <a:t>Calculate</a:t>
            </a:r>
            <a:r>
              <a:rPr lang="es-419" sz="1600" dirty="0" smtClean="0"/>
              <a:t> </a:t>
            </a:r>
            <a:r>
              <a:rPr lang="es-419" sz="1600" dirty="0" err="1" smtClean="0"/>
              <a:t>energy</a:t>
            </a:r>
            <a:r>
              <a:rPr lang="es-419" sz="1600" dirty="0" smtClean="0"/>
              <a:t> </a:t>
            </a:r>
            <a:r>
              <a:rPr lang="es-419" sz="1600" dirty="0" err="1" smtClean="0"/>
              <a:t>systems</a:t>
            </a:r>
            <a:r>
              <a:rPr lang="es-419" sz="1600" dirty="0" smtClean="0"/>
              <a:t> </a:t>
            </a:r>
            <a:r>
              <a:rPr lang="es-419" sz="1600" dirty="0" err="1" smtClean="0"/>
              <a:t>attributes</a:t>
            </a:r>
            <a:r>
              <a:rPr lang="es-419" sz="1600" dirty="0" smtClean="0"/>
              <a:t> </a:t>
            </a:r>
            <a:r>
              <a:rPr lang="es-419" sz="1600" dirty="0" err="1" smtClean="0"/>
              <a:t>driven</a:t>
            </a:r>
            <a:r>
              <a:rPr lang="es-419" sz="1600" dirty="0" smtClean="0"/>
              <a:t> </a:t>
            </a:r>
            <a:r>
              <a:rPr lang="es-419" sz="1600" dirty="0" err="1" smtClean="0"/>
              <a:t>by</a:t>
            </a:r>
            <a:r>
              <a:rPr lang="es-419" sz="1600" dirty="0" smtClean="0"/>
              <a:t> </a:t>
            </a:r>
            <a:r>
              <a:rPr lang="es-419" sz="1600" dirty="0" err="1" smtClean="0"/>
              <a:t>an</a:t>
            </a:r>
            <a:r>
              <a:rPr lang="es-419" sz="1600" dirty="0" smtClean="0"/>
              <a:t> </a:t>
            </a:r>
            <a:r>
              <a:rPr lang="es-419" sz="1600" dirty="0" err="1" smtClean="0"/>
              <a:t>objective</a:t>
            </a:r>
            <a:r>
              <a:rPr lang="es-419" sz="1600" dirty="0" smtClean="0"/>
              <a:t> </a:t>
            </a:r>
            <a:r>
              <a:rPr lang="es-419" sz="1600" dirty="0" err="1" smtClean="0"/>
              <a:t>function</a:t>
            </a:r>
            <a:r>
              <a:rPr lang="es-419" sz="1600" dirty="0" smtClean="0"/>
              <a:t>.</a:t>
            </a:r>
            <a:endParaRPr lang="en-GB" sz="1600" spc="-150" dirty="0" err="1" smtClean="0"/>
          </a:p>
        </p:txBody>
      </p:sp>
      <p:sp>
        <p:nvSpPr>
          <p:cNvPr id="20" name="TextBox 19"/>
          <p:cNvSpPr txBox="1"/>
          <p:nvPr/>
        </p:nvSpPr>
        <p:spPr>
          <a:xfrm>
            <a:off x="6911790" y="5463236"/>
            <a:ext cx="4980682" cy="246221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indent="0"/>
            <a:r>
              <a:rPr lang="es-419" sz="1600" dirty="0" err="1" smtClean="0"/>
              <a:t>Mix</a:t>
            </a:r>
            <a:r>
              <a:rPr lang="es-419" sz="1600" dirty="0" smtClean="0"/>
              <a:t> of </a:t>
            </a:r>
            <a:r>
              <a:rPr lang="es-419" sz="1600" dirty="0" err="1" smtClean="0"/>
              <a:t>two</a:t>
            </a:r>
            <a:r>
              <a:rPr lang="es-419" sz="1600" dirty="0" smtClean="0"/>
              <a:t> </a:t>
            </a:r>
            <a:r>
              <a:rPr lang="es-419" sz="1600" dirty="0" err="1" smtClean="0"/>
              <a:t>or</a:t>
            </a:r>
            <a:r>
              <a:rPr lang="es-419" sz="1600" dirty="0" smtClean="0"/>
              <a:t> more of </a:t>
            </a:r>
            <a:r>
              <a:rPr lang="es-419" sz="1600" dirty="0" err="1" smtClean="0"/>
              <a:t>the</a:t>
            </a:r>
            <a:r>
              <a:rPr lang="es-419" sz="1600" dirty="0" smtClean="0"/>
              <a:t> </a:t>
            </a:r>
            <a:r>
              <a:rPr lang="es-419" sz="1600" dirty="0" err="1" smtClean="0"/>
              <a:t>above</a:t>
            </a:r>
            <a:r>
              <a:rPr lang="es-419" sz="1600" dirty="0" smtClean="0"/>
              <a:t>.</a:t>
            </a:r>
            <a:endParaRPr lang="en-GB" sz="1600" spc="-150" dirty="0" err="1" smtClean="0"/>
          </a:p>
        </p:txBody>
      </p:sp>
      <p:sp>
        <p:nvSpPr>
          <p:cNvPr id="3" name="Rectangle 2"/>
          <p:cNvSpPr/>
          <p:nvPr/>
        </p:nvSpPr>
        <p:spPr>
          <a:xfrm>
            <a:off x="4668981" y="4698463"/>
            <a:ext cx="7195781" cy="6078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975E-265C-4C7D-9F59-41CC84AF9F4C}" type="datetime5">
              <a:rPr lang="en-US" smtClean="0"/>
              <a:t>27-Mar-20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22405"/>
            <a:ext cx="10515600" cy="1003675"/>
          </a:xfrm>
          <a:solidFill>
            <a:srgbClr val="DEE4EE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i="1" dirty="0"/>
              <a:t>Study of decision problems in which one seeks to minimise or maximise a function by systematically choosing the values of variables within their allowed sets. </a:t>
            </a:r>
            <a:endParaRPr lang="es-419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Optimisation</a:t>
            </a:r>
            <a:r>
              <a:rPr lang="es-419" dirty="0"/>
              <a:t> </a:t>
            </a:r>
            <a:r>
              <a:rPr lang="es-419" dirty="0" err="1"/>
              <a:t>models</a:t>
            </a:r>
            <a:endParaRPr lang="es-419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389358"/>
            <a:ext cx="1440180" cy="914400"/>
          </a:xfrm>
          <a:prstGeom prst="rect">
            <a:avLst/>
          </a:prstGeom>
        </p:spPr>
        <p:txBody>
          <a:bodyPr vert="horz" wrap="square" lIns="91440" tIns="0" rIns="91440" bIns="0" rtlCol="0" anchor="t">
            <a:normAutofit/>
          </a:bodyPr>
          <a:lstStyle/>
          <a:p>
            <a:pPr indent="0"/>
            <a:r>
              <a:rPr lang="en-GB" sz="2800" b="1" spc="-150" dirty="0"/>
              <a:t>Basic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96896" y="3389358"/>
            <a:ext cx="9061704" cy="2677656"/>
          </a:xfrm>
          <a:prstGeom prst="rect">
            <a:avLst/>
          </a:prstGeom>
        </p:spPr>
        <p:txBody>
          <a:bodyPr vert="horz" wrap="square" lIns="91440" tIns="0" rIns="91440" bIns="0" rtlCol="0" anchor="t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b="1" spc="-150" dirty="0"/>
              <a:t>Decision: </a:t>
            </a:r>
            <a:r>
              <a:rPr lang="en-GB" sz="2200" spc="-150" dirty="0"/>
              <a:t>describe alternative courses of action and are determined by decision makers (e.g. investments in new power plants);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b="1" spc="-150" dirty="0"/>
              <a:t>Parameters</a:t>
            </a:r>
            <a:r>
              <a:rPr lang="en-GB" sz="2200" spc="-150" dirty="0"/>
              <a:t>: factors that affect the results. They are determined by the elements of the system and can be called “</a:t>
            </a:r>
            <a:r>
              <a:rPr lang="en-GB" sz="2200" b="1" spc="-150" dirty="0"/>
              <a:t>constraints of the problem</a:t>
            </a:r>
            <a:r>
              <a:rPr lang="en-GB" sz="2200" spc="-150" dirty="0"/>
              <a:t>” if they limit decision makers (e.g. O&amp;M costs, emission caps, max capacity additions, fuel reserves).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b="1" spc="-150" dirty="0" smtClean="0"/>
              <a:t>Result</a:t>
            </a:r>
            <a:r>
              <a:rPr lang="en-GB" sz="2200" spc="-150" dirty="0"/>
              <a:t>: represent model outputs; they are frequently described by objective functions, such as profit (max) and cost (min or least-cost</a:t>
            </a:r>
            <a:r>
              <a:rPr lang="en-GB" sz="2200" spc="-150" dirty="0" smtClean="0"/>
              <a:t>).</a:t>
            </a:r>
            <a:endParaRPr lang="en-GB" sz="2200" spc="-15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2C4-417E-4D81-A4C1-901396B51467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7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52632"/>
            <a:ext cx="10515600" cy="4122499"/>
          </a:xfrm>
        </p:spPr>
        <p:txBody>
          <a:bodyPr>
            <a:normAutofit fontScale="92500"/>
          </a:bodyPr>
          <a:lstStyle/>
          <a:p>
            <a:r>
              <a:rPr lang="en-GB" u="sng" spc="0" dirty="0"/>
              <a:t>Common (but not exclusive!) characteristics: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b="1" spc="0" dirty="0"/>
              <a:t>Perfect competition: </a:t>
            </a:r>
            <a:r>
              <a:rPr lang="en-GB" sz="2600" spc="0" dirty="0"/>
              <a:t>all players in the market compete against each other and supply their electricity at their marginal cost (”price takers”);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b="1" spc="0" dirty="0"/>
              <a:t>Perfect information: </a:t>
            </a:r>
            <a:r>
              <a:rPr lang="en-GB" sz="2600" spc="0" dirty="0"/>
              <a:t>the market players make decisions with perfect information about parameters influencing them (e.g. all costs of all power plants known);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b="1" spc="0" dirty="0"/>
              <a:t>Perfect foresight</a:t>
            </a:r>
            <a:r>
              <a:rPr lang="en-GB" sz="2600" spc="0" dirty="0"/>
              <a:t>: sub-set of the above; market players are assumed to know everything that will happen in the future (e.g. how demand evolves);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b="1" spc="0" dirty="0"/>
              <a:t>Dynamic</a:t>
            </a:r>
            <a:r>
              <a:rPr lang="en-GB" sz="2600" spc="0" dirty="0"/>
              <a:t>: it gives solutions for different points in time (i.e. not only a snapshot);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b="1" spc="0" dirty="0" smtClean="0"/>
              <a:t>Economically-rational </a:t>
            </a:r>
            <a:r>
              <a:rPr lang="en-GB" sz="2600" b="1" spc="0" dirty="0"/>
              <a:t>consumer behaviour: </a:t>
            </a:r>
            <a:r>
              <a:rPr lang="en-GB" sz="2600" spc="0" dirty="0"/>
              <a:t>technologies with the cheapest life-cycle costs are invested in.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Characteristics of optimisation models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4236-B99A-4943-A5AB-887F6EB9E167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4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52632"/>
            <a:ext cx="10515600" cy="4122499"/>
          </a:xfrm>
        </p:spPr>
        <p:txBody>
          <a:bodyPr>
            <a:normAutofit/>
          </a:bodyPr>
          <a:lstStyle/>
          <a:p>
            <a:r>
              <a:rPr lang="en-GB" sz="2400" b="1" spc="0" dirty="0"/>
              <a:t>One category is </a:t>
            </a:r>
            <a:r>
              <a:rPr lang="en-GB" sz="2400" b="1" i="1" spc="0" dirty="0"/>
              <a:t>Partial Equilibrium </a:t>
            </a:r>
            <a:r>
              <a:rPr lang="en-GB" sz="2400" b="1" spc="0" dirty="0"/>
              <a:t>models: </a:t>
            </a:r>
            <a:r>
              <a:rPr lang="en-GB" sz="2400" spc="0" dirty="0"/>
              <a:t>they calculate the economic equilibrium of supply and demand within the </a:t>
            </a:r>
            <a:r>
              <a:rPr lang="en-GB" sz="2400" spc="0" dirty="0" smtClean="0"/>
              <a:t>sector </a:t>
            </a:r>
            <a:r>
              <a:rPr lang="en-GB" sz="2400" spc="0" dirty="0"/>
              <a:t>being modelled (e.g. energy and power sectors).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Characteristics of optimisation models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231C24E-8FB9-4F47-8D95-98558D235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994" y="2884662"/>
            <a:ext cx="6317090" cy="3394917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B563D-7D7A-4AD0-AF30-CDDF04C758EC}" type="datetime5">
              <a:rPr lang="en-US" smtClean="0"/>
              <a:t>27-Mar-20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7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eMOSYS_dESA_OpTIM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eMOSYS_dESA_OpTIMUS" id="{87B24570-67CC-4463-B33B-D3B7D7BCBA01}" vid="{5874AC31-46F6-47B9-A431-4546F1FB4AF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 OSeMOSYS Community_AB" id="{05E57207-9E8F-4997-AF84-042E96A9F9B0}" vid="{05C5C074-0B80-4D41-8661-E94856CD75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10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2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3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4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5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6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7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8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9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Props1.xml><?xml version="1.0" encoding="utf-8"?>
<ds:datastoreItem xmlns:ds="http://schemas.openxmlformats.org/officeDocument/2006/customXml" ds:itemID="{2611C6C5-73A8-4088-8E8F-45AC80A93639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4C77668-3C09-4800-9078-32A63FDB887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01F304E-8A23-4F3A-A522-8F0F304C2F5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103A532-5B2C-4425-9F2A-7F4721A16C4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617D7A1-438A-4842-B3E3-9908A6EB6D2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5A3FA23-A2B3-408D-BAC0-3974AD01A40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CFCFB3A-1124-4BB9-AF75-CF97631426F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5B0A9D5-AA86-40E5-8BB9-BF6B6793A75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3DE4E40-43A6-4881-AA8B-24AE61AEFE2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34A27C6-F506-436C-BE80-EBD99002000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OSeMOSYS_dESA_OpTIMUS</Template>
  <TotalTime>6965</TotalTime>
  <Words>2645</Words>
  <Application>Microsoft Office PowerPoint</Application>
  <PresentationFormat>Widescreen</PresentationFormat>
  <Paragraphs>409</Paragraphs>
  <Slides>43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Arial Narrow</vt:lpstr>
      <vt:lpstr>Calibri</vt:lpstr>
      <vt:lpstr>Calibri Light</vt:lpstr>
      <vt:lpstr>Cambria Math</vt:lpstr>
      <vt:lpstr>Helvetica</vt:lpstr>
      <vt:lpstr>Wingdings</vt:lpstr>
      <vt:lpstr>OSeMOSYS_dESA_OpTIMUS</vt:lpstr>
      <vt:lpstr>Custom Design</vt:lpstr>
      <vt:lpstr>Introduction to linear optimisation and OSeMOSYS</vt:lpstr>
      <vt:lpstr>Course overview</vt:lpstr>
      <vt:lpstr>Throughout the course</vt:lpstr>
      <vt:lpstr>Your feedback is important</vt:lpstr>
      <vt:lpstr>Contents</vt:lpstr>
      <vt:lpstr>Types of modelling tools</vt:lpstr>
      <vt:lpstr>Optimisation models</vt:lpstr>
      <vt:lpstr>Characteristics of optimisation models</vt:lpstr>
      <vt:lpstr>Characteristics of optimisation models</vt:lpstr>
      <vt:lpstr>Types of optimisation models</vt:lpstr>
      <vt:lpstr>Why using linear optimisation models in energy systems analysis?</vt:lpstr>
      <vt:lpstr>Examples of energy modelling tools (model generators) using linear optimisation</vt:lpstr>
      <vt:lpstr>Examples of the use of model generators</vt:lpstr>
      <vt:lpstr>Examples of the use of model generators</vt:lpstr>
      <vt:lpstr>OSeMOSYS Applications</vt:lpstr>
      <vt:lpstr>OSeMOSYS Applications</vt:lpstr>
      <vt:lpstr>OSeMOSYS the Open Source energy MOdelling SYStem</vt:lpstr>
      <vt:lpstr>Imagine yourselves in the shoes of...</vt:lpstr>
      <vt:lpstr>OSeMOSYS Applications</vt:lpstr>
      <vt:lpstr>OSeMOSYS in the modelling suite</vt:lpstr>
      <vt:lpstr>OSeMOSYS</vt:lpstr>
      <vt:lpstr>What does OSeMOSYS do?</vt:lpstr>
      <vt:lpstr>What does OSeMOSYS do?</vt:lpstr>
      <vt:lpstr>OSeMOSYS Structure – Blocks of functionality</vt:lpstr>
      <vt:lpstr>OSeMOSYS Structure – Blocks of functionality </vt:lpstr>
      <vt:lpstr>Mathematical Formulation of OSeMOSYS</vt:lpstr>
      <vt:lpstr>Example of Mathematical Formulation  of OSeMOSYS</vt:lpstr>
      <vt:lpstr>Example of Code of OSeMOSYS</vt:lpstr>
      <vt:lpstr>OSeMOSYS – Key terms </vt:lpstr>
      <vt:lpstr>Interfaces for OSeMOSYS</vt:lpstr>
      <vt:lpstr>Interfaces for OSeMOSYS</vt:lpstr>
      <vt:lpstr>Interfaces for OSeMOSYS</vt:lpstr>
      <vt:lpstr>Interfaces for OSeMOSYS: MoManI</vt:lpstr>
      <vt:lpstr>Input parameters</vt:lpstr>
      <vt:lpstr>Interpreting modelling results</vt:lpstr>
      <vt:lpstr>Interpreting modelling results</vt:lpstr>
      <vt:lpstr>Interpreting modelling results</vt:lpstr>
      <vt:lpstr>Representative OSeMOSYS results</vt:lpstr>
      <vt:lpstr>Representative OSeMOSYS results</vt:lpstr>
      <vt:lpstr>Key take away messages</vt:lpstr>
      <vt:lpstr>Key take away messages</vt:lpstr>
      <vt:lpstr>Reading material</vt:lpstr>
      <vt:lpstr>Thank you</vt:lpstr>
    </vt:vector>
  </TitlesOfParts>
  <Company>KTH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Pappis</dc:creator>
  <cp:lastModifiedBy>Lorenzo Sani</cp:lastModifiedBy>
  <cp:revision>161</cp:revision>
  <dcterms:created xsi:type="dcterms:W3CDTF">2017-06-07T13:22:49Z</dcterms:created>
  <dcterms:modified xsi:type="dcterms:W3CDTF">2020-03-27T14:29:42Z</dcterms:modified>
</cp:coreProperties>
</file>