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1" r:id="rId2"/>
    <p:sldId id="394" r:id="rId3"/>
    <p:sldId id="395" r:id="rId4"/>
    <p:sldId id="396" r:id="rId5"/>
    <p:sldId id="397" r:id="rId6"/>
    <p:sldId id="404" r:id="rId7"/>
    <p:sldId id="405" r:id="rId8"/>
    <p:sldId id="406" r:id="rId9"/>
    <p:sldId id="407" r:id="rId10"/>
    <p:sldId id="408" r:id="rId11"/>
  </p:sldIdLst>
  <p:sldSz cx="9906000" cy="6858000" type="A4"/>
  <p:notesSz cx="6797675" cy="9926638"/>
  <p:embeddedFontLst>
    <p:embeddedFont>
      <p:font typeface="나눔고딕" pitchFamily="50" charset="-127"/>
      <p:regular r:id="rId14"/>
      <p:bold r:id="rId15"/>
    </p:embeddedFont>
    <p:embeddedFont>
      <p:font typeface="산돌광수B" charset="-127"/>
      <p:regular r:id="rId16"/>
    </p:embeddedFont>
    <p:embeddedFont>
      <p:font typeface="맑은 고딕" pitchFamily="50" charset="-127"/>
      <p:regular r:id="rId17"/>
      <p:bold r:id="rId18"/>
    </p:embeddedFont>
    <p:embeddedFont>
      <p:font typeface="Candara" pitchFamily="34" charset="0"/>
      <p:regular r:id="rId19"/>
      <p:bold r:id="rId20"/>
      <p:italic r:id="rId21"/>
      <p:boldItalic r:id="rId22"/>
    </p:embeddedFont>
  </p:embeddedFontLst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777FF"/>
    <a:srgbClr val="FFFF99"/>
    <a:srgbClr val="FFFFFF"/>
    <a:srgbClr val="00CC00"/>
    <a:srgbClr val="CCCCFF"/>
    <a:srgbClr val="5959FF"/>
    <a:srgbClr val="B1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6" autoAdjust="0"/>
    <p:restoredTop sz="96022" autoAdjust="0"/>
  </p:normalViewPr>
  <p:slideViewPr>
    <p:cSldViewPr>
      <p:cViewPr varScale="1">
        <p:scale>
          <a:sx n="67" d="100"/>
          <a:sy n="67" d="100"/>
        </p:scale>
        <p:origin x="-510" y="-108"/>
      </p:cViewPr>
      <p:guideLst>
        <p:guide orient="horz" pos="2931"/>
        <p:guide orient="horz" pos="4319"/>
        <p:guide orient="horz" pos="754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338" y="-72"/>
      </p:cViewPr>
      <p:guideLst>
        <p:guide orient="horz" pos="6165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ACC7609-D272-405D-9AB5-B521EE0E3E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2407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9113" y="642938"/>
            <a:ext cx="5759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9113" y="4784725"/>
            <a:ext cx="5759450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smtClean="0"/>
          </a:p>
          <a:p>
            <a:pPr lvl="0"/>
            <a:endParaRPr lang="en-US" altLang="ko-KR" noProof="0" smtClean="0"/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519113" y="4864100"/>
            <a:ext cx="0" cy="4356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none" w="med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173" name="Picture 39" descr="beyondpromise_기본_투명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2938" y="9544050"/>
            <a:ext cx="936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40" descr="LG-CNS태그로고-투명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9537700"/>
            <a:ext cx="785813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1" name="Line 43"/>
          <p:cNvSpPr>
            <a:spLocks noChangeShapeType="1"/>
          </p:cNvSpPr>
          <p:nvPr/>
        </p:nvSpPr>
        <p:spPr bwMode="auto">
          <a:xfrm>
            <a:off x="200025" y="9428163"/>
            <a:ext cx="6316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452" name="Line 44"/>
          <p:cNvSpPr>
            <a:spLocks noChangeShapeType="1"/>
          </p:cNvSpPr>
          <p:nvPr/>
        </p:nvSpPr>
        <p:spPr bwMode="auto">
          <a:xfrm>
            <a:off x="157163" y="4703763"/>
            <a:ext cx="6411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453" name="Line 45"/>
          <p:cNvSpPr>
            <a:spLocks noChangeShapeType="1"/>
          </p:cNvSpPr>
          <p:nvPr/>
        </p:nvSpPr>
        <p:spPr bwMode="auto">
          <a:xfrm>
            <a:off x="160338" y="327025"/>
            <a:ext cx="655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974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4232275" y="6165850"/>
            <a:ext cx="2435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fld id="{9198870F-E2F2-481D-826E-6EDD8E1D88B3}" type="slidenum">
              <a:rPr lang="en-US" altLang="ko-KR" sz="2000">
                <a:latin typeface="Candara" pitchFamily="34" charset="0"/>
                <a:ea typeface="맑은 고딕" pitchFamily="50" charset="-127"/>
              </a:rPr>
              <a:pPr>
                <a:spcBef>
                  <a:spcPct val="0"/>
                </a:spcBef>
                <a:defRPr/>
              </a:pPr>
              <a:t>‹#›</a:t>
            </a:fld>
            <a:r>
              <a:rPr lang="en-US" altLang="ko-KR" sz="2000" b="0" dirty="0">
                <a:latin typeface="Candara" pitchFamily="34" charset="0"/>
                <a:ea typeface="맑은 고딕" pitchFamily="50" charset="-127"/>
              </a:rPr>
              <a:t>/</a:t>
            </a:r>
            <a:r>
              <a:rPr lang="en-US" altLang="ko-KR" sz="1600" b="0" dirty="0">
                <a:latin typeface="Candara" pitchFamily="34" charset="0"/>
                <a:ea typeface="맑은 고딕" pitchFamily="50" charset="-127"/>
              </a:rPr>
              <a:t>9</a:t>
            </a:r>
            <a:endParaRPr lang="en-US" altLang="ko-KR" sz="2000" b="0" dirty="0">
              <a:latin typeface="Candara" pitchFamily="34" charset="0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4232275" y="6337300"/>
            <a:ext cx="2435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fld id="{1EA7DFBD-0C21-4D3F-A905-0F5DF005211E}" type="slidenum">
              <a:rPr lang="en-US" altLang="ko-KR" sz="2000">
                <a:latin typeface="Candara" pitchFamily="34" charset="0"/>
                <a:ea typeface="맑은 고딕" pitchFamily="50" charset="-127"/>
              </a:rPr>
              <a:pPr>
                <a:spcBef>
                  <a:spcPct val="0"/>
                </a:spcBef>
                <a:defRPr/>
              </a:pPr>
              <a:t>‹#›</a:t>
            </a:fld>
            <a:r>
              <a:rPr lang="en-US" altLang="ko-KR" sz="2000" b="0" dirty="0">
                <a:latin typeface="Candara" pitchFamily="34" charset="0"/>
                <a:ea typeface="맑은 고딕" pitchFamily="50" charset="-127"/>
              </a:rPr>
              <a:t>/10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5686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689850" y="169863"/>
            <a:ext cx="21367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dirty="0">
                <a:solidFill>
                  <a:srgbClr val="00B050"/>
                </a:solidFill>
                <a:latin typeface="산돌광수B" pitchFamily="18" charset="-127"/>
                <a:ea typeface="산돌광수B" pitchFamily="18" charset="-127"/>
              </a:rPr>
              <a:t>C Intensive</a:t>
            </a:r>
            <a:endParaRPr lang="ko-KR" altLang="en-US" sz="3200" dirty="0">
              <a:solidFill>
                <a:srgbClr val="00B050"/>
              </a:solidFill>
              <a:latin typeface="산돌광수B" pitchFamily="18" charset="-127"/>
              <a:ea typeface="산돌광수B" pitchFamily="18" charset="-127"/>
            </a:endParaRPr>
          </a:p>
        </p:txBody>
      </p:sp>
      <p:pic>
        <p:nvPicPr>
          <p:cNvPr id="1027" name="Picture 1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97688" y="144463"/>
            <a:ext cx="768350" cy="590550"/>
          </a:xfrm>
          <a:prstGeom prst="rect">
            <a:avLst/>
          </a:prstGeom>
          <a:noFill/>
          <a:ln w="34925">
            <a:noFill/>
            <a:miter lim="800000"/>
            <a:headEnd/>
            <a:tailEnd type="none" w="med" len="sm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372" y="332656"/>
            <a:ext cx="8915400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2.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다음과 같은 코드가 있다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예상되는 실행 결과를 적어 보세요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char **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[] = {c+3, c+2, c+1, c};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;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main()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{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buNone/>
            </a:pP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("%s\n", **++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marL="400050" lvl="1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("%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s\n", 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*--*++cpp+1);   </a:t>
            </a: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buNone/>
            </a:pPr>
            <a:r>
              <a:rPr lang="en-US" altLang="ko-KR" sz="2400" dirty="0" err="1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("%s\n", *(++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)[-1]+3);  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buNone/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printf("%s\n", </a:t>
            </a:r>
            <a:r>
              <a:rPr lang="en-US" altLang="ko-KR" sz="2400" b="1" dirty="0" err="1" smtClean="0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[0][3]+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2); </a:t>
            </a:r>
            <a:endParaRPr lang="ko-KR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 marL="400050" lvl="1" indent="0" hangingPunct="0">
              <a:buNone/>
            </a:pPr>
            <a:r>
              <a:rPr lang="nl-NL" altLang="ko-KR" sz="2400" dirty="0">
                <a:latin typeface="나눔고딕" pitchFamily="50" charset="-127"/>
                <a:ea typeface="나눔고딕" pitchFamily="50" charset="-127"/>
              </a:rPr>
              <a:t>return 0;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89105" y="2492896"/>
            <a:ext cx="129614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POINT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NTER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ER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art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5889104" y="2492896"/>
            <a:ext cx="1296144" cy="1800200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7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8464" y="260648"/>
            <a:ext cx="7128792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**cp[] = {c+3, c+2, c+1, c};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cp;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745088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E</a:t>
            </a:r>
            <a:endParaRPr lang="ko-KR" altLang="en-US" sz="2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80992" y="1052736"/>
            <a:ext cx="469424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dirty="0" err="1" smtClean="0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dirty="0" smtClean="0">
                <a:latin typeface="나눔고딕" pitchFamily="50" charset="-127"/>
                <a:ea typeface="나눔고딕" pitchFamily="50" charset="-127"/>
              </a:rPr>
              <a:t>[0][3]+2 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*(*(cpp+0)+3)+2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4448944" y="2132856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55663"/>
            <a:r>
              <a:rPr lang="en-US" altLang="ko-KR" sz="2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4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448944" y="2996952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55663"/>
            <a:endParaRPr lang="ko-KR" altLang="en-US" sz="24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448944" y="3861048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448944" y="4725144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2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60512" y="4365104"/>
            <a:ext cx="1008112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7" name="직선 화살표 연결선 76"/>
          <p:cNvCxnSpPr>
            <a:stCxn id="57" idx="3"/>
            <a:endCxn id="8" idx="1"/>
          </p:cNvCxnSpPr>
          <p:nvPr/>
        </p:nvCxnSpPr>
        <p:spPr bwMode="auto">
          <a:xfrm>
            <a:off x="5457056" y="2492896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직선 화살표 연결선 80"/>
          <p:cNvCxnSpPr>
            <a:stCxn id="63" idx="3"/>
            <a:endCxn id="140" idx="1"/>
          </p:cNvCxnSpPr>
          <p:nvPr/>
        </p:nvCxnSpPr>
        <p:spPr bwMode="auto">
          <a:xfrm>
            <a:off x="5457056" y="3356992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직선 화살표 연결선 81"/>
          <p:cNvCxnSpPr>
            <a:stCxn id="64" idx="3"/>
          </p:cNvCxnSpPr>
          <p:nvPr/>
        </p:nvCxnSpPr>
        <p:spPr bwMode="auto">
          <a:xfrm>
            <a:off x="5457056" y="4221088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직선 화살표 연결선 82"/>
          <p:cNvCxnSpPr>
            <a:stCxn id="73" idx="3"/>
          </p:cNvCxnSpPr>
          <p:nvPr/>
        </p:nvCxnSpPr>
        <p:spPr bwMode="auto">
          <a:xfrm>
            <a:off x="5457056" y="5085184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직사각형 89"/>
          <p:cNvSpPr/>
          <p:nvPr/>
        </p:nvSpPr>
        <p:spPr bwMode="auto">
          <a:xfrm>
            <a:off x="2504728" y="2132856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504728" y="2996952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24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504728" y="3861048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2504728" y="4725144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4" name="직선 화살표 연결선 93"/>
          <p:cNvCxnSpPr>
            <a:stCxn id="90" idx="3"/>
            <a:endCxn id="57" idx="1"/>
          </p:cNvCxnSpPr>
          <p:nvPr/>
        </p:nvCxnSpPr>
        <p:spPr bwMode="auto">
          <a:xfrm>
            <a:off x="3512840" y="2492896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직선 화살표 연결선 94"/>
          <p:cNvCxnSpPr>
            <a:stCxn id="91" idx="3"/>
            <a:endCxn id="57" idx="1"/>
          </p:cNvCxnSpPr>
          <p:nvPr/>
        </p:nvCxnSpPr>
        <p:spPr bwMode="auto">
          <a:xfrm flipV="1">
            <a:off x="3512840" y="2492896"/>
            <a:ext cx="936104" cy="86409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직선 화살표 연결선 95"/>
          <p:cNvCxnSpPr>
            <a:stCxn id="92" idx="3"/>
          </p:cNvCxnSpPr>
          <p:nvPr/>
        </p:nvCxnSpPr>
        <p:spPr bwMode="auto">
          <a:xfrm>
            <a:off x="3512840" y="4221088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직선 화살표 연결선 96"/>
          <p:cNvCxnSpPr>
            <a:stCxn id="93" idx="3"/>
          </p:cNvCxnSpPr>
          <p:nvPr/>
        </p:nvCxnSpPr>
        <p:spPr bwMode="auto">
          <a:xfrm>
            <a:off x="3512840" y="5085184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직사각형 97"/>
          <p:cNvSpPr/>
          <p:nvPr/>
        </p:nvSpPr>
        <p:spPr bwMode="auto">
          <a:xfrm>
            <a:off x="560512" y="4725144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9" name="직선 화살표 연결선 98"/>
          <p:cNvCxnSpPr>
            <a:stCxn id="98" idx="3"/>
            <a:endCxn id="90" idx="1"/>
          </p:cNvCxnSpPr>
          <p:nvPr/>
        </p:nvCxnSpPr>
        <p:spPr bwMode="auto">
          <a:xfrm flipV="1">
            <a:off x="1568624" y="2492896"/>
            <a:ext cx="936104" cy="25922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직사각형 99"/>
          <p:cNvSpPr/>
          <p:nvPr/>
        </p:nvSpPr>
        <p:spPr bwMode="auto">
          <a:xfrm>
            <a:off x="1712640" y="2132856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p[3]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800872" y="2060848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c[0]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3800872" y="2996952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c[1]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3800872" y="3843119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c[2]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800872" y="4725144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c[3]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1712640" y="2996952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p[2]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1712640" y="3861048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p[1]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1712640" y="4725144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p[0]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6177136" y="2132856"/>
            <a:ext cx="432048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6609184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041232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855663"/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E</a:t>
            </a:r>
            <a:endParaRPr lang="ko-KR" altLang="en-US" sz="2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473280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R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7905328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5745088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6177136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6609184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W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7041232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5745088" y="3861048"/>
            <a:ext cx="432048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effectLst/>
                <a:latin typeface="나눔고딕" pitchFamily="50" charset="-127"/>
                <a:ea typeface="나눔고딕" pitchFamily="50" charset="-127"/>
              </a:rPr>
              <a:t>P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6177136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O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6609184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I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7041232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7473280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7905328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5745088" y="4725144"/>
            <a:ext cx="432048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s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6177136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6609184" y="4725144"/>
            <a:ext cx="432048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a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7041232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r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7473280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7905328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762811" y="5013176"/>
            <a:ext cx="1008112" cy="864096"/>
            <a:chOff x="5817096" y="5013176"/>
            <a:chExt cx="1008112" cy="864096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5817096" y="537321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5817096" y="501317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4000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62811" y="3933056"/>
            <a:ext cx="4032448" cy="864096"/>
            <a:chOff x="5817096" y="3933056"/>
            <a:chExt cx="4032448" cy="864096"/>
          </a:xfrm>
        </p:grpSpPr>
        <p:grpSp>
          <p:nvGrpSpPr>
            <p:cNvPr id="57" name="그룹 56"/>
            <p:cNvGrpSpPr/>
            <p:nvPr/>
          </p:nvGrpSpPr>
          <p:grpSpPr>
            <a:xfrm>
              <a:off x="5817096" y="4293096"/>
              <a:ext cx="4032448" cy="504056"/>
              <a:chOff x="992560" y="4293096"/>
              <a:chExt cx="4032448" cy="504056"/>
            </a:xfrm>
          </p:grpSpPr>
          <p:sp>
            <p:nvSpPr>
              <p:cNvPr id="58" name="직사각형 57"/>
              <p:cNvSpPr/>
              <p:nvPr/>
            </p:nvSpPr>
            <p:spPr bwMode="auto">
              <a:xfrm>
                <a:off x="992560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2000672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3008784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4016896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 bwMode="auto">
            <a:xfrm>
              <a:off x="5817096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6825208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3004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7833320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3008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8841432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3012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62811" y="2852936"/>
            <a:ext cx="4032448" cy="864096"/>
            <a:chOff x="5817096" y="2852936"/>
            <a:chExt cx="4032448" cy="864096"/>
          </a:xfrm>
        </p:grpSpPr>
        <p:grpSp>
          <p:nvGrpSpPr>
            <p:cNvPr id="52" name="그룹 51"/>
            <p:cNvGrpSpPr/>
            <p:nvPr/>
          </p:nvGrpSpPr>
          <p:grpSpPr>
            <a:xfrm>
              <a:off x="5817096" y="3212976"/>
              <a:ext cx="4032448" cy="504056"/>
              <a:chOff x="992560" y="3212976"/>
              <a:chExt cx="4032448" cy="504056"/>
            </a:xfrm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992560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2000672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3008784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4016896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 bwMode="auto">
            <a:xfrm>
              <a:off x="5817096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6825208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2004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7833320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2008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8841432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2012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8464" y="260648"/>
            <a:ext cx="7128792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**cp[] = {c+3, c+2, c+1, c};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cp;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762811" y="3212976"/>
            <a:ext cx="4032448" cy="504056"/>
            <a:chOff x="992560" y="3212976"/>
            <a:chExt cx="4032448" cy="50405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992560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2000672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1100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3008784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1200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016896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1300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762811" y="1772816"/>
            <a:ext cx="5472608" cy="864096"/>
            <a:chOff x="992560" y="1772816"/>
            <a:chExt cx="5472608" cy="864096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992560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ENTER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528731" y="2132856"/>
              <a:ext cx="86409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NEW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704862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POINT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241032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start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992560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2504728" y="1772816"/>
              <a:ext cx="86409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1100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705714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1200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241032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1300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 bwMode="auto">
          <a:xfrm>
            <a:off x="330763" y="328498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762811" y="4293096"/>
            <a:ext cx="4032448" cy="504056"/>
            <a:chOff x="992560" y="4293096"/>
            <a:chExt cx="4032448" cy="504056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992560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2012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2000672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2008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008784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2004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016896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 bwMode="auto">
          <a:xfrm>
            <a:off x="258755" y="436510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762811" y="5373216"/>
            <a:ext cx="1008112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3000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58755" y="544522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011283" y="2780929"/>
            <a:ext cx="3974165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printf("%s\n", **++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</a:t>
            </a:r>
            <a:r>
              <a:rPr lang="en-US" altLang="ko-KR" sz="2400" kern="0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++</a:t>
            </a:r>
            <a:r>
              <a:rPr lang="en-US" altLang="ko-KR" sz="2400" kern="0" dirty="0" err="1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</a:t>
            </a:r>
            <a:r>
              <a:rPr lang="en-US" altLang="ko-KR" sz="2400" kern="0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3004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62811" y="5373216"/>
            <a:ext cx="1008112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나눔고딕" pitchFamily="50" charset="-127"/>
                <a:ea typeface="나눔고딕" pitchFamily="50" charset="-127"/>
              </a:rPr>
              <a:t>3004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011283" y="4125930"/>
            <a:ext cx="3744416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*(2008)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1200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printf("%s\n", 1200);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=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8" grpId="0"/>
      <p:bldP spid="79" grpId="0" animBg="1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6"/>
          <p:cNvGrpSpPr/>
          <p:nvPr/>
        </p:nvGrpSpPr>
        <p:grpSpPr>
          <a:xfrm>
            <a:off x="776536" y="5013176"/>
            <a:ext cx="1008112" cy="864096"/>
            <a:chOff x="5817096" y="5013176"/>
            <a:chExt cx="1008112" cy="864096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5817096" y="537321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5817096" y="501317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4000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" name="그룹 75"/>
          <p:cNvGrpSpPr/>
          <p:nvPr/>
        </p:nvGrpSpPr>
        <p:grpSpPr>
          <a:xfrm>
            <a:off x="776536" y="3933056"/>
            <a:ext cx="4032448" cy="864096"/>
            <a:chOff x="5817096" y="3933056"/>
            <a:chExt cx="4032448" cy="864096"/>
          </a:xfrm>
        </p:grpSpPr>
        <p:grpSp>
          <p:nvGrpSpPr>
            <p:cNvPr id="13" name="그룹 56"/>
            <p:cNvGrpSpPr/>
            <p:nvPr/>
          </p:nvGrpSpPr>
          <p:grpSpPr>
            <a:xfrm>
              <a:off x="5817096" y="4293096"/>
              <a:ext cx="4032448" cy="504056"/>
              <a:chOff x="992560" y="4293096"/>
              <a:chExt cx="4032448" cy="504056"/>
            </a:xfrm>
          </p:grpSpPr>
          <p:sp>
            <p:nvSpPr>
              <p:cNvPr id="58" name="직사각형 57"/>
              <p:cNvSpPr/>
              <p:nvPr/>
            </p:nvSpPr>
            <p:spPr bwMode="auto">
              <a:xfrm>
                <a:off x="992560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2000672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3008784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4016896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 bwMode="auto">
            <a:xfrm>
              <a:off x="5817096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6825208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3004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7833320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3008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8841432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3012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4" name="그룹 74"/>
          <p:cNvGrpSpPr/>
          <p:nvPr/>
        </p:nvGrpSpPr>
        <p:grpSpPr>
          <a:xfrm>
            <a:off x="776536" y="2852936"/>
            <a:ext cx="4032448" cy="864096"/>
            <a:chOff x="5817096" y="2852936"/>
            <a:chExt cx="4032448" cy="864096"/>
          </a:xfrm>
        </p:grpSpPr>
        <p:grpSp>
          <p:nvGrpSpPr>
            <p:cNvPr id="15" name="그룹 51"/>
            <p:cNvGrpSpPr/>
            <p:nvPr/>
          </p:nvGrpSpPr>
          <p:grpSpPr>
            <a:xfrm>
              <a:off x="5817096" y="3212976"/>
              <a:ext cx="4032448" cy="504056"/>
              <a:chOff x="992560" y="3212976"/>
              <a:chExt cx="4032448" cy="504056"/>
            </a:xfrm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992560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2000672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3008784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4016896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 bwMode="auto">
            <a:xfrm>
              <a:off x="5817096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6825208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2004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7833320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2008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8841432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2012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8464" y="260648"/>
            <a:ext cx="7128792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**cp[] = {c+3, c+2, c+1, c};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cp;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1" name="그룹 49"/>
          <p:cNvGrpSpPr/>
          <p:nvPr/>
        </p:nvGrpSpPr>
        <p:grpSpPr>
          <a:xfrm>
            <a:off x="776536" y="3212976"/>
            <a:ext cx="4032448" cy="504056"/>
            <a:chOff x="992560" y="3212976"/>
            <a:chExt cx="4032448" cy="50405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992560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2000672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1100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3008784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1200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016896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1300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2" name="그룹 48"/>
          <p:cNvGrpSpPr/>
          <p:nvPr/>
        </p:nvGrpSpPr>
        <p:grpSpPr>
          <a:xfrm>
            <a:off x="776536" y="1772816"/>
            <a:ext cx="5472608" cy="864096"/>
            <a:chOff x="992560" y="1772816"/>
            <a:chExt cx="5472608" cy="864096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992560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ENTER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528731" y="2132856"/>
              <a:ext cx="86409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NEW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704862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POINT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241032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start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992560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2504728" y="1772816"/>
              <a:ext cx="86409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1100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705714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1200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241032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1300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 bwMode="auto">
          <a:xfrm>
            <a:off x="344488" y="328498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" name="그룹 50"/>
          <p:cNvGrpSpPr/>
          <p:nvPr/>
        </p:nvGrpSpPr>
        <p:grpSpPr>
          <a:xfrm>
            <a:off x="776536" y="4293096"/>
            <a:ext cx="4032448" cy="504056"/>
            <a:chOff x="992560" y="4293096"/>
            <a:chExt cx="4032448" cy="504056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992560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2012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2000672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2008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008784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2004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016896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 bwMode="auto">
          <a:xfrm>
            <a:off x="272480" y="436510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776536" y="5373216"/>
            <a:ext cx="1008112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3004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72480" y="544522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968552" y="4149080"/>
            <a:ext cx="466496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(*(--(2004)))+1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(*(</a:t>
            </a:r>
            <a:r>
              <a:rPr lang="en-US" altLang="ko-KR" sz="2400" b="0" kern="0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2000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))+1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776536" y="5373216"/>
            <a:ext cx="1008112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나눔고딕" pitchFamily="50" charset="-127"/>
                <a:ea typeface="나눔고딕" pitchFamily="50" charset="-127"/>
              </a:rPr>
              <a:t>3008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971661" y="2780928"/>
            <a:ext cx="4953000" cy="13480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printf("%s\n", *--*++cpp+1);   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(*(--(*(++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))))+1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(*(--(*(</a:t>
            </a:r>
            <a:r>
              <a:rPr lang="en-US" altLang="ko-KR" sz="2400" b="0" kern="0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3008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))))+1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2792760" y="4293096"/>
            <a:ext cx="1008112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나눔고딕" pitchFamily="50" charset="-127"/>
                <a:ea typeface="나눔고딕" pitchFamily="50" charset="-127"/>
              </a:rPr>
              <a:t>2000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71661" y="5013176"/>
            <a:ext cx="4953000" cy="13480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(1000)+1 = 1001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printf("%s\n", 1001);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= 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50" grpId="0" animBg="1"/>
      <p:bldP spid="51" grpId="0"/>
      <p:bldP spid="52" grpId="0" animBg="1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6"/>
          <p:cNvGrpSpPr/>
          <p:nvPr/>
        </p:nvGrpSpPr>
        <p:grpSpPr>
          <a:xfrm>
            <a:off x="776536" y="5013176"/>
            <a:ext cx="1008112" cy="864096"/>
            <a:chOff x="5817096" y="5013176"/>
            <a:chExt cx="1008112" cy="864096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5817096" y="537321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5817096" y="501317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4000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" name="그룹 75"/>
          <p:cNvGrpSpPr/>
          <p:nvPr/>
        </p:nvGrpSpPr>
        <p:grpSpPr>
          <a:xfrm>
            <a:off x="776536" y="3933056"/>
            <a:ext cx="4032448" cy="864096"/>
            <a:chOff x="5817096" y="3933056"/>
            <a:chExt cx="4032448" cy="864096"/>
          </a:xfrm>
        </p:grpSpPr>
        <p:grpSp>
          <p:nvGrpSpPr>
            <p:cNvPr id="13" name="그룹 56"/>
            <p:cNvGrpSpPr/>
            <p:nvPr/>
          </p:nvGrpSpPr>
          <p:grpSpPr>
            <a:xfrm>
              <a:off x="5817096" y="4293096"/>
              <a:ext cx="4032448" cy="504056"/>
              <a:chOff x="992560" y="4293096"/>
              <a:chExt cx="4032448" cy="504056"/>
            </a:xfrm>
          </p:grpSpPr>
          <p:sp>
            <p:nvSpPr>
              <p:cNvPr id="58" name="직사각형 57"/>
              <p:cNvSpPr/>
              <p:nvPr/>
            </p:nvSpPr>
            <p:spPr bwMode="auto">
              <a:xfrm>
                <a:off x="992560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2000672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3008784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4016896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 bwMode="auto">
            <a:xfrm>
              <a:off x="5817096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6825208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3004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7833320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3008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8841432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3012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4" name="그룹 74"/>
          <p:cNvGrpSpPr/>
          <p:nvPr/>
        </p:nvGrpSpPr>
        <p:grpSpPr>
          <a:xfrm>
            <a:off x="776536" y="2852936"/>
            <a:ext cx="4032448" cy="864096"/>
            <a:chOff x="5817096" y="2852936"/>
            <a:chExt cx="4032448" cy="864096"/>
          </a:xfrm>
        </p:grpSpPr>
        <p:grpSp>
          <p:nvGrpSpPr>
            <p:cNvPr id="15" name="그룹 51"/>
            <p:cNvGrpSpPr/>
            <p:nvPr/>
          </p:nvGrpSpPr>
          <p:grpSpPr>
            <a:xfrm>
              <a:off x="5817096" y="3212976"/>
              <a:ext cx="4032448" cy="504056"/>
              <a:chOff x="992560" y="3212976"/>
              <a:chExt cx="4032448" cy="504056"/>
            </a:xfrm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992560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2000672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3008784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4016896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 bwMode="auto">
            <a:xfrm>
              <a:off x="5817096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6825208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2004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7833320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2008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8841432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2012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8464" y="260648"/>
            <a:ext cx="7128792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**cp[] = {c+3, c+2, c+1, c};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cp;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1" name="그룹 49"/>
          <p:cNvGrpSpPr/>
          <p:nvPr/>
        </p:nvGrpSpPr>
        <p:grpSpPr>
          <a:xfrm>
            <a:off x="776536" y="3212976"/>
            <a:ext cx="4032448" cy="504056"/>
            <a:chOff x="992560" y="3212976"/>
            <a:chExt cx="4032448" cy="50405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992560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2000672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1100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3008784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1200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016896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1300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2" name="그룹 48"/>
          <p:cNvGrpSpPr/>
          <p:nvPr/>
        </p:nvGrpSpPr>
        <p:grpSpPr>
          <a:xfrm>
            <a:off x="776536" y="1772816"/>
            <a:ext cx="5472608" cy="864096"/>
            <a:chOff x="992560" y="1772816"/>
            <a:chExt cx="5472608" cy="864096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992560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ENTER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528731" y="2132856"/>
              <a:ext cx="86409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NEW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704862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POINT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241032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start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992560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2504728" y="1772816"/>
              <a:ext cx="86409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1100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705714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1200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241032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1300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 bwMode="auto">
          <a:xfrm>
            <a:off x="344488" y="328498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" name="그룹 50"/>
          <p:cNvGrpSpPr/>
          <p:nvPr/>
        </p:nvGrpSpPr>
        <p:grpSpPr>
          <a:xfrm>
            <a:off x="776536" y="4293096"/>
            <a:ext cx="4032448" cy="504056"/>
            <a:chOff x="992560" y="4293096"/>
            <a:chExt cx="4032448" cy="504056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992560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2012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2000672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2008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008784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016896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 bwMode="auto">
          <a:xfrm>
            <a:off x="272480" y="436510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776536" y="5373216"/>
            <a:ext cx="1008112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3008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72480" y="544522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025008" y="2780929"/>
            <a:ext cx="4664968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8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*(++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)[-1]+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3;  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*(*((++</a:t>
            </a:r>
            <a:r>
              <a:rPr lang="en-US" altLang="ko-KR" sz="24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)-1))+3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</a:t>
            </a:r>
            <a:r>
              <a:rPr lang="en-US" altLang="ko-KR" sz="2400" b="0" kern="0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3012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-1))+3</a:t>
            </a:r>
            <a:endParaRPr lang="en-US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776536" y="5373216"/>
            <a:ext cx="1008112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나눔고딕" pitchFamily="50" charset="-127"/>
                <a:ea typeface="나눔고딕" pitchFamily="50" charset="-127"/>
              </a:rPr>
              <a:t>3012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21899" y="4095733"/>
            <a:ext cx="3531501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</a:t>
            </a:r>
            <a:r>
              <a:rPr lang="en-US" altLang="ko-KR" sz="2400" b="0" kern="0" dirty="0" smtClean="0">
                <a:latin typeface="나눔고딕" pitchFamily="50" charset="-127"/>
                <a:ea typeface="나눔고딕" pitchFamily="50" charset="-127"/>
              </a:rPr>
              <a:t>3008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))+3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latin typeface="나눔고딕" pitchFamily="50" charset="-127"/>
                <a:ea typeface="나눔고딕" pitchFamily="50" charset="-127"/>
              </a:rPr>
              <a:t>*(2000)+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latin typeface="나눔고딕" pitchFamily="50" charset="-127"/>
                <a:ea typeface="나눔고딕" pitchFamily="50" charset="-127"/>
              </a:rPr>
              <a:t>1000+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printf("%s\n", 1003);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= 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50" grpId="0" animBg="1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6"/>
          <p:cNvGrpSpPr/>
          <p:nvPr/>
        </p:nvGrpSpPr>
        <p:grpSpPr>
          <a:xfrm>
            <a:off x="776536" y="5013176"/>
            <a:ext cx="1008112" cy="864096"/>
            <a:chOff x="5817096" y="5013176"/>
            <a:chExt cx="1008112" cy="864096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5817096" y="537321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5817096" y="501317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4000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" name="그룹 75"/>
          <p:cNvGrpSpPr/>
          <p:nvPr/>
        </p:nvGrpSpPr>
        <p:grpSpPr>
          <a:xfrm>
            <a:off x="776536" y="3933056"/>
            <a:ext cx="4032448" cy="864096"/>
            <a:chOff x="5817096" y="3933056"/>
            <a:chExt cx="4032448" cy="864096"/>
          </a:xfrm>
        </p:grpSpPr>
        <p:grpSp>
          <p:nvGrpSpPr>
            <p:cNvPr id="13" name="그룹 56"/>
            <p:cNvGrpSpPr/>
            <p:nvPr/>
          </p:nvGrpSpPr>
          <p:grpSpPr>
            <a:xfrm>
              <a:off x="5817096" y="4293096"/>
              <a:ext cx="4032448" cy="504056"/>
              <a:chOff x="992560" y="4293096"/>
              <a:chExt cx="4032448" cy="504056"/>
            </a:xfrm>
          </p:grpSpPr>
          <p:sp>
            <p:nvSpPr>
              <p:cNvPr id="58" name="직사각형 57"/>
              <p:cNvSpPr/>
              <p:nvPr/>
            </p:nvSpPr>
            <p:spPr bwMode="auto">
              <a:xfrm>
                <a:off x="992560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2000672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3008784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4016896" y="429309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 bwMode="auto">
            <a:xfrm>
              <a:off x="5817096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6825208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3004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7833320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3008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8841432" y="393305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3012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4" name="그룹 74"/>
          <p:cNvGrpSpPr/>
          <p:nvPr/>
        </p:nvGrpSpPr>
        <p:grpSpPr>
          <a:xfrm>
            <a:off x="776536" y="2852936"/>
            <a:ext cx="4032448" cy="864096"/>
            <a:chOff x="5817096" y="2852936"/>
            <a:chExt cx="4032448" cy="864096"/>
          </a:xfrm>
        </p:grpSpPr>
        <p:grpSp>
          <p:nvGrpSpPr>
            <p:cNvPr id="15" name="그룹 51"/>
            <p:cNvGrpSpPr/>
            <p:nvPr/>
          </p:nvGrpSpPr>
          <p:grpSpPr>
            <a:xfrm>
              <a:off x="5817096" y="3212976"/>
              <a:ext cx="4032448" cy="504056"/>
              <a:chOff x="992560" y="3212976"/>
              <a:chExt cx="4032448" cy="504056"/>
            </a:xfrm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992560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2000672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3008784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4016896" y="3212976"/>
                <a:ext cx="1008112" cy="504056"/>
              </a:xfrm>
              <a:prstGeom prst="rect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6666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55663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 bwMode="auto">
            <a:xfrm>
              <a:off x="5817096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6825208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2004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7833320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2008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8841432" y="2852936"/>
              <a:ext cx="1008112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2012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8464" y="260648"/>
            <a:ext cx="7128792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**cp[] = {c+3, c+2, c+1, c};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cp;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1" name="그룹 49"/>
          <p:cNvGrpSpPr/>
          <p:nvPr/>
        </p:nvGrpSpPr>
        <p:grpSpPr>
          <a:xfrm>
            <a:off x="776536" y="3212976"/>
            <a:ext cx="4032448" cy="504056"/>
            <a:chOff x="992560" y="3212976"/>
            <a:chExt cx="4032448" cy="50405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992560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2000672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1100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3008784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1200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016896" y="321297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1300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2" name="그룹 48"/>
          <p:cNvGrpSpPr/>
          <p:nvPr/>
        </p:nvGrpSpPr>
        <p:grpSpPr>
          <a:xfrm>
            <a:off x="776536" y="1772816"/>
            <a:ext cx="5472608" cy="864096"/>
            <a:chOff x="992560" y="1772816"/>
            <a:chExt cx="5472608" cy="864096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992560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ENTER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528731" y="2132856"/>
              <a:ext cx="86409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NEW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704862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POINT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241032" y="2132856"/>
              <a:ext cx="1224136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 smtClean="0">
                  <a:latin typeface="나눔고딕" pitchFamily="50" charset="-127"/>
                  <a:ea typeface="나눔고딕" pitchFamily="50" charset="-127"/>
                </a:rPr>
                <a:t>start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992560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1000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2504728" y="1772816"/>
              <a:ext cx="86409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1100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705714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1200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241032" y="1772816"/>
              <a:ext cx="1224136" cy="360040"/>
            </a:xfrm>
            <a:prstGeom prst="rect">
              <a:avLst/>
            </a:prstGeom>
            <a:noFill/>
            <a:ln w="34925" cap="flat" cmpd="sng" algn="ctr">
              <a:noFill/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1300</a:t>
              </a:r>
              <a:endParaRPr kumimoji="1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 bwMode="auto">
          <a:xfrm>
            <a:off x="344488" y="328498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" name="그룹 50"/>
          <p:cNvGrpSpPr/>
          <p:nvPr/>
        </p:nvGrpSpPr>
        <p:grpSpPr>
          <a:xfrm>
            <a:off x="776536" y="4293096"/>
            <a:ext cx="4032448" cy="504056"/>
            <a:chOff x="992560" y="4293096"/>
            <a:chExt cx="4032448" cy="504056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992560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2012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2000672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2008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008784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016896" y="4293096"/>
              <a:ext cx="1008112" cy="504056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2000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 bwMode="auto">
          <a:xfrm>
            <a:off x="272480" y="436510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776536" y="5373216"/>
            <a:ext cx="1008112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3012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72480" y="5445224"/>
            <a:ext cx="43204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025008" y="2780929"/>
            <a:ext cx="4664968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8" lvl="1">
              <a:buNone/>
            </a:pPr>
            <a:r>
              <a:rPr lang="en-US" altLang="ko-KR" sz="2400" b="0" dirty="0">
                <a:latin typeface="나눔고딕" pitchFamily="50" charset="-127"/>
                <a:ea typeface="나눔고딕" pitchFamily="50" charset="-127"/>
              </a:rPr>
              <a:t>printf("%s\n", </a:t>
            </a:r>
            <a:r>
              <a:rPr lang="en-US" altLang="ko-KR" sz="2400" b="0" dirty="0" err="1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dirty="0">
                <a:latin typeface="나눔고딕" pitchFamily="50" charset="-127"/>
                <a:ea typeface="나눔고딕" pitchFamily="50" charset="-127"/>
              </a:rPr>
              <a:t>[0][3]+2); </a:t>
            </a:r>
            <a:endParaRPr lang="ko-KR" altLang="ko-KR" sz="2400" b="0" dirty="0">
              <a:latin typeface="나눔고딕" pitchFamily="50" charset="-127"/>
              <a:ea typeface="나눔고딕" pitchFamily="50" charset="-127"/>
            </a:endParaRP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*(*(cpp+0)+3)+2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*(*(3012)+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3)+2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*(2000+3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)+2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2012)+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1300+2 = 1302 </a:t>
            </a:r>
            <a:endParaRPr lang="en-US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("%s\n", 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1302);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= art</a:t>
            </a:r>
            <a:endParaRPr lang="en-US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372" y="332656"/>
            <a:ext cx="8915400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2.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다음과 같은 코드가 있다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예상되는 실행 결과를 적어 보세요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char **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[] = {c+3, c+2, c+1, c};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;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main()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{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buNone/>
            </a:pP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("%s\n", **++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marL="400050" lvl="1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("%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s\n", 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*--*++cpp+1);   </a:t>
            </a: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buNone/>
            </a:pPr>
            <a:r>
              <a:rPr lang="en-US" altLang="ko-KR" sz="2400" dirty="0" err="1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("%s\n", *(++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)[-1]+3);  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buNone/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printf("%s\n", </a:t>
            </a:r>
            <a:r>
              <a:rPr lang="en-US" altLang="ko-KR" sz="2400" b="1" dirty="0" err="1" smtClean="0"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[0][3]+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2); </a:t>
            </a:r>
            <a:endParaRPr lang="ko-KR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 marL="400050" lvl="1" indent="0" hangingPunct="0">
              <a:buNone/>
            </a:pPr>
            <a:r>
              <a:rPr lang="nl-NL" altLang="ko-KR" sz="2400" dirty="0">
                <a:latin typeface="나눔고딕" pitchFamily="50" charset="-127"/>
                <a:ea typeface="나눔고딕" pitchFamily="50" charset="-127"/>
              </a:rPr>
              <a:t>return 0;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 hangingPunc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89105" y="2492896"/>
            <a:ext cx="129614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POINT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NTER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ER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art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5889104" y="2492896"/>
            <a:ext cx="1296144" cy="1800200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7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8464" y="260648"/>
            <a:ext cx="7128792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**cp[] = {c+3, c+2, c+1, c};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cp;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745088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601072" y="1052736"/>
            <a:ext cx="397416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printf("%s\n", **++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*(*(++</a:t>
            </a:r>
            <a:r>
              <a:rPr lang="en-US" altLang="ko-KR" sz="24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4448944" y="2132856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448944" y="2996952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448944" y="3861048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2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448944" y="4725144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60512" y="4365104"/>
            <a:ext cx="1008112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7" name="직선 화살표 연결선 76"/>
          <p:cNvCxnSpPr>
            <a:stCxn id="57" idx="3"/>
            <a:endCxn id="8" idx="1"/>
          </p:cNvCxnSpPr>
          <p:nvPr/>
        </p:nvCxnSpPr>
        <p:spPr bwMode="auto">
          <a:xfrm>
            <a:off x="5457056" y="2492896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직선 화살표 연결선 80"/>
          <p:cNvCxnSpPr>
            <a:stCxn id="63" idx="3"/>
          </p:cNvCxnSpPr>
          <p:nvPr/>
        </p:nvCxnSpPr>
        <p:spPr bwMode="auto">
          <a:xfrm>
            <a:off x="5457056" y="3356992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직선 화살표 연결선 81"/>
          <p:cNvCxnSpPr>
            <a:stCxn id="64" idx="3"/>
          </p:cNvCxnSpPr>
          <p:nvPr/>
        </p:nvCxnSpPr>
        <p:spPr bwMode="auto">
          <a:xfrm>
            <a:off x="5457056" y="4221088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직선 화살표 연결선 82"/>
          <p:cNvCxnSpPr>
            <a:stCxn id="73" idx="3"/>
          </p:cNvCxnSpPr>
          <p:nvPr/>
        </p:nvCxnSpPr>
        <p:spPr bwMode="auto">
          <a:xfrm>
            <a:off x="5457056" y="5085184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직사각형 89"/>
          <p:cNvSpPr/>
          <p:nvPr/>
        </p:nvSpPr>
        <p:spPr bwMode="auto">
          <a:xfrm>
            <a:off x="2504728" y="2132856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504728" y="2996952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504728" y="3861048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1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2504728" y="4725144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4" name="직선 화살표 연결선 93"/>
          <p:cNvCxnSpPr>
            <a:stCxn id="90" idx="3"/>
            <a:endCxn id="57" idx="1"/>
          </p:cNvCxnSpPr>
          <p:nvPr/>
        </p:nvCxnSpPr>
        <p:spPr bwMode="auto">
          <a:xfrm>
            <a:off x="3512840" y="2492896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직선 화살표 연결선 94"/>
          <p:cNvCxnSpPr>
            <a:stCxn id="91" idx="3"/>
            <a:endCxn id="63" idx="1"/>
          </p:cNvCxnSpPr>
          <p:nvPr/>
        </p:nvCxnSpPr>
        <p:spPr bwMode="auto">
          <a:xfrm>
            <a:off x="3512840" y="3356992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직선 화살표 연결선 95"/>
          <p:cNvCxnSpPr>
            <a:stCxn id="92" idx="3"/>
          </p:cNvCxnSpPr>
          <p:nvPr/>
        </p:nvCxnSpPr>
        <p:spPr bwMode="auto">
          <a:xfrm>
            <a:off x="3512840" y="4221088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직선 화살표 연결선 96"/>
          <p:cNvCxnSpPr>
            <a:stCxn id="93" idx="3"/>
          </p:cNvCxnSpPr>
          <p:nvPr/>
        </p:nvCxnSpPr>
        <p:spPr bwMode="auto">
          <a:xfrm>
            <a:off x="3512840" y="5085184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직사각형 97"/>
          <p:cNvSpPr/>
          <p:nvPr/>
        </p:nvSpPr>
        <p:spPr bwMode="auto">
          <a:xfrm>
            <a:off x="560512" y="4725144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9" name="직선 화살표 연결선 98"/>
          <p:cNvCxnSpPr>
            <a:stCxn id="98" idx="3"/>
            <a:endCxn id="93" idx="1"/>
          </p:cNvCxnSpPr>
          <p:nvPr/>
        </p:nvCxnSpPr>
        <p:spPr bwMode="auto">
          <a:xfrm>
            <a:off x="1568624" y="5085184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직사각형 99"/>
          <p:cNvSpPr/>
          <p:nvPr/>
        </p:nvSpPr>
        <p:spPr bwMode="auto">
          <a:xfrm>
            <a:off x="1712640" y="2132856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p[3]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800872" y="2060848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c[0]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3800872" y="2996952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c[1]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3800872" y="3843119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c[2]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800872" y="4725144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c[3]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1712640" y="2996952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p[2]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1712640" y="3861048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p[1]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1712640" y="4725144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p[0]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6177136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6609184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041232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473280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R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7905328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5745088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6177136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6609184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W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7041232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5745088" y="3861048"/>
            <a:ext cx="432048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P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6177136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O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6609184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I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7041232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7473280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7905328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5745088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s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6177136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6609184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a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7041232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r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7473280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7905328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3" name="직선 화살표 연결선 52"/>
          <p:cNvCxnSpPr>
            <a:stCxn id="98" idx="3"/>
            <a:endCxn id="92" idx="1"/>
          </p:cNvCxnSpPr>
          <p:nvPr/>
        </p:nvCxnSpPr>
        <p:spPr bwMode="auto">
          <a:xfrm flipV="1">
            <a:off x="1568624" y="4221088"/>
            <a:ext cx="936104" cy="86409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8464" y="260648"/>
            <a:ext cx="7128792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**cp[] = {c+3, c+2, c+1, c};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cp;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745088" y="2132856"/>
            <a:ext cx="432048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80992" y="1052736"/>
            <a:ext cx="469424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("%s\n", *--*++cpp+1);   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*(--(*(++</a:t>
            </a:r>
            <a:r>
              <a:rPr lang="en-US" altLang="ko-KR" sz="24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)))+1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4448944" y="2132856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3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448944" y="2996952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2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448944" y="3861048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448944" y="4725144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60512" y="4365104"/>
            <a:ext cx="1008112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7" name="직선 화살표 연결선 76"/>
          <p:cNvCxnSpPr>
            <a:stCxn id="57" idx="3"/>
            <a:endCxn id="8" idx="1"/>
          </p:cNvCxnSpPr>
          <p:nvPr/>
        </p:nvCxnSpPr>
        <p:spPr bwMode="auto">
          <a:xfrm>
            <a:off x="5457056" y="2492896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직선 화살표 연결선 80"/>
          <p:cNvCxnSpPr>
            <a:stCxn id="63" idx="3"/>
            <a:endCxn id="140" idx="1"/>
          </p:cNvCxnSpPr>
          <p:nvPr/>
        </p:nvCxnSpPr>
        <p:spPr bwMode="auto">
          <a:xfrm>
            <a:off x="5457056" y="3356992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직선 화살표 연결선 81"/>
          <p:cNvCxnSpPr>
            <a:stCxn id="64" idx="3"/>
          </p:cNvCxnSpPr>
          <p:nvPr/>
        </p:nvCxnSpPr>
        <p:spPr bwMode="auto">
          <a:xfrm>
            <a:off x="5457056" y="4221088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직선 화살표 연결선 82"/>
          <p:cNvCxnSpPr>
            <a:stCxn id="73" idx="3"/>
          </p:cNvCxnSpPr>
          <p:nvPr/>
        </p:nvCxnSpPr>
        <p:spPr bwMode="auto">
          <a:xfrm>
            <a:off x="5457056" y="5085184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직사각형 89"/>
          <p:cNvSpPr/>
          <p:nvPr/>
        </p:nvSpPr>
        <p:spPr bwMode="auto">
          <a:xfrm>
            <a:off x="2504728" y="2132856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504728" y="2996952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1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504728" y="3861048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2504728" y="4725144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4" name="직선 화살표 연결선 93"/>
          <p:cNvCxnSpPr>
            <a:stCxn id="90" idx="3"/>
            <a:endCxn id="57" idx="1"/>
          </p:cNvCxnSpPr>
          <p:nvPr/>
        </p:nvCxnSpPr>
        <p:spPr bwMode="auto">
          <a:xfrm>
            <a:off x="3512840" y="2492896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직선 화살표 연결선 94"/>
          <p:cNvCxnSpPr>
            <a:stCxn id="91" idx="3"/>
            <a:endCxn id="63" idx="1"/>
          </p:cNvCxnSpPr>
          <p:nvPr/>
        </p:nvCxnSpPr>
        <p:spPr bwMode="auto">
          <a:xfrm>
            <a:off x="3512840" y="3356992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직선 화살표 연결선 95"/>
          <p:cNvCxnSpPr>
            <a:stCxn id="92" idx="3"/>
          </p:cNvCxnSpPr>
          <p:nvPr/>
        </p:nvCxnSpPr>
        <p:spPr bwMode="auto">
          <a:xfrm>
            <a:off x="3512840" y="4221088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직선 화살표 연결선 96"/>
          <p:cNvCxnSpPr>
            <a:stCxn id="93" idx="3"/>
          </p:cNvCxnSpPr>
          <p:nvPr/>
        </p:nvCxnSpPr>
        <p:spPr bwMode="auto">
          <a:xfrm>
            <a:off x="3512840" y="5085184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직사각형 97"/>
          <p:cNvSpPr/>
          <p:nvPr/>
        </p:nvSpPr>
        <p:spPr bwMode="auto">
          <a:xfrm>
            <a:off x="560512" y="4725144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9" name="직선 화살표 연결선 98"/>
          <p:cNvCxnSpPr>
            <a:stCxn id="98" idx="3"/>
          </p:cNvCxnSpPr>
          <p:nvPr/>
        </p:nvCxnSpPr>
        <p:spPr bwMode="auto">
          <a:xfrm flipV="1">
            <a:off x="1568624" y="4365104"/>
            <a:ext cx="936104" cy="72008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직사각형 99"/>
          <p:cNvSpPr/>
          <p:nvPr/>
        </p:nvSpPr>
        <p:spPr bwMode="auto">
          <a:xfrm>
            <a:off x="1712640" y="2132856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p[3]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800872" y="2060848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c[0]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3800872" y="2996952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c[1]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3800872" y="3843119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c[2]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800872" y="4725144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c[3]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1712640" y="2996952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p[2]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1712640" y="3861048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p[1]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1712640" y="4725144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p[0]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6177136" y="2132856"/>
            <a:ext cx="432048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6609184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041232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473280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R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7905328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5745088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6177136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6609184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W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7041232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5745088" y="3861048"/>
            <a:ext cx="432048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effectLst/>
                <a:latin typeface="나눔고딕" pitchFamily="50" charset="-127"/>
                <a:ea typeface="나눔고딕" pitchFamily="50" charset="-127"/>
              </a:rPr>
              <a:t>P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6177136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O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6609184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I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7041232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7473280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7905328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5745088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s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6177136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6609184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a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7041232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r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7473280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7905328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4" name="직선 화살표 연결선 53"/>
          <p:cNvCxnSpPr>
            <a:endCxn id="57" idx="1"/>
          </p:cNvCxnSpPr>
          <p:nvPr/>
        </p:nvCxnSpPr>
        <p:spPr bwMode="auto">
          <a:xfrm flipV="1">
            <a:off x="3512840" y="2492896"/>
            <a:ext cx="936104" cy="86409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 flipV="1">
            <a:off x="1568624" y="3356992"/>
            <a:ext cx="936104" cy="172819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8464" y="260648"/>
            <a:ext cx="7128792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*c[] = {"ENTER", "NEW", "POINT", "start"};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**cp[] = {c+3, c+2, c+1, c};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char ***</a:t>
            </a:r>
            <a:r>
              <a:rPr lang="en-US" altLang="ko-KR" sz="2400" b="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cp;</a:t>
            </a:r>
            <a:endParaRPr lang="ko-KR" altLang="ko-KR" sz="24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745088" y="2132856"/>
            <a:ext cx="432048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80992" y="1052736"/>
            <a:ext cx="469424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*(++</a:t>
            </a:r>
            <a:r>
              <a:rPr lang="en-US" altLang="ko-KR" sz="24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)[-1]+3   </a:t>
            </a:r>
          </a:p>
          <a:p>
            <a:pPr marL="0" lvl="1" algn="l" defTabSz="855663" eaLnBrk="0" hangingPunct="0">
              <a:spcBef>
                <a:spcPct val="20000"/>
              </a:spcBef>
            </a:pP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*(*((++</a:t>
            </a:r>
            <a:r>
              <a:rPr lang="en-US" altLang="ko-KR" sz="24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cpp</a:t>
            </a:r>
            <a:r>
              <a:rPr lang="en-US" altLang="ko-KR" sz="24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)-1))+3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4448944" y="2132856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448944" y="3861048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448944" y="4725144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60512" y="4365104"/>
            <a:ext cx="1008112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cpp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7" name="직선 화살표 연결선 76"/>
          <p:cNvCxnSpPr>
            <a:stCxn id="57" idx="3"/>
            <a:endCxn id="8" idx="1"/>
          </p:cNvCxnSpPr>
          <p:nvPr/>
        </p:nvCxnSpPr>
        <p:spPr bwMode="auto">
          <a:xfrm>
            <a:off x="5457056" y="2492896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직선 화살표 연결선 80"/>
          <p:cNvCxnSpPr>
            <a:endCxn id="140" idx="1"/>
          </p:cNvCxnSpPr>
          <p:nvPr/>
        </p:nvCxnSpPr>
        <p:spPr bwMode="auto">
          <a:xfrm>
            <a:off x="5457056" y="3356992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직선 화살표 연결선 81"/>
          <p:cNvCxnSpPr>
            <a:stCxn id="64" idx="3"/>
          </p:cNvCxnSpPr>
          <p:nvPr/>
        </p:nvCxnSpPr>
        <p:spPr bwMode="auto">
          <a:xfrm>
            <a:off x="5457056" y="4221088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직선 화살표 연결선 82"/>
          <p:cNvCxnSpPr>
            <a:stCxn id="73" idx="3"/>
          </p:cNvCxnSpPr>
          <p:nvPr/>
        </p:nvCxnSpPr>
        <p:spPr bwMode="auto">
          <a:xfrm>
            <a:off x="5457056" y="5085184"/>
            <a:ext cx="288032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직사각형 89"/>
          <p:cNvSpPr/>
          <p:nvPr/>
        </p:nvSpPr>
        <p:spPr bwMode="auto">
          <a:xfrm>
            <a:off x="2504728" y="2132856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1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504728" y="2996952"/>
            <a:ext cx="1008112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7777FF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0, 2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504728" y="3861048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2504728" y="4725144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4" name="직선 화살표 연결선 93"/>
          <p:cNvCxnSpPr>
            <a:stCxn id="90" idx="3"/>
            <a:endCxn id="57" idx="1"/>
          </p:cNvCxnSpPr>
          <p:nvPr/>
        </p:nvCxnSpPr>
        <p:spPr bwMode="auto">
          <a:xfrm>
            <a:off x="3512840" y="2492896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직선 화살표 연결선 94"/>
          <p:cNvCxnSpPr>
            <a:stCxn id="91" idx="3"/>
            <a:endCxn id="57" idx="1"/>
          </p:cNvCxnSpPr>
          <p:nvPr/>
        </p:nvCxnSpPr>
        <p:spPr bwMode="auto">
          <a:xfrm flipV="1">
            <a:off x="3512840" y="2492896"/>
            <a:ext cx="936104" cy="86409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직선 화살표 연결선 95"/>
          <p:cNvCxnSpPr>
            <a:stCxn id="92" idx="3"/>
          </p:cNvCxnSpPr>
          <p:nvPr/>
        </p:nvCxnSpPr>
        <p:spPr bwMode="auto">
          <a:xfrm>
            <a:off x="3512840" y="4221088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직선 화살표 연결선 96"/>
          <p:cNvCxnSpPr>
            <a:stCxn id="93" idx="3"/>
          </p:cNvCxnSpPr>
          <p:nvPr/>
        </p:nvCxnSpPr>
        <p:spPr bwMode="auto">
          <a:xfrm>
            <a:off x="3512840" y="5085184"/>
            <a:ext cx="936104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직사각형 97"/>
          <p:cNvSpPr/>
          <p:nvPr/>
        </p:nvSpPr>
        <p:spPr bwMode="auto">
          <a:xfrm>
            <a:off x="560512" y="4725144"/>
            <a:ext cx="1008112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9" name="직선 화살표 연결선 98"/>
          <p:cNvCxnSpPr>
            <a:stCxn id="98" idx="3"/>
            <a:endCxn id="91" idx="1"/>
          </p:cNvCxnSpPr>
          <p:nvPr/>
        </p:nvCxnSpPr>
        <p:spPr bwMode="auto">
          <a:xfrm flipV="1">
            <a:off x="1568624" y="3356992"/>
            <a:ext cx="936104" cy="172819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직사각형 99"/>
          <p:cNvSpPr/>
          <p:nvPr/>
        </p:nvSpPr>
        <p:spPr bwMode="auto">
          <a:xfrm>
            <a:off x="1712640" y="2132856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p[3]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800872" y="2060848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c[0]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3800872" y="2996952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c[1]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3800872" y="3843119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c[2]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800872" y="4725144"/>
            <a:ext cx="720080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c[3]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1712640" y="2996952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p[2]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1712640" y="3861048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p[1]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1712640" y="4725144"/>
            <a:ext cx="792088" cy="360040"/>
          </a:xfrm>
          <a:prstGeom prst="rect">
            <a:avLst/>
          </a:prstGeom>
          <a:noFill/>
          <a:ln w="34925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kumimoji="1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p[0]</a:t>
            </a:r>
            <a:endParaRPr kumimoji="1" lang="ko-KR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6177136" y="2132856"/>
            <a:ext cx="432048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6609184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041232" y="2132856"/>
            <a:ext cx="432048" cy="720080"/>
          </a:xfrm>
          <a:prstGeom prst="rect">
            <a:avLst/>
          </a:prstGeom>
          <a:solidFill>
            <a:srgbClr val="0000FF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473280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R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7905328" y="2132856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5745088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6177136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E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6609184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W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7041232" y="2996952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5745088" y="3861048"/>
            <a:ext cx="432048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effectLst/>
                <a:latin typeface="나눔고딕" pitchFamily="50" charset="-127"/>
                <a:ea typeface="나눔고딕" pitchFamily="50" charset="-127"/>
              </a:rPr>
              <a:t>P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6177136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O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6609184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I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7041232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7473280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7905328" y="3861048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5745088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s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6177136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6609184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a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7041232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r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7473280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7905328" y="4725144"/>
            <a:ext cx="432048" cy="720080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\0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5" name="직선 화살표 연결선 54"/>
          <p:cNvCxnSpPr>
            <a:stCxn id="98" idx="3"/>
            <a:endCxn id="90" idx="1"/>
          </p:cNvCxnSpPr>
          <p:nvPr/>
        </p:nvCxnSpPr>
        <p:spPr bwMode="auto">
          <a:xfrm flipV="1">
            <a:off x="1568624" y="2492896"/>
            <a:ext cx="936104" cy="25922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59" name="직사각형 58"/>
          <p:cNvSpPr/>
          <p:nvPr/>
        </p:nvSpPr>
        <p:spPr bwMode="auto">
          <a:xfrm>
            <a:off x="4448944" y="2996952"/>
            <a:ext cx="1008112" cy="7200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4925" cap="flat" cmpd="sng" algn="ctr">
          <a:solidFill>
            <a:srgbClr val="666699"/>
          </a:solidFill>
          <a:prstDash val="solid"/>
          <a:round/>
          <a:headEnd type="none" w="med" len="med"/>
          <a:tailEnd type="triangle" w="med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5663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4925" cap="flat" cmpd="sng" algn="ctr">
          <a:solidFill>
            <a:srgbClr val="666699"/>
          </a:solidFill>
          <a:prstDash val="solid"/>
          <a:round/>
          <a:headEnd type="none" w="med" len="med"/>
          <a:tailEnd type="triangle" w="med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5663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13018</TotalTime>
  <Words>977</Words>
  <Application>Microsoft Office PowerPoint</Application>
  <PresentationFormat>A4 용지(210x297mm)</PresentationFormat>
  <Paragraphs>353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Arial</vt:lpstr>
      <vt:lpstr>나눔고딕</vt:lpstr>
      <vt:lpstr>산돌광수B</vt:lpstr>
      <vt:lpstr>맑은 고딕</vt:lpstr>
      <vt:lpstr>Candara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권윤성</dc:creator>
  <cp:lastModifiedBy>9020master</cp:lastModifiedBy>
  <cp:revision>1503</cp:revision>
  <cp:lastPrinted>2002-11-21T10:00:09Z</cp:lastPrinted>
  <dcterms:created xsi:type="dcterms:W3CDTF">2002-06-14T05:23:52Z</dcterms:created>
  <dcterms:modified xsi:type="dcterms:W3CDTF">2019-05-16T05:42:54Z</dcterms:modified>
</cp:coreProperties>
</file>