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16" r:id="rId2"/>
    <p:sldId id="618" r:id="rId3"/>
    <p:sldId id="617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E5CB8"/>
    <a:srgbClr val="005DA2"/>
    <a:srgbClr val="3366CC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2674" autoAdjust="0"/>
  </p:normalViewPr>
  <p:slideViewPr>
    <p:cSldViewPr>
      <p:cViewPr varScale="1">
        <p:scale>
          <a:sx n="103" d="100"/>
          <a:sy n="103" d="100"/>
        </p:scale>
        <p:origin x="-150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50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6F4C6-E93B-4806-81D2-F114C867E49D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1ABA-6434-462B-8F28-565603D6A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806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51ABA-6434-462B-8F28-565603D6AD2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7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2E5CB8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72480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491204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73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9273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980728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1382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grou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276872"/>
            <a:ext cx="9906000" cy="108012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이것이 </a:t>
            </a:r>
            <a:r>
              <a:rPr lang="en-US" altLang="ko-KR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C++ 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en-US" altLang="ko-KR" dirty="0" smtClean="0"/>
              <a:t>auto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초깃값</a:t>
            </a:r>
            <a:r>
              <a:rPr lang="en-US" altLang="ko-KR" dirty="0" smtClean="0"/>
              <a:t>);</a:t>
            </a:r>
          </a:p>
          <a:p>
            <a:r>
              <a:rPr lang="ko-KR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초깃값의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형식에 맞춰 선언하는 인스턴스의 형식이 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결정된다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72480" y="2276286"/>
            <a:ext cx="950505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stdafx.h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iostream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main(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 = 10;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b(a);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8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auto</a:t>
            </a:r>
            <a:r>
              <a:rPr kumimoji="1" lang="en-US" altLang="ko-KR" sz="28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c(b);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a + b + c &lt;&lt; std::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형식 </a:t>
            </a: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변수이름 </a:t>
            </a:r>
            <a:r>
              <a:rPr lang="en-US" altLang="ko-KR" sz="2400" b="1" dirty="0" smtClean="0"/>
              <a:t>=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new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형식</a:t>
            </a:r>
            <a:r>
              <a:rPr lang="en-US" altLang="ko-KR" sz="2400" b="1" dirty="0" smtClean="0"/>
              <a:t>;</a:t>
            </a:r>
          </a:p>
          <a:p>
            <a:pPr lvl="1">
              <a:buNone/>
            </a:pPr>
            <a:r>
              <a:rPr lang="en-US" altLang="ko-KR" sz="2000" dirty="0" smtClean="0"/>
              <a:t>: ‘</a:t>
            </a:r>
            <a:r>
              <a:rPr lang="ko-KR" altLang="en-US" sz="2000" dirty="0" smtClean="0"/>
              <a:t>형식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에 대한 인스턴스 하나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한 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ko-KR" altLang="en-US" sz="2000" u="sng" dirty="0" smtClean="0"/>
              <a:t>동적 생성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 </a:t>
            </a:r>
            <a:r>
              <a:rPr lang="ko-KR" altLang="en-US" sz="2000" u="sng" dirty="0" smtClean="0"/>
              <a:t>내부적으로 대상 형식의 </a:t>
            </a:r>
            <a:r>
              <a:rPr lang="ko-KR" altLang="en-US" sz="2000" u="sng" dirty="0" err="1" smtClean="0">
                <a:solidFill>
                  <a:schemeClr val="accent1">
                    <a:lumMod val="75000"/>
                  </a:schemeClr>
                </a:solidFill>
              </a:rPr>
              <a:t>생성자를</a:t>
            </a:r>
            <a:r>
              <a:rPr lang="ko-KR" alt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 호출</a:t>
            </a:r>
            <a:r>
              <a:rPr lang="ko-KR" altLang="en-US" sz="2000" u="sng" dirty="0" smtClean="0"/>
              <a:t>한다</a:t>
            </a:r>
            <a:r>
              <a:rPr lang="en-US" altLang="ko-KR" sz="2000" u="sng" dirty="0" smtClean="0"/>
              <a:t>.</a:t>
            </a:r>
          </a:p>
          <a:p>
            <a:r>
              <a:rPr lang="en-US" altLang="ko-KR" sz="2400" b="1" dirty="0" smtClean="0">
                <a:solidFill>
                  <a:srgbClr val="0000FF"/>
                </a:solidFill>
              </a:rPr>
              <a:t>delete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변수이름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new </a:t>
            </a:r>
            <a:r>
              <a:rPr lang="ko-KR" altLang="en-US" sz="2000" dirty="0" smtClean="0"/>
              <a:t>연산자로 동적 할당한 것은 반드시 </a:t>
            </a:r>
            <a:r>
              <a:rPr lang="en-US" altLang="ko-KR" sz="2000" dirty="0" smtClean="0"/>
              <a:t>delete</a:t>
            </a:r>
            <a:r>
              <a:rPr lang="ko-KR" altLang="en-US" sz="2000" dirty="0" smtClean="0"/>
              <a:t>로 삭제한다</a:t>
            </a:r>
            <a:r>
              <a:rPr lang="en-US" altLang="ko-KR" sz="2000" dirty="0" smtClean="0"/>
              <a:t>. </a:t>
            </a:r>
            <a:r>
              <a:rPr lang="ko-KR" altLang="en-US" sz="2000" u="sng" dirty="0" smtClean="0"/>
              <a:t>내부적으로 대상 형식의 </a:t>
            </a:r>
            <a:r>
              <a:rPr lang="ko-KR" altLang="en-US" sz="2000" u="sng" dirty="0" err="1" smtClean="0">
                <a:solidFill>
                  <a:schemeClr val="accent1">
                    <a:lumMod val="75000"/>
                  </a:schemeClr>
                </a:solidFill>
              </a:rPr>
              <a:t>소멸자를</a:t>
            </a:r>
            <a:r>
              <a:rPr lang="ko-KR" altLang="en-US" sz="2000" u="sng" dirty="0" smtClean="0">
                <a:solidFill>
                  <a:schemeClr val="accent1">
                    <a:lumMod val="75000"/>
                  </a:schemeClr>
                </a:solidFill>
              </a:rPr>
              <a:t> 호출</a:t>
            </a:r>
            <a:r>
              <a:rPr lang="ko-KR" altLang="en-US" sz="2000" u="sng" dirty="0" smtClean="0"/>
              <a:t>한다</a:t>
            </a:r>
            <a:r>
              <a:rPr lang="en-US" altLang="ko-KR" sz="2000" u="sng" dirty="0" smtClean="0"/>
              <a:t>.</a:t>
            </a:r>
          </a:p>
          <a:p>
            <a:r>
              <a:rPr lang="ko-KR" altLang="en-US" sz="2400" b="1" dirty="0" smtClean="0"/>
              <a:t>형식 </a:t>
            </a: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변수이름 </a:t>
            </a:r>
            <a:r>
              <a:rPr lang="en-US" altLang="ko-KR" sz="2400" b="1" dirty="0" smtClean="0"/>
              <a:t>=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new [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요소개수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]</a:t>
            </a:r>
            <a:r>
              <a:rPr lang="en-US" altLang="ko-KR" sz="2400" b="1" dirty="0" smtClean="0"/>
              <a:t>;</a:t>
            </a:r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여러 인스턴스를 동적 생성할 때는 배열로 생성한다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b="1" dirty="0" smtClean="0">
                <a:solidFill>
                  <a:srgbClr val="0000FF"/>
                </a:solidFill>
              </a:rPr>
              <a:t>delete []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변수이름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배열로 생성한 것은 반드시 배열로 삭제</a:t>
            </a:r>
            <a:r>
              <a:rPr lang="ko-KR" altLang="en-US" sz="2000" dirty="0" smtClean="0"/>
              <a:t>해야 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는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 할당</a:t>
            </a:r>
            <a:r>
              <a:rPr lang="en-US" altLang="ko-KR" dirty="0" smtClean="0"/>
              <a:t>), delete</a:t>
            </a:r>
            <a:r>
              <a:rPr lang="ko-KR" altLang="en-US" dirty="0" smtClean="0"/>
              <a:t>는 소멸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연산자이다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NewDeleteSample.cpp</a:t>
            </a:r>
            <a:endParaRPr lang="ko-KR" alt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72480" y="1534865"/>
            <a:ext cx="9505056" cy="45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stdafx.h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iostream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인스턴스만 동적으로 생성하는 경우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new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초깃값을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기술하는 경우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pNewData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new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(10);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5;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*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*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pNewData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delete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delete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pNewData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배열로 생성한 것은 반드시 배열로 삭제한다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72480" y="1556792"/>
            <a:ext cx="950505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stdafx.h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iostream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using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namespace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std;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객체를 배열 형태로 동적 생성한다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new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[5]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맑은 고딕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for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 5; ++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] = (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+ 1) * 10;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for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 5; ++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]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배열 형태로 생성한 대상은 반드시 배열 형태를 통해 삭제한다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!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delete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 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arr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참조자 형식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형식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원본 인스턴스</a:t>
            </a:r>
            <a:r>
              <a:rPr lang="en-US" altLang="ko-KR" dirty="0" smtClean="0"/>
              <a:t>;</a:t>
            </a:r>
          </a:p>
          <a:p>
            <a:r>
              <a:rPr lang="ko-KR" altLang="en-US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참조자 형식은 포인터와 구조적으로 비슷하고 반드시 선언과 동시에 초기화 해야 한다</a:t>
            </a:r>
            <a:r>
              <a:rPr lang="en-US" altLang="ko-K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72480" y="1909277"/>
            <a:ext cx="963352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stdafx.h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iostream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using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namespace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std;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10;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변수에 대한 참조자 선언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&amp;ref = 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nData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참조자의 값을 변경하면 원본도 변경된다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!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ref = 20;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포인터를 쓰는 것과 비슷하다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&amp;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*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30;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참조자 형식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형식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원본 인스턴스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매개변수가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참조자면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호출자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코드만으로는 매개변수가 참조자라는 것을 알 수 없다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72480" y="1863111"/>
            <a:ext cx="963352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stdafx.h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iostream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using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namespace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std;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매개변수가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에 대한 참조 형식이다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rParam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피호출자 함수에서 원본의 값을 변경했다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100;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참조에 의한 인수 전달이다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nData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참조자 형식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형식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원본 인스턴스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매개변수가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참조자면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피호출자 함수에서 원본을 변경할 수 있다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44488" y="2324774"/>
            <a:ext cx="95615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참조 전달이므로 </a:t>
            </a:r>
            <a:r>
              <a:rPr kumimoji="1" lang="ko-KR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호출자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변수의 값을 변경할 수 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Swap(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&amp;a,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&amp;b)</a:t>
            </a:r>
            <a:endParaRPr kumimoji="1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nTmp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a;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a = b;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b =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nTmp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x = 10, y = 20;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참조 전달이며 두 변수의 값이 교환된다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Swap(x, y);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r-value </a:t>
            </a:r>
            <a:r>
              <a:rPr lang="ko-KR" altLang="en-US" dirty="0" smtClean="0"/>
              <a:t>참조자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형식 </a:t>
            </a:r>
            <a:r>
              <a:rPr lang="en-US" altLang="ko-KR" dirty="0" smtClean="0"/>
              <a:t>&amp;&amp;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= r-value;</a:t>
            </a:r>
          </a:p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연산의 임시결과는 상수이며 보통 이 임시결과에 대해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r-value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참조를 선언한다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72480" y="1847721"/>
            <a:ext cx="963352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nInput =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"Input number: 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&gt;&gt; nInput;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산술 연산으로 만들어진 임시 객체에 대한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r-value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참조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 &amp;&amp;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nInput + 5;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함수 반환으로 만들어진 임시 객체에 대한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r-value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참조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&amp;&amp;result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(10);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값을 변경할 수 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result += 10;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범위 기반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1224136"/>
          </a:xfrm>
        </p:spPr>
        <p:txBody>
          <a:bodyPr/>
          <a:lstStyle/>
          <a:p>
            <a:r>
              <a:rPr lang="en-US" altLang="ko-KR" dirty="0" smtClean="0"/>
              <a:t>for(auto </a:t>
            </a:r>
            <a:r>
              <a:rPr lang="ko-KR" altLang="en-US" dirty="0" smtClean="0"/>
              <a:t>요소변수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배열이름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반복구문</a:t>
            </a:r>
            <a:r>
              <a:rPr lang="en-US" altLang="ko-KR" dirty="0" smtClean="0"/>
              <a:t>;</a:t>
            </a:r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 횟수는 배열 요소 개수에 맞춰 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결정된다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72480" y="2340166"/>
            <a:ext cx="963352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aList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[5] = { 10, 20, 30, 40, 50 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범위 기반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C++11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스타일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반복문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각 요소의 값을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에 복사한다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for(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auto n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aList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n &lt;&lt;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 '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은 각 요소에 대한 참조다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for(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auto &amp;n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aList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n &lt;&lt;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 '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와는 다른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Chapter 1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장의 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인스턴스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지금까지 배웠던 변수를 객체라는 다른 형식으로 다루는 것입니다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b="1" dirty="0" smtClean="0"/>
              <a:t>auto</a:t>
            </a:r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초깃값을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자료형에</a:t>
            </a:r>
            <a:r>
              <a:rPr lang="ko-KR" altLang="en-US" sz="2000" dirty="0" smtClean="0"/>
              <a:t> 맞춰 선언하는 인스턴스의 </a:t>
            </a:r>
            <a:r>
              <a:rPr lang="ko-KR" altLang="en-US" sz="2000" dirty="0" err="1" smtClean="0"/>
              <a:t>자료형을</a:t>
            </a:r>
            <a:r>
              <a:rPr lang="ko-KR" altLang="en-US" sz="2000" dirty="0" smtClean="0"/>
              <a:t> 자동으로 결정합니다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err="1" smtClean="0"/>
              <a:t>참조형</a:t>
            </a:r>
            <a:r>
              <a:rPr lang="ko-KR" altLang="en-US" sz="2400" b="1" dirty="0" smtClean="0"/>
              <a:t> 변수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</a:t>
            </a:r>
            <a:r>
              <a:rPr lang="ko-KR" altLang="en-US" sz="2000" dirty="0" smtClean="0"/>
              <a:t>포인터의 오류를 줄여주는 자료 다루기 방법입니다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범위 기반 </a:t>
            </a:r>
            <a:r>
              <a:rPr lang="en-US" altLang="ko-KR" sz="2400" b="1" dirty="0" smtClean="0"/>
              <a:t>for</a:t>
            </a:r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특정 조건 없이도 </a:t>
            </a:r>
            <a:r>
              <a:rPr lang="ko-KR" altLang="en-US" sz="2000" dirty="0" err="1" smtClean="0"/>
              <a:t>반복문을</a:t>
            </a:r>
            <a:r>
              <a:rPr lang="ko-KR" altLang="en-US" sz="2000" dirty="0" smtClean="0"/>
              <a:t> 사용하도록 도와줍니다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인스턴스</a:t>
            </a:r>
            <a:r>
              <a:rPr lang="en-US" altLang="ko-KR" dirty="0" smtClean="0"/>
              <a:t>, auto, </a:t>
            </a:r>
            <a:r>
              <a:rPr lang="ko-KR" altLang="en-US" dirty="0" err="1" smtClean="0"/>
              <a:t>참조형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범위 기반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HelloWorld</a:t>
            </a:r>
            <a:r>
              <a:rPr lang="ko-KR" altLang="en-US" dirty="0" smtClean="0"/>
              <a:t>로 본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en-US" altLang="ko-KR" dirty="0" smtClean="0"/>
              <a:t>HelloCpp.cpp</a:t>
            </a:r>
          </a:p>
          <a:p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직관적으로 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 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연산자가 가리키는 방향이 모두 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std::</a:t>
            </a:r>
            <a:r>
              <a:rPr lang="en-US" altLang="ko-KR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향하고 있다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8032" y="2161307"/>
            <a:ext cx="9489504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// HelloCpp.cpp : 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콘솔 응용 프로그램에 대한 </a:t>
            </a:r>
            <a:r>
              <a:rPr kumimoji="1" lang="ko-KR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진입점을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정의합니다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Ebrima" pitchFamily="2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//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Ebrima" pitchFamily="2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#include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"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stdafx.h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"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Ebrima" pitchFamily="2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#include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&lt;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iostream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&gt;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Ebrima" pitchFamily="2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int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 _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tmain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(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int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argc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, _TCHAR*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argv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[])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Ebrima" pitchFamily="2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Ebrima" pitchFamily="2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std::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cout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 &lt;&lt;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"Hello, World"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 &lt;&lt; std::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endl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Ebrima" pitchFamily="2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	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return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 0;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Ebrima" pitchFamily="2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Ebrima" pitchFamily="2" charset="0"/>
                <a:cs typeface="Consolas" pitchFamily="49" charset="0"/>
              </a:rPr>
              <a:t>}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Ebrima" pitchFamily="2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HelloWorld</a:t>
            </a:r>
            <a:r>
              <a:rPr lang="ko-KR" altLang="en-US" dirty="0" smtClean="0"/>
              <a:t>로 본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std</a:t>
            </a:r>
            <a:r>
              <a:rPr lang="ko-KR" altLang="en-US" sz="2400" dirty="0" smtClean="0"/>
              <a:t>는 </a:t>
            </a:r>
            <a:r>
              <a:rPr lang="ko-KR" altLang="en-US" sz="2400" b="1" dirty="0" smtClean="0">
                <a:solidFill>
                  <a:srgbClr val="2E5CB8"/>
                </a:solidFill>
              </a:rPr>
              <a:t>네임스페이스</a:t>
            </a:r>
            <a:r>
              <a:rPr lang="en-US" altLang="ko-KR" sz="2400" b="1" dirty="0" smtClean="0">
                <a:solidFill>
                  <a:srgbClr val="2E5CB8"/>
                </a:solidFill>
              </a:rPr>
              <a:t>(Namespace)</a:t>
            </a:r>
            <a:r>
              <a:rPr lang="ko-KR" altLang="en-US" sz="2400" dirty="0" smtClean="0"/>
              <a:t>라고 하며 개념상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소속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으로 생각하면 됩니다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b="1" dirty="0" smtClean="0">
                <a:solidFill>
                  <a:srgbClr val="2E5CB8"/>
                </a:solidFill>
              </a:rPr>
              <a:t>::</a:t>
            </a:r>
            <a:r>
              <a:rPr lang="ko-KR" altLang="en-US" sz="2400" dirty="0" smtClean="0"/>
              <a:t>은 </a:t>
            </a:r>
            <a:r>
              <a:rPr lang="ko-KR" altLang="en-US" sz="2400" b="1" dirty="0" smtClean="0">
                <a:solidFill>
                  <a:srgbClr val="2E5CB8"/>
                </a:solidFill>
              </a:rPr>
              <a:t>범위 지정 연산자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혹은 </a:t>
            </a:r>
            <a:r>
              <a:rPr lang="ko-KR" altLang="en-US" sz="2400" b="1" dirty="0" err="1" smtClean="0">
                <a:solidFill>
                  <a:srgbClr val="2E5CB8"/>
                </a:solidFill>
              </a:rPr>
              <a:t>스코프</a:t>
            </a:r>
            <a:r>
              <a:rPr lang="ko-KR" altLang="en-US" sz="2400" b="1" dirty="0" smtClean="0">
                <a:solidFill>
                  <a:srgbClr val="2E5CB8"/>
                </a:solidFill>
              </a:rPr>
              <a:t> 설정 연산자</a:t>
            </a:r>
            <a:r>
              <a:rPr lang="en-US" altLang="ko-KR" sz="2400" b="1" dirty="0" smtClean="0">
                <a:solidFill>
                  <a:srgbClr val="2E5CB8"/>
                </a:solidFill>
              </a:rPr>
              <a:t>(Scope resolution operator)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b="1" dirty="0" err="1" smtClean="0">
                <a:solidFill>
                  <a:srgbClr val="2E5CB8"/>
                </a:solidFill>
              </a:rPr>
              <a:t>cout</a:t>
            </a:r>
            <a:r>
              <a:rPr lang="ko-KR" altLang="en-US" sz="2400" dirty="0" smtClean="0"/>
              <a:t>은 콘솔 출력을 담당하는 객체이다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결과적으로 </a:t>
            </a:r>
            <a:r>
              <a:rPr lang="en-US" altLang="ko-KR" sz="2400" u="sng" dirty="0" smtClean="0"/>
              <a:t>“std</a:t>
            </a:r>
            <a:r>
              <a:rPr lang="ko-KR" altLang="en-US" sz="2400" u="sng" dirty="0" smtClean="0"/>
              <a:t>에 속한 </a:t>
            </a:r>
            <a:r>
              <a:rPr lang="en-US" altLang="ko-KR" sz="2400" u="sng" dirty="0" err="1" smtClean="0"/>
              <a:t>cout</a:t>
            </a:r>
            <a:r>
              <a:rPr lang="en-US" altLang="ko-KR" sz="2400" u="sng" dirty="0" smtClean="0"/>
              <a:t> </a:t>
            </a:r>
            <a:r>
              <a:rPr lang="ko-KR" altLang="en-US" sz="2400" u="sng" dirty="0" smtClean="0"/>
              <a:t>객체에 </a:t>
            </a:r>
            <a:r>
              <a:rPr lang="en-US" altLang="ko-KR" sz="2400" u="sng" dirty="0" smtClean="0"/>
              <a:t>“Hello, World” </a:t>
            </a:r>
            <a:r>
              <a:rPr lang="ko-KR" altLang="en-US" sz="2400" u="sng" dirty="0" smtClean="0"/>
              <a:t>문자열과 </a:t>
            </a:r>
            <a:r>
              <a:rPr lang="en-US" altLang="ko-KR" sz="2400" u="sng" dirty="0" err="1" smtClean="0"/>
              <a:t>endl</a:t>
            </a:r>
            <a:r>
              <a:rPr lang="en-US" altLang="ko-KR" sz="2400" u="sng" dirty="0" smtClean="0"/>
              <a:t> </a:t>
            </a:r>
            <a:r>
              <a:rPr lang="ko-KR" altLang="en-US" sz="2400" u="sng" dirty="0" smtClean="0"/>
              <a:t>객체를 </a:t>
            </a:r>
            <a:r>
              <a:rPr lang="en-US" altLang="ko-KR" sz="2400" u="sng" dirty="0" smtClean="0"/>
              <a:t>‘</a:t>
            </a:r>
            <a:r>
              <a:rPr lang="ko-KR" altLang="en-US" sz="2400" u="sng" dirty="0" smtClean="0"/>
              <a:t>넘겨</a:t>
            </a:r>
            <a:r>
              <a:rPr lang="en-US" altLang="ko-KR" sz="2400" u="sng" dirty="0" smtClean="0"/>
              <a:t>(&lt;&lt;)’ </a:t>
            </a:r>
            <a:r>
              <a:rPr lang="ko-KR" altLang="en-US" sz="2400" u="sng" dirty="0" smtClean="0"/>
              <a:t>문자열을 화면에 출력해달라</a:t>
            </a:r>
            <a:r>
              <a:rPr lang="en-US" altLang="ko-KR" sz="2400" u="sng" dirty="0" smtClean="0"/>
              <a:t>.”</a:t>
            </a:r>
            <a:r>
              <a:rPr lang="ko-KR" altLang="en-US" sz="2400" dirty="0" smtClean="0"/>
              <a:t>라는 의미로 요약할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ko-KR" b="1" dirty="0" smtClean="0">
                <a:solidFill>
                  <a:schemeClr val="tx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std::</a:t>
            </a:r>
            <a:r>
              <a:rPr kumimoji="1" lang="en-US" altLang="ko-KR" b="1" dirty="0" err="1" smtClean="0">
                <a:solidFill>
                  <a:schemeClr val="tx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cout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&lt;&lt; </a:t>
            </a:r>
            <a:r>
              <a:rPr kumimoji="1" lang="en-US" altLang="ko-KR" dirty="0" smtClean="0">
                <a:solidFill>
                  <a:srgbClr val="A31515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"Hello, World"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&lt;&lt; std::</a:t>
            </a:r>
            <a:r>
              <a:rPr kumimoji="1" lang="en-US" altLang="ko-KR" dirty="0" err="1" smtClean="0">
                <a:solidFill>
                  <a:schemeClr val="tx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endl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인스턴스와 입출력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사람 철수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영희</a:t>
            </a:r>
            <a:r>
              <a:rPr lang="en-US" altLang="ko-KR" sz="2400" b="1" dirty="0" smtClean="0"/>
              <a:t>;</a:t>
            </a:r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철수와 영희는 각각 사람이라는 </a:t>
            </a:r>
            <a:r>
              <a:rPr lang="ko-KR" altLang="en-US" sz="2000" u="sng" dirty="0" smtClean="0"/>
              <a:t>형식에 대한 인스턴스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미인 전지현</a:t>
            </a:r>
            <a:r>
              <a:rPr lang="en-US" altLang="ko-KR" sz="2400" b="1" dirty="0" smtClean="0"/>
              <a:t>;</a:t>
            </a:r>
          </a:p>
          <a:p>
            <a:pPr lvl="1">
              <a:buNone/>
            </a:pPr>
            <a:r>
              <a:rPr lang="en-US" altLang="ko-KR" sz="2000" dirty="0" smtClean="0"/>
              <a:t>:</a:t>
            </a:r>
            <a:r>
              <a:rPr lang="ko-KR" altLang="en-US" sz="2000" dirty="0" smtClean="0"/>
              <a:t>전지현은 미인이라는 </a:t>
            </a:r>
            <a:r>
              <a:rPr lang="ko-KR" altLang="en-US" sz="2000" u="sng" dirty="0" smtClean="0"/>
              <a:t>개념의 예시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int a;</a:t>
            </a:r>
          </a:p>
          <a:p>
            <a:pPr lvl="1">
              <a:buNone/>
            </a:pPr>
            <a:r>
              <a:rPr lang="en-US" altLang="ko-KR" sz="2000" dirty="0" smtClean="0"/>
              <a:t>: a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int </a:t>
            </a:r>
            <a:r>
              <a:rPr lang="ko-KR" altLang="en-US" sz="2000" dirty="0" smtClean="0"/>
              <a:t>형식에 대한 인스턴스이다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string </a:t>
            </a:r>
            <a:r>
              <a:rPr lang="en-US" altLang="ko-KR" sz="2400" b="1" dirty="0" err="1" smtClean="0">
                <a:solidFill>
                  <a:srgbClr val="C00000"/>
                </a:solidFill>
              </a:rPr>
              <a:t>strData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;</a:t>
            </a:r>
          </a:p>
          <a:p>
            <a:pPr lvl="1">
              <a:buNone/>
            </a:pPr>
            <a:r>
              <a:rPr lang="en-US" altLang="ko-KR" sz="2000" dirty="0" smtClean="0">
                <a:solidFill>
                  <a:srgbClr val="2E5CB8"/>
                </a:solidFill>
              </a:rPr>
              <a:t>: </a:t>
            </a:r>
            <a:r>
              <a:rPr lang="en-US" altLang="ko-KR" sz="2000" dirty="0" err="1" smtClean="0">
                <a:solidFill>
                  <a:srgbClr val="2E5CB8"/>
                </a:solidFill>
              </a:rPr>
              <a:t>strData</a:t>
            </a:r>
            <a:r>
              <a:rPr lang="ko-KR" altLang="en-US" sz="2000" dirty="0" smtClean="0">
                <a:solidFill>
                  <a:srgbClr val="2E5CB8"/>
                </a:solidFill>
              </a:rPr>
              <a:t>는 </a:t>
            </a:r>
            <a:r>
              <a:rPr lang="en-US" altLang="ko-KR" sz="2000" u="sng" dirty="0" smtClean="0">
                <a:solidFill>
                  <a:srgbClr val="2E5CB8"/>
                </a:solidFill>
              </a:rPr>
              <a:t>string </a:t>
            </a:r>
            <a:r>
              <a:rPr lang="ko-KR" altLang="en-US" sz="2000" u="sng" dirty="0" smtClean="0">
                <a:solidFill>
                  <a:srgbClr val="2E5CB8"/>
                </a:solidFill>
              </a:rPr>
              <a:t>형식에 대한 인스턴스</a:t>
            </a:r>
            <a:r>
              <a:rPr lang="ko-KR" altLang="en-US" sz="2000" dirty="0" smtClean="0">
                <a:solidFill>
                  <a:srgbClr val="2E5CB8"/>
                </a:solidFill>
              </a:rPr>
              <a:t>이다</a:t>
            </a:r>
            <a:r>
              <a:rPr lang="en-US" altLang="ko-KR" sz="2000" dirty="0" smtClean="0">
                <a:solidFill>
                  <a:srgbClr val="2E5CB8"/>
                </a:solidFill>
              </a:rPr>
              <a:t>.</a:t>
            </a:r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Instance</a:t>
            </a:r>
            <a:r>
              <a:rPr lang="ko-KR" altLang="en-US" dirty="0" smtClean="0"/>
              <a:t>의 사전적 의미는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혹은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std::out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en-US" altLang="ko-KR" dirty="0" smtClean="0"/>
              <a:t>CoutSample.cpp</a:t>
            </a:r>
          </a:p>
          <a:p>
            <a:r>
              <a:rPr lang="ko-KR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자료형을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객체가 알맞은 </a:t>
            </a:r>
            <a:r>
              <a:rPr lang="ko-KR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자료형을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선택해 출력한다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88032" y="2438886"/>
            <a:ext cx="948950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stdafx.h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iostream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10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10U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&lt;&lt;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10.5F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10.5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3 + 4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std::</a:t>
            </a:r>
            <a:r>
              <a:rPr lang="en-US" altLang="ko-KR" dirty="0" err="1" smtClean="0"/>
              <a:t>cin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std::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&gt;&gt; instance</a:t>
            </a:r>
            <a:endParaRPr lang="ko-KR" altLang="en-US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72480" y="1608725"/>
            <a:ext cx="963352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stdafx.h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&lt;string&gt;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cstdio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iostream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nAge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나이를 입력하세요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std::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cin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&gt;&gt;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nAge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char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szJob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[32];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직업을 입력하세요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std::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cin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&gt;&gt;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szJob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std::string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strName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이름을 입력하세요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std::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cin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&gt;&gt;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strName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당신의 이름은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strName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이고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"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나이는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nAge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살이며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"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직업은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szJob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선언 및 정의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 a = 10;</a:t>
            </a:r>
          </a:p>
          <a:p>
            <a:pPr lvl="1">
              <a:buNone/>
            </a:pPr>
            <a:r>
              <a:rPr lang="en-US" altLang="ko-KR" dirty="0" smtClean="0"/>
              <a:t>:</a:t>
            </a:r>
            <a:r>
              <a:rPr lang="ko-KR" altLang="en-US" dirty="0" smtClean="0"/>
              <a:t>이와 같은 형식은 </a:t>
            </a:r>
            <a:r>
              <a:rPr lang="en-US" altLang="ko-KR" u="sng" dirty="0" smtClean="0"/>
              <a:t>C</a:t>
            </a:r>
            <a:r>
              <a:rPr lang="ko-KR" altLang="en-US" u="sng" dirty="0" smtClean="0"/>
              <a:t>언어의 변수 선언 및 초기화 형식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C</a:t>
            </a:r>
            <a:r>
              <a:rPr lang="ko-KR" altLang="en-US" dirty="0" smtClean="0"/>
              <a:t>언어와의 호환을 위해 지원하는 형식일 뿐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코드는 아니다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int a(10);</a:t>
            </a:r>
          </a:p>
          <a:p>
            <a:pPr lvl="1">
              <a:buNone/>
            </a:pP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C++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스타일의 인스턴스 선언 및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초깃값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정의 형식이다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int b(a);</a:t>
            </a:r>
          </a:p>
          <a:p>
            <a:pPr lvl="1">
              <a:buNone/>
            </a:pPr>
            <a:r>
              <a:rPr lang="en-US" altLang="ko-KR" dirty="0" smtClean="0"/>
              <a:t>: C++ </a:t>
            </a:r>
            <a:r>
              <a:rPr lang="ko-KR" altLang="en-US" dirty="0" smtClean="0"/>
              <a:t>스타일의 인스턴스 선언 및 </a:t>
            </a:r>
            <a:r>
              <a:rPr lang="ko-KR" altLang="en-US" dirty="0" err="1" smtClean="0"/>
              <a:t>초깃값</a:t>
            </a:r>
            <a:r>
              <a:rPr lang="ko-KR" altLang="en-US" dirty="0" smtClean="0"/>
              <a:t> 정의 형식이며</a:t>
            </a:r>
            <a:r>
              <a:rPr lang="en-US" altLang="ko-KR" dirty="0" smtClean="0"/>
              <a:t>, </a:t>
            </a:r>
            <a:r>
              <a:rPr lang="en-US" altLang="ko-KR" u="sng" dirty="0" smtClean="0"/>
              <a:t>b</a:t>
            </a:r>
            <a:r>
              <a:rPr lang="ko-KR" altLang="en-US" u="sng" dirty="0" smtClean="0"/>
              <a:t>는 </a:t>
            </a:r>
            <a:r>
              <a:rPr lang="en-US" altLang="ko-KR" u="sng" dirty="0" smtClean="0"/>
              <a:t>a</a:t>
            </a:r>
            <a:r>
              <a:rPr lang="ko-KR" altLang="en-US" u="sng" dirty="0" smtClean="0"/>
              <a:t>의 복사본</a:t>
            </a:r>
            <a:r>
              <a:rPr lang="ko-KR" altLang="en-US" dirty="0" smtClean="0"/>
              <a:t>으로 생성한다는 의미이다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형식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초깃값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</TotalTime>
  <Words>795</Words>
  <Application>Microsoft Office PowerPoint</Application>
  <PresentationFormat>A4 용지(210x297mm)</PresentationFormat>
  <Paragraphs>246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[이것이 C++ 이다]</vt:lpstr>
      <vt:lpstr>C와는 다른 C++</vt:lpstr>
      <vt:lpstr>1장의 핵심 개념</vt:lpstr>
      <vt:lpstr>HelloWorld로 본 C++</vt:lpstr>
      <vt:lpstr>HelloWorld로 본 C++</vt:lpstr>
      <vt:lpstr>인스턴스와 입출력 흐름</vt:lpstr>
      <vt:lpstr>std::out</vt:lpstr>
      <vt:lpstr>std::cin</vt:lpstr>
      <vt:lpstr>변수의 선언 및 정의</vt:lpstr>
      <vt:lpstr>auto</vt:lpstr>
      <vt:lpstr>new와 delete 연산자</vt:lpstr>
      <vt:lpstr>new와 delete 연산자</vt:lpstr>
      <vt:lpstr>new와 delete 연산자</vt:lpstr>
      <vt:lpstr>참조자 형식</vt:lpstr>
      <vt:lpstr>참조자 형식</vt:lpstr>
      <vt:lpstr>참조자 형식</vt:lpstr>
      <vt:lpstr>r-value 참조자</vt:lpstr>
      <vt:lpstr>범위 기반 for문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최호성</dc:creator>
  <cp:lastModifiedBy>supercomputer</cp:lastModifiedBy>
  <cp:revision>736</cp:revision>
  <dcterms:created xsi:type="dcterms:W3CDTF">2014-03-07T11:38:06Z</dcterms:created>
  <dcterms:modified xsi:type="dcterms:W3CDTF">2019-05-20T07:47:32Z</dcterms:modified>
</cp:coreProperties>
</file>