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16" r:id="rId2"/>
    <p:sldId id="649" r:id="rId3"/>
    <p:sldId id="650" r:id="rId4"/>
    <p:sldId id="651" r:id="rId5"/>
    <p:sldId id="652" r:id="rId6"/>
    <p:sldId id="653" r:id="rId7"/>
    <p:sldId id="654" r:id="rId8"/>
    <p:sldId id="655" r:id="rId9"/>
    <p:sldId id="656" r:id="rId10"/>
    <p:sldId id="658" r:id="rId11"/>
    <p:sldId id="659" r:id="rId12"/>
    <p:sldId id="660" r:id="rId13"/>
    <p:sldId id="657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2674" autoAdjust="0"/>
  </p:normalViewPr>
  <p:slideViewPr>
    <p:cSldViewPr>
      <p:cViewPr varScale="1">
        <p:scale>
          <a:sx n="103" d="100"/>
          <a:sy n="103" d="100"/>
        </p:scale>
        <p:origin x="-150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227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51ABA-6434-462B-8F28-565603D6AD2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478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선언 및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1080120"/>
          </a:xfrm>
        </p:spPr>
        <p:txBody>
          <a:bodyPr/>
          <a:lstStyle/>
          <a:p>
            <a:r>
              <a:rPr lang="ko-KR" altLang="en-US" dirty="0" smtClean="0"/>
              <a:t>클래스는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이용해 멤버를 초기화 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생성자는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제작자가 기술하는 함수이며 자동으로 호출된다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따라서 객체를 사용하는 사람은 초기화 문제를 고민할 필요가 없다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291329" y="2135172"/>
            <a:ext cx="8190063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클래스의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함수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선언 및 정의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인스턴스가 생성되면 멤버 데이터를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자동으로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 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초기화한다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데이터 선언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 코드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선언 및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클래스는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이용해 멤버를 초기화 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 목록을 이용해 멤버를 초기화 할 수 있다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291329" y="2273672"/>
            <a:ext cx="577594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클래스의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함수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선언 및 정의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 : </a:t>
            </a:r>
            <a:r>
              <a:rPr kumimoji="1" lang="en-US" altLang="ko-KR" b="1" dirty="0" err="1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1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(10)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데이터 선언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m_nData1;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 코드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선언 및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멤버함수의 정의는 클래스 선언 밖에서 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291329" y="1519619"/>
            <a:ext cx="8190063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제작자 코드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클래스의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함수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선언 및 정의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인스턴스가 생성되면 멤버 데이터를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자동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으로 초기화한다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데이터 선언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함수 선언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정의는 분리했다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!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외부에 분리된 멤버 함수 정의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::</a:t>
            </a:r>
            <a:r>
              <a:rPr kumimoji="1" lang="en-US" altLang="ko-KR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데이터에 접근하고 값을 출력한다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접근제어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public</a:t>
            </a:r>
          </a:p>
          <a:p>
            <a:pPr lvl="1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클래스 외부 접근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멤버 접근 연산자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모두 허용된다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protected</a:t>
            </a:r>
          </a:p>
          <a:p>
            <a:pPr lvl="1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클래스 외부 접근이 차단된다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파생 클래스에서의 접근은 허용된다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private</a:t>
            </a:r>
          </a:p>
          <a:p>
            <a:pPr lvl="1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외부는 물론 파생 클래스에서의 접근까지 모두 차단한다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별도의 언급이 없다면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public, protected, private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접근제어 지시자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private </a:t>
            </a:r>
            <a:r>
              <a:rPr lang="ko-KR" altLang="en-US" dirty="0" smtClean="0">
                <a:solidFill>
                  <a:srgbClr val="C00000"/>
                </a:solidFill>
              </a:rPr>
              <a:t>멤버는 사용자 코드에서 임의로 접근할 수 없다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72480" y="1582634"/>
            <a:ext cx="70503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제작자 코드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기본 접근 제어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지시자는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이다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 코드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data;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data.m_nData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10;	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허용되지 않는다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!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data.SetData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(10);	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허용된다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data.GetData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객체선언시</a:t>
            </a:r>
            <a:r>
              <a:rPr lang="ko-KR" altLang="en-US" dirty="0" smtClean="0"/>
              <a:t> 생성자가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소멸할 때 소멸자가 자동으로 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272193" y="1628800"/>
            <a:ext cx="584647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~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"~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"Begin"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"End"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473" y="5338916"/>
            <a:ext cx="2304256" cy="360040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76936" y="5229200"/>
            <a:ext cx="280831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객체가 생성되는 지점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7" idx="1"/>
            <a:endCxn id="6" idx="3"/>
          </p:cNvCxnSpPr>
          <p:nvPr/>
        </p:nvCxnSpPr>
        <p:spPr>
          <a:xfrm rot="10800000" flipV="1">
            <a:off x="2504730" y="5413866"/>
            <a:ext cx="1872207" cy="105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00473" y="6058996"/>
            <a:ext cx="2304256" cy="360040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936" y="5949280"/>
            <a:ext cx="280831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객체가 소멸하는 지점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4" idx="1"/>
            <a:endCxn id="13" idx="3"/>
          </p:cNvCxnSpPr>
          <p:nvPr/>
        </p:nvCxnSpPr>
        <p:spPr>
          <a:xfrm rot="10800000" flipV="1">
            <a:off x="2504730" y="6133946"/>
            <a:ext cx="1872207" cy="105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만일 </a:t>
            </a:r>
            <a:r>
              <a:rPr lang="ko-KR" altLang="en-US" sz="2400" u="sng" dirty="0" smtClean="0"/>
              <a:t>클래스 객체를 전역변수로 선언</a:t>
            </a:r>
            <a:r>
              <a:rPr lang="ko-KR" altLang="en-US" sz="2400" dirty="0" smtClean="0"/>
              <a:t>한다면 그 </a:t>
            </a:r>
            <a:r>
              <a:rPr lang="ko-KR" altLang="en-US" sz="2400" dirty="0" smtClean="0">
                <a:solidFill>
                  <a:srgbClr val="C00000"/>
                </a:solidFill>
              </a:rPr>
              <a:t>클래스의 생성자가 </a:t>
            </a:r>
            <a:r>
              <a:rPr lang="en-US" altLang="ko-KR" sz="2400" dirty="0" smtClean="0">
                <a:solidFill>
                  <a:srgbClr val="C00000"/>
                </a:solidFill>
              </a:rPr>
              <a:t>main() </a:t>
            </a:r>
            <a:r>
              <a:rPr lang="ko-KR" altLang="en-US" sz="2400" dirty="0" smtClean="0">
                <a:solidFill>
                  <a:srgbClr val="C00000"/>
                </a:solidFill>
              </a:rPr>
              <a:t>함수보다 먼저 호출</a:t>
            </a:r>
            <a:r>
              <a:rPr lang="ko-KR" altLang="en-US" sz="2400" dirty="0" smtClean="0"/>
              <a:t>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u="sng" dirty="0" err="1" smtClean="0"/>
              <a:t>생성자</a:t>
            </a:r>
            <a:r>
              <a:rPr lang="ko-KR" altLang="en-US" sz="2400" dirty="0" err="1" smtClean="0"/>
              <a:t>는</a:t>
            </a:r>
            <a:r>
              <a:rPr lang="ko-KR" altLang="en-US" sz="2400" dirty="0" smtClean="0"/>
              <a:t> </a:t>
            </a:r>
            <a:r>
              <a:rPr lang="ko-KR" altLang="en-US" sz="2400" b="1" dirty="0" smtClean="0"/>
              <a:t>다중 정의</a:t>
            </a:r>
            <a:r>
              <a:rPr lang="ko-KR" altLang="en-US" sz="2400" dirty="0" smtClean="0"/>
              <a:t>할 수 </a:t>
            </a:r>
            <a:r>
              <a:rPr lang="ko-KR" altLang="en-US" sz="2400" u="sng" dirty="0" smtClean="0"/>
              <a:t>있다</a:t>
            </a:r>
            <a:r>
              <a:rPr lang="en-US" altLang="ko-KR" sz="2400" u="sng" dirty="0" smtClean="0"/>
              <a:t>.</a:t>
            </a:r>
          </a:p>
          <a:p>
            <a:r>
              <a:rPr lang="ko-KR" altLang="en-US" sz="2400" u="sng" dirty="0" err="1" smtClean="0"/>
              <a:t>소멸자</a:t>
            </a:r>
            <a:r>
              <a:rPr lang="ko-KR" altLang="en-US" sz="2400" dirty="0" err="1" smtClean="0"/>
              <a:t>는</a:t>
            </a:r>
            <a:r>
              <a:rPr lang="ko-KR" altLang="en-US" sz="2400" dirty="0" smtClean="0"/>
              <a:t> 다중 정의할 수 </a:t>
            </a:r>
            <a:r>
              <a:rPr lang="ko-KR" altLang="en-US" sz="2400" u="sng" dirty="0" smtClean="0"/>
              <a:t>없다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main() </a:t>
            </a:r>
            <a:r>
              <a:rPr lang="ko-KR" altLang="en-US" sz="2400" dirty="0" smtClean="0"/>
              <a:t>함수가 끝난 후에 소멸자가 호출될 수 있다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전역변수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생성자와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소멸자는</a:t>
            </a:r>
            <a:r>
              <a:rPr lang="ko-KR" altLang="en-US" sz="2400" dirty="0" smtClean="0"/>
              <a:t> 생략할 수 있으나 이 경우 </a:t>
            </a:r>
            <a:r>
              <a:rPr lang="ko-KR" altLang="en-US" sz="2400" u="sng" dirty="0" smtClean="0"/>
              <a:t>컴파일러가 기본 </a:t>
            </a:r>
            <a:r>
              <a:rPr lang="ko-KR" altLang="en-US" sz="2400" u="sng" dirty="0" err="1" smtClean="0"/>
              <a:t>생성자</a:t>
            </a:r>
            <a:r>
              <a:rPr lang="en-US" altLang="ko-KR" sz="2400" u="sng" dirty="0" smtClean="0"/>
              <a:t>/</a:t>
            </a:r>
            <a:r>
              <a:rPr lang="ko-KR" altLang="en-US" sz="2400" u="sng" dirty="0" err="1" smtClean="0"/>
              <a:t>소멸자를</a:t>
            </a:r>
            <a:r>
              <a:rPr lang="ko-KR" altLang="en-US" sz="2400" u="sng" dirty="0" smtClean="0"/>
              <a:t> 만들어 넣는다</a:t>
            </a:r>
            <a:r>
              <a:rPr lang="en-US" altLang="ko-KR" sz="2400" u="sng" dirty="0" smtClean="0"/>
              <a:t>.</a:t>
            </a:r>
          </a:p>
          <a:p>
            <a:r>
              <a:rPr lang="ko-KR" altLang="en-US" sz="2400" dirty="0" smtClean="0"/>
              <a:t>만일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다중 정의했다면 기본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아예 생략할 수도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>
                <a:solidFill>
                  <a:srgbClr val="C00000"/>
                </a:solidFill>
              </a:rPr>
              <a:t>배열로 객체를 동적 생성했다면 반드시 배열로 삭제해야 한다</a:t>
            </a:r>
            <a:r>
              <a:rPr lang="en-US" altLang="ko-KR" sz="2400" dirty="0" smtClean="0">
                <a:solidFill>
                  <a:srgbClr val="C00000"/>
                </a:solidFill>
              </a:rPr>
              <a:t>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형식 멤버 초기화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참조자 멤버는 반드시 초기화 목록을 이용해 초기화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300234" y="1628800"/>
            <a:ext cx="850264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제작자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CRefTest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참조형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멤버는 반드시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초기화 목록을 이용해 초기화한다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CRefTest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: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rParam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{ 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참조형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멤버는 객체가 생성될 때 반드시 초기화해야 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 = 10;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CRefTest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t(a);</a:t>
            </a:r>
            <a:endParaRPr kumimoji="1" lang="en-US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다중정의 및 위임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위임은 </a:t>
            </a:r>
            <a:r>
              <a:rPr lang="en-US" altLang="ko-KR" dirty="0" smtClean="0"/>
              <a:t>C++11 </a:t>
            </a:r>
            <a:r>
              <a:rPr lang="ko-KR" altLang="en-US" dirty="0" smtClean="0"/>
              <a:t>표준부터 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272480" y="1700808"/>
            <a:ext cx="7574509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CMyPoint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CMyPoint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x)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CMyPoint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CMyPoint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x,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y)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x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값을 검사하는 코드는 이미 존재하므로 재사용한다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: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CMyPoint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(x)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36576" y="2420888"/>
            <a:ext cx="2016224" cy="432048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04928" y="4509120"/>
            <a:ext cx="51845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생성자에서</a:t>
            </a:r>
            <a:r>
              <a:rPr lang="ko-KR" altLang="en-US" dirty="0" smtClean="0"/>
              <a:t> 다른 생성자가 호출되도록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위임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12" idx="3"/>
            <a:endCxn id="6" idx="3"/>
          </p:cNvCxnSpPr>
          <p:nvPr/>
        </p:nvCxnSpPr>
        <p:spPr>
          <a:xfrm flipH="1" flipV="1">
            <a:off x="3152800" y="2636912"/>
            <a:ext cx="1008112" cy="1728192"/>
          </a:xfrm>
          <a:prstGeom prst="bentConnector3">
            <a:avLst>
              <a:gd name="adj1" fmla="val -22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144688" y="4149080"/>
            <a:ext cx="2016224" cy="432048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32359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225452"/>
                <a:gridCol w="1728192"/>
                <a:gridCol w="1728192"/>
                <a:gridCol w="1656184"/>
                <a:gridCol w="15773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상수화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 </a:t>
                      </a:r>
                      <a:r>
                        <a:rPr lang="ko-KR" altLang="en-US" dirty="0" err="1" smtClean="0"/>
                        <a:t>예약어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const</a:t>
                      </a:r>
                      <a:endParaRPr lang="ko-KR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static</a:t>
                      </a:r>
                      <a:endParaRPr lang="ko-KR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virtual</a:t>
                      </a:r>
                      <a:endParaRPr lang="ko-KR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 </a:t>
                      </a:r>
                      <a:r>
                        <a:rPr lang="ko-KR" altLang="en-US" dirty="0" smtClean="0"/>
                        <a:t>포인터 접근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불가능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 멤버 읽기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제한적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 멤버 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불가능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제한적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정적 멤버 읽기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정적 멤버 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불가능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가장 보편적인 </a:t>
                      </a:r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멤버 쓰기 방지가 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의 전역 함수와 유사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 관계에서 의미가 큼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종류와 특징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3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14401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작성 중인 클래스의 실제 인스턴스에 대한 주소를 가리키는 포인터</a:t>
            </a:r>
            <a:endParaRPr lang="en-US" altLang="ko-KR" dirty="0" smtClean="0"/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휴대폰의 시리얼 번호로 생각하면 이해하기 쉽다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800" dirty="0" err="1" smtClean="0">
                <a:solidFill>
                  <a:srgbClr val="C00000"/>
                </a:solidFill>
              </a:rPr>
              <a:t>메서드가</a:t>
            </a:r>
            <a:r>
              <a:rPr lang="ko-KR" altLang="en-US" sz="1800" dirty="0" smtClean="0">
                <a:solidFill>
                  <a:srgbClr val="C00000"/>
                </a:solidFill>
              </a:rPr>
              <a:t> 호출될 때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호출자</a:t>
            </a:r>
            <a:r>
              <a:rPr lang="ko-KR" altLang="en-US" sz="1800" dirty="0" smtClean="0">
                <a:solidFill>
                  <a:srgbClr val="C00000"/>
                </a:solidFill>
              </a:rPr>
              <a:t> 코드에 선언된 인스턴스의 주소가 함께 전달되며 이 값으로 </a:t>
            </a:r>
            <a:r>
              <a:rPr lang="en-US" altLang="ko-KR" sz="1800" dirty="0" smtClean="0">
                <a:solidFill>
                  <a:srgbClr val="C00000"/>
                </a:solidFill>
              </a:rPr>
              <a:t>this </a:t>
            </a:r>
            <a:r>
              <a:rPr lang="ko-KR" altLang="en-US" sz="1800" dirty="0" smtClean="0">
                <a:solidFill>
                  <a:srgbClr val="C00000"/>
                </a:solidFill>
              </a:rPr>
              <a:t>포인터가 초기화 된다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306723" y="2631977"/>
            <a:ext cx="8582799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사용자의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main(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USERDATA user = { 20,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철수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("%d, %s\n",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     // 1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(&amp;user);                               // 2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80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user.Print</a:t>
            </a:r>
            <a:r>
              <a:rPr kumimoji="1" lang="en-US" altLang="ko-KR" sz="2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8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&amp;user</a:t>
            </a:r>
            <a:r>
              <a:rPr kumimoji="1" lang="en-US" altLang="ko-KR" sz="2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 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3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792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 코드는 </a:t>
            </a:r>
            <a:r>
              <a:rPr lang="ko-KR" altLang="en-US" dirty="0" smtClean="0">
                <a:solidFill>
                  <a:srgbClr val="C00000"/>
                </a:solidFill>
              </a:rPr>
              <a:t>불가능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하지만 이렇게 생각하면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포인터를 정확히 이해하기 쉽다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54433" y="1868630"/>
            <a:ext cx="6426759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: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-&gt;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a(5);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a.PrintData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(&amp;a);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	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936104"/>
          </a:xfrm>
        </p:spPr>
        <p:txBody>
          <a:bodyPr/>
          <a:lstStyle/>
          <a:p>
            <a:r>
              <a:rPr lang="ko-KR" altLang="en-US" dirty="0" smtClean="0"/>
              <a:t>멤버 변수에 읽기 접근은 가능하지만 쓰기는 허용되지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그러나 </a:t>
            </a:r>
            <a:r>
              <a:rPr lang="en-US" altLang="ko-KR" dirty="0" smtClean="0">
                <a:solidFill>
                  <a:srgbClr val="C00000"/>
                </a:solidFill>
              </a:rPr>
              <a:t>mutable</a:t>
            </a:r>
            <a:r>
              <a:rPr lang="ko-KR" altLang="en-US" dirty="0" smtClean="0">
                <a:solidFill>
                  <a:srgbClr val="C00000"/>
                </a:solidFill>
              </a:rPr>
              <a:t>로 선언한 멤버는 쓰기 허용된다</a:t>
            </a:r>
            <a:r>
              <a:rPr lang="en-US" altLang="ko-KR" dirty="0" smtClean="0">
                <a:solidFill>
                  <a:srgbClr val="C00000"/>
                </a:solidFill>
              </a:rPr>
              <a:t>. (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268937" y="1948765"/>
            <a:ext cx="7276351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상수형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메서드로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선언 및 정의했다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GetData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변수의 값을 읽을 수는 있지만 쓸 수는 없다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20;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(20);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정적 멤버는 인스턴스 선언 없이 호출할 수 있다</a:t>
            </a:r>
            <a:r>
              <a:rPr lang="en-US" altLang="ko-KR" sz="2400" dirty="0" smtClean="0"/>
              <a:t>.</a:t>
            </a:r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CTest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PrintData</a:t>
            </a:r>
            <a:r>
              <a:rPr lang="en-US" altLang="ko-KR" sz="2000" dirty="0" smtClean="0"/>
              <a:t>();</a:t>
            </a:r>
          </a:p>
          <a:p>
            <a:r>
              <a:rPr lang="ko-KR" altLang="en-US" sz="2400" dirty="0" smtClean="0">
                <a:solidFill>
                  <a:srgbClr val="C00000"/>
                </a:solidFill>
              </a:rPr>
              <a:t>정적 </a:t>
            </a:r>
            <a:r>
              <a:rPr lang="ko-KR" altLang="en-US" sz="2400" dirty="0" err="1" smtClean="0">
                <a:solidFill>
                  <a:srgbClr val="C00000"/>
                </a:solidFill>
              </a:rPr>
              <a:t>메서드는</a:t>
            </a:r>
            <a:r>
              <a:rPr lang="ko-KR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2400" u="sng" dirty="0" smtClean="0">
                <a:solidFill>
                  <a:srgbClr val="C00000"/>
                </a:solidFill>
              </a:rPr>
              <a:t>this </a:t>
            </a:r>
            <a:r>
              <a:rPr lang="ko-KR" altLang="en-US" sz="2400" u="sng" dirty="0" smtClean="0">
                <a:solidFill>
                  <a:srgbClr val="C00000"/>
                </a:solidFill>
              </a:rPr>
              <a:t>포인터가 없다</a:t>
            </a:r>
            <a:r>
              <a:rPr lang="en-US" altLang="ko-KR" sz="2400" u="sng" dirty="0" smtClean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2400" dirty="0" smtClean="0"/>
              <a:t>정적 변수는 반드시 선언과 정의를 분리한다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정적 변수는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동시성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’(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예를 들어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멀티스레드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 기반 프로그램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을 지원하지 못해 문제가 발생하므로 꼭 필요한 경우에만 제한적으로 사용한다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정적 멤버는 사실상 전역 변수나 함수로 생각하는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장의 </a:t>
            </a:r>
            <a:r>
              <a:rPr lang="ko-KR" altLang="en-US" dirty="0" smtClean="0"/>
              <a:t>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클래스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멤버로 갖는 구조체의 확장이라고 생각하면 이해하기 수월하다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400" b="1" dirty="0" err="1" smtClean="0"/>
              <a:t>생성자와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소멸자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 객체가 생성 및 소멸할 때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자동으로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호출되는 함수이다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형태로 </a:t>
            </a:r>
            <a:r>
              <a:rPr lang="ko-KR" altLang="en-US" sz="2000" dirty="0" err="1" smtClean="0"/>
              <a:t>크래스의</a:t>
            </a:r>
            <a:r>
              <a:rPr lang="ko-KR" altLang="en-US" sz="2000" dirty="0" smtClean="0"/>
              <a:t> 실제 동작과 상태를 책임진다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정적 멤버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문법적으로는 정적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멤버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지만 실제로는 전역 변수나 함수같은 성격을 보인다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멤버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기존 절차지향 프로그래밍 코드 </a:t>
            </a:r>
            <a:r>
              <a:rPr lang="en-US" altLang="ko-KR" dirty="0" smtClean="0"/>
              <a:t>HelloOOP2.c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제작자 코드</a:t>
            </a:r>
            <a:endParaRPr lang="en-US" altLang="ko-KR" dirty="0" smtClean="0"/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제작자가 자료구조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자료를 출력할 수 있는 함수를 제공하였다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72480" y="2095396"/>
            <a:ext cx="963352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stdio.h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제작자의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typedef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struct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USERDATA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[32];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 USERDATA;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(USERDATA 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pUser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"%d, %s\n"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pUser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-&gt;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pUser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-&gt;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1440160"/>
          </a:xfrm>
        </p:spPr>
        <p:txBody>
          <a:bodyPr/>
          <a:lstStyle/>
          <a:p>
            <a:r>
              <a:rPr lang="ko-KR" altLang="en-US" dirty="0" smtClean="0"/>
              <a:t>기존 절차지향 프로그래밍 코드 </a:t>
            </a:r>
            <a:r>
              <a:rPr lang="en-US" altLang="ko-KR" dirty="0" smtClean="0"/>
              <a:t>HelloOOP2.c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코드</a:t>
            </a:r>
            <a:endParaRPr lang="en-US" altLang="ko-KR" dirty="0" smtClean="0"/>
          </a:p>
          <a:p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코드의 경우 화면 출력과 관련해 자료구조가 변경되면 그에 맞춰 수정될 가능성이 매우 높다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코드는 그리 큰 차이가 없다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코드도 </a:t>
            </a:r>
            <a:r>
              <a:rPr lang="ko-KR" altLang="en-US" sz="1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자료구조와 </a:t>
            </a:r>
            <a:r>
              <a:rPr lang="en-US" altLang="ko-KR" sz="18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PrintData</a:t>
            </a:r>
            <a:r>
              <a:rPr lang="en-US" altLang="ko-KR" sz="1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1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함수간의 관계를 설명하는 코드는 없다</a:t>
            </a:r>
            <a:r>
              <a:rPr lang="en-US" altLang="ko-KR" sz="1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72480" y="2780928"/>
            <a:ext cx="828143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사용자의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main(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USERDATA user = { 20,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철수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("%d, %s\n",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   // 1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(&amp;user);                          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2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dirty="0" smtClean="0">
              <a:solidFill>
                <a:srgbClr val="00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기존 절차지향 프로그래밍 코드 </a:t>
            </a:r>
            <a:r>
              <a:rPr lang="en-US" altLang="ko-KR" dirty="0" smtClean="0"/>
              <a:t>HelloOOP3.c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제작자 코드</a:t>
            </a:r>
            <a:endParaRPr lang="en-US" altLang="ko-KR" dirty="0" smtClean="0"/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 멤버로 함수 포인터를 넣어 자료구조와 함수를 묶으려 시도한다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72480" y="1978047"/>
            <a:ext cx="7059946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stdio.h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제작자의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typedef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struct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USERDATA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[32];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(*Print)(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struct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USERDATA *);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 USERDATA;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(USERDATA 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pUser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"%d, %s\n"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pUser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-&gt;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pUser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-&gt;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기존 절차지향 프로그래밍 코드 </a:t>
            </a:r>
            <a:r>
              <a:rPr lang="en-US" altLang="ko-KR" dirty="0" smtClean="0"/>
              <a:t>HelloOOP3.c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코드</a:t>
            </a:r>
            <a:endParaRPr lang="en-US" altLang="ko-KR" dirty="0" smtClean="0"/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접근 연산자를 통해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USERDATA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구조체에 연결된 함수를 호출한다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72480" y="2158698"/>
            <a:ext cx="855394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사용자의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main(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USERDATA user = { 20,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철수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("%d, %s\n",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     // 1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(&amp;user);                               // 2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user.Print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(&amp;user);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              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3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115212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기존 절차지향 프로그래밍 코드 </a:t>
            </a:r>
            <a:r>
              <a:rPr lang="en-US" altLang="ko-KR" dirty="0" smtClean="0"/>
              <a:t>HelloOOP3.c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코드</a:t>
            </a:r>
            <a:endParaRPr lang="en-US" altLang="ko-KR" dirty="0" smtClean="0"/>
          </a:p>
          <a:p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코드에서 가장 어색한 부분은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통해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수행하면서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객체의 주소를 매개변수로 전달하는 것이다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72480" y="2331745"/>
            <a:ext cx="8553945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사용자의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main(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USERDATA user = { 20,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철수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};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("%d, %s\n",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     // 1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(&amp;user);                               // 2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user.Print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(&amp;user);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              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3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u="sng" dirty="0" err="1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user.Print</a:t>
            </a:r>
            <a:r>
              <a:rPr kumimoji="1" lang="en-US" altLang="ko-KR" sz="2400" b="1" u="sng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();</a:t>
            </a:r>
            <a:r>
              <a:rPr kumimoji="1" lang="en-US" altLang="ko-KR" b="1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           		       </a:t>
            </a:r>
            <a:r>
              <a:rPr kumimoji="1" lang="en-US" altLang="ko-KR" b="1" dirty="0" smtClean="0">
                <a:solidFill>
                  <a:srgbClr val="008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// 4</a:t>
            </a:r>
            <a:r>
              <a:rPr kumimoji="1" lang="ko-KR" altLang="en-US" b="1" dirty="0" smtClean="0">
                <a:solidFill>
                  <a:srgbClr val="008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단계</a:t>
            </a:r>
            <a:endParaRPr kumimoji="1" lang="ko-KR" altLang="en-US" sz="900" b="1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상속을 제외하면 접근제어 지시자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변수 및 함수 등으로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272480" y="1916832"/>
            <a:ext cx="8451353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USERDATA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변수 선언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[32];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 함수 선언 및 정의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Print(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와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szName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은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Print()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함수의 지역 변수가 아니다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!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"%d, %s\n"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szName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0472" y="2420888"/>
            <a:ext cx="1152128" cy="432048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36576" y="3068960"/>
            <a:ext cx="2376264" cy="576064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6576" y="3861048"/>
            <a:ext cx="7416824" cy="1440160"/>
          </a:xfrm>
          <a:prstGeom prst="roundRect">
            <a:avLst>
              <a:gd name="adj" fmla="val 10121"/>
            </a:avLst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40832" y="1988840"/>
            <a:ext cx="188224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접근제어 지시자</a:t>
            </a:r>
            <a:endParaRPr lang="ko-KR" altLang="en-US"/>
          </a:p>
        </p:txBody>
      </p:sp>
      <p:cxnSp>
        <p:nvCxnSpPr>
          <p:cNvPr id="13" name="꺾인 연결선 12"/>
          <p:cNvCxnSpPr>
            <a:stCxn id="11" idx="1"/>
            <a:endCxn id="8" idx="3"/>
          </p:cNvCxnSpPr>
          <p:nvPr/>
        </p:nvCxnSpPr>
        <p:spPr>
          <a:xfrm rot="10800000" flipV="1">
            <a:off x="1352600" y="2173506"/>
            <a:ext cx="2088232" cy="463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8904" y="2636912"/>
            <a:ext cx="202331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15" idx="1"/>
            <a:endCxn id="9" idx="3"/>
          </p:cNvCxnSpPr>
          <p:nvPr/>
        </p:nvCxnSpPr>
        <p:spPr>
          <a:xfrm rot="10800000" flipV="1">
            <a:off x="3512840" y="2821578"/>
            <a:ext cx="576064" cy="5354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7136" y="2636912"/>
            <a:ext cx="202331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 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2" name="꺾인 연결선 21"/>
          <p:cNvCxnSpPr>
            <a:stCxn id="21" idx="2"/>
            <a:endCxn id="10" idx="0"/>
          </p:cNvCxnSpPr>
          <p:nvPr/>
        </p:nvCxnSpPr>
        <p:spPr>
          <a:xfrm rot="5400000">
            <a:off x="5589488" y="2261744"/>
            <a:ext cx="854804" cy="2343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9326" y="5176046"/>
            <a:ext cx="504056" cy="50405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827</Words>
  <Application>Microsoft Office PowerPoint</Application>
  <PresentationFormat>A4 용지(210x297mm)</PresentationFormat>
  <Paragraphs>366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[이것이 C++ 이다]</vt:lpstr>
      <vt:lpstr>클래스</vt:lpstr>
      <vt:lpstr>3장의 핵심 개념</vt:lpstr>
      <vt:lpstr>객체지향 프로그래밍 개요</vt:lpstr>
      <vt:lpstr>객체지향 프로그래밍 개요</vt:lpstr>
      <vt:lpstr>객체지향 프로그래밍 개요</vt:lpstr>
      <vt:lpstr>객체지향 프로그래밍 개요</vt:lpstr>
      <vt:lpstr>객체지향 프로그래밍 개요</vt:lpstr>
      <vt:lpstr>클래스 기본 문법</vt:lpstr>
      <vt:lpstr>멤버 선언 및 정의</vt:lpstr>
      <vt:lpstr>멤버 선언 및 정의</vt:lpstr>
      <vt:lpstr>멤버 선언 및 정의</vt:lpstr>
      <vt:lpstr>접근제어 지시자</vt:lpstr>
      <vt:lpstr>접근제어 지시자</vt:lpstr>
      <vt:lpstr>생성자와 소멸자</vt:lpstr>
      <vt:lpstr>생성자와 소멸자</vt:lpstr>
      <vt:lpstr>참조 형식 멤버 초기화</vt:lpstr>
      <vt:lpstr>생성자 다중정의 및 위임</vt:lpstr>
      <vt:lpstr>메서드</vt:lpstr>
      <vt:lpstr>this 포인터</vt:lpstr>
      <vt:lpstr>this 포인터</vt:lpstr>
      <vt:lpstr>상수형 메서드</vt:lpstr>
      <vt:lpstr>정적 멤버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736</cp:revision>
  <dcterms:created xsi:type="dcterms:W3CDTF">2014-03-07T11:38:06Z</dcterms:created>
  <dcterms:modified xsi:type="dcterms:W3CDTF">2019-05-20T07:48:00Z</dcterms:modified>
</cp:coreProperties>
</file>