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  <p:sldMasterId id="2147483983" r:id="rId2"/>
  </p:sldMasterIdLst>
  <p:notesMasterIdLst>
    <p:notesMasterId r:id="rId31"/>
  </p:notesMasterIdLst>
  <p:handoutMasterIdLst>
    <p:handoutMasterId r:id="rId32"/>
  </p:handoutMasterIdLst>
  <p:sldIdLst>
    <p:sldId id="2812" r:id="rId3"/>
    <p:sldId id="2814" r:id="rId4"/>
    <p:sldId id="2901" r:id="rId5"/>
    <p:sldId id="2902" r:id="rId6"/>
    <p:sldId id="2903" r:id="rId7"/>
    <p:sldId id="2904" r:id="rId8"/>
    <p:sldId id="2905" r:id="rId9"/>
    <p:sldId id="2906" r:id="rId10"/>
    <p:sldId id="2907" r:id="rId11"/>
    <p:sldId id="2908" r:id="rId12"/>
    <p:sldId id="2909" r:id="rId13"/>
    <p:sldId id="2910" r:id="rId14"/>
    <p:sldId id="2911" r:id="rId15"/>
    <p:sldId id="2912" r:id="rId16"/>
    <p:sldId id="2919" r:id="rId17"/>
    <p:sldId id="2913" r:id="rId18"/>
    <p:sldId id="2914" r:id="rId19"/>
    <p:sldId id="2915" r:id="rId20"/>
    <p:sldId id="2916" r:id="rId21"/>
    <p:sldId id="2917" r:id="rId22"/>
    <p:sldId id="2918" r:id="rId23"/>
    <p:sldId id="2920" r:id="rId24"/>
    <p:sldId id="2921" r:id="rId25"/>
    <p:sldId id="2922" r:id="rId26"/>
    <p:sldId id="2923" r:id="rId27"/>
    <p:sldId id="2924" r:id="rId28"/>
    <p:sldId id="2925" r:id="rId29"/>
    <p:sldId id="2813" r:id="rId30"/>
  </p:sldIdLst>
  <p:sldSz cx="9144000" cy="6858000" type="screen4x3"/>
  <p:notesSz cx="7099300" cy="10234613"/>
  <p:defaultTextStyle>
    <a:defPPr>
      <a:defRPr lang="ko-KR"/>
    </a:defPPr>
    <a:lvl1pPr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1pPr>
    <a:lvl2pPr marL="457200"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2pPr>
    <a:lvl3pPr marL="914400"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3pPr>
    <a:lvl4pPr marL="1371600"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4pPr>
    <a:lvl5pPr marL="1828800"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FF3300"/>
    <a:srgbClr val="CC3300"/>
    <a:srgbClr val="FFCCCC"/>
    <a:srgbClr val="777777"/>
    <a:srgbClr val="DDDDDD"/>
    <a:srgbClr val="C1DD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94223" autoAdjust="0"/>
  </p:normalViewPr>
  <p:slideViewPr>
    <p:cSldViewPr>
      <p:cViewPr>
        <p:scale>
          <a:sx n="71" d="100"/>
          <a:sy n="71" d="100"/>
        </p:scale>
        <p:origin x="-11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20150"/>
    </p:cViewPr>
  </p:sorterViewPr>
  <p:notesViewPr>
    <p:cSldViewPr>
      <p:cViewPr varScale="1">
        <p:scale>
          <a:sx n="102" d="100"/>
          <a:sy n="102" d="100"/>
        </p:scale>
        <p:origin x="-75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l" defTabSz="990462">
              <a:spcBef>
                <a:spcPct val="0"/>
              </a:spcBef>
              <a:buClrTx/>
              <a:defRPr sz="13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05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462">
              <a:spcBef>
                <a:spcPct val="0"/>
              </a:spcBef>
              <a:buClrTx/>
              <a:defRPr sz="13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05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22275" y="9221788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l" defTabSz="990462">
              <a:spcBef>
                <a:spcPct val="0"/>
              </a:spcBef>
              <a:buClrTx/>
              <a:defRPr sz="1000" b="0">
                <a:latin typeface="HY견고딕" pitchFamily="18" charset="-127"/>
                <a:ea typeface="HY견고딕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임베디드 리눅스 분석 및 최적화</a:t>
            </a:r>
          </a:p>
        </p:txBody>
      </p:sp>
      <p:sp>
        <p:nvSpPr>
          <p:cNvPr id="1105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570288" y="9215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462">
              <a:spcBef>
                <a:spcPct val="0"/>
              </a:spcBef>
              <a:buClrTx/>
              <a:defRPr sz="1000" b="0">
                <a:latin typeface="HY견고딕" pitchFamily="18" charset="-127"/>
                <a:ea typeface="HY견고딕" pitchFamily="18" charset="-127"/>
              </a:defRPr>
            </a:lvl1pPr>
          </a:lstStyle>
          <a:p>
            <a:pPr>
              <a:defRPr/>
            </a:pPr>
            <a:fld id="{508AC58C-1809-49B4-9966-A546F8E844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6092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2163" y="292100"/>
            <a:ext cx="2284412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l" defTabSz="990462">
              <a:spcBef>
                <a:spcPct val="0"/>
              </a:spcBef>
              <a:buClrTx/>
              <a:defRPr sz="10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309563"/>
            <a:ext cx="24352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462">
              <a:spcBef>
                <a:spcPct val="0"/>
              </a:spcBef>
              <a:buClrTx/>
              <a:defRPr sz="10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328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14388" y="581025"/>
            <a:ext cx="5614987" cy="4211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66775" y="5438775"/>
            <a:ext cx="5516563" cy="387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44488" y="9550400"/>
            <a:ext cx="258445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l" defTabSz="990462">
              <a:spcBef>
                <a:spcPct val="0"/>
              </a:spcBef>
              <a:buClrTx/>
              <a:defRPr sz="1100">
                <a:solidFill>
                  <a:schemeClr val="bg2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임베디드 리눅스 분석 및 최적화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7325" y="9550400"/>
            <a:ext cx="273208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462">
              <a:spcBef>
                <a:spcPct val="0"/>
              </a:spcBef>
              <a:buClrTx/>
              <a:defRPr sz="1100">
                <a:solidFill>
                  <a:schemeClr val="bg2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fld id="{BCD7DA9C-A9D8-4D43-9EB5-C4DEC7BEE8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632840" name="Group 13"/>
          <p:cNvGrpSpPr>
            <a:grpSpLocks/>
          </p:cNvGrpSpPr>
          <p:nvPr/>
        </p:nvGrpSpPr>
        <p:grpSpPr bwMode="auto">
          <a:xfrm>
            <a:off x="792163" y="4981575"/>
            <a:ext cx="5664200" cy="4406900"/>
            <a:chOff x="345" y="2653"/>
            <a:chExt cx="3720" cy="2676"/>
          </a:xfrm>
        </p:grpSpPr>
        <p:grpSp>
          <p:nvGrpSpPr>
            <p:cNvPr id="632842" name="Group 11"/>
            <p:cNvGrpSpPr>
              <a:grpSpLocks/>
            </p:cNvGrpSpPr>
            <p:nvPr/>
          </p:nvGrpSpPr>
          <p:grpSpPr bwMode="auto">
            <a:xfrm>
              <a:off x="345" y="2653"/>
              <a:ext cx="3720" cy="2676"/>
              <a:chOff x="164" y="2562"/>
              <a:chExt cx="3944" cy="2602"/>
            </a:xfrm>
          </p:grpSpPr>
          <p:sp>
            <p:nvSpPr>
              <p:cNvPr id="783372" name="Rectangle 8"/>
              <p:cNvSpPr>
                <a:spLocks noChangeArrowheads="1"/>
              </p:cNvSpPr>
              <p:nvPr/>
            </p:nvSpPr>
            <p:spPr bwMode="auto">
              <a:xfrm>
                <a:off x="164" y="2562"/>
                <a:ext cx="3944" cy="2602"/>
              </a:xfrm>
              <a:prstGeom prst="rect">
                <a:avLst/>
              </a:prstGeom>
              <a:noFill/>
              <a:ln w="9525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783373" name="Rectangle 9"/>
              <p:cNvSpPr>
                <a:spLocks noChangeArrowheads="1"/>
              </p:cNvSpPr>
              <p:nvPr/>
            </p:nvSpPr>
            <p:spPr bwMode="auto">
              <a:xfrm>
                <a:off x="219" y="2780"/>
                <a:ext cx="3852" cy="52"/>
              </a:xfrm>
              <a:prstGeom prst="rect">
                <a:avLst/>
              </a:prstGeom>
              <a:solidFill>
                <a:srgbClr val="E7EFF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pic>
            <p:nvPicPr>
              <p:cNvPr id="632846" name="Picture 10" descr="MCj02376270000[1]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64" y="2574"/>
                <a:ext cx="313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27371" name="Text Box 12"/>
            <p:cNvSpPr txBox="1">
              <a:spLocks noChangeArrowheads="1"/>
            </p:cNvSpPr>
            <p:nvPr/>
          </p:nvSpPr>
          <p:spPr bwMode="auto">
            <a:xfrm>
              <a:off x="374" y="2678"/>
              <a:ext cx="999" cy="21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95543" tIns="47771" rIns="95543" bIns="47771">
              <a:spAutoFit/>
            </a:bodyPr>
            <a:lstStyle>
              <a:lvl1pPr defTabSz="987425" eaLnBrk="0" hangingPunct="0"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defTabSz="987425" eaLnBrk="0" hangingPunct="0"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defTabSz="987425" eaLnBrk="0" hangingPunct="0"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defTabSz="987425" eaLnBrk="0" hangingPunct="0"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defTabSz="987425" eaLnBrk="0" hangingPunct="0"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algn="ctr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66"/>
                </a:buClr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algn="ctr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66"/>
                </a:buClr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algn="ctr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66"/>
                </a:buClr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algn="ctr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66"/>
                </a:buClr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ko-KR" sz="2500" b="0" i="1" baseline="-25000" smtClean="0">
                  <a:latin typeface="Lucida Handwriting" pitchFamily="66" charset="0"/>
                  <a:ea typeface="HY동녘B" pitchFamily="18" charset="-127"/>
                </a:rPr>
                <a:t>Memo</a:t>
              </a:r>
            </a:p>
          </p:txBody>
        </p:sp>
      </p:grpSp>
      <p:sp>
        <p:nvSpPr>
          <p:cNvPr id="783369" name="Rectangle 14"/>
          <p:cNvSpPr>
            <a:spLocks noChangeArrowheads="1"/>
          </p:cNvSpPr>
          <p:nvPr/>
        </p:nvSpPr>
        <p:spPr bwMode="auto">
          <a:xfrm>
            <a:off x="342900" y="9471025"/>
            <a:ext cx="6411913" cy="79375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</p:spPr>
        <p:txBody>
          <a:bodyPr wrap="none" lIns="94768" tIns="47384" rIns="94768" bIns="47384" anchor="ctr"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26616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38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07A8B4C7-2F5D-4EFC-9A52-83D7919B4CD6}" type="slidenum">
              <a:rPr lang="en-US" altLang="ko-KR" smtClean="0"/>
              <a:pPr defTabSz="989013"/>
              <a:t>1</a:t>
            </a:fld>
            <a:endParaRPr lang="en-US" altLang="ko-KR" smtClean="0"/>
          </a:p>
        </p:txBody>
      </p:sp>
      <p:sp>
        <p:nvSpPr>
          <p:cNvPr id="63386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6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323267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10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90533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11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92548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12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56298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13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34065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14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71679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15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33499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16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96868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17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52910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18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2107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19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42030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389597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20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08217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21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527159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22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903335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23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213908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24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792230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25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77462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26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360291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27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98124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3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009318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4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545881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5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232730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6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524710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7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182117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8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77992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9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35885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0" y="0"/>
            <a:ext cx="9131174" cy="1007691"/>
            <a:chOff x="0" y="4274566"/>
            <a:chExt cx="10461308" cy="1007691"/>
          </a:xfrm>
        </p:grpSpPr>
        <p:pic>
          <p:nvPicPr>
            <p:cNvPr id="10" name="그림 9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20000"/>
                      </a14:imgEffect>
                    </a14:imgLayer>
                  </a14:imgProps>
                </a:ext>
              </a:extLst>
            </a:blip>
            <a:srcRect b="73978"/>
            <a:stretch/>
          </p:blipFill>
          <p:spPr>
            <a:xfrm rot="10800000">
              <a:off x="0" y="4274566"/>
              <a:ext cx="10461308" cy="1007691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2989" y="4531501"/>
              <a:ext cx="1803052" cy="493819"/>
            </a:xfrm>
            <a:prstGeom prst="rect">
              <a:avLst/>
            </a:prstGeom>
          </p:spPr>
        </p:pic>
      </p:grp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0013" y="3886200"/>
            <a:ext cx="6403975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15125" y="1124743"/>
            <a:ext cx="2178050" cy="5183982"/>
          </a:xfrm>
        </p:spPr>
        <p:txBody>
          <a:bodyPr vert="eaVert"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0975" y="1124743"/>
            <a:ext cx="6381750" cy="518398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5" y="30163"/>
            <a:ext cx="8712200" cy="70485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0975" y="1125538"/>
            <a:ext cx="8639175" cy="5183187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6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1" y="0"/>
            <a:ext cx="9144000" cy="6128675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67573" y="1053289"/>
            <a:ext cx="7958672" cy="723397"/>
          </a:xfrm>
        </p:spPr>
        <p:txBody>
          <a:bodyPr anchor="b">
            <a:normAutofit/>
          </a:bodyPr>
          <a:lstStyle>
            <a:lvl1pPr algn="l">
              <a:defRPr sz="3299" b="1" spc="-112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738" y="2062541"/>
            <a:ext cx="6858001" cy="437799"/>
          </a:xfrm>
        </p:spPr>
        <p:txBody>
          <a:bodyPr/>
          <a:lstStyle>
            <a:lvl1pPr marL="0" indent="0" algn="l">
              <a:buNone/>
              <a:defRPr sz="1800" b="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342854" indent="0" algn="ctr">
              <a:buNone/>
              <a:defRPr sz="1500"/>
            </a:lvl2pPr>
            <a:lvl3pPr marL="685709" indent="0" algn="ctr">
              <a:buNone/>
              <a:defRPr sz="1350"/>
            </a:lvl3pPr>
            <a:lvl4pPr marL="1028564" indent="0" algn="ctr">
              <a:buNone/>
              <a:defRPr sz="1200"/>
            </a:lvl4pPr>
            <a:lvl5pPr marL="1371419" indent="0" algn="ctr">
              <a:buNone/>
              <a:defRPr sz="1200"/>
            </a:lvl5pPr>
            <a:lvl6pPr marL="1714272" indent="0" algn="ctr">
              <a:buNone/>
              <a:defRPr sz="1200"/>
            </a:lvl6pPr>
            <a:lvl7pPr marL="2057127" indent="0" algn="ctr">
              <a:buNone/>
              <a:defRPr sz="1200"/>
            </a:lvl7pPr>
            <a:lvl8pPr marL="2399982" indent="0" algn="ctr">
              <a:buNone/>
              <a:defRPr sz="1200"/>
            </a:lvl8pPr>
            <a:lvl9pPr marL="2742837" indent="0" algn="ctr">
              <a:buNone/>
              <a:defRPr sz="1200"/>
            </a:lvl9pPr>
          </a:lstStyle>
          <a:p>
            <a:r>
              <a:rPr lang="en-US" dirty="0" smtClean="0"/>
              <a:t>MDS</a:t>
            </a:r>
            <a:r>
              <a:rPr lang="ko-KR" altLang="en-US" dirty="0" smtClean="0"/>
              <a:t>테크놀로지 </a:t>
            </a:r>
            <a:r>
              <a:rPr lang="en-US" altLang="ko-KR" dirty="0" smtClean="0"/>
              <a:t>000</a:t>
            </a:r>
            <a:r>
              <a:rPr lang="ko-KR" altLang="en-US" dirty="0" smtClean="0"/>
              <a:t> 대리</a:t>
            </a:r>
            <a:endParaRPr lang="en-US" dirty="0"/>
          </a:p>
        </p:txBody>
      </p:sp>
      <p:pic>
        <p:nvPicPr>
          <p:cNvPr id="10" name="Picture 2" descr="D:\MDS업무\기획마케팅\한컴MDS\PPT템플릿\PPT다시배경_최종_블루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740" y="2241671"/>
            <a:ext cx="4986473" cy="388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43" y="6433166"/>
            <a:ext cx="1404934" cy="14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646" y="6282772"/>
            <a:ext cx="840016" cy="39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06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인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" y="-2001"/>
            <a:ext cx="9143999" cy="107781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67573" y="1053289"/>
            <a:ext cx="7958672" cy="723397"/>
          </a:xfrm>
        </p:spPr>
        <p:txBody>
          <a:bodyPr anchor="b">
            <a:normAutofit/>
          </a:bodyPr>
          <a:lstStyle>
            <a:lvl1pPr algn="l">
              <a:defRPr sz="3299" b="1" spc="-112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FBB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738" y="2062541"/>
            <a:ext cx="6858001" cy="437799"/>
          </a:xfrm>
        </p:spPr>
        <p:txBody>
          <a:bodyPr/>
          <a:lstStyle>
            <a:lvl1pPr marL="0" indent="0" algn="l">
              <a:buNone/>
              <a:defRPr sz="1800" b="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748A96"/>
                </a:solidFill>
                <a:latin typeface="+mj-ea"/>
                <a:ea typeface="+mj-ea"/>
              </a:defRPr>
            </a:lvl1pPr>
            <a:lvl2pPr marL="342854" indent="0" algn="ctr">
              <a:buNone/>
              <a:defRPr sz="1500"/>
            </a:lvl2pPr>
            <a:lvl3pPr marL="685709" indent="0" algn="ctr">
              <a:buNone/>
              <a:defRPr sz="1350"/>
            </a:lvl3pPr>
            <a:lvl4pPr marL="1028564" indent="0" algn="ctr">
              <a:buNone/>
              <a:defRPr sz="1200"/>
            </a:lvl4pPr>
            <a:lvl5pPr marL="1371419" indent="0" algn="ctr">
              <a:buNone/>
              <a:defRPr sz="1200"/>
            </a:lvl5pPr>
            <a:lvl6pPr marL="1714272" indent="0" algn="ctr">
              <a:buNone/>
              <a:defRPr sz="1200"/>
            </a:lvl6pPr>
            <a:lvl7pPr marL="2057127" indent="0" algn="ctr">
              <a:buNone/>
              <a:defRPr sz="1200"/>
            </a:lvl7pPr>
            <a:lvl8pPr marL="2399982" indent="0" algn="ctr">
              <a:buNone/>
              <a:defRPr sz="1200"/>
            </a:lvl8pPr>
            <a:lvl9pPr marL="2742837" indent="0" algn="ctr">
              <a:buNone/>
              <a:defRPr sz="1200"/>
            </a:lvl9pPr>
          </a:lstStyle>
          <a:p>
            <a:r>
              <a:rPr lang="en-US" dirty="0" smtClean="0"/>
              <a:t>MDS</a:t>
            </a:r>
            <a:r>
              <a:rPr lang="ko-KR" altLang="en-US" dirty="0" smtClean="0"/>
              <a:t>테크놀로지 </a:t>
            </a:r>
            <a:r>
              <a:rPr lang="en-US" altLang="ko-KR" dirty="0" smtClean="0"/>
              <a:t>000</a:t>
            </a:r>
            <a:r>
              <a:rPr lang="ko-KR" altLang="en-US" dirty="0" smtClean="0"/>
              <a:t> 대리</a:t>
            </a:r>
            <a:endParaRPr lang="en-US" dirty="0"/>
          </a:p>
        </p:txBody>
      </p:sp>
      <p:pic>
        <p:nvPicPr>
          <p:cNvPr id="7" name="Picture 3" descr="D:\MDS업무\기획마케팅\한컴MDS\PPT템플릿\PPT다시배경_최종_화잇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145" y="2937449"/>
            <a:ext cx="5036339" cy="392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624" y="300824"/>
            <a:ext cx="775741" cy="36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30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2" y="-1985"/>
            <a:ext cx="9143999" cy="6858000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9" name="제목 10"/>
          <p:cNvSpPr>
            <a:spLocks noGrp="1"/>
          </p:cNvSpPr>
          <p:nvPr>
            <p:ph type="title" hasCustomPrompt="1"/>
          </p:nvPr>
        </p:nvSpPr>
        <p:spPr>
          <a:xfrm>
            <a:off x="1879578" y="1377250"/>
            <a:ext cx="6581445" cy="408530"/>
          </a:xfrm>
        </p:spPr>
        <p:txBody>
          <a:bodyPr>
            <a:normAutofit/>
          </a:bodyPr>
          <a:lstStyle>
            <a:lvl1pPr>
              <a:defRPr sz="1500" b="1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866" y="6485869"/>
            <a:ext cx="2057400" cy="170117"/>
          </a:xfrm>
        </p:spPr>
        <p:txBody>
          <a:bodyPr/>
          <a:lstStyle>
            <a:lvl1pPr>
              <a:defRPr sz="750"/>
            </a:lvl1pPr>
          </a:lstStyle>
          <a:p>
            <a:fld id="{2B8A891F-A966-4848-92BC-B0E90543D7B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79577" y="2002833"/>
            <a:ext cx="6940679" cy="3081969"/>
          </a:xfrm>
        </p:spPr>
        <p:txBody>
          <a:bodyPr>
            <a:noAutofit/>
          </a:bodyPr>
          <a:lstStyle>
            <a:lvl1pPr marL="428483" indent="-428483">
              <a:lnSpc>
                <a:spcPct val="110000"/>
              </a:lnSpc>
              <a:buClr>
                <a:schemeClr val="bg1"/>
              </a:buClr>
              <a:buSzPct val="100000"/>
              <a:buFont typeface="+mj-lt"/>
              <a:buAutoNum type="romanUcPeriod"/>
              <a:defRPr sz="1500" b="1" spc="-37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342854" indent="0">
              <a:buFontTx/>
              <a:buNone/>
              <a:defRPr sz="1500">
                <a:solidFill>
                  <a:schemeClr val="bg1"/>
                </a:solidFill>
                <a:latin typeface="+mn-ea"/>
                <a:ea typeface="+mn-ea"/>
              </a:defRPr>
            </a:lvl2pPr>
            <a:lvl3pPr marL="685709" indent="0">
              <a:buFontTx/>
              <a:buNone/>
              <a:defRPr sz="1350">
                <a:solidFill>
                  <a:schemeClr val="bg1"/>
                </a:solidFill>
                <a:latin typeface="+mn-ea"/>
                <a:ea typeface="+mn-ea"/>
              </a:defRPr>
            </a:lvl3pPr>
            <a:lvl4pPr marL="1028564" indent="0">
              <a:buFontTx/>
              <a:buNone/>
              <a:defRPr sz="1200">
                <a:solidFill>
                  <a:schemeClr val="bg1"/>
                </a:solidFill>
                <a:latin typeface="+mn-ea"/>
                <a:ea typeface="+mn-ea"/>
              </a:defRPr>
            </a:lvl4pPr>
            <a:lvl5pPr marL="1371418" indent="0">
              <a:buFontTx/>
              <a:buNone/>
              <a:defRPr sz="1200">
                <a:solidFill>
                  <a:schemeClr val="bg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목차 사이즈는 </a:t>
            </a:r>
            <a:r>
              <a:rPr lang="en-US" altLang="ko-KR" dirty="0" err="1" smtClean="0"/>
              <a:t>20pt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자간 →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기타간격</a:t>
            </a:r>
            <a:r>
              <a:rPr lang="ko-KR" altLang="en-US" dirty="0" smtClean="0"/>
              <a:t> →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간격</a:t>
            </a:r>
            <a:r>
              <a:rPr lang="en-US" altLang="ko-KR" dirty="0" smtClean="0"/>
              <a:t>:</a:t>
            </a:r>
            <a:r>
              <a:rPr lang="ko-KR" altLang="en-US" dirty="0" smtClean="0"/>
              <a:t>좁게</a:t>
            </a:r>
            <a:r>
              <a:rPr lang="en-US" altLang="ko-KR" dirty="0" smtClean="0"/>
              <a:t> /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:0.5 </a:t>
            </a:r>
            <a:r>
              <a:rPr lang="en-US" altLang="ko-KR" dirty="0" err="1" smtClean="0"/>
              <a:t>pt</a:t>
            </a:r>
            <a:endParaRPr lang="ko-KR" altLang="en-US" dirty="0" smtClean="0"/>
          </a:p>
          <a:p>
            <a:pPr lvl="0"/>
            <a:r>
              <a:rPr lang="ko-KR" altLang="en-US" dirty="0" smtClean="0"/>
              <a:t>행간 → </a:t>
            </a:r>
            <a:r>
              <a:rPr lang="ko-KR" altLang="en-US" dirty="0" err="1" smtClean="0"/>
              <a:t>줄간격</a:t>
            </a:r>
            <a:r>
              <a:rPr lang="ko-KR" altLang="en-US" dirty="0" smtClean="0"/>
              <a:t> 옵션 → </a:t>
            </a:r>
            <a:r>
              <a:rPr lang="ko-KR" altLang="en-US" dirty="0" err="1" smtClean="0"/>
              <a:t>줄간격</a:t>
            </a:r>
            <a:r>
              <a:rPr lang="ko-KR" altLang="en-US" dirty="0" smtClean="0"/>
              <a:t> </a:t>
            </a:r>
            <a:r>
              <a:rPr lang="en-US" altLang="ko-KR" dirty="0" smtClean="0"/>
              <a:t>1.1 </a:t>
            </a:r>
            <a:r>
              <a:rPr lang="ko-KR" altLang="en-US" dirty="0" smtClean="0"/>
              <a:t>배수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다섯째 수준</a:t>
            </a:r>
            <a:endParaRPr lang="en-US" dirty="0"/>
          </a:p>
        </p:txBody>
      </p:sp>
      <p:pic>
        <p:nvPicPr>
          <p:cNvPr id="7" name="Picture 2" descr="D:\MDS업무\기획마케팅\한컴MDS\한컴MDS_CI\한컴MDS_CI_흰색\1_한컴MDS_흰색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98" y="6369028"/>
            <a:ext cx="530259" cy="2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138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인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0"/>
          <p:cNvSpPr>
            <a:spLocks noGrp="1"/>
          </p:cNvSpPr>
          <p:nvPr>
            <p:ph type="title" hasCustomPrompt="1"/>
          </p:nvPr>
        </p:nvSpPr>
        <p:spPr>
          <a:xfrm>
            <a:off x="1879578" y="1377250"/>
            <a:ext cx="6581445" cy="408530"/>
          </a:xfrm>
        </p:spPr>
        <p:txBody>
          <a:bodyPr>
            <a:normAutofit/>
          </a:bodyPr>
          <a:lstStyle>
            <a:lvl1pPr>
              <a:defRPr sz="1500" b="1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ACD6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866" y="6485869"/>
            <a:ext cx="2057400" cy="170117"/>
          </a:xfrm>
        </p:spPr>
        <p:txBody>
          <a:bodyPr/>
          <a:lstStyle>
            <a:lvl1pPr>
              <a:defRPr sz="750"/>
            </a:lvl1pPr>
          </a:lstStyle>
          <a:p>
            <a:fld id="{2B8A891F-A966-4848-92BC-B0E90543D7B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79577" y="2002833"/>
            <a:ext cx="6940679" cy="3081969"/>
          </a:xfrm>
        </p:spPr>
        <p:txBody>
          <a:bodyPr>
            <a:noAutofit/>
          </a:bodyPr>
          <a:lstStyle>
            <a:lvl1pPr marL="428483" indent="-428483">
              <a:lnSpc>
                <a:spcPct val="110000"/>
              </a:lnSpc>
              <a:buClr>
                <a:srgbClr val="00ACD6"/>
              </a:buClr>
              <a:buSzPct val="100000"/>
              <a:buFont typeface="+mj-lt"/>
              <a:buAutoNum type="romanUcPeriod"/>
              <a:defRPr sz="1500" b="1" spc="-37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1pPr>
            <a:lvl2pPr marL="342854" indent="0">
              <a:buFontTx/>
              <a:buNone/>
              <a:defRPr sz="1500">
                <a:solidFill>
                  <a:schemeClr val="bg1"/>
                </a:solidFill>
                <a:latin typeface="+mn-ea"/>
                <a:ea typeface="+mn-ea"/>
              </a:defRPr>
            </a:lvl2pPr>
            <a:lvl3pPr marL="685709" indent="0">
              <a:buFontTx/>
              <a:buNone/>
              <a:defRPr sz="1350">
                <a:solidFill>
                  <a:schemeClr val="bg1"/>
                </a:solidFill>
                <a:latin typeface="+mn-ea"/>
                <a:ea typeface="+mn-ea"/>
              </a:defRPr>
            </a:lvl3pPr>
            <a:lvl4pPr marL="1028564" indent="0">
              <a:buFontTx/>
              <a:buNone/>
              <a:defRPr sz="1200">
                <a:solidFill>
                  <a:schemeClr val="bg1"/>
                </a:solidFill>
                <a:latin typeface="+mn-ea"/>
                <a:ea typeface="+mn-ea"/>
              </a:defRPr>
            </a:lvl4pPr>
            <a:lvl5pPr marL="1371418" indent="0">
              <a:buFontTx/>
              <a:buNone/>
              <a:defRPr sz="1200">
                <a:solidFill>
                  <a:schemeClr val="bg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목차 사이즈는 </a:t>
            </a:r>
            <a:r>
              <a:rPr lang="en-US" altLang="ko-KR" dirty="0" err="1" smtClean="0"/>
              <a:t>20pt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자간 →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기타간격</a:t>
            </a:r>
            <a:r>
              <a:rPr lang="ko-KR" altLang="en-US" dirty="0" smtClean="0"/>
              <a:t> →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간격</a:t>
            </a:r>
            <a:r>
              <a:rPr lang="en-US" altLang="ko-KR" dirty="0" smtClean="0"/>
              <a:t>:</a:t>
            </a:r>
            <a:r>
              <a:rPr lang="ko-KR" altLang="en-US" dirty="0" smtClean="0"/>
              <a:t>좁게</a:t>
            </a:r>
            <a:r>
              <a:rPr lang="en-US" altLang="ko-KR" dirty="0" smtClean="0"/>
              <a:t> /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:0.5 </a:t>
            </a:r>
            <a:r>
              <a:rPr lang="en-US" altLang="ko-KR" dirty="0" err="1" smtClean="0"/>
              <a:t>pt</a:t>
            </a:r>
            <a:endParaRPr lang="ko-KR" altLang="en-US" dirty="0" smtClean="0"/>
          </a:p>
          <a:p>
            <a:pPr lvl="0"/>
            <a:r>
              <a:rPr lang="ko-KR" altLang="en-US" dirty="0" smtClean="0"/>
              <a:t>행간 → </a:t>
            </a:r>
            <a:r>
              <a:rPr lang="ko-KR" altLang="en-US" dirty="0" err="1" smtClean="0"/>
              <a:t>줄간격</a:t>
            </a:r>
            <a:r>
              <a:rPr lang="ko-KR" altLang="en-US" dirty="0" smtClean="0"/>
              <a:t> 옵션 → </a:t>
            </a:r>
            <a:r>
              <a:rPr lang="ko-KR" altLang="en-US" dirty="0" err="1" smtClean="0"/>
              <a:t>줄간격</a:t>
            </a:r>
            <a:r>
              <a:rPr lang="ko-KR" altLang="en-US" dirty="0" smtClean="0"/>
              <a:t> </a:t>
            </a:r>
            <a:r>
              <a:rPr lang="en-US" altLang="ko-KR" dirty="0" smtClean="0"/>
              <a:t>1.1 </a:t>
            </a:r>
            <a:r>
              <a:rPr lang="ko-KR" altLang="en-US" dirty="0" smtClean="0"/>
              <a:t>배수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다섯째 수준</a:t>
            </a:r>
            <a:endParaRPr lang="en-US" dirty="0"/>
          </a:p>
        </p:txBody>
      </p:sp>
      <p:pic>
        <p:nvPicPr>
          <p:cNvPr id="11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33" y="6370081"/>
            <a:ext cx="529842" cy="2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676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4537" y="6488631"/>
            <a:ext cx="2057400" cy="170117"/>
          </a:xfrm>
        </p:spPr>
        <p:txBody>
          <a:bodyPr/>
          <a:lstStyle>
            <a:lvl1pPr>
              <a:defRPr sz="750"/>
            </a:lvl1pPr>
          </a:lstStyle>
          <a:p>
            <a:fld id="{2B8A891F-A966-4848-92BC-B0E90543D7B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4338" y="804315"/>
            <a:ext cx="8272300" cy="5431531"/>
          </a:xfrm>
        </p:spPr>
        <p:txBody>
          <a:bodyPr>
            <a:noAutofit/>
          </a:bodyPr>
          <a:lstStyle>
            <a:lvl1pPr marL="171428" indent="-107964">
              <a:lnSpc>
                <a:spcPct val="110000"/>
              </a:lnSpc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050" b="1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1pPr>
            <a:lvl2pPr marL="269910" indent="0">
              <a:lnSpc>
                <a:spcPct val="110000"/>
              </a:lnSpc>
              <a:buFontTx/>
              <a:buNone/>
              <a:defRPr sz="975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2pPr>
            <a:lvl3pPr marL="404865" indent="0">
              <a:lnSpc>
                <a:spcPct val="110000"/>
              </a:lnSpc>
              <a:buFontTx/>
              <a:buNone/>
              <a:defRPr sz="90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3pPr>
            <a:lvl4pPr marL="539821" indent="0">
              <a:lnSpc>
                <a:spcPct val="110000"/>
              </a:lnSpc>
              <a:buFontTx/>
              <a:buNone/>
              <a:defRPr sz="75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4pPr>
            <a:lvl5pPr marL="674776" indent="0">
              <a:lnSpc>
                <a:spcPct val="110000"/>
              </a:lnSpc>
              <a:buFontTx/>
              <a:buNone/>
              <a:defRPr sz="75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 smtClean="0"/>
              <a:t>(</a:t>
            </a:r>
            <a:r>
              <a:rPr lang="ko-KR" altLang="en-US" dirty="0" err="1" smtClean="0"/>
              <a:t>서브페이지</a:t>
            </a:r>
            <a:r>
              <a:rPr lang="ko-KR" altLang="en-US" dirty="0" smtClean="0"/>
              <a:t> 옵션 </a:t>
            </a:r>
            <a:r>
              <a:rPr lang="en-US" altLang="ko-KR" dirty="0" smtClean="0"/>
              <a:t>1)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7" name="제목 10"/>
          <p:cNvSpPr>
            <a:spLocks noGrp="1"/>
          </p:cNvSpPr>
          <p:nvPr>
            <p:ph type="title" hasCustomPrompt="1"/>
          </p:nvPr>
        </p:nvSpPr>
        <p:spPr>
          <a:xfrm>
            <a:off x="179709" y="148245"/>
            <a:ext cx="8990110" cy="408530"/>
          </a:xfrm>
        </p:spPr>
        <p:txBody>
          <a:bodyPr>
            <a:normAutofit/>
          </a:bodyPr>
          <a:lstStyle>
            <a:lvl1pPr>
              <a:defRPr sz="1350" b="0" spc="-52" baseline="0">
                <a:ln>
                  <a:solidFill>
                    <a:srgbClr val="009999">
                      <a:alpha val="0"/>
                    </a:srgbClr>
                  </a:solidFill>
                </a:ln>
                <a:solidFill>
                  <a:srgbClr val="00ACD6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타이틀 폰트는 </a:t>
            </a:r>
            <a:r>
              <a:rPr lang="ko-KR" altLang="en-US" dirty="0" err="1" smtClean="0"/>
              <a:t>맑은고딕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사이즈는 </a:t>
            </a:r>
            <a:r>
              <a:rPr lang="en-US" altLang="ko-KR" dirty="0" err="1" smtClean="0"/>
              <a:t>18pt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두께는 </a:t>
            </a:r>
            <a:r>
              <a:rPr lang="en-US" altLang="ko-KR" dirty="0" smtClean="0"/>
              <a:t>normal (Bold </a:t>
            </a:r>
            <a:r>
              <a:rPr lang="ko-KR" altLang="en-US" dirty="0" smtClean="0"/>
              <a:t>아님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6913" y="575820"/>
            <a:ext cx="8708711" cy="0"/>
          </a:xfrm>
          <a:prstGeom prst="line">
            <a:avLst/>
          </a:prstGeom>
          <a:ln w="19050">
            <a:solidFill>
              <a:srgbClr val="00A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 flipV="1">
            <a:off x="1" y="6797738"/>
            <a:ext cx="9144000" cy="59897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pic>
        <p:nvPicPr>
          <p:cNvPr id="11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33" y="6370081"/>
            <a:ext cx="529842" cy="2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953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216055" y="1"/>
            <a:ext cx="8709569" cy="584065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7" name="제목 10"/>
          <p:cNvSpPr>
            <a:spLocks noGrp="1"/>
          </p:cNvSpPr>
          <p:nvPr>
            <p:ph type="title" hasCustomPrompt="1"/>
          </p:nvPr>
        </p:nvSpPr>
        <p:spPr>
          <a:xfrm>
            <a:off x="188503" y="141037"/>
            <a:ext cx="8990110" cy="408530"/>
          </a:xfrm>
        </p:spPr>
        <p:txBody>
          <a:bodyPr>
            <a:normAutofit/>
          </a:bodyPr>
          <a:lstStyle>
            <a:lvl1pPr>
              <a:defRPr sz="1350" b="0" spc="-52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타이틀 폰트는 </a:t>
            </a:r>
            <a:r>
              <a:rPr lang="ko-KR" altLang="en-US" dirty="0" err="1" smtClean="0"/>
              <a:t>맑은고딕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사이즈는 </a:t>
            </a:r>
            <a:r>
              <a:rPr lang="en-US" altLang="ko-KR" dirty="0" err="1" smtClean="0"/>
              <a:t>18pt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두께는 </a:t>
            </a:r>
            <a:r>
              <a:rPr lang="en-US" altLang="ko-KR" dirty="0" smtClean="0"/>
              <a:t>normal (Bold </a:t>
            </a:r>
            <a:r>
              <a:rPr lang="ko-KR" altLang="en-US" dirty="0" smtClean="0"/>
              <a:t>아님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4338" y="804315"/>
            <a:ext cx="8272300" cy="5431531"/>
          </a:xfrm>
        </p:spPr>
        <p:txBody>
          <a:bodyPr>
            <a:noAutofit/>
          </a:bodyPr>
          <a:lstStyle>
            <a:lvl1pPr marL="171428" indent="-107964">
              <a:lnSpc>
                <a:spcPct val="110000"/>
              </a:lnSpc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050" b="1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1pPr>
            <a:lvl2pPr marL="269910" indent="0">
              <a:lnSpc>
                <a:spcPct val="110000"/>
              </a:lnSpc>
              <a:buFontTx/>
              <a:buNone/>
              <a:defRPr sz="975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2pPr>
            <a:lvl3pPr marL="404865" indent="0">
              <a:lnSpc>
                <a:spcPct val="110000"/>
              </a:lnSpc>
              <a:buFontTx/>
              <a:buNone/>
              <a:defRPr sz="90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3pPr>
            <a:lvl4pPr marL="539821" indent="0">
              <a:lnSpc>
                <a:spcPct val="110000"/>
              </a:lnSpc>
              <a:buFontTx/>
              <a:buNone/>
              <a:defRPr sz="75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4pPr>
            <a:lvl5pPr marL="674776" indent="0">
              <a:lnSpc>
                <a:spcPct val="110000"/>
              </a:lnSpc>
              <a:buFontTx/>
              <a:buNone/>
              <a:defRPr sz="75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 smtClean="0"/>
              <a:t>(</a:t>
            </a:r>
            <a:r>
              <a:rPr lang="ko-KR" altLang="en-US" dirty="0" err="1" smtClean="0"/>
              <a:t>서브페이지</a:t>
            </a:r>
            <a:r>
              <a:rPr lang="ko-KR" altLang="en-US" dirty="0" smtClean="0"/>
              <a:t> 옵션 </a:t>
            </a:r>
            <a:r>
              <a:rPr lang="en-US" altLang="ko-KR" dirty="0" smtClean="0"/>
              <a:t>2)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4537" y="6488631"/>
            <a:ext cx="2057400" cy="170117"/>
          </a:xfrm>
        </p:spPr>
        <p:txBody>
          <a:bodyPr/>
          <a:lstStyle>
            <a:lvl1pPr>
              <a:defRPr sz="750"/>
            </a:lvl1pPr>
          </a:lstStyle>
          <a:p>
            <a:fld id="{2B8A891F-A966-4848-92BC-B0E90543D7B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 flipV="1">
            <a:off x="1" y="6797738"/>
            <a:ext cx="9144000" cy="59897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pic>
        <p:nvPicPr>
          <p:cNvPr id="12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33" y="6370081"/>
            <a:ext cx="529842" cy="2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190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강조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7" name="내용 개체 틀 7"/>
          <p:cNvSpPr>
            <a:spLocks noGrp="1"/>
          </p:cNvSpPr>
          <p:nvPr>
            <p:ph sz="quarter" idx="10"/>
          </p:nvPr>
        </p:nvSpPr>
        <p:spPr>
          <a:xfrm>
            <a:off x="1244259" y="2082201"/>
            <a:ext cx="6655483" cy="3278943"/>
          </a:xfrm>
        </p:spPr>
        <p:txBody>
          <a:bodyPr>
            <a:normAutofit/>
          </a:bodyPr>
          <a:lstStyle>
            <a:lvl1pPr marL="0" indent="0" algn="ctr">
              <a:buFont typeface="Wingdings" panose="05000000000000000000" pitchFamily="2" charset="2"/>
              <a:buNone/>
              <a:defRPr sz="2099" b="1" spc="-37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514282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2pPr>
            <a:lvl3pPr marL="857137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3pPr>
            <a:lvl4pPr marL="1199990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 marL="1542845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6" name="Picture 2" descr="D:\MDS업무\기획마케팅\한컴MDS\한컴MDS_CI\한컴MDS_CI_흰색\1_한컴MDS_흰색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98" y="6369028"/>
            <a:ext cx="530259" cy="2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512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3407474" y="2385128"/>
            <a:ext cx="2291286" cy="992237"/>
          </a:xfrm>
          <a:prstGeom prst="rect">
            <a:avLst/>
          </a:prstGeom>
        </p:spPr>
        <p:txBody>
          <a:bodyPr wrap="none" lIns="68557" tIns="34279" rIns="68557" bIns="3427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en-US" altLang="ko-KR" sz="5998" dirty="0" smtClean="0">
                <a:solidFill>
                  <a:prstClr val="white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Q </a:t>
            </a:r>
            <a:r>
              <a:rPr kumimoji="0" lang="en-US" altLang="ko-KR" sz="4499" b="0" dirty="0" smtClean="0">
                <a:solidFill>
                  <a:prstClr val="white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&amp;</a:t>
            </a:r>
            <a:r>
              <a:rPr kumimoji="0" lang="en-US" altLang="ko-KR" sz="5998" dirty="0" smtClean="0">
                <a:solidFill>
                  <a:prstClr val="white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 A</a:t>
            </a:r>
            <a:endParaRPr kumimoji="0" lang="ko-KR" altLang="en-US" sz="5998" dirty="0">
              <a:solidFill>
                <a:prstClr val="white"/>
              </a:solidFill>
              <a:effectLst>
                <a:reflection blurRad="6350" stA="55000" endA="300" endPos="45500" dir="5400000" sy="-100000" algn="bl" rotWithShape="0"/>
              </a:effectLst>
              <a:latin typeface="맑은 고딕" panose="020B0503020000020004" pitchFamily="50" charset="-127"/>
            </a:endParaRPr>
          </a:p>
        </p:txBody>
      </p:sp>
      <p:pic>
        <p:nvPicPr>
          <p:cNvPr id="5" name="Picture 2" descr="D:\MDS업무\기획마케팅\한컴MDS\한컴MDS_CI\한컴MDS_CI_흰색\1_한컴MDS_흰색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98" y="6369028"/>
            <a:ext cx="530259" cy="2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874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_인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407474" y="2385128"/>
            <a:ext cx="2291286" cy="992237"/>
          </a:xfrm>
          <a:prstGeom prst="rect">
            <a:avLst/>
          </a:prstGeom>
        </p:spPr>
        <p:txBody>
          <a:bodyPr wrap="none" lIns="68557" tIns="34279" rIns="68557" bIns="3427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en-US" altLang="ko-KR" sz="5998" dirty="0" smtClean="0">
                <a:solidFill>
                  <a:srgbClr val="00ACD6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Q </a:t>
            </a:r>
            <a:r>
              <a:rPr kumimoji="0" lang="en-US" altLang="ko-KR" sz="4499" b="0" dirty="0" smtClean="0">
                <a:solidFill>
                  <a:srgbClr val="00ACD6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&amp;</a:t>
            </a:r>
            <a:r>
              <a:rPr kumimoji="0" lang="en-US" altLang="ko-KR" sz="5998" dirty="0" smtClean="0">
                <a:solidFill>
                  <a:srgbClr val="00ACD6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 A</a:t>
            </a:r>
            <a:endParaRPr kumimoji="0" lang="ko-KR" altLang="en-US" sz="5998" dirty="0">
              <a:solidFill>
                <a:srgbClr val="00ACD6"/>
              </a:solidFill>
              <a:effectLst>
                <a:reflection blurRad="6350" stA="55000" endA="300" endPos="45500" dir="5400000" sy="-100000" algn="bl" rotWithShape="0"/>
              </a:effectLst>
              <a:latin typeface="맑은 고딕" panose="020B0503020000020004" pitchFamily="50" charset="-127"/>
            </a:endParaRPr>
          </a:p>
        </p:txBody>
      </p:sp>
      <p:pic>
        <p:nvPicPr>
          <p:cNvPr id="9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33" y="6370081"/>
            <a:ext cx="529842" cy="2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92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621338"/>
            <a:ext cx="9144000" cy="6236662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3041089" y="2601101"/>
            <a:ext cx="3024051" cy="761597"/>
          </a:xfrm>
          <a:prstGeom prst="rect">
            <a:avLst/>
          </a:prstGeom>
        </p:spPr>
        <p:txBody>
          <a:bodyPr wrap="none" lIns="68557" tIns="34279" rIns="68557" bIns="3427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en-US" altLang="ko-KR" sz="4499" dirty="0">
                <a:solidFill>
                  <a:prstClr val="white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Thank you</a:t>
            </a:r>
            <a:endParaRPr kumimoji="0" lang="ko-KR" altLang="en-US" sz="4499" dirty="0">
              <a:solidFill>
                <a:prstClr val="white"/>
              </a:solidFill>
              <a:effectLst>
                <a:reflection blurRad="6350" stA="55000" endA="300" endPos="45500" dir="5400000" sy="-100000" algn="bl" rotWithShape="0"/>
              </a:effectLst>
              <a:latin typeface="맑은 고딕" panose="020B0503020000020004" pitchFamily="50" charset="-127"/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41925" y="5803441"/>
            <a:ext cx="7007127" cy="375324"/>
          </a:xfrm>
        </p:spPr>
        <p:txBody>
          <a:bodyPr/>
          <a:lstStyle>
            <a:lvl1pPr marL="0" marR="0" indent="0" algn="l" defTabSz="685709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marL="0" marR="0" lvl="0" indent="0" algn="l" defTabSz="685709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050" b="1" dirty="0" smtClean="0">
                <a:solidFill>
                  <a:schemeClr val="bg1"/>
                </a:solidFill>
              </a:rPr>
              <a:t>00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사업부 홍길동 과장  </a:t>
            </a:r>
            <a:r>
              <a:rPr lang="en-US" altLang="ko-KR" sz="1050" dirty="0" smtClean="0">
                <a:solidFill>
                  <a:schemeClr val="bg1"/>
                </a:solidFill>
              </a:rPr>
              <a:t>031-627-3000 / 010-627-3000 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mds3000@hancommds.com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pPr lvl="0"/>
            <a:endParaRPr lang="ko-KR" altLang="en-US" dirty="0" smtClean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41924" y="6262094"/>
            <a:ext cx="5517805" cy="32570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본사</a:t>
            </a:r>
            <a:r>
              <a:rPr kumimoji="0" lang="ko-KR" altLang="en-US" sz="675" b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13493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대왕판교로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644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49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한컴타워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3,4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031-627-3000</a:t>
            </a:r>
          </a:p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13487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판교로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228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판교세븐벤처밸리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031-600-5000  </a:t>
            </a:r>
            <a:endParaRPr kumimoji="0" lang="en-US" altLang="ko-KR" sz="675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1196" y="5483087"/>
            <a:ext cx="5517805" cy="19746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13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kumimoji="0" lang="ko-KR" altLang="en-US" sz="135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</a:t>
            </a:r>
            <a:r>
              <a:rPr kumimoji="0" lang="en-US" altLang="ko-KR" sz="13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MDS </a:t>
            </a:r>
            <a:r>
              <a:rPr kumimoji="0" lang="ko-KR" altLang="en-US" sz="13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350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www.hancommds.com</a:t>
            </a:r>
            <a:endParaRPr kumimoji="0" lang="ko-KR" altLang="en-US" sz="1350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597" y="219994"/>
            <a:ext cx="629460" cy="2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20" y="332380"/>
            <a:ext cx="1404934" cy="14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292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_인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041089" y="2601101"/>
            <a:ext cx="3024051" cy="761597"/>
          </a:xfrm>
          <a:prstGeom prst="rect">
            <a:avLst/>
          </a:prstGeom>
        </p:spPr>
        <p:txBody>
          <a:bodyPr wrap="none" lIns="68557" tIns="34279" rIns="68557" bIns="3427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en-US" altLang="ko-KR" sz="4499" dirty="0">
                <a:solidFill>
                  <a:srgbClr val="00ACD6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Thank you</a:t>
            </a:r>
            <a:endParaRPr kumimoji="0" lang="ko-KR" altLang="en-US" sz="4499" dirty="0">
              <a:solidFill>
                <a:srgbClr val="00ACD6"/>
              </a:solidFill>
              <a:effectLst>
                <a:reflection blurRad="6350" stA="55000" endA="300" endPos="45500" dir="5400000" sy="-100000" algn="bl" rotWithShape="0"/>
              </a:effectLst>
              <a:latin typeface="맑은 고딕" panose="020B0503020000020004" pitchFamily="50" charset="-127"/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41925" y="5803441"/>
            <a:ext cx="7007127" cy="375324"/>
          </a:xfrm>
        </p:spPr>
        <p:txBody>
          <a:bodyPr/>
          <a:lstStyle>
            <a:lvl1pPr marL="0" marR="0" indent="0" algn="l" defTabSz="685709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olidFill>
                  <a:srgbClr val="3A474D"/>
                </a:solidFill>
                <a:latin typeface="+mn-ea"/>
                <a:ea typeface="+mn-ea"/>
              </a:defRPr>
            </a:lvl1pPr>
          </a:lstStyle>
          <a:p>
            <a:pPr marL="0" marR="0" lvl="0" indent="0" algn="l" defTabSz="685709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050" b="1" dirty="0" smtClean="0">
                <a:solidFill>
                  <a:schemeClr val="bg1"/>
                </a:solidFill>
              </a:rPr>
              <a:t>00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사업부 홍길동 과장  </a:t>
            </a:r>
            <a:r>
              <a:rPr lang="en-US" altLang="ko-KR" sz="1050" dirty="0" smtClean="0">
                <a:solidFill>
                  <a:schemeClr val="bg1"/>
                </a:solidFill>
              </a:rPr>
              <a:t>031-627-3000 / 010-627-3000 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mds3000@hancommds.com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pPr lvl="0"/>
            <a:endParaRPr lang="ko-KR" altLang="en-US" dirty="0" smtClean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41924" y="6262094"/>
            <a:ext cx="5517805" cy="32570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본사</a:t>
            </a:r>
            <a:r>
              <a:rPr kumimoji="0" lang="ko-KR" altLang="en-US" sz="675" b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13493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대왕판교로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644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49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한컴타워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3,4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031-627-3000</a:t>
            </a:r>
          </a:p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13487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판교로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228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판교세븐벤처밸리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031-600-5000  </a:t>
            </a:r>
            <a:endParaRPr kumimoji="0" lang="en-US" altLang="ko-KR" sz="675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3A47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1196" y="5483086"/>
            <a:ext cx="5517805" cy="19746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13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kumimoji="0" lang="ko-KR" altLang="en-US" sz="135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</a:t>
            </a:r>
            <a:r>
              <a:rPr kumimoji="0" lang="en-US" altLang="ko-KR" sz="13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MDS </a:t>
            </a:r>
            <a:r>
              <a:rPr kumimoji="0" lang="ko-KR" altLang="en-US" sz="13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350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www.hancommds.com</a:t>
            </a:r>
            <a:endParaRPr kumimoji="0" lang="ko-KR" altLang="en-US" sz="1350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3A47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597" y="219994"/>
            <a:ext cx="629460" cy="2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20" y="332380"/>
            <a:ext cx="1404934" cy="14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265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1" y="621338"/>
            <a:ext cx="9144000" cy="6236662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3041089" y="2601101"/>
            <a:ext cx="3024051" cy="761597"/>
          </a:xfrm>
          <a:prstGeom prst="rect">
            <a:avLst/>
          </a:prstGeom>
        </p:spPr>
        <p:txBody>
          <a:bodyPr wrap="none" lIns="68557" tIns="34279" rIns="68557" bIns="3427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en-US" altLang="ko-KR" sz="4499" dirty="0" smtClean="0">
                <a:solidFill>
                  <a:prstClr val="white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Thank you</a:t>
            </a:r>
            <a:endParaRPr kumimoji="0" lang="ko-KR" altLang="en-US" sz="4499" dirty="0">
              <a:solidFill>
                <a:prstClr val="white"/>
              </a:solidFill>
              <a:effectLst>
                <a:reflection blurRad="6350" stA="55000" endA="300" endPos="45500" dir="5400000" sy="-100000" algn="bl" rotWithShape="0"/>
              </a:effectLst>
              <a:latin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33521" y="6267288"/>
            <a:ext cx="5517805" cy="32570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본사</a:t>
            </a:r>
            <a:r>
              <a:rPr kumimoji="0" lang="ko-KR" altLang="en-US" sz="675" b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13493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대왕판교로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644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49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한컴타워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3,4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031-627-3000</a:t>
            </a:r>
          </a:p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13487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판교로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228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판교세븐벤처밸리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031-600-5000  </a:t>
            </a:r>
            <a:endParaRPr kumimoji="0" lang="en-US" altLang="ko-KR" sz="675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40380" y="6034777"/>
            <a:ext cx="5517805" cy="19746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kumimoji="0" lang="ko-KR" altLang="en-US" sz="75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</a:t>
            </a:r>
            <a:r>
              <a:rPr kumimoji="0" lang="en-US" altLang="ko-KR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MDS </a:t>
            </a:r>
            <a:r>
              <a:rPr kumimoji="0" lang="ko-KR" altLang="en-US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750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www.hancommds.com</a:t>
            </a:r>
            <a:endParaRPr kumimoji="0" lang="ko-KR" altLang="en-US" sz="750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597" y="219994"/>
            <a:ext cx="629460" cy="2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20" y="332380"/>
            <a:ext cx="1404934" cy="14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5451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_인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3041089" y="2601101"/>
            <a:ext cx="3024051" cy="761597"/>
          </a:xfrm>
          <a:prstGeom prst="rect">
            <a:avLst/>
          </a:prstGeom>
        </p:spPr>
        <p:txBody>
          <a:bodyPr wrap="none" lIns="68557" tIns="34279" rIns="68557" bIns="3427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en-US" altLang="ko-KR" sz="4499" dirty="0" smtClean="0">
                <a:solidFill>
                  <a:srgbClr val="00ACD6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Thank you</a:t>
            </a:r>
            <a:endParaRPr kumimoji="0" lang="ko-KR" altLang="en-US" sz="4499" dirty="0">
              <a:solidFill>
                <a:srgbClr val="00ACD6"/>
              </a:solidFill>
              <a:effectLst>
                <a:reflection blurRad="6350" stA="55000" endA="300" endPos="45500" dir="5400000" sy="-100000" algn="bl" rotWithShape="0"/>
              </a:effectLst>
              <a:latin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33521" y="6267288"/>
            <a:ext cx="5517805" cy="32570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본사</a:t>
            </a:r>
            <a:r>
              <a:rPr kumimoji="0" lang="ko-KR" altLang="en-US" sz="675" b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13493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대왕판교로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644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49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한컴타워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3,4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031-627-3000</a:t>
            </a:r>
          </a:p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13487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판교로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228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판교세븐벤처밸리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031-600-5000  </a:t>
            </a:r>
            <a:endParaRPr kumimoji="0" lang="en-US" altLang="ko-KR" sz="675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3A47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40380" y="6034776"/>
            <a:ext cx="5517805" cy="19746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kumimoji="0" lang="ko-KR" altLang="en-US" sz="75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</a:t>
            </a:r>
            <a:r>
              <a:rPr kumimoji="0" lang="en-US" altLang="ko-KR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MDS </a:t>
            </a:r>
            <a:r>
              <a:rPr kumimoji="0" lang="ko-KR" altLang="en-US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750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www.hancommds.com</a:t>
            </a:r>
            <a:endParaRPr kumimoji="0" lang="ko-KR" altLang="en-US" sz="750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3A47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597" y="219994"/>
            <a:ext cx="629460" cy="2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20" y="332380"/>
            <a:ext cx="1404934" cy="14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86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1" y="621338"/>
            <a:ext cx="9144000" cy="6236662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13" name="내용 개체 틀 7"/>
          <p:cNvSpPr>
            <a:spLocks noGrp="1"/>
          </p:cNvSpPr>
          <p:nvPr>
            <p:ph sz="quarter" idx="10"/>
          </p:nvPr>
        </p:nvSpPr>
        <p:spPr>
          <a:xfrm>
            <a:off x="1433204" y="2343696"/>
            <a:ext cx="6269971" cy="2107831"/>
          </a:xfrm>
        </p:spPr>
        <p:txBody>
          <a:bodyPr>
            <a:normAutofit/>
          </a:bodyPr>
          <a:lstStyle>
            <a:lvl1pPr marL="0" indent="0" algn="ctr">
              <a:buFont typeface="Wingdings" panose="05000000000000000000" pitchFamily="2" charset="2"/>
              <a:buNone/>
              <a:defRPr sz="2099" b="1" spc="-37" baseline="0">
                <a:solidFill>
                  <a:schemeClr val="bg1"/>
                </a:solidFill>
                <a:latin typeface="+mn-ea"/>
                <a:ea typeface="+mn-ea"/>
              </a:defRPr>
            </a:lvl1pPr>
            <a:lvl2pPr marL="514282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2pPr>
            <a:lvl3pPr marL="857137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3pPr>
            <a:lvl4pPr marL="1199990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 marL="1542845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37391" y="6267288"/>
            <a:ext cx="5517805" cy="32570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본사</a:t>
            </a:r>
            <a:r>
              <a:rPr kumimoji="0" lang="ko-KR" altLang="en-US" sz="675" b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13493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대왕판교로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644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49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한컴타워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3,4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031-627-3000</a:t>
            </a:r>
          </a:p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13487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판교로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228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판교세븐벤처밸리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031-600-5000  </a:t>
            </a:r>
            <a:endParaRPr kumimoji="0" lang="en-US" altLang="ko-KR" sz="675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44249" y="6034777"/>
            <a:ext cx="5517805" cy="19746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kumimoji="0" lang="ko-KR" altLang="en-US" sz="75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</a:t>
            </a:r>
            <a:r>
              <a:rPr kumimoji="0" lang="en-US" altLang="ko-KR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MDS </a:t>
            </a:r>
            <a:r>
              <a:rPr kumimoji="0" lang="ko-KR" altLang="en-US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750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www.hancommds.com</a:t>
            </a:r>
            <a:endParaRPr kumimoji="0" lang="ko-KR" altLang="en-US" sz="750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597" y="219994"/>
            <a:ext cx="629460" cy="2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20" y="332380"/>
            <a:ext cx="1404934" cy="14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898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115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0975" y="1125538"/>
            <a:ext cx="4243388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6763" y="1125538"/>
            <a:ext cx="4243387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7896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040188" cy="9061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041775" cy="9061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11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3008313" cy="10801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124744"/>
            <a:ext cx="5111750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2348880"/>
            <a:ext cx="3008313" cy="37772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95049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194321"/>
            <a:ext cx="5486400" cy="36748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576466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0" y="0"/>
            <a:ext cx="9144000" cy="1007691"/>
            <a:chOff x="0" y="4274566"/>
            <a:chExt cx="10461308" cy="1007691"/>
          </a:xfrm>
        </p:grpSpPr>
        <p:pic>
          <p:nvPicPr>
            <p:cNvPr id="12" name="그림 11"/>
            <p:cNvPicPr>
              <a:picLocks noChangeAspect="1"/>
            </p:cNvPicPr>
            <p:nvPr userDrawn="1"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40000" contrast="-20000"/>
                      </a14:imgEffect>
                    </a14:imgLayer>
                  </a14:imgProps>
                </a:ext>
              </a:extLst>
            </a:blip>
            <a:srcRect b="73978"/>
            <a:stretch/>
          </p:blipFill>
          <p:spPr>
            <a:xfrm rot="10800000">
              <a:off x="0" y="4274566"/>
              <a:ext cx="10461308" cy="1007691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2989" y="4531501"/>
              <a:ext cx="1803052" cy="493819"/>
            </a:xfrm>
            <a:prstGeom prst="rect">
              <a:avLst/>
            </a:prstGeom>
          </p:spPr>
        </p:pic>
      </p:grp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80975" y="116632"/>
            <a:ext cx="87122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0975" y="1125538"/>
            <a:ext cx="8639175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4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531813" indent="-531813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r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990600" indent="-458788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w"/>
        <a:defRPr kumimoji="1" sz="2000">
          <a:solidFill>
            <a:schemeClr val="tx1"/>
          </a:solidFill>
          <a:latin typeface="+mn-lt"/>
          <a:ea typeface="+mn-ea"/>
        </a:defRPr>
      </a:lvl2pPr>
      <a:lvl3pPr marL="1370013" indent="-379413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§"/>
        <a:defRPr kumimoji="1" sz="1900">
          <a:solidFill>
            <a:schemeClr val="tx1"/>
          </a:solidFill>
          <a:latin typeface="+mn-lt"/>
          <a:ea typeface="+mn-ea"/>
        </a:defRPr>
      </a:lvl3pPr>
      <a:lvl4pPr marL="1697038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141538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+mn-lt"/>
          <a:ea typeface="+mn-ea"/>
        </a:defRPr>
      </a:lvl5pPr>
      <a:lvl6pPr marL="2598738" indent="-342900" algn="l" rtl="0" fontAlgn="base" latinLnBrk="1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+mn-lt"/>
          <a:ea typeface="+mn-ea"/>
        </a:defRPr>
      </a:lvl6pPr>
      <a:lvl7pPr marL="3055938" indent="-342900" algn="l" rtl="0" fontAlgn="base" latinLnBrk="1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+mn-lt"/>
          <a:ea typeface="+mn-ea"/>
        </a:defRPr>
      </a:lvl7pPr>
      <a:lvl8pPr marL="3513138" indent="-342900" algn="l" rtl="0" fontAlgn="base" latinLnBrk="1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+mn-lt"/>
          <a:ea typeface="+mn-ea"/>
        </a:defRPr>
      </a:lvl8pPr>
      <a:lvl9pPr marL="3970338" indent="-342900" algn="l" rtl="0" fontAlgn="base" latinLnBrk="1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33" tIns="45717" rIns="91433" bIns="45717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33" tIns="45717" rIns="91433" bIns="45717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b="0" dirty="0">
              <a:solidFill>
                <a:prstClr val="black">
                  <a:tint val="75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b="0" dirty="0">
              <a:solidFill>
                <a:prstClr val="black">
                  <a:tint val="75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2" y="6356351"/>
            <a:ext cx="2057400" cy="365125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fld id="{2B8A891F-A966-4848-92BC-B0E90543D7B5}" type="slidenum">
              <a:rPr kumimoji="0" lang="ko-KR" altLang="en-US" b="0" smtClean="0">
                <a:solidFill>
                  <a:prstClr val="black">
                    <a:tint val="75000"/>
                  </a:prstClr>
                </a:solidFill>
                <a:latin typeface="Calibri"/>
                <a:ea typeface="맑은 고딕" panose="020B0503020000020004" pitchFamily="50" charset="-127"/>
              </a:rPr>
              <a:pPr defTabSz="718205" fontAlgn="auto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kumimoji="0" lang="ko-KR" altLang="en-US" b="0" dirty="0">
              <a:solidFill>
                <a:prstClr val="black">
                  <a:tint val="75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81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  <p:sldLayoutId id="2147483996" r:id="rId13"/>
    <p:sldLayoutId id="2147483997" r:id="rId14"/>
    <p:sldLayoutId id="2147483998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709" rtl="0" eaLnBrk="1" latinLnBrk="1" hangingPunct="1">
        <a:lnSpc>
          <a:spcPct val="90000"/>
        </a:lnSpc>
        <a:spcBef>
          <a:spcPct val="0"/>
        </a:spcBef>
        <a:buNone/>
        <a:defRPr sz="3299" kern="1200">
          <a:ln>
            <a:solidFill>
              <a:schemeClr val="bg1">
                <a:alpha val="0"/>
              </a:schemeClr>
            </a:solidFill>
          </a:ln>
          <a:solidFill>
            <a:srgbClr val="3A474D"/>
          </a:solidFill>
          <a:latin typeface="+mj-lt"/>
          <a:ea typeface="+mj-ea"/>
          <a:cs typeface="+mj-cs"/>
        </a:defRPr>
      </a:lvl1pPr>
    </p:titleStyle>
    <p:bodyStyle>
      <a:lvl1pPr marL="171428" indent="-171428" algn="l" defTabSz="685709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99" kern="1200">
          <a:ln>
            <a:solidFill>
              <a:schemeClr val="bg1">
                <a:alpha val="0"/>
              </a:schemeClr>
            </a:solidFill>
          </a:ln>
          <a:solidFill>
            <a:srgbClr val="3A474D"/>
          </a:solidFill>
          <a:latin typeface="+mn-lt"/>
          <a:ea typeface="+mn-ea"/>
          <a:cs typeface="+mn-cs"/>
        </a:defRPr>
      </a:lvl1pPr>
      <a:lvl2pPr marL="514282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ln>
            <a:solidFill>
              <a:schemeClr val="bg1">
                <a:alpha val="0"/>
              </a:schemeClr>
            </a:solidFill>
          </a:ln>
          <a:solidFill>
            <a:srgbClr val="3A474D"/>
          </a:solidFill>
          <a:latin typeface="+mn-lt"/>
          <a:ea typeface="+mn-ea"/>
          <a:cs typeface="+mn-cs"/>
        </a:defRPr>
      </a:lvl2pPr>
      <a:lvl3pPr marL="857137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ln>
            <a:solidFill>
              <a:schemeClr val="bg1">
                <a:alpha val="0"/>
              </a:schemeClr>
            </a:solidFill>
          </a:ln>
          <a:solidFill>
            <a:srgbClr val="3A474D"/>
          </a:solidFill>
          <a:latin typeface="+mn-lt"/>
          <a:ea typeface="+mn-ea"/>
          <a:cs typeface="+mn-cs"/>
        </a:defRPr>
      </a:lvl3pPr>
      <a:lvl4pPr marL="1199990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ln>
            <a:solidFill>
              <a:schemeClr val="bg1">
                <a:alpha val="0"/>
              </a:schemeClr>
            </a:solidFill>
          </a:ln>
          <a:solidFill>
            <a:srgbClr val="3A474D"/>
          </a:solidFill>
          <a:latin typeface="+mn-lt"/>
          <a:ea typeface="+mn-ea"/>
          <a:cs typeface="+mn-cs"/>
        </a:defRPr>
      </a:lvl4pPr>
      <a:lvl5pPr marL="1542845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ln>
            <a:solidFill>
              <a:schemeClr val="bg1">
                <a:alpha val="0"/>
              </a:schemeClr>
            </a:solidFill>
          </a:ln>
          <a:solidFill>
            <a:srgbClr val="3A474D"/>
          </a:solidFill>
          <a:latin typeface="+mn-lt"/>
          <a:ea typeface="+mn-ea"/>
          <a:cs typeface="+mn-cs"/>
        </a:defRPr>
      </a:lvl5pPr>
      <a:lvl6pPr marL="1885701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54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09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64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4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09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64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19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72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27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82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37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63031"/>
            <a:ext cx="7772400" cy="1470025"/>
          </a:xfrm>
        </p:spPr>
        <p:txBody>
          <a:bodyPr/>
          <a:lstStyle/>
          <a:p>
            <a:pPr eaLnBrk="1" hangingPunct="1"/>
            <a:r>
              <a:rPr lang="ko-KR" altLang="en-US" b="1" dirty="0" err="1" smtClean="0">
                <a:solidFill>
                  <a:schemeClr val="tx1"/>
                </a:solidFill>
              </a:rPr>
              <a:t>파이썬</a:t>
            </a:r>
            <a:r>
              <a:rPr lang="ko-KR" altLang="en-US" b="1" dirty="0" smtClean="0">
                <a:solidFill>
                  <a:schemeClr val="tx1"/>
                </a:solidFill>
              </a:rPr>
              <a:t> 기초</a:t>
            </a:r>
            <a:r>
              <a:rPr lang="en-US" altLang="ko-KR" b="1" dirty="0" smtClean="0">
                <a:solidFill>
                  <a:schemeClr val="tx1"/>
                </a:solidFill>
              </a:rPr>
              <a:t/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ko-KR" altLang="en-US" b="1" dirty="0" smtClean="0">
                <a:solidFill>
                  <a:schemeClr val="tx1"/>
                </a:solidFill>
              </a:rPr>
              <a:t>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691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GUI</a:t>
            </a:r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0" y="1484784"/>
            <a:ext cx="9144000" cy="38225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sz="1200" b="0" dirty="0"/>
              <a:t>import </a:t>
            </a:r>
            <a:r>
              <a:rPr lang="en-US" altLang="ko-KR" sz="1200" b="0" dirty="0" err="1"/>
              <a:t>tkinter</a:t>
            </a:r>
            <a:endParaRPr lang="en-US" altLang="ko-KR" sz="1200" b="0" dirty="0"/>
          </a:p>
          <a:p>
            <a:pPr algn="l" defTabSz="717550"/>
            <a:r>
              <a:rPr lang="en-US" altLang="ko-KR" sz="1200" b="0" dirty="0"/>
              <a:t>from </a:t>
            </a:r>
            <a:r>
              <a:rPr lang="en-US" altLang="ko-KR" sz="1200" b="0" dirty="0" err="1"/>
              <a:t>tkinter</a:t>
            </a:r>
            <a:r>
              <a:rPr lang="en-US" altLang="ko-KR" sz="1200" b="0" dirty="0"/>
              <a:t> import </a:t>
            </a:r>
            <a:r>
              <a:rPr lang="en-US" altLang="ko-KR" sz="1200" b="0" dirty="0" err="1"/>
              <a:t>messagebox</a:t>
            </a:r>
            <a:r>
              <a:rPr lang="en-US" altLang="ko-KR" sz="1200" b="0" dirty="0"/>
              <a:t>  #</a:t>
            </a:r>
            <a:r>
              <a:rPr lang="en-US" altLang="ko-KR" sz="1200" b="0" dirty="0" err="1"/>
              <a:t>tkinter</a:t>
            </a:r>
            <a:r>
              <a:rPr lang="ko-KR" altLang="en-US" sz="1200" b="0" dirty="0"/>
              <a:t>패기지 의  </a:t>
            </a:r>
            <a:r>
              <a:rPr lang="en-US" altLang="ko-KR" sz="1200" b="0" dirty="0" err="1"/>
              <a:t>messagebox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모듈 등록</a:t>
            </a:r>
          </a:p>
          <a:p>
            <a:pPr algn="l" defTabSz="717550"/>
            <a:endParaRPr lang="ko-KR" altLang="en-US" sz="1200" b="0" dirty="0"/>
          </a:p>
          <a:p>
            <a:pPr algn="l" defTabSz="717550"/>
            <a:r>
              <a:rPr lang="en-US" altLang="ko-KR" sz="1200" b="0" dirty="0" err="1"/>
              <a:t>def</a:t>
            </a:r>
            <a:r>
              <a:rPr lang="en-US" altLang="ko-KR" sz="1200" b="0" dirty="0"/>
              <a:t> </a:t>
            </a:r>
            <a:r>
              <a:rPr lang="en-US" altLang="ko-KR" sz="1200" b="0" dirty="0" err="1"/>
              <a:t>CancelClick</a:t>
            </a:r>
            <a:r>
              <a:rPr lang="en-US" altLang="ko-KR" sz="1200" b="0" dirty="0"/>
              <a:t>():</a:t>
            </a:r>
          </a:p>
          <a:p>
            <a:pPr algn="l" defTabSz="717550"/>
            <a:r>
              <a:rPr lang="en-US" altLang="ko-KR" sz="1200" b="0" dirty="0"/>
              <a:t>	</a:t>
            </a:r>
            <a:r>
              <a:rPr lang="en-US" altLang="ko-KR" sz="1200" b="0" dirty="0" err="1"/>
              <a:t>text_id.set</a:t>
            </a:r>
            <a:r>
              <a:rPr lang="en-US" altLang="ko-KR" sz="1200" b="0" dirty="0"/>
              <a:t>("")</a:t>
            </a:r>
          </a:p>
          <a:p>
            <a:pPr algn="l" defTabSz="717550"/>
            <a:r>
              <a:rPr lang="en-US" altLang="ko-KR" sz="1200" b="0" dirty="0"/>
              <a:t>	</a:t>
            </a:r>
            <a:r>
              <a:rPr lang="en-US" altLang="ko-KR" sz="1200" b="0" dirty="0" err="1"/>
              <a:t>text_pw.set</a:t>
            </a:r>
            <a:r>
              <a:rPr lang="en-US" altLang="ko-KR" sz="1200" b="0" dirty="0"/>
              <a:t>("")</a:t>
            </a:r>
          </a:p>
          <a:p>
            <a:pPr algn="l" defTabSz="717550"/>
            <a:endParaRPr lang="en-US" altLang="ko-KR" sz="1200" b="0" dirty="0"/>
          </a:p>
          <a:p>
            <a:pPr algn="l" defTabSz="717550"/>
            <a:r>
              <a:rPr lang="en-US" altLang="ko-KR" sz="1200" b="0" dirty="0" err="1"/>
              <a:t>def</a:t>
            </a:r>
            <a:r>
              <a:rPr lang="en-US" altLang="ko-KR" sz="1200" b="0" dirty="0"/>
              <a:t> </a:t>
            </a:r>
            <a:r>
              <a:rPr lang="en-US" altLang="ko-KR" sz="1200" b="0" dirty="0" err="1"/>
              <a:t>okClick</a:t>
            </a:r>
            <a:r>
              <a:rPr lang="en-US" altLang="ko-KR" sz="1200" b="0" dirty="0"/>
              <a:t>():</a:t>
            </a:r>
          </a:p>
          <a:p>
            <a:pPr algn="l" defTabSz="717550"/>
            <a:r>
              <a:rPr lang="en-US" altLang="ko-KR" sz="1200" b="0" dirty="0"/>
              <a:t>	try:</a:t>
            </a:r>
          </a:p>
          <a:p>
            <a:pPr algn="l" defTabSz="717550"/>
            <a:r>
              <a:rPr lang="en-US" altLang="ko-KR" sz="1200" b="0" dirty="0"/>
              <a:t>		</a:t>
            </a:r>
            <a:r>
              <a:rPr lang="en-US" altLang="ko-KR" sz="1200" b="0" dirty="0" err="1"/>
              <a:t>id_value</a:t>
            </a:r>
            <a:r>
              <a:rPr lang="en-US" altLang="ko-KR" sz="1200" b="0" dirty="0"/>
              <a:t> = </a:t>
            </a:r>
            <a:r>
              <a:rPr lang="en-US" altLang="ko-KR" sz="1200" b="0" dirty="0" err="1"/>
              <a:t>text_id.get</a:t>
            </a:r>
            <a:r>
              <a:rPr lang="en-US" altLang="ko-KR" sz="1200" b="0" dirty="0"/>
              <a:t>()</a:t>
            </a:r>
          </a:p>
          <a:p>
            <a:pPr algn="l" defTabSz="717550"/>
            <a:r>
              <a:rPr lang="en-US" altLang="ko-KR" sz="1200" b="0" dirty="0"/>
              <a:t>		</a:t>
            </a:r>
            <a:r>
              <a:rPr lang="en-US" altLang="ko-KR" sz="1200" b="0" dirty="0" err="1"/>
              <a:t>pw_value</a:t>
            </a:r>
            <a:r>
              <a:rPr lang="en-US" altLang="ko-KR" sz="1200" b="0" dirty="0"/>
              <a:t> = </a:t>
            </a:r>
            <a:r>
              <a:rPr lang="en-US" altLang="ko-KR" sz="1200" b="0" dirty="0" err="1"/>
              <a:t>text_pw.get</a:t>
            </a:r>
            <a:r>
              <a:rPr lang="en-US" altLang="ko-KR" sz="1200" b="0" dirty="0"/>
              <a:t>()</a:t>
            </a:r>
          </a:p>
          <a:p>
            <a:pPr algn="l" defTabSz="717550"/>
            <a:r>
              <a:rPr lang="en-US" altLang="ko-KR" sz="1200" b="0" dirty="0"/>
              <a:t>   </a:t>
            </a:r>
          </a:p>
          <a:p>
            <a:pPr algn="l" defTabSz="717550"/>
            <a:r>
              <a:rPr lang="en-US" altLang="ko-KR" sz="1200" b="0" dirty="0"/>
              <a:t>		</a:t>
            </a:r>
            <a:r>
              <a:rPr lang="en-US" altLang="ko-KR" sz="1200" b="0" dirty="0" err="1"/>
              <a:t>messagebox.showinfo</a:t>
            </a:r>
            <a:r>
              <a:rPr lang="en-US" altLang="ko-KR" sz="1200" b="0" dirty="0"/>
              <a:t>("</a:t>
            </a:r>
            <a:r>
              <a:rPr lang="ko-KR" altLang="en-US" sz="1200" b="0" dirty="0"/>
              <a:t>입력데이터확인</a:t>
            </a:r>
            <a:r>
              <a:rPr lang="en-US" altLang="ko-KR" sz="1200" b="0" dirty="0"/>
              <a:t>", "ID : {}, pw : {}".format(</a:t>
            </a:r>
            <a:r>
              <a:rPr lang="en-US" altLang="ko-KR" sz="1200" b="0" dirty="0" err="1"/>
              <a:t>id_value</a:t>
            </a:r>
            <a:r>
              <a:rPr lang="en-US" altLang="ko-KR" sz="1200" b="0" dirty="0"/>
              <a:t>, </a:t>
            </a:r>
            <a:r>
              <a:rPr lang="en-US" altLang="ko-KR" sz="1200" b="0" dirty="0" err="1"/>
              <a:t>pw_value</a:t>
            </a:r>
            <a:r>
              <a:rPr lang="en-US" altLang="ko-KR" sz="1200" b="0" dirty="0"/>
              <a:t>))</a:t>
            </a:r>
          </a:p>
          <a:p>
            <a:pPr algn="l" defTabSz="717550"/>
            <a:r>
              <a:rPr lang="en-US" altLang="ko-KR" sz="1200" b="0" dirty="0"/>
              <a:t>	except:</a:t>
            </a:r>
          </a:p>
          <a:p>
            <a:pPr algn="l" defTabSz="717550"/>
            <a:r>
              <a:rPr lang="en-US" altLang="ko-KR" sz="1200" b="0" dirty="0"/>
              <a:t>		</a:t>
            </a:r>
            <a:r>
              <a:rPr lang="en-US" altLang="ko-KR" sz="1200" b="0" dirty="0" err="1"/>
              <a:t>messagebox.showwarning</a:t>
            </a:r>
            <a:r>
              <a:rPr lang="en-US" altLang="ko-KR" sz="1200" b="0" dirty="0"/>
              <a:t>("</a:t>
            </a:r>
            <a:r>
              <a:rPr lang="ko-KR" altLang="en-US" sz="1200" b="0" dirty="0"/>
              <a:t>입력오류</a:t>
            </a:r>
            <a:r>
              <a:rPr lang="en-US" altLang="ko-KR" sz="1200" b="0" dirty="0"/>
              <a:t>", "</a:t>
            </a:r>
            <a:r>
              <a:rPr lang="ko-KR" altLang="en-US" sz="1200" b="0" dirty="0"/>
              <a:t>정확히 입력 하세요</a:t>
            </a:r>
            <a:r>
              <a:rPr lang="en-US" altLang="ko-KR" sz="1200" b="0" dirty="0"/>
              <a:t>")</a:t>
            </a:r>
          </a:p>
          <a:p>
            <a:pPr algn="l" defTabSz="717550"/>
            <a:r>
              <a:rPr lang="en-US" altLang="ko-KR" sz="1200" b="0" dirty="0"/>
              <a:t>		</a:t>
            </a:r>
            <a:r>
              <a:rPr lang="en-US" altLang="ko-KR" sz="1200" b="0" dirty="0" err="1"/>
              <a:t>text_id.set</a:t>
            </a:r>
            <a:r>
              <a:rPr lang="en-US" altLang="ko-KR" sz="1200" b="0" dirty="0"/>
              <a:t>("")</a:t>
            </a:r>
          </a:p>
          <a:p>
            <a:pPr algn="l" defTabSz="717550"/>
            <a:r>
              <a:rPr lang="en-US" altLang="ko-KR" sz="1200" b="0" dirty="0"/>
              <a:t>		</a:t>
            </a:r>
            <a:r>
              <a:rPr lang="en-US" altLang="ko-KR" sz="1200" b="0" dirty="0" err="1"/>
              <a:t>text_pw.set</a:t>
            </a:r>
            <a:r>
              <a:rPr lang="en-US" altLang="ko-KR" sz="1200" b="0" dirty="0"/>
              <a:t>("")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8457" y="1125922"/>
            <a:ext cx="367944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Entry (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간단한 텍스트 입력 부품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)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cxnSp>
        <p:nvCxnSpPr>
          <p:cNvPr id="6" name="직선 화살표 연결선 5"/>
          <p:cNvCxnSpPr/>
          <p:nvPr/>
        </p:nvCxnSpPr>
        <p:spPr bwMode="auto">
          <a:xfrm flipV="1">
            <a:off x="3923928" y="2924944"/>
            <a:ext cx="1584176" cy="648072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940152" y="2564904"/>
            <a:ext cx="216024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제어변수 값 읽어옴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 bwMode="auto">
          <a:xfrm>
            <a:off x="2987824" y="5157192"/>
            <a:ext cx="1944216" cy="576064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076056" y="5620629"/>
            <a:ext cx="2160240" cy="56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제어변수 값 </a:t>
            </a:r>
            <a:r>
              <a:rPr lang="en-US" altLang="ko-KR" dirty="0" smtClean="0"/>
              <a:t>“”</a:t>
            </a:r>
            <a:r>
              <a:rPr lang="ko-KR" altLang="en-US" dirty="0" smtClean="0"/>
              <a:t>설정해 </a:t>
            </a:r>
            <a:endParaRPr lang="en-US" altLang="ko-KR" dirty="0" smtClean="0"/>
          </a:p>
          <a:p>
            <a:r>
              <a:rPr lang="ko-KR" altLang="en-US" dirty="0" err="1" smtClean="0"/>
              <a:t>클리어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01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GUI</a:t>
            </a:r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0" y="1484784"/>
            <a:ext cx="9144000" cy="53399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sz="1100" b="0" dirty="0" err="1"/>
              <a:t>mywin</a:t>
            </a:r>
            <a:r>
              <a:rPr lang="en-US" altLang="ko-KR" sz="1100" b="0" dirty="0"/>
              <a:t> = </a:t>
            </a:r>
            <a:r>
              <a:rPr lang="en-US" altLang="ko-KR" sz="1100" b="0" dirty="0" err="1"/>
              <a:t>tkinter.Tk</a:t>
            </a:r>
            <a:r>
              <a:rPr lang="en-US" altLang="ko-KR" sz="1100" b="0" dirty="0"/>
              <a:t>()</a:t>
            </a:r>
          </a:p>
          <a:p>
            <a:pPr algn="l" defTabSz="717550"/>
            <a:r>
              <a:rPr lang="en-US" altLang="ko-KR" sz="1100" b="0" dirty="0" err="1"/>
              <a:t>mywin.geometry</a:t>
            </a:r>
            <a:r>
              <a:rPr lang="en-US" altLang="ko-KR" sz="1100" b="0" dirty="0"/>
              <a:t>("300x300")</a:t>
            </a:r>
          </a:p>
          <a:p>
            <a:pPr algn="l" defTabSz="717550"/>
            <a:r>
              <a:rPr lang="en-US" altLang="ko-KR" sz="1100" b="0" dirty="0"/>
              <a:t>frame = </a:t>
            </a:r>
            <a:r>
              <a:rPr lang="en-US" altLang="ko-KR" sz="1100" b="0" dirty="0" err="1"/>
              <a:t>tkinter.Frame</a:t>
            </a:r>
            <a:r>
              <a:rPr lang="en-US" altLang="ko-KR" sz="1100" b="0" dirty="0"/>
              <a:t>(</a:t>
            </a:r>
            <a:r>
              <a:rPr lang="en-US" altLang="ko-KR" sz="1100" b="0" dirty="0" err="1"/>
              <a:t>mywin</a:t>
            </a:r>
            <a:r>
              <a:rPr lang="en-US" altLang="ko-KR" sz="1100" b="0" dirty="0"/>
              <a:t>)</a:t>
            </a:r>
          </a:p>
          <a:p>
            <a:pPr algn="l" defTabSz="717550"/>
            <a:r>
              <a:rPr lang="en-US" altLang="ko-KR" sz="1100" b="0" dirty="0" err="1"/>
              <a:t>frame.pack</a:t>
            </a:r>
            <a:r>
              <a:rPr lang="en-US" altLang="ko-KR" sz="1100" b="0" dirty="0"/>
              <a:t>()</a:t>
            </a:r>
          </a:p>
          <a:p>
            <a:pPr algn="l" defTabSz="717550"/>
            <a:endParaRPr lang="en-US" altLang="ko-KR" sz="1100" b="0" dirty="0"/>
          </a:p>
          <a:p>
            <a:pPr algn="l" defTabSz="717550"/>
            <a:r>
              <a:rPr lang="en-US" altLang="ko-KR" sz="1100" b="0" dirty="0" err="1"/>
              <a:t>text_id</a:t>
            </a:r>
            <a:r>
              <a:rPr lang="en-US" altLang="ko-KR" sz="1100" b="0" dirty="0"/>
              <a:t> = </a:t>
            </a:r>
            <a:r>
              <a:rPr lang="en-US" altLang="ko-KR" sz="1100" b="0" dirty="0" err="1"/>
              <a:t>tkinter.StringVar</a:t>
            </a:r>
            <a:r>
              <a:rPr lang="en-US" altLang="ko-KR" sz="1100" b="0" dirty="0"/>
              <a:t>(value="")</a:t>
            </a:r>
          </a:p>
          <a:p>
            <a:pPr algn="l" defTabSz="717550"/>
            <a:r>
              <a:rPr lang="en-US" altLang="ko-KR" sz="1100" b="0" dirty="0" err="1"/>
              <a:t>text_pw</a:t>
            </a:r>
            <a:r>
              <a:rPr lang="en-US" altLang="ko-KR" sz="1100" b="0" dirty="0"/>
              <a:t> = </a:t>
            </a:r>
            <a:r>
              <a:rPr lang="en-US" altLang="ko-KR" sz="1100" b="0" dirty="0" err="1"/>
              <a:t>tkinter.IntVar</a:t>
            </a:r>
            <a:r>
              <a:rPr lang="en-US" altLang="ko-KR" sz="1100" b="0" dirty="0"/>
              <a:t>(value = 0)</a:t>
            </a:r>
          </a:p>
          <a:p>
            <a:pPr algn="l" defTabSz="717550"/>
            <a:endParaRPr lang="en-US" altLang="ko-KR" sz="1100" b="0" dirty="0"/>
          </a:p>
          <a:p>
            <a:pPr algn="l" defTabSz="717550"/>
            <a:r>
              <a:rPr lang="en-US" altLang="ko-KR" sz="1100" b="0" dirty="0"/>
              <a:t>lb1 = </a:t>
            </a:r>
            <a:r>
              <a:rPr lang="en-US" altLang="ko-KR" sz="1100" b="0" dirty="0" err="1"/>
              <a:t>tkinter.Label</a:t>
            </a:r>
            <a:r>
              <a:rPr lang="en-US" altLang="ko-KR" sz="1100" b="0" dirty="0"/>
              <a:t>(frame, text = "ID(</a:t>
            </a:r>
            <a:r>
              <a:rPr lang="ko-KR" altLang="en-US" sz="1100" b="0" dirty="0"/>
              <a:t>문자열 입력</a:t>
            </a:r>
            <a:r>
              <a:rPr lang="en-US" altLang="ko-KR" sz="1100" b="0" dirty="0"/>
              <a:t>)")</a:t>
            </a:r>
          </a:p>
          <a:p>
            <a:pPr algn="l" defTabSz="717550"/>
            <a:r>
              <a:rPr lang="en-US" altLang="ko-KR" sz="1100" b="0" dirty="0"/>
              <a:t>lb1.grid(row = 0, column = 0)</a:t>
            </a:r>
          </a:p>
          <a:p>
            <a:pPr algn="l" defTabSz="717550"/>
            <a:r>
              <a:rPr lang="en-US" altLang="ko-KR" sz="1100" b="0" dirty="0"/>
              <a:t>txt = </a:t>
            </a:r>
            <a:r>
              <a:rPr lang="en-US" altLang="ko-KR" sz="1100" b="0" dirty="0" err="1"/>
              <a:t>tkinter.Entry</a:t>
            </a:r>
            <a:r>
              <a:rPr lang="en-US" altLang="ko-KR" sz="1100" b="0" dirty="0"/>
              <a:t>(frame, </a:t>
            </a:r>
            <a:r>
              <a:rPr lang="en-US" altLang="ko-KR" sz="1100" b="0" dirty="0" err="1"/>
              <a:t>textvariable</a:t>
            </a:r>
            <a:r>
              <a:rPr lang="en-US" altLang="ko-KR" sz="1100" b="0" dirty="0"/>
              <a:t> = </a:t>
            </a:r>
            <a:r>
              <a:rPr lang="en-US" altLang="ko-KR" sz="1100" b="0" dirty="0" err="1"/>
              <a:t>text_id</a:t>
            </a:r>
            <a:r>
              <a:rPr lang="en-US" altLang="ko-KR" sz="1100" b="0" dirty="0"/>
              <a:t>)</a:t>
            </a:r>
          </a:p>
          <a:p>
            <a:pPr algn="l" defTabSz="717550"/>
            <a:r>
              <a:rPr lang="en-US" altLang="ko-KR" sz="1100" b="0" dirty="0" err="1"/>
              <a:t>txt.grid</a:t>
            </a:r>
            <a:r>
              <a:rPr lang="en-US" altLang="ko-KR" sz="1100" b="0" dirty="0"/>
              <a:t>(row = 0, column = 1)</a:t>
            </a:r>
          </a:p>
          <a:p>
            <a:pPr algn="l" defTabSz="717550"/>
            <a:endParaRPr lang="en-US" altLang="ko-KR" sz="1100" b="0" dirty="0"/>
          </a:p>
          <a:p>
            <a:pPr algn="l" defTabSz="717550"/>
            <a:r>
              <a:rPr lang="en-US" altLang="ko-KR" sz="1100" b="0" dirty="0"/>
              <a:t>lb2 = </a:t>
            </a:r>
            <a:r>
              <a:rPr lang="en-US" altLang="ko-KR" sz="1100" b="0" dirty="0" err="1"/>
              <a:t>tkinter.Label</a:t>
            </a:r>
            <a:r>
              <a:rPr lang="en-US" altLang="ko-KR" sz="1100" b="0" dirty="0"/>
              <a:t>(frame, text = "pw(</a:t>
            </a:r>
            <a:r>
              <a:rPr lang="ko-KR" altLang="en-US" sz="1100" b="0" dirty="0"/>
              <a:t>정수입력</a:t>
            </a:r>
            <a:r>
              <a:rPr lang="en-US" altLang="ko-KR" sz="1100" b="0" dirty="0"/>
              <a:t>)")</a:t>
            </a:r>
          </a:p>
          <a:p>
            <a:pPr algn="l" defTabSz="717550"/>
            <a:r>
              <a:rPr lang="en-US" altLang="ko-KR" sz="1100" b="0" dirty="0"/>
              <a:t>lb2.grid(row = 1, column = 0)</a:t>
            </a:r>
          </a:p>
          <a:p>
            <a:pPr algn="l" defTabSz="717550"/>
            <a:r>
              <a:rPr lang="en-US" altLang="ko-KR" sz="1100" b="0" dirty="0" err="1"/>
              <a:t>txt_pw</a:t>
            </a:r>
            <a:r>
              <a:rPr lang="en-US" altLang="ko-KR" sz="1100" b="0" dirty="0"/>
              <a:t> = </a:t>
            </a:r>
            <a:r>
              <a:rPr lang="en-US" altLang="ko-KR" sz="1100" b="0" dirty="0" err="1"/>
              <a:t>tkinter.Entry</a:t>
            </a:r>
            <a:r>
              <a:rPr lang="en-US" altLang="ko-KR" sz="1100" b="0" dirty="0"/>
              <a:t>(frame, </a:t>
            </a:r>
            <a:r>
              <a:rPr lang="en-US" altLang="ko-KR" sz="1100" b="0" dirty="0" err="1"/>
              <a:t>textvariable</a:t>
            </a:r>
            <a:r>
              <a:rPr lang="en-US" altLang="ko-KR" sz="1100" b="0" dirty="0"/>
              <a:t> = </a:t>
            </a:r>
            <a:r>
              <a:rPr lang="en-US" altLang="ko-KR" sz="1100" b="0" dirty="0" err="1"/>
              <a:t>text_pw</a:t>
            </a:r>
            <a:r>
              <a:rPr lang="en-US" altLang="ko-KR" sz="1100" b="0" dirty="0"/>
              <a:t>, show="*")</a:t>
            </a:r>
          </a:p>
          <a:p>
            <a:pPr algn="l" defTabSz="717550"/>
            <a:r>
              <a:rPr lang="en-US" altLang="ko-KR" sz="1100" b="0" dirty="0" err="1"/>
              <a:t>txt_pw.grid</a:t>
            </a:r>
            <a:r>
              <a:rPr lang="en-US" altLang="ko-KR" sz="1100" b="0" dirty="0"/>
              <a:t>(row = 1, column = 1)</a:t>
            </a:r>
          </a:p>
          <a:p>
            <a:pPr algn="l" defTabSz="717550"/>
            <a:r>
              <a:rPr lang="en-US" altLang="ko-KR" sz="1100" b="0" dirty="0" err="1"/>
              <a:t>text_pw.set</a:t>
            </a:r>
            <a:r>
              <a:rPr lang="en-US" altLang="ko-KR" sz="1100" b="0" dirty="0"/>
              <a:t>("")</a:t>
            </a:r>
          </a:p>
          <a:p>
            <a:pPr algn="l" defTabSz="717550"/>
            <a:endParaRPr lang="en-US" altLang="ko-KR" sz="1100" b="0" dirty="0"/>
          </a:p>
          <a:p>
            <a:pPr algn="l" defTabSz="717550"/>
            <a:r>
              <a:rPr lang="en-US" altLang="ko-KR" sz="1100" b="0" dirty="0" err="1"/>
              <a:t>btn_ok</a:t>
            </a:r>
            <a:r>
              <a:rPr lang="en-US" altLang="ko-KR" sz="1100" b="0" dirty="0"/>
              <a:t>  = </a:t>
            </a:r>
            <a:r>
              <a:rPr lang="en-US" altLang="ko-KR" sz="1100" b="0" dirty="0" err="1"/>
              <a:t>tkinter.Button</a:t>
            </a:r>
            <a:r>
              <a:rPr lang="en-US" altLang="ko-KR" sz="1100" b="0" dirty="0"/>
              <a:t>(frame, text = "</a:t>
            </a:r>
            <a:r>
              <a:rPr lang="ko-KR" altLang="en-US" sz="1100" b="0" dirty="0"/>
              <a:t>입력 확인</a:t>
            </a:r>
            <a:r>
              <a:rPr lang="en-US" altLang="ko-KR" sz="1100" b="0" dirty="0"/>
              <a:t>", command = </a:t>
            </a:r>
            <a:r>
              <a:rPr lang="en-US" altLang="ko-KR" sz="1100" b="0" dirty="0" err="1"/>
              <a:t>okClick</a:t>
            </a:r>
            <a:r>
              <a:rPr lang="en-US" altLang="ko-KR" sz="1100" b="0" dirty="0"/>
              <a:t>)</a:t>
            </a:r>
          </a:p>
          <a:p>
            <a:pPr algn="l" defTabSz="717550"/>
            <a:r>
              <a:rPr lang="en-US" altLang="ko-KR" sz="1100" b="0" dirty="0" err="1"/>
              <a:t>btn_ok.grid</a:t>
            </a:r>
            <a:r>
              <a:rPr lang="en-US" altLang="ko-KR" sz="1100" b="0" dirty="0"/>
              <a:t>(row = 2, column = 1)</a:t>
            </a:r>
          </a:p>
          <a:p>
            <a:pPr algn="l" defTabSz="717550"/>
            <a:endParaRPr lang="en-US" altLang="ko-KR" sz="1100" b="0" dirty="0"/>
          </a:p>
          <a:p>
            <a:pPr algn="l" defTabSz="717550"/>
            <a:r>
              <a:rPr lang="en-US" altLang="ko-KR" sz="1100" b="0" dirty="0" err="1"/>
              <a:t>btn_cancel</a:t>
            </a:r>
            <a:r>
              <a:rPr lang="en-US" altLang="ko-KR" sz="1100" b="0" dirty="0"/>
              <a:t>  = </a:t>
            </a:r>
            <a:r>
              <a:rPr lang="en-US" altLang="ko-KR" sz="1100" b="0" dirty="0" err="1"/>
              <a:t>tkinter.Button</a:t>
            </a:r>
            <a:r>
              <a:rPr lang="en-US" altLang="ko-KR" sz="1100" b="0" dirty="0"/>
              <a:t>(frame, text = "</a:t>
            </a:r>
            <a:r>
              <a:rPr lang="ko-KR" altLang="en-US" sz="1100" b="0" dirty="0"/>
              <a:t>입력 취소</a:t>
            </a:r>
            <a:r>
              <a:rPr lang="en-US" altLang="ko-KR" sz="1100" b="0" dirty="0"/>
              <a:t>", command = </a:t>
            </a:r>
            <a:r>
              <a:rPr lang="en-US" altLang="ko-KR" sz="1100" b="0" dirty="0" err="1"/>
              <a:t>CancelClick</a:t>
            </a:r>
            <a:r>
              <a:rPr lang="en-US" altLang="ko-KR" sz="1100" b="0" dirty="0"/>
              <a:t>)</a:t>
            </a:r>
          </a:p>
          <a:p>
            <a:pPr algn="l" defTabSz="717550"/>
            <a:r>
              <a:rPr lang="en-US" altLang="ko-KR" sz="1100" b="0" dirty="0" err="1"/>
              <a:t>btn_cancel.grid</a:t>
            </a:r>
            <a:r>
              <a:rPr lang="en-US" altLang="ko-KR" sz="1100" b="0" dirty="0"/>
              <a:t>(row = 2, column = 2</a:t>
            </a:r>
            <a:r>
              <a:rPr lang="en-US" altLang="ko-KR" sz="1100" b="0" dirty="0" smtClean="0"/>
              <a:t>)</a:t>
            </a:r>
            <a:endParaRPr lang="en-US" altLang="ko-KR" sz="1100" b="0" dirty="0"/>
          </a:p>
          <a:p>
            <a:pPr algn="l" defTabSz="717550"/>
            <a:r>
              <a:rPr lang="en-US" altLang="ko-KR" sz="1100" b="0" dirty="0" err="1"/>
              <a:t>mywin.mainloop</a:t>
            </a:r>
            <a:r>
              <a:rPr lang="en-US" altLang="ko-KR" sz="1100" b="0" dirty="0"/>
              <a:t>()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8457" y="1125922"/>
            <a:ext cx="367944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Entry (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간단한 텍스트 입력 부품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)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cxnSp>
        <p:nvCxnSpPr>
          <p:cNvPr id="3" name="직선 연결선 2"/>
          <p:cNvCxnSpPr/>
          <p:nvPr/>
        </p:nvCxnSpPr>
        <p:spPr bwMode="auto">
          <a:xfrm>
            <a:off x="971600" y="3717032"/>
            <a:ext cx="2592288" cy="0"/>
          </a:xfrm>
          <a:prstGeom prst="line">
            <a:avLst/>
          </a:prstGeom>
          <a:solidFill>
            <a:srgbClr val="E7EFF1"/>
          </a:solidFill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화살표 연결선 7"/>
          <p:cNvCxnSpPr/>
          <p:nvPr/>
        </p:nvCxnSpPr>
        <p:spPr bwMode="auto">
          <a:xfrm flipV="1">
            <a:off x="3779912" y="3140968"/>
            <a:ext cx="1080120" cy="504056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076056" y="2996952"/>
            <a:ext cx="237626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Entry </a:t>
            </a:r>
            <a:r>
              <a:rPr lang="ko-KR" altLang="en-US" dirty="0" smtClean="0"/>
              <a:t>생성과 동시 문자열 속성을 갖는 </a:t>
            </a:r>
            <a:r>
              <a:rPr lang="en-US" altLang="ko-KR" dirty="0" err="1" smtClean="0"/>
              <a:t>text_id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제어변수 설정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 bwMode="auto">
          <a:xfrm>
            <a:off x="1346832" y="4725144"/>
            <a:ext cx="3441192" cy="0"/>
          </a:xfrm>
          <a:prstGeom prst="line">
            <a:avLst/>
          </a:prstGeom>
          <a:solidFill>
            <a:srgbClr val="E7EFF1"/>
          </a:solidFill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화살표 연결선 16"/>
          <p:cNvCxnSpPr/>
          <p:nvPr/>
        </p:nvCxnSpPr>
        <p:spPr bwMode="auto">
          <a:xfrm flipV="1">
            <a:off x="4788024" y="4509120"/>
            <a:ext cx="1152128" cy="216024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940152" y="4437112"/>
            <a:ext cx="237626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Entry </a:t>
            </a:r>
            <a:r>
              <a:rPr lang="ko-KR" altLang="en-US" dirty="0" smtClean="0"/>
              <a:t>생성과 동시 정수 속성을 갖는 </a:t>
            </a:r>
            <a:r>
              <a:rPr lang="en-US" altLang="ko-KR" dirty="0" err="1" smtClean="0"/>
              <a:t>text_pw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제어변수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96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GUI</a:t>
            </a:r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0" y="1484784"/>
            <a:ext cx="9144000" cy="43242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sz="1100" b="0" dirty="0"/>
              <a:t>import </a:t>
            </a:r>
            <a:r>
              <a:rPr lang="en-US" altLang="ko-KR" sz="1100" b="0" dirty="0" err="1"/>
              <a:t>tkinter</a:t>
            </a:r>
            <a:endParaRPr lang="en-US" altLang="ko-KR" sz="1100" b="0" dirty="0"/>
          </a:p>
          <a:p>
            <a:pPr algn="l" defTabSz="717550"/>
            <a:r>
              <a:rPr lang="en-US" altLang="ko-KR" sz="1100" b="0" dirty="0"/>
              <a:t>import random</a:t>
            </a:r>
          </a:p>
          <a:p>
            <a:pPr algn="l" defTabSz="717550"/>
            <a:endParaRPr lang="en-US" altLang="ko-KR" sz="1100" b="0" dirty="0"/>
          </a:p>
          <a:p>
            <a:pPr algn="l" defTabSz="717550"/>
            <a:r>
              <a:rPr lang="en-US" altLang="ko-KR" sz="1100" b="0" dirty="0" err="1"/>
              <a:t>def</a:t>
            </a:r>
            <a:r>
              <a:rPr lang="en-US" altLang="ko-KR" sz="1100" b="0" dirty="0"/>
              <a:t> </a:t>
            </a:r>
            <a:r>
              <a:rPr lang="en-US" altLang="ko-KR" sz="1100" b="0" dirty="0" err="1"/>
              <a:t>randxy</a:t>
            </a:r>
            <a:r>
              <a:rPr lang="en-US" altLang="ko-KR" sz="1100" b="0" dirty="0"/>
              <a:t>():</a:t>
            </a:r>
          </a:p>
          <a:p>
            <a:pPr algn="l" defTabSz="717550"/>
            <a:r>
              <a:rPr lang="en-US" altLang="ko-KR" sz="1100" b="0" dirty="0"/>
              <a:t>	a = </a:t>
            </a:r>
            <a:r>
              <a:rPr lang="en-US" altLang="ko-KR" sz="1100" b="0" dirty="0" err="1"/>
              <a:t>random.randint</a:t>
            </a:r>
            <a:r>
              <a:rPr lang="en-US" altLang="ko-KR" sz="1100" b="0" dirty="0"/>
              <a:t>(1,250)</a:t>
            </a:r>
          </a:p>
          <a:p>
            <a:pPr algn="l" defTabSz="717550"/>
            <a:r>
              <a:rPr lang="en-US" altLang="ko-KR" sz="1100" b="0" dirty="0"/>
              <a:t>	return a</a:t>
            </a:r>
          </a:p>
          <a:p>
            <a:pPr algn="l" defTabSz="717550"/>
            <a:endParaRPr lang="en-US" altLang="ko-KR" sz="1100" b="0" dirty="0"/>
          </a:p>
          <a:p>
            <a:pPr algn="l" defTabSz="717550"/>
            <a:r>
              <a:rPr lang="en-US" altLang="ko-KR" sz="1100" b="0" dirty="0" err="1"/>
              <a:t>def</a:t>
            </a:r>
            <a:r>
              <a:rPr lang="en-US" altLang="ko-KR" sz="1100" b="0" dirty="0"/>
              <a:t> click():</a:t>
            </a:r>
          </a:p>
          <a:p>
            <a:pPr algn="l" defTabSz="717550"/>
            <a:r>
              <a:rPr lang="en-US" altLang="ko-KR" sz="1100" b="0" dirty="0"/>
              <a:t>	</a:t>
            </a:r>
            <a:r>
              <a:rPr lang="en-US" altLang="ko-KR" sz="1100" b="0" dirty="0" err="1"/>
              <a:t>cvs.create_line</a:t>
            </a:r>
            <a:r>
              <a:rPr lang="en-US" altLang="ko-KR" sz="1100" b="0" dirty="0"/>
              <a:t>(</a:t>
            </a:r>
            <a:r>
              <a:rPr lang="en-US" altLang="ko-KR" sz="1100" b="0" dirty="0" err="1"/>
              <a:t>randxy</a:t>
            </a:r>
            <a:r>
              <a:rPr lang="en-US" altLang="ko-KR" sz="1100" b="0" dirty="0"/>
              <a:t>(), </a:t>
            </a:r>
            <a:r>
              <a:rPr lang="en-US" altLang="ko-KR" sz="1100" b="0" dirty="0" err="1"/>
              <a:t>randxy</a:t>
            </a:r>
            <a:r>
              <a:rPr lang="en-US" altLang="ko-KR" sz="1100" b="0" dirty="0"/>
              <a:t>(), </a:t>
            </a:r>
            <a:r>
              <a:rPr lang="en-US" altLang="ko-KR" sz="1100" b="0" dirty="0" err="1"/>
              <a:t>randxy</a:t>
            </a:r>
            <a:r>
              <a:rPr lang="en-US" altLang="ko-KR" sz="1100" b="0" dirty="0"/>
              <a:t>(), </a:t>
            </a:r>
            <a:r>
              <a:rPr lang="en-US" altLang="ko-KR" sz="1100" b="0" dirty="0" err="1"/>
              <a:t>randxy</a:t>
            </a:r>
            <a:r>
              <a:rPr lang="en-US" altLang="ko-KR" sz="1100" b="0" dirty="0"/>
              <a:t>())</a:t>
            </a:r>
          </a:p>
          <a:p>
            <a:pPr algn="l" defTabSz="717550"/>
            <a:endParaRPr lang="en-US" altLang="ko-KR" sz="1100" b="0" dirty="0"/>
          </a:p>
          <a:p>
            <a:pPr algn="l" defTabSz="717550"/>
            <a:r>
              <a:rPr lang="en-US" altLang="ko-KR" sz="1100" b="0" dirty="0" err="1"/>
              <a:t>mywin</a:t>
            </a:r>
            <a:r>
              <a:rPr lang="en-US" altLang="ko-KR" sz="1100" b="0" dirty="0"/>
              <a:t> = </a:t>
            </a:r>
            <a:r>
              <a:rPr lang="en-US" altLang="ko-KR" sz="1100" b="0" dirty="0" err="1"/>
              <a:t>tkinter.Tk</a:t>
            </a:r>
            <a:r>
              <a:rPr lang="en-US" altLang="ko-KR" sz="1100" b="0" dirty="0"/>
              <a:t>()</a:t>
            </a:r>
          </a:p>
          <a:p>
            <a:pPr algn="l" defTabSz="717550"/>
            <a:r>
              <a:rPr lang="en-US" altLang="ko-KR" sz="1100" b="0" dirty="0" err="1"/>
              <a:t>cvs</a:t>
            </a:r>
            <a:r>
              <a:rPr lang="en-US" altLang="ko-KR" sz="1100" b="0" dirty="0"/>
              <a:t> = </a:t>
            </a:r>
            <a:r>
              <a:rPr lang="en-US" altLang="ko-KR" sz="1100" b="0" dirty="0" err="1"/>
              <a:t>tkinter.Canvas</a:t>
            </a:r>
            <a:r>
              <a:rPr lang="en-US" altLang="ko-KR" sz="1100" b="0" dirty="0"/>
              <a:t>(</a:t>
            </a:r>
            <a:r>
              <a:rPr lang="en-US" altLang="ko-KR" sz="1100" b="0" dirty="0" err="1"/>
              <a:t>mywin</a:t>
            </a:r>
            <a:r>
              <a:rPr lang="en-US" altLang="ko-KR" sz="1100" b="0" dirty="0"/>
              <a:t>, width=250, height = 250)</a:t>
            </a:r>
          </a:p>
          <a:p>
            <a:pPr algn="l" defTabSz="717550"/>
            <a:r>
              <a:rPr lang="en-US" altLang="ko-KR" sz="1100" b="0" dirty="0" err="1"/>
              <a:t>cvs.pack</a:t>
            </a:r>
            <a:r>
              <a:rPr lang="en-US" altLang="ko-KR" sz="1100" b="0" dirty="0"/>
              <a:t>()</a:t>
            </a:r>
          </a:p>
          <a:p>
            <a:pPr algn="l" defTabSz="717550"/>
            <a:endParaRPr lang="en-US" altLang="ko-KR" sz="1100" b="0" dirty="0"/>
          </a:p>
          <a:p>
            <a:pPr algn="l" defTabSz="717550"/>
            <a:r>
              <a:rPr lang="en-US" altLang="ko-KR" sz="1100" b="0" dirty="0"/>
              <a:t>button = </a:t>
            </a:r>
            <a:r>
              <a:rPr lang="en-US" altLang="ko-KR" sz="1100" b="0" dirty="0" err="1"/>
              <a:t>tkinter.Button</a:t>
            </a:r>
            <a:r>
              <a:rPr lang="en-US" altLang="ko-KR" sz="1100" b="0" dirty="0"/>
              <a:t>(text = "click", command = click)</a:t>
            </a:r>
          </a:p>
          <a:p>
            <a:pPr algn="l" defTabSz="717550"/>
            <a:r>
              <a:rPr lang="en-US" altLang="ko-KR" sz="1100" b="0" dirty="0" err="1"/>
              <a:t>cvs.create_window</a:t>
            </a:r>
            <a:r>
              <a:rPr lang="en-US" altLang="ko-KR" sz="1100" b="0" dirty="0"/>
              <a:t>(150,200, window = button)</a:t>
            </a:r>
          </a:p>
          <a:p>
            <a:pPr algn="l" defTabSz="717550"/>
            <a:endParaRPr lang="en-US" altLang="ko-KR" sz="1100" b="0" dirty="0"/>
          </a:p>
          <a:p>
            <a:pPr algn="l" defTabSz="717550"/>
            <a:r>
              <a:rPr lang="en-US" altLang="ko-KR" sz="1100" b="0" dirty="0"/>
              <a:t>label = </a:t>
            </a:r>
            <a:r>
              <a:rPr lang="en-US" altLang="ko-KR" sz="1100" b="0" dirty="0" err="1"/>
              <a:t>tkinter.Label</a:t>
            </a:r>
            <a:r>
              <a:rPr lang="en-US" altLang="ko-KR" sz="1100" b="0" dirty="0"/>
              <a:t>(text = "</a:t>
            </a:r>
            <a:r>
              <a:rPr lang="en-US" altLang="ko-KR" sz="1100" b="0" dirty="0" err="1"/>
              <a:t>Hellow</a:t>
            </a:r>
            <a:r>
              <a:rPr lang="en-US" altLang="ko-KR" sz="1100" b="0" dirty="0"/>
              <a:t>")</a:t>
            </a:r>
          </a:p>
          <a:p>
            <a:pPr algn="l" defTabSz="717550"/>
            <a:r>
              <a:rPr lang="en-US" altLang="ko-KR" sz="1100" b="0" dirty="0" err="1"/>
              <a:t>cvs.create_window</a:t>
            </a:r>
            <a:r>
              <a:rPr lang="en-US" altLang="ko-KR" sz="1100" b="0" dirty="0"/>
              <a:t>(100,200, window=label)</a:t>
            </a:r>
          </a:p>
          <a:p>
            <a:pPr algn="l" defTabSz="717550"/>
            <a:endParaRPr lang="en-US" altLang="ko-KR" sz="1100" b="0" dirty="0"/>
          </a:p>
          <a:p>
            <a:pPr algn="l" defTabSz="717550"/>
            <a:r>
              <a:rPr lang="en-US" altLang="ko-KR" sz="1100" b="0" dirty="0" err="1"/>
              <a:t>mywin.mainloop</a:t>
            </a:r>
            <a:r>
              <a:rPr lang="en-US" altLang="ko-KR" sz="1100" b="0" dirty="0"/>
              <a:t>()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8457" y="1125922"/>
            <a:ext cx="367944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Canvas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cxnSp>
        <p:nvCxnSpPr>
          <p:cNvPr id="4" name="직선 화살표 연결선 3"/>
          <p:cNvCxnSpPr/>
          <p:nvPr/>
        </p:nvCxnSpPr>
        <p:spPr bwMode="auto">
          <a:xfrm>
            <a:off x="5220072" y="3212976"/>
            <a:ext cx="1008112" cy="72008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6300192" y="3385304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Canvas</a:t>
            </a:r>
            <a:r>
              <a:rPr lang="ko-KR" altLang="en-US" dirty="0" smtClean="0"/>
              <a:t>에 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임의의 </a:t>
            </a:r>
            <a:r>
              <a:rPr lang="en-US" altLang="ko-KR" dirty="0" smtClean="0"/>
              <a:t>line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60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GUI</a:t>
            </a:r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0" y="1484784"/>
            <a:ext cx="9144000" cy="36009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sz="1200" b="0" dirty="0"/>
              <a:t>import </a:t>
            </a:r>
            <a:r>
              <a:rPr lang="en-US" altLang="ko-KR" sz="1200" b="0" dirty="0" err="1"/>
              <a:t>tkinter</a:t>
            </a:r>
            <a:endParaRPr lang="en-US" altLang="ko-KR" sz="1200" b="0" dirty="0"/>
          </a:p>
          <a:p>
            <a:pPr algn="l" defTabSz="717550"/>
            <a:r>
              <a:rPr lang="en-US" altLang="ko-KR" sz="1200" b="0" dirty="0"/>
              <a:t>import time</a:t>
            </a:r>
          </a:p>
          <a:p>
            <a:pPr algn="l" defTabSz="717550"/>
            <a:r>
              <a:rPr lang="en-US" altLang="ko-KR" sz="1200" b="0" dirty="0" err="1"/>
              <a:t>mywin</a:t>
            </a:r>
            <a:r>
              <a:rPr lang="en-US" altLang="ko-KR" sz="1200" b="0" dirty="0"/>
              <a:t> = </a:t>
            </a:r>
            <a:r>
              <a:rPr lang="en-US" altLang="ko-KR" sz="1200" b="0" dirty="0" err="1"/>
              <a:t>tkinter.Tk</a:t>
            </a:r>
            <a:r>
              <a:rPr lang="en-US" altLang="ko-KR" sz="1200" b="0" dirty="0"/>
              <a:t>()</a:t>
            </a:r>
          </a:p>
          <a:p>
            <a:pPr algn="l" defTabSz="717550"/>
            <a:r>
              <a:rPr lang="en-US" altLang="ko-KR" sz="1200" b="0" dirty="0" err="1"/>
              <a:t>cvs</a:t>
            </a:r>
            <a:r>
              <a:rPr lang="en-US" altLang="ko-KR" sz="1200" b="0" dirty="0"/>
              <a:t> = </a:t>
            </a:r>
            <a:r>
              <a:rPr lang="en-US" altLang="ko-KR" sz="1200" b="0" dirty="0" err="1"/>
              <a:t>tkinter.Canvas</a:t>
            </a:r>
            <a:r>
              <a:rPr lang="en-US" altLang="ko-KR" sz="1200" b="0" dirty="0"/>
              <a:t>(</a:t>
            </a:r>
            <a:r>
              <a:rPr lang="en-US" altLang="ko-KR" sz="1200" b="0" dirty="0" err="1"/>
              <a:t>mywin</a:t>
            </a:r>
            <a:r>
              <a:rPr lang="en-US" altLang="ko-KR" sz="1200" b="0" dirty="0"/>
              <a:t>, width=600, height = 400)</a:t>
            </a:r>
          </a:p>
          <a:p>
            <a:pPr algn="l" defTabSz="717550"/>
            <a:r>
              <a:rPr lang="en-US" altLang="ko-KR" sz="1200" b="0" dirty="0" err="1"/>
              <a:t>cvs.pack</a:t>
            </a:r>
            <a:r>
              <a:rPr lang="en-US" altLang="ko-KR" sz="1200" b="0" dirty="0"/>
              <a:t>()</a:t>
            </a:r>
          </a:p>
          <a:p>
            <a:pPr algn="l" defTabSz="717550"/>
            <a:r>
              <a:rPr lang="en-US" altLang="ko-KR" sz="1200" b="0" dirty="0"/>
              <a:t>x = 100</a:t>
            </a:r>
          </a:p>
          <a:p>
            <a:pPr algn="l" defTabSz="717550"/>
            <a:r>
              <a:rPr lang="en-US" altLang="ko-KR" sz="1200" b="0" dirty="0"/>
              <a:t>y = 100</a:t>
            </a:r>
          </a:p>
          <a:p>
            <a:pPr algn="l" defTabSz="717550"/>
            <a:r>
              <a:rPr lang="en-US" altLang="ko-KR" sz="1200" b="0" dirty="0" err="1"/>
              <a:t>img</a:t>
            </a:r>
            <a:r>
              <a:rPr lang="en-US" altLang="ko-KR" sz="1200" b="0" dirty="0"/>
              <a:t> = </a:t>
            </a:r>
            <a:r>
              <a:rPr lang="en-US" altLang="ko-KR" sz="1200" b="0" dirty="0" err="1"/>
              <a:t>tkinter.PhotoImage</a:t>
            </a:r>
            <a:r>
              <a:rPr lang="en-US" altLang="ko-KR" sz="1200" b="0" dirty="0"/>
              <a:t>(file = "beachball.png")</a:t>
            </a:r>
          </a:p>
          <a:p>
            <a:pPr algn="l" defTabSz="717550"/>
            <a:r>
              <a:rPr lang="en-US" altLang="ko-KR" sz="1200" b="0" dirty="0"/>
              <a:t>ball1 = </a:t>
            </a:r>
            <a:r>
              <a:rPr lang="en-US" altLang="ko-KR" sz="1200" b="0" dirty="0" err="1"/>
              <a:t>cvs.create_image</a:t>
            </a:r>
            <a:r>
              <a:rPr lang="en-US" altLang="ko-KR" sz="1200" b="0" dirty="0"/>
              <a:t>(</a:t>
            </a:r>
            <a:r>
              <a:rPr lang="en-US" altLang="ko-KR" sz="1200" b="0" dirty="0" err="1"/>
              <a:t>x,x</a:t>
            </a:r>
            <a:r>
              <a:rPr lang="en-US" altLang="ko-KR" sz="1200" b="0" dirty="0"/>
              <a:t>, image = </a:t>
            </a:r>
            <a:r>
              <a:rPr lang="en-US" altLang="ko-KR" sz="1200" b="0" dirty="0" err="1"/>
              <a:t>img</a:t>
            </a:r>
            <a:r>
              <a:rPr lang="en-US" altLang="ko-KR" sz="1200" b="0" dirty="0"/>
              <a:t>)</a:t>
            </a:r>
          </a:p>
          <a:p>
            <a:pPr algn="l" defTabSz="717550"/>
            <a:endParaRPr lang="en-US" altLang="ko-KR" sz="1200" b="0" dirty="0"/>
          </a:p>
          <a:p>
            <a:pPr algn="l" defTabSz="717550"/>
            <a:r>
              <a:rPr lang="en-US" altLang="ko-KR" sz="1200" b="0" dirty="0"/>
              <a:t>for x in range(0,60):</a:t>
            </a:r>
          </a:p>
          <a:p>
            <a:pPr algn="l" defTabSz="717550"/>
            <a:r>
              <a:rPr lang="en-US" altLang="ko-KR" sz="1200" b="0" dirty="0"/>
              <a:t>	</a:t>
            </a:r>
            <a:r>
              <a:rPr lang="en-US" altLang="ko-KR" sz="1200" b="0" dirty="0" err="1"/>
              <a:t>cvs.move</a:t>
            </a:r>
            <a:r>
              <a:rPr lang="en-US" altLang="ko-KR" sz="1200" b="0" dirty="0"/>
              <a:t>(ball1</a:t>
            </a:r>
            <a:r>
              <a:rPr lang="en-US" altLang="ko-KR" sz="1200" b="0" dirty="0" smtClean="0"/>
              <a:t>, 9 ,5)  </a:t>
            </a:r>
            <a:endParaRPr lang="en-US" altLang="ko-KR" sz="1200" b="0" dirty="0"/>
          </a:p>
          <a:p>
            <a:pPr algn="l" defTabSz="717550"/>
            <a:r>
              <a:rPr lang="en-US" altLang="ko-KR" sz="1200" b="0" dirty="0"/>
              <a:t>	</a:t>
            </a:r>
            <a:r>
              <a:rPr lang="en-US" altLang="ko-KR" sz="1200" b="0" dirty="0" err="1"/>
              <a:t>mywin.update</a:t>
            </a:r>
            <a:r>
              <a:rPr lang="en-US" altLang="ko-KR" sz="1200" b="0" dirty="0"/>
              <a:t>()</a:t>
            </a:r>
          </a:p>
          <a:p>
            <a:pPr algn="l" defTabSz="717550"/>
            <a:r>
              <a:rPr lang="en-US" altLang="ko-KR" sz="1200" b="0" dirty="0"/>
              <a:t>	</a:t>
            </a:r>
            <a:r>
              <a:rPr lang="en-US" altLang="ko-KR" sz="1200" b="0" dirty="0" err="1"/>
              <a:t>time.sleep</a:t>
            </a:r>
            <a:r>
              <a:rPr lang="en-US" altLang="ko-KR" sz="1200" b="0" dirty="0"/>
              <a:t>(0.05)</a:t>
            </a:r>
          </a:p>
          <a:p>
            <a:pPr algn="l" defTabSz="717550"/>
            <a:endParaRPr lang="en-US" altLang="ko-KR" sz="1200" b="0" dirty="0"/>
          </a:p>
          <a:p>
            <a:pPr algn="l" defTabSz="717550"/>
            <a:r>
              <a:rPr lang="en-US" altLang="ko-KR" sz="1200" b="0" dirty="0" err="1"/>
              <a:t>mywin.mainloop</a:t>
            </a:r>
            <a:r>
              <a:rPr lang="en-US" altLang="ko-KR" sz="1200" b="0" dirty="0"/>
              <a:t>()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8457" y="1125922"/>
            <a:ext cx="367944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Canvas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cxnSp>
        <p:nvCxnSpPr>
          <p:cNvPr id="4" name="직선 화살표 연결선 3"/>
          <p:cNvCxnSpPr/>
          <p:nvPr/>
        </p:nvCxnSpPr>
        <p:spPr bwMode="auto">
          <a:xfrm>
            <a:off x="3779912" y="3385304"/>
            <a:ext cx="1008112" cy="72008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4932040" y="3301941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Canvas</a:t>
            </a:r>
            <a:r>
              <a:rPr lang="ko-KR" altLang="en-US" dirty="0" smtClean="0"/>
              <a:t>에 이미지 출력</a:t>
            </a:r>
            <a:endParaRPr lang="ko-KR" altLang="en-US" dirty="0"/>
          </a:p>
        </p:txBody>
      </p:sp>
      <p:cxnSp>
        <p:nvCxnSpPr>
          <p:cNvPr id="3" name="직선 화살표 연결선 2"/>
          <p:cNvCxnSpPr/>
          <p:nvPr/>
        </p:nvCxnSpPr>
        <p:spPr bwMode="auto">
          <a:xfrm>
            <a:off x="3059832" y="4005064"/>
            <a:ext cx="1477243" cy="144016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4788023" y="4005064"/>
            <a:ext cx="2808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ball1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(9,5) </a:t>
            </a:r>
            <a:r>
              <a:rPr lang="ko-KR" altLang="en-US" dirty="0" smtClean="0"/>
              <a:t>만큼 이동 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 bwMode="auto">
          <a:xfrm>
            <a:off x="2195736" y="4312841"/>
            <a:ext cx="2088232" cy="268287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537075" y="4446984"/>
            <a:ext cx="950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갱신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504" y="6021288"/>
            <a:ext cx="65527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3300"/>
                </a:solidFill>
              </a:rPr>
              <a:t>* </a:t>
            </a:r>
            <a:r>
              <a:rPr lang="ko-KR" altLang="en-US" dirty="0" smtClean="0">
                <a:solidFill>
                  <a:srgbClr val="FF3300"/>
                </a:solidFill>
              </a:rPr>
              <a:t>문제 </a:t>
            </a:r>
            <a:r>
              <a:rPr lang="en-US" altLang="ko-KR" dirty="0" smtClean="0">
                <a:solidFill>
                  <a:srgbClr val="FF3300"/>
                </a:solidFill>
              </a:rPr>
              <a:t>– </a:t>
            </a:r>
            <a:r>
              <a:rPr lang="ko-KR" altLang="en-US" dirty="0" smtClean="0">
                <a:solidFill>
                  <a:srgbClr val="FF3300"/>
                </a:solidFill>
              </a:rPr>
              <a:t>화면에 버튼 추가 </a:t>
            </a:r>
            <a:r>
              <a:rPr lang="en-US" altLang="ko-KR" dirty="0" smtClean="0">
                <a:solidFill>
                  <a:srgbClr val="FF3300"/>
                </a:solidFill>
              </a:rPr>
              <a:t>, </a:t>
            </a:r>
            <a:r>
              <a:rPr lang="ko-KR" altLang="en-US" dirty="0" smtClean="0">
                <a:solidFill>
                  <a:srgbClr val="FF3300"/>
                </a:solidFill>
              </a:rPr>
              <a:t>버튼 </a:t>
            </a:r>
            <a:r>
              <a:rPr lang="ko-KR" altLang="en-US" dirty="0" err="1" smtClean="0">
                <a:solidFill>
                  <a:srgbClr val="FF3300"/>
                </a:solidFill>
              </a:rPr>
              <a:t>클릭시</a:t>
            </a:r>
            <a:r>
              <a:rPr lang="ko-KR" altLang="en-US" dirty="0" smtClean="0">
                <a:solidFill>
                  <a:srgbClr val="FF3300"/>
                </a:solidFill>
              </a:rPr>
              <a:t> </a:t>
            </a:r>
            <a:r>
              <a:rPr lang="en-US" altLang="ko-KR" dirty="0" err="1" smtClean="0">
                <a:solidFill>
                  <a:srgbClr val="FF3300"/>
                </a:solidFill>
              </a:rPr>
              <a:t>img</a:t>
            </a:r>
            <a:r>
              <a:rPr lang="en-US" altLang="ko-KR" dirty="0" smtClean="0">
                <a:solidFill>
                  <a:srgbClr val="FF3300"/>
                </a:solidFill>
              </a:rPr>
              <a:t> </a:t>
            </a:r>
            <a:r>
              <a:rPr lang="ko-KR" altLang="en-US" dirty="0" smtClean="0">
                <a:solidFill>
                  <a:srgbClr val="FF3300"/>
                </a:solidFill>
              </a:rPr>
              <a:t>조금씩 이동 하는 프로그램 구현</a:t>
            </a:r>
            <a:endParaRPr lang="ko-KR" altLang="en-US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28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이벤트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0" y="1484784"/>
            <a:ext cx="4788024" cy="41857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 err="1"/>
              <a:t>args</a:t>
            </a:r>
            <a:r>
              <a:rPr lang="en-US" altLang="ko-KR" b="0" dirty="0"/>
              <a:t> =(5,6,2)</a:t>
            </a:r>
          </a:p>
          <a:p>
            <a:pPr algn="l" defTabSz="717550"/>
            <a:r>
              <a:rPr lang="en-US" altLang="ko-KR" b="0" dirty="0" err="1"/>
              <a:t>mystr</a:t>
            </a:r>
            <a:r>
              <a:rPr lang="en-US" altLang="ko-KR" b="0" dirty="0"/>
              <a:t> = """line {}</a:t>
            </a:r>
          </a:p>
          <a:p>
            <a:pPr algn="l" defTabSz="717550"/>
            <a:r>
              <a:rPr lang="en-US" altLang="ko-KR" b="0" dirty="0"/>
              <a:t>line {}</a:t>
            </a:r>
          </a:p>
          <a:p>
            <a:pPr algn="l" defTabSz="717550"/>
            <a:r>
              <a:rPr lang="en-US" altLang="ko-KR" b="0" dirty="0"/>
              <a:t>line {}</a:t>
            </a:r>
          </a:p>
          <a:p>
            <a:pPr algn="l" defTabSz="717550"/>
            <a:r>
              <a:rPr lang="en-US" altLang="ko-KR" b="0" dirty="0"/>
              <a:t>""".format(*</a:t>
            </a:r>
            <a:r>
              <a:rPr lang="en-US" altLang="ko-KR" b="0" dirty="0" err="1"/>
              <a:t>args</a:t>
            </a:r>
            <a:r>
              <a:rPr lang="en-US" altLang="ko-KR" b="0" dirty="0"/>
              <a:t>)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/>
              <a:t>print(</a:t>
            </a:r>
            <a:r>
              <a:rPr lang="en-US" altLang="ko-KR" b="0" dirty="0" err="1"/>
              <a:t>mystr</a:t>
            </a:r>
            <a:r>
              <a:rPr lang="en-US" altLang="ko-KR" b="0" dirty="0"/>
              <a:t>)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 err="1"/>
              <a:t>dic_args</a:t>
            </a:r>
            <a:r>
              <a:rPr lang="en-US" altLang="ko-KR" b="0" dirty="0"/>
              <a:t> = {"orage":1, "apple":5, "banana":8}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 err="1"/>
              <a:t>mystrdic</a:t>
            </a:r>
            <a:r>
              <a:rPr lang="en-US" altLang="ko-KR" b="0" dirty="0"/>
              <a:t> = """line {</a:t>
            </a:r>
            <a:r>
              <a:rPr lang="en-US" altLang="ko-KR" b="0" dirty="0" err="1"/>
              <a:t>orage</a:t>
            </a:r>
            <a:r>
              <a:rPr lang="en-US" altLang="ko-KR" b="0" dirty="0"/>
              <a:t>}</a:t>
            </a:r>
          </a:p>
          <a:p>
            <a:pPr algn="l" defTabSz="717550"/>
            <a:r>
              <a:rPr lang="en-US" altLang="ko-KR" b="0" dirty="0"/>
              <a:t>line {apple}</a:t>
            </a:r>
          </a:p>
          <a:p>
            <a:pPr algn="l" defTabSz="717550"/>
            <a:r>
              <a:rPr lang="en-US" altLang="ko-KR" b="0" dirty="0"/>
              <a:t>line {banana}</a:t>
            </a:r>
          </a:p>
          <a:p>
            <a:pPr algn="l" defTabSz="717550"/>
            <a:r>
              <a:rPr lang="en-US" altLang="ko-KR" b="0" dirty="0"/>
              <a:t>""".format(**</a:t>
            </a:r>
            <a:r>
              <a:rPr lang="en-US" altLang="ko-KR" b="0" dirty="0" err="1"/>
              <a:t>dic_args</a:t>
            </a:r>
            <a:r>
              <a:rPr lang="en-US" altLang="ko-KR" b="0" dirty="0"/>
              <a:t>)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/>
              <a:t>print(</a:t>
            </a:r>
            <a:r>
              <a:rPr lang="en-US" altLang="ko-KR" b="0" dirty="0" err="1"/>
              <a:t>mystrdic</a:t>
            </a:r>
            <a:r>
              <a:rPr lang="en-US" altLang="ko-KR" b="0" dirty="0"/>
              <a:t>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8457" y="1125922"/>
            <a:ext cx="490358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튜플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사전 가변 인수 처리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format </a:t>
            </a: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메소드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cxnSp>
        <p:nvCxnSpPr>
          <p:cNvPr id="8" name="직선 화살표 연결선 7"/>
          <p:cNvCxnSpPr/>
          <p:nvPr/>
        </p:nvCxnSpPr>
        <p:spPr bwMode="auto">
          <a:xfrm flipV="1">
            <a:off x="1979712" y="2564904"/>
            <a:ext cx="3096344" cy="144016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436096" y="2420888"/>
            <a:ext cx="16196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err="1" smtClean="0"/>
              <a:t>튜플을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받을때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 bwMode="auto">
          <a:xfrm flipV="1">
            <a:off x="2267744" y="4869160"/>
            <a:ext cx="3096344" cy="144016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580112" y="4622601"/>
            <a:ext cx="16196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사전을 </a:t>
            </a:r>
            <a:r>
              <a:rPr lang="ko-KR" altLang="en-US" dirty="0" err="1" smtClean="0"/>
              <a:t>받을때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83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이벤트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0" y="1484784"/>
            <a:ext cx="8820472" cy="47028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/>
              <a:t>import </a:t>
            </a:r>
            <a:r>
              <a:rPr lang="en-US" altLang="ko-KR" b="0" dirty="0" err="1"/>
              <a:t>tkinter</a:t>
            </a:r>
            <a:endParaRPr lang="en-US" altLang="ko-KR" b="0" dirty="0"/>
          </a:p>
          <a:p>
            <a:pPr algn="l" defTabSz="717550"/>
            <a:r>
              <a:rPr lang="en-US" altLang="ko-KR" b="0" dirty="0"/>
              <a:t>from </a:t>
            </a:r>
            <a:r>
              <a:rPr lang="en-US" altLang="ko-KR" b="0" dirty="0" err="1"/>
              <a:t>tkinter</a:t>
            </a:r>
            <a:r>
              <a:rPr lang="en-US" altLang="ko-KR" b="0" dirty="0"/>
              <a:t> import </a:t>
            </a:r>
            <a:r>
              <a:rPr lang="en-US" altLang="ko-KR" b="0" dirty="0" err="1"/>
              <a:t>messagebox</a:t>
            </a:r>
            <a:endParaRPr lang="en-US" altLang="ko-KR" b="0" dirty="0"/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 err="1"/>
              <a:t>def</a:t>
            </a:r>
            <a:r>
              <a:rPr lang="en-US" altLang="ko-KR" b="0" dirty="0"/>
              <a:t> btn1clicked():</a:t>
            </a:r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messagebox.showinfo</a:t>
            </a:r>
            <a:r>
              <a:rPr lang="en-US" altLang="ko-KR" b="0" dirty="0"/>
              <a:t>(title = "Btn1", detail = "btn1 clicked")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 err="1"/>
              <a:t>mywin</a:t>
            </a:r>
            <a:r>
              <a:rPr lang="en-US" altLang="ko-KR" b="0" dirty="0"/>
              <a:t> = </a:t>
            </a:r>
            <a:r>
              <a:rPr lang="en-US" altLang="ko-KR" b="0" dirty="0" err="1"/>
              <a:t>tkinter.Tk</a:t>
            </a:r>
            <a:r>
              <a:rPr lang="en-US" altLang="ko-KR" b="0" dirty="0"/>
              <a:t>()</a:t>
            </a:r>
          </a:p>
          <a:p>
            <a:pPr algn="l" defTabSz="717550"/>
            <a:r>
              <a:rPr lang="en-US" altLang="ko-KR" b="0" dirty="0" err="1"/>
              <a:t>myframe</a:t>
            </a:r>
            <a:r>
              <a:rPr lang="en-US" altLang="ko-KR" b="0" dirty="0"/>
              <a:t> = </a:t>
            </a:r>
            <a:r>
              <a:rPr lang="en-US" altLang="ko-KR" b="0" dirty="0" err="1"/>
              <a:t>tkinter.Frame</a:t>
            </a:r>
            <a:r>
              <a:rPr lang="en-US" altLang="ko-KR" b="0" dirty="0"/>
              <a:t>(</a:t>
            </a:r>
            <a:r>
              <a:rPr lang="en-US" altLang="ko-KR" b="0" dirty="0" err="1"/>
              <a:t>mywin</a:t>
            </a:r>
            <a:r>
              <a:rPr lang="en-US" altLang="ko-KR" b="0" dirty="0"/>
              <a:t>)</a:t>
            </a:r>
          </a:p>
          <a:p>
            <a:pPr algn="l" defTabSz="717550"/>
            <a:r>
              <a:rPr lang="en-US" altLang="ko-KR" b="0" dirty="0" err="1"/>
              <a:t>myframe.pack</a:t>
            </a:r>
            <a:r>
              <a:rPr lang="en-US" altLang="ko-KR" b="0" dirty="0"/>
              <a:t>()</a:t>
            </a:r>
          </a:p>
          <a:p>
            <a:pPr algn="l" defTabSz="717550"/>
            <a:r>
              <a:rPr lang="en-US" altLang="ko-KR" b="0" dirty="0"/>
              <a:t>button1 = </a:t>
            </a:r>
            <a:r>
              <a:rPr lang="en-US" altLang="ko-KR" b="0" dirty="0" err="1"/>
              <a:t>tkinter.Button</a:t>
            </a:r>
            <a:r>
              <a:rPr lang="en-US" altLang="ko-KR" b="0" dirty="0"/>
              <a:t>(text="click1", </a:t>
            </a:r>
            <a:r>
              <a:rPr lang="en-US" altLang="ko-KR" b="0" dirty="0" err="1"/>
              <a:t>padx</a:t>
            </a:r>
            <a:r>
              <a:rPr lang="en-US" altLang="ko-KR" b="0" dirty="0"/>
              <a:t> = 25, </a:t>
            </a:r>
            <a:r>
              <a:rPr lang="en-US" altLang="ko-KR" b="0" dirty="0" err="1"/>
              <a:t>pady</a:t>
            </a:r>
            <a:r>
              <a:rPr lang="en-US" altLang="ko-KR" b="0" dirty="0"/>
              <a:t> = 10, command = btn1clicked)</a:t>
            </a:r>
          </a:p>
          <a:p>
            <a:pPr algn="l" defTabSz="717550"/>
            <a:r>
              <a:rPr lang="en-US" altLang="ko-KR" b="0" dirty="0"/>
              <a:t>button1.grid(in_=</a:t>
            </a:r>
            <a:r>
              <a:rPr lang="en-US" altLang="ko-KR" b="0" dirty="0" err="1"/>
              <a:t>myframe</a:t>
            </a:r>
            <a:r>
              <a:rPr lang="en-US" altLang="ko-KR" b="0" dirty="0"/>
              <a:t>, row = 0, column = 0, </a:t>
            </a:r>
            <a:r>
              <a:rPr lang="en-US" altLang="ko-KR" b="0" dirty="0" err="1"/>
              <a:t>padx</a:t>
            </a:r>
            <a:r>
              <a:rPr lang="en-US" altLang="ko-KR" b="0" dirty="0"/>
              <a:t> =25, </a:t>
            </a:r>
            <a:r>
              <a:rPr lang="en-US" altLang="ko-KR" b="0" dirty="0" err="1"/>
              <a:t>pady</a:t>
            </a:r>
            <a:r>
              <a:rPr lang="en-US" altLang="ko-KR" b="0" dirty="0"/>
              <a:t>=10)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/>
              <a:t>button2 = </a:t>
            </a:r>
            <a:r>
              <a:rPr lang="en-US" altLang="ko-KR" b="0" dirty="0" err="1"/>
              <a:t>tkinter.Button</a:t>
            </a:r>
            <a:r>
              <a:rPr lang="en-US" altLang="ko-KR" b="0" dirty="0"/>
              <a:t>(</a:t>
            </a:r>
            <a:r>
              <a:rPr lang="en-US" altLang="ko-KR" b="0" dirty="0" err="1"/>
              <a:t>myframe</a:t>
            </a:r>
            <a:r>
              <a:rPr lang="en-US" altLang="ko-KR" b="0" dirty="0"/>
              <a:t> , text = "====button2====")</a:t>
            </a:r>
          </a:p>
          <a:p>
            <a:pPr algn="l" defTabSz="717550"/>
            <a:r>
              <a:rPr lang="en-US" altLang="ko-KR" b="0" dirty="0"/>
              <a:t>button2.grid(row = 1, column = 1)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/>
              <a:t>button3 = </a:t>
            </a:r>
            <a:r>
              <a:rPr lang="en-US" altLang="ko-KR" b="0" dirty="0" err="1"/>
              <a:t>tkinter.Button</a:t>
            </a:r>
            <a:r>
              <a:rPr lang="en-US" altLang="ko-KR" b="0" dirty="0"/>
              <a:t>(</a:t>
            </a:r>
            <a:r>
              <a:rPr lang="en-US" altLang="ko-KR" b="0" dirty="0" err="1"/>
              <a:t>myframe</a:t>
            </a:r>
            <a:r>
              <a:rPr lang="en-US" altLang="ko-KR" b="0" dirty="0"/>
              <a:t>, text = "button3")</a:t>
            </a:r>
          </a:p>
          <a:p>
            <a:pPr algn="l" defTabSz="717550"/>
            <a:r>
              <a:rPr lang="en-US" altLang="ko-KR" b="0" dirty="0"/>
              <a:t>button3.grid(row = 2, column = 1, sticky = 'we')</a:t>
            </a:r>
          </a:p>
          <a:p>
            <a:pPr algn="l" defTabSz="717550"/>
            <a:r>
              <a:rPr lang="en-US" altLang="ko-KR" b="0" dirty="0" err="1"/>
              <a:t>mywin.mainloop</a:t>
            </a:r>
            <a:r>
              <a:rPr lang="en-US" altLang="ko-KR" b="0" dirty="0"/>
              <a:t>()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8457" y="1125922"/>
            <a:ext cx="490358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grid 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48064" y="5926000"/>
            <a:ext cx="3456384" cy="523220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주의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같은 </a:t>
            </a:r>
            <a:r>
              <a:rPr lang="en-US" altLang="ko-KR" dirty="0" smtClean="0">
                <a:solidFill>
                  <a:srgbClr val="FF0000"/>
                </a:solidFill>
              </a:rPr>
              <a:t>frame </a:t>
            </a:r>
            <a:r>
              <a:rPr lang="ko-KR" altLang="en-US" dirty="0" smtClean="0">
                <a:solidFill>
                  <a:srgbClr val="FF0000"/>
                </a:solidFill>
              </a:rPr>
              <a:t>내에서 </a:t>
            </a:r>
            <a:r>
              <a:rPr lang="en-US" altLang="ko-KR" dirty="0" smtClean="0">
                <a:solidFill>
                  <a:srgbClr val="FF0000"/>
                </a:solidFill>
              </a:rPr>
              <a:t>pack()</a:t>
            </a:r>
            <a:r>
              <a:rPr lang="ko-KR" altLang="en-US" dirty="0" err="1" smtClean="0">
                <a:solidFill>
                  <a:srgbClr val="FF0000"/>
                </a:solidFill>
              </a:rPr>
              <a:t>메서드와</a:t>
            </a:r>
            <a:r>
              <a:rPr lang="ko-KR" altLang="en-US" dirty="0" smtClean="0">
                <a:solidFill>
                  <a:srgbClr val="FF0000"/>
                </a:solidFill>
              </a:rPr>
              <a:t> 혼용해서 사용할 수 없다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44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이벤트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0" y="1484784"/>
            <a:ext cx="8892480" cy="51521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sz="1200" b="0" dirty="0"/>
              <a:t>import </a:t>
            </a:r>
            <a:r>
              <a:rPr lang="en-US" altLang="ko-KR" sz="1200" b="0" dirty="0" err="1"/>
              <a:t>tkinter</a:t>
            </a:r>
            <a:endParaRPr lang="en-US" altLang="ko-KR" sz="1200" b="0" dirty="0"/>
          </a:p>
          <a:p>
            <a:pPr algn="l" defTabSz="717550"/>
            <a:endParaRPr lang="en-US" altLang="ko-KR" sz="1200" b="0" dirty="0"/>
          </a:p>
          <a:p>
            <a:pPr algn="l" defTabSz="717550"/>
            <a:r>
              <a:rPr lang="en-US" altLang="ko-KR" sz="1200" b="0" dirty="0" err="1"/>
              <a:t>def</a:t>
            </a:r>
            <a:r>
              <a:rPr lang="en-US" altLang="ko-KR" sz="1200" b="0" dirty="0"/>
              <a:t> callback():</a:t>
            </a:r>
          </a:p>
          <a:p>
            <a:pPr algn="l" defTabSz="717550"/>
            <a:r>
              <a:rPr lang="en-US" altLang="ko-KR" sz="1200" b="0" dirty="0"/>
              <a:t>	</a:t>
            </a:r>
            <a:r>
              <a:rPr lang="en-US" altLang="ko-KR" sz="1200" b="0" dirty="0" err="1"/>
              <a:t>mywin.title</a:t>
            </a:r>
            <a:r>
              <a:rPr lang="en-US" altLang="ko-KR" sz="1200" b="0" dirty="0"/>
              <a:t>("Hello python")</a:t>
            </a:r>
          </a:p>
          <a:p>
            <a:pPr algn="l" defTabSz="717550"/>
            <a:endParaRPr lang="en-US" altLang="ko-KR" sz="1200" b="0" dirty="0"/>
          </a:p>
          <a:p>
            <a:pPr algn="l" defTabSz="717550"/>
            <a:r>
              <a:rPr lang="en-US" altLang="ko-KR" sz="1200" b="0" dirty="0" err="1"/>
              <a:t>mywin</a:t>
            </a:r>
            <a:r>
              <a:rPr lang="en-US" altLang="ko-KR" sz="1200" b="0" dirty="0"/>
              <a:t> = </a:t>
            </a:r>
            <a:r>
              <a:rPr lang="en-US" altLang="ko-KR" sz="1200" b="0" dirty="0" err="1"/>
              <a:t>tkinter.Tk</a:t>
            </a:r>
            <a:r>
              <a:rPr lang="en-US" altLang="ko-KR" sz="1200" b="0" dirty="0"/>
              <a:t>()</a:t>
            </a:r>
          </a:p>
          <a:p>
            <a:pPr algn="l" defTabSz="717550"/>
            <a:r>
              <a:rPr lang="en-US" altLang="ko-KR" sz="1200" b="0" dirty="0" err="1"/>
              <a:t>mywin.geometry</a:t>
            </a:r>
            <a:r>
              <a:rPr lang="en-US" altLang="ko-KR" sz="1200" b="0" dirty="0"/>
              <a:t>("{}x{}".format(500,300))</a:t>
            </a:r>
          </a:p>
          <a:p>
            <a:pPr algn="l" defTabSz="717550"/>
            <a:r>
              <a:rPr lang="en-US" altLang="ko-KR" sz="1200" b="0" dirty="0"/>
              <a:t>frame = </a:t>
            </a:r>
            <a:r>
              <a:rPr lang="en-US" altLang="ko-KR" sz="1200" b="0" dirty="0" err="1"/>
              <a:t>tkinter.Frame</a:t>
            </a:r>
            <a:r>
              <a:rPr lang="en-US" altLang="ko-KR" sz="1200" b="0" dirty="0"/>
              <a:t>(</a:t>
            </a:r>
            <a:r>
              <a:rPr lang="en-US" altLang="ko-KR" sz="1200" b="0" dirty="0" err="1"/>
              <a:t>mywin</a:t>
            </a:r>
            <a:r>
              <a:rPr lang="en-US" altLang="ko-KR" sz="1200" b="0" dirty="0"/>
              <a:t>, </a:t>
            </a:r>
            <a:r>
              <a:rPr lang="en-US" altLang="ko-KR" sz="1200" b="0" dirty="0" err="1"/>
              <a:t>padx</a:t>
            </a:r>
            <a:r>
              <a:rPr lang="en-US" altLang="ko-KR" sz="1200" b="0" dirty="0"/>
              <a:t> = 100, </a:t>
            </a:r>
            <a:r>
              <a:rPr lang="en-US" altLang="ko-KR" sz="1200" b="0" dirty="0" err="1"/>
              <a:t>pady</a:t>
            </a:r>
            <a:r>
              <a:rPr lang="en-US" altLang="ko-KR" sz="1200" b="0" dirty="0"/>
              <a:t> = 50)</a:t>
            </a:r>
          </a:p>
          <a:p>
            <a:pPr algn="l" defTabSz="717550"/>
            <a:r>
              <a:rPr lang="en-US" altLang="ko-KR" sz="1200" b="0" dirty="0" err="1"/>
              <a:t>frame.pack</a:t>
            </a:r>
            <a:r>
              <a:rPr lang="en-US" altLang="ko-KR" sz="1200" b="0" dirty="0"/>
              <a:t>()</a:t>
            </a:r>
          </a:p>
          <a:p>
            <a:pPr algn="l" defTabSz="717550"/>
            <a:endParaRPr lang="en-US" altLang="ko-KR" sz="1200" b="0" dirty="0"/>
          </a:p>
          <a:p>
            <a:pPr algn="l" defTabSz="717550"/>
            <a:r>
              <a:rPr lang="en-US" altLang="ko-KR" sz="1200" b="0" dirty="0"/>
              <a:t>button = </a:t>
            </a:r>
            <a:r>
              <a:rPr lang="en-US" altLang="ko-KR" sz="1200" b="0" dirty="0" err="1"/>
              <a:t>tkinter.Button</a:t>
            </a:r>
            <a:r>
              <a:rPr lang="en-US" altLang="ko-KR" sz="1200" b="0" dirty="0"/>
              <a:t>(frame, text = "Button click")</a:t>
            </a:r>
          </a:p>
          <a:p>
            <a:pPr algn="l" defTabSz="717550"/>
            <a:r>
              <a:rPr lang="en-US" altLang="ko-KR" sz="1200" b="0" dirty="0" err="1"/>
              <a:t>button.pack</a:t>
            </a:r>
            <a:r>
              <a:rPr lang="en-US" altLang="ko-KR" sz="1200" b="0" dirty="0"/>
              <a:t>()</a:t>
            </a:r>
          </a:p>
          <a:p>
            <a:pPr algn="l" defTabSz="717550"/>
            <a:endParaRPr lang="en-US" altLang="ko-KR" sz="1200" b="0" dirty="0"/>
          </a:p>
          <a:p>
            <a:pPr algn="l" defTabSz="717550"/>
            <a:r>
              <a:rPr lang="en-US" altLang="ko-KR" sz="1200" b="0" dirty="0"/>
              <a:t>label = </a:t>
            </a:r>
            <a:r>
              <a:rPr lang="en-US" altLang="ko-KR" sz="1200" b="0" dirty="0" err="1"/>
              <a:t>tkinter.Label</a:t>
            </a:r>
            <a:r>
              <a:rPr lang="en-US" altLang="ko-KR" sz="1200" b="0" dirty="0"/>
              <a:t>(frame, text = "Label click")</a:t>
            </a:r>
          </a:p>
          <a:p>
            <a:pPr algn="l" defTabSz="717550"/>
            <a:r>
              <a:rPr lang="en-US" altLang="ko-KR" sz="1200" b="0" dirty="0" err="1"/>
              <a:t>label.pack</a:t>
            </a:r>
            <a:r>
              <a:rPr lang="en-US" altLang="ko-KR" sz="1200" b="0" dirty="0"/>
              <a:t>()</a:t>
            </a:r>
          </a:p>
          <a:p>
            <a:pPr algn="l" defTabSz="717550"/>
            <a:endParaRPr lang="en-US" altLang="ko-KR" sz="1200" b="0" dirty="0"/>
          </a:p>
          <a:p>
            <a:pPr algn="l" defTabSz="717550"/>
            <a:r>
              <a:rPr lang="en-US" altLang="ko-KR" sz="1200" b="0" dirty="0" err="1"/>
              <a:t>button.bind</a:t>
            </a:r>
            <a:r>
              <a:rPr lang="en-US" altLang="ko-KR" sz="1200" b="0" dirty="0"/>
              <a:t>("&lt;ButtonPress-1&gt;", lambda e: callback())</a:t>
            </a:r>
          </a:p>
          <a:p>
            <a:pPr algn="l" defTabSz="717550"/>
            <a:r>
              <a:rPr lang="en-US" altLang="ko-KR" sz="1200" b="0" dirty="0" err="1"/>
              <a:t>button.bind</a:t>
            </a:r>
            <a:r>
              <a:rPr lang="en-US" altLang="ko-KR" sz="1200" b="0" dirty="0"/>
              <a:t>("&lt;Double-1&gt;", lambda e: </a:t>
            </a:r>
            <a:r>
              <a:rPr lang="en-US" altLang="ko-KR" sz="1200" b="0" dirty="0" err="1"/>
              <a:t>mywin.title</a:t>
            </a:r>
            <a:r>
              <a:rPr lang="en-US" altLang="ko-KR" sz="1200" b="0" dirty="0"/>
              <a:t>("mouse Double click"))</a:t>
            </a:r>
          </a:p>
          <a:p>
            <a:pPr algn="l" defTabSz="717550"/>
            <a:r>
              <a:rPr lang="en-US" altLang="ko-KR" sz="1200" b="0" dirty="0" err="1"/>
              <a:t>button.bind</a:t>
            </a:r>
            <a:r>
              <a:rPr lang="en-US" altLang="ko-KR" sz="1200" b="0" dirty="0"/>
              <a:t>("&lt;ButtonPress-3&gt;", lambda e: </a:t>
            </a:r>
            <a:r>
              <a:rPr lang="en-US" altLang="ko-KR" sz="1200" b="0" dirty="0" err="1"/>
              <a:t>mywin.title</a:t>
            </a:r>
            <a:r>
              <a:rPr lang="en-US" altLang="ko-KR" sz="1200" b="0" dirty="0"/>
              <a:t>("mouse Right click"))</a:t>
            </a:r>
          </a:p>
          <a:p>
            <a:pPr algn="l" defTabSz="717550"/>
            <a:endParaRPr lang="en-US" altLang="ko-KR" sz="1200" b="0" dirty="0"/>
          </a:p>
          <a:p>
            <a:pPr algn="l" defTabSz="717550"/>
            <a:r>
              <a:rPr lang="en-US" altLang="ko-KR" sz="1200" b="0" dirty="0" err="1"/>
              <a:t>label.bind</a:t>
            </a:r>
            <a:r>
              <a:rPr lang="en-US" altLang="ko-KR" sz="1200" b="0" dirty="0"/>
              <a:t>("&lt;Double-3&gt;", lambda e: </a:t>
            </a:r>
            <a:r>
              <a:rPr lang="en-US" altLang="ko-KR" sz="1200" b="0" dirty="0" err="1"/>
              <a:t>mywin.title</a:t>
            </a:r>
            <a:r>
              <a:rPr lang="en-US" altLang="ko-KR" sz="1200" b="0" dirty="0"/>
              <a:t>("label event"))</a:t>
            </a:r>
          </a:p>
          <a:p>
            <a:pPr algn="l" defTabSz="717550"/>
            <a:endParaRPr lang="en-US" altLang="ko-KR" sz="1200" b="0" dirty="0"/>
          </a:p>
          <a:p>
            <a:pPr algn="l" defTabSz="717550"/>
            <a:r>
              <a:rPr lang="en-US" altLang="ko-KR" sz="1200" b="0" dirty="0" err="1"/>
              <a:t>mywin.mainloop</a:t>
            </a:r>
            <a:r>
              <a:rPr lang="en-US" altLang="ko-KR" sz="1200" b="0" dirty="0"/>
              <a:t>()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8457" y="1125922"/>
            <a:ext cx="490358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bind </a:t>
            </a: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 이벤트 묶기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cxnSp>
        <p:nvCxnSpPr>
          <p:cNvPr id="3" name="직선 화살표 연결선 2"/>
          <p:cNvCxnSpPr/>
          <p:nvPr/>
        </p:nvCxnSpPr>
        <p:spPr bwMode="auto">
          <a:xfrm flipV="1">
            <a:off x="3131840" y="3861048"/>
            <a:ext cx="2232248" cy="108012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5499620" y="2996952"/>
            <a:ext cx="3608884" cy="997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err="1" smtClean="0"/>
              <a:t>첫번째</a:t>
            </a:r>
            <a:r>
              <a:rPr lang="ko-KR" altLang="en-US" dirty="0" smtClean="0"/>
              <a:t> 인수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부품에 묶어줄 이벤트 이름</a:t>
            </a:r>
            <a:endParaRPr lang="en-US" altLang="ko-KR" dirty="0" smtClean="0"/>
          </a:p>
          <a:p>
            <a:pPr algn="l"/>
            <a:r>
              <a:rPr lang="ko-KR" altLang="en-US" dirty="0" err="1" smtClean="0"/>
              <a:t>두번째</a:t>
            </a:r>
            <a:r>
              <a:rPr lang="ko-KR" altLang="en-US" dirty="0" smtClean="0"/>
              <a:t> 인수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핸들러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함수또는</a:t>
            </a:r>
            <a:r>
              <a:rPr lang="ko-KR" altLang="en-US" dirty="0" smtClean="0"/>
              <a:t> 람다함수</a:t>
            </a:r>
            <a:r>
              <a:rPr lang="en-US" altLang="ko-KR" dirty="0" smtClean="0"/>
              <a:t>), </a:t>
            </a:r>
            <a:r>
              <a:rPr lang="ko-KR" altLang="en-US" dirty="0" smtClean="0">
                <a:solidFill>
                  <a:srgbClr val="FF3300"/>
                </a:solidFill>
              </a:rPr>
              <a:t>이벤트에 대한 정보가 람다함수의 </a:t>
            </a:r>
            <a:r>
              <a:rPr lang="ko-KR" altLang="en-US" dirty="0" err="1" smtClean="0">
                <a:solidFill>
                  <a:srgbClr val="FF3300"/>
                </a:solidFill>
              </a:rPr>
              <a:t>첫번째</a:t>
            </a:r>
            <a:r>
              <a:rPr lang="ko-KR" altLang="en-US" dirty="0" smtClean="0">
                <a:solidFill>
                  <a:srgbClr val="FF3300"/>
                </a:solidFill>
              </a:rPr>
              <a:t> 인수로 전달</a:t>
            </a:r>
            <a:endParaRPr lang="ko-KR" altLang="en-US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79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이벤트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0" y="1484784"/>
            <a:ext cx="2843808" cy="426578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sz="1200" b="0" dirty="0"/>
              <a:t>import </a:t>
            </a:r>
            <a:r>
              <a:rPr lang="en-US" altLang="ko-KR" sz="1200" b="0" dirty="0" err="1"/>
              <a:t>tkinter</a:t>
            </a:r>
            <a:endParaRPr lang="en-US" altLang="ko-KR" sz="1200" b="0" dirty="0"/>
          </a:p>
          <a:p>
            <a:pPr algn="l" defTabSz="717550"/>
            <a:r>
              <a:rPr lang="en-US" altLang="ko-KR" sz="1200" b="0" dirty="0"/>
              <a:t>from </a:t>
            </a:r>
            <a:r>
              <a:rPr lang="en-US" altLang="ko-KR" sz="1200" b="0" dirty="0" err="1"/>
              <a:t>tkinter</a:t>
            </a:r>
            <a:r>
              <a:rPr lang="en-US" altLang="ko-KR" sz="1200" b="0" dirty="0"/>
              <a:t> import </a:t>
            </a:r>
            <a:r>
              <a:rPr lang="en-US" altLang="ko-KR" sz="1200" b="0" dirty="0" err="1"/>
              <a:t>messagebox</a:t>
            </a:r>
            <a:endParaRPr lang="en-US" altLang="ko-KR" sz="1200" b="0" dirty="0"/>
          </a:p>
          <a:p>
            <a:pPr algn="l" defTabSz="717550"/>
            <a:endParaRPr lang="en-US" altLang="ko-KR" sz="1200" b="0" dirty="0"/>
          </a:p>
          <a:p>
            <a:pPr algn="l" defTabSz="717550"/>
            <a:r>
              <a:rPr lang="en-US" altLang="ko-KR" sz="1200" b="0" dirty="0" err="1"/>
              <a:t>def</a:t>
            </a:r>
            <a:r>
              <a:rPr lang="en-US" altLang="ko-KR" sz="1200" b="0" dirty="0"/>
              <a:t> test(e):</a:t>
            </a:r>
          </a:p>
          <a:p>
            <a:pPr algn="l" defTabSz="717550"/>
            <a:r>
              <a:rPr lang="en-US" altLang="ko-KR" sz="1200" b="0" dirty="0"/>
              <a:t>	a = """</a:t>
            </a:r>
          </a:p>
          <a:p>
            <a:pPr algn="l" defTabSz="717550"/>
            <a:r>
              <a:rPr lang="en-US" altLang="ko-KR" sz="1200" b="0" dirty="0"/>
              <a:t>char    : {}</a:t>
            </a:r>
          </a:p>
          <a:p>
            <a:pPr algn="l" defTabSz="717550"/>
            <a:r>
              <a:rPr lang="en-US" altLang="ko-KR" sz="1200" b="0" dirty="0"/>
              <a:t>delta   : {}</a:t>
            </a:r>
          </a:p>
          <a:p>
            <a:pPr algn="l" defTabSz="717550"/>
            <a:r>
              <a:rPr lang="en-US" altLang="ko-KR" sz="1200" b="0" dirty="0" err="1"/>
              <a:t>hight</a:t>
            </a:r>
            <a:r>
              <a:rPr lang="en-US" altLang="ko-KR" sz="1200" b="0" dirty="0"/>
              <a:t>   : {}</a:t>
            </a:r>
          </a:p>
          <a:p>
            <a:pPr algn="l" defTabSz="717550"/>
            <a:r>
              <a:rPr lang="en-US" altLang="ko-KR" sz="1200" b="0" dirty="0" err="1"/>
              <a:t>keycode</a:t>
            </a:r>
            <a:r>
              <a:rPr lang="en-US" altLang="ko-KR" sz="1200" b="0" dirty="0"/>
              <a:t> : {}</a:t>
            </a:r>
          </a:p>
          <a:p>
            <a:pPr algn="l" defTabSz="717550"/>
            <a:r>
              <a:rPr lang="en-US" altLang="ko-KR" sz="1200" b="0" dirty="0" err="1"/>
              <a:t>keysym</a:t>
            </a:r>
            <a:r>
              <a:rPr lang="en-US" altLang="ko-KR" sz="1200" b="0" dirty="0"/>
              <a:t>  : {}</a:t>
            </a:r>
          </a:p>
          <a:p>
            <a:pPr algn="l" defTabSz="717550"/>
            <a:r>
              <a:rPr lang="en-US" altLang="ko-KR" sz="1200" b="0" dirty="0" err="1"/>
              <a:t>keysym_num</a:t>
            </a:r>
            <a:r>
              <a:rPr lang="en-US" altLang="ko-KR" sz="1200" b="0" dirty="0"/>
              <a:t> : {}</a:t>
            </a:r>
          </a:p>
          <a:p>
            <a:pPr algn="l" defTabSz="717550"/>
            <a:r>
              <a:rPr lang="en-US" altLang="ko-KR" sz="1200" b="0" dirty="0" err="1"/>
              <a:t>num</a:t>
            </a:r>
            <a:r>
              <a:rPr lang="en-US" altLang="ko-KR" sz="1200" b="0" dirty="0"/>
              <a:t>     : {}</a:t>
            </a:r>
          </a:p>
          <a:p>
            <a:pPr algn="l" defTabSz="717550"/>
            <a:r>
              <a:rPr lang="en-US" altLang="ko-KR" sz="1200" b="0" dirty="0"/>
              <a:t>time    : {}</a:t>
            </a:r>
          </a:p>
          <a:p>
            <a:pPr algn="l" defTabSz="717550"/>
            <a:r>
              <a:rPr lang="en-US" altLang="ko-KR" sz="1200" b="0" dirty="0"/>
              <a:t>widget  : {}</a:t>
            </a:r>
          </a:p>
          <a:p>
            <a:pPr algn="l" defTabSz="717550"/>
            <a:r>
              <a:rPr lang="en-US" altLang="ko-KR" sz="1200" b="0" dirty="0"/>
              <a:t>width   : {}</a:t>
            </a:r>
          </a:p>
          <a:p>
            <a:pPr algn="l" defTabSz="717550"/>
            <a:r>
              <a:rPr lang="en-US" altLang="ko-KR" sz="1200" b="0" dirty="0"/>
              <a:t>x       : {}</a:t>
            </a:r>
          </a:p>
          <a:p>
            <a:pPr algn="l" defTabSz="717550"/>
            <a:r>
              <a:rPr lang="en-US" altLang="ko-KR" sz="1200" b="0" dirty="0"/>
              <a:t>y       : {}</a:t>
            </a:r>
          </a:p>
          <a:p>
            <a:pPr algn="l" defTabSz="717550"/>
            <a:r>
              <a:rPr lang="en-US" altLang="ko-KR" sz="1200" b="0" dirty="0" err="1"/>
              <a:t>x_root</a:t>
            </a:r>
            <a:r>
              <a:rPr lang="en-US" altLang="ko-KR" sz="1200" b="0" dirty="0"/>
              <a:t>  : {}</a:t>
            </a:r>
          </a:p>
          <a:p>
            <a:pPr algn="l" defTabSz="717550"/>
            <a:r>
              <a:rPr lang="en-US" altLang="ko-KR" sz="1200" b="0" dirty="0" err="1"/>
              <a:t>y_root</a:t>
            </a:r>
            <a:r>
              <a:rPr lang="en-US" altLang="ko-KR" sz="1200" b="0" dirty="0"/>
              <a:t>  : {}""".format(</a:t>
            </a:r>
            <a:r>
              <a:rPr lang="en-US" altLang="ko-KR" sz="1200" b="0" dirty="0" err="1"/>
              <a:t>e.char</a:t>
            </a:r>
            <a:r>
              <a:rPr lang="en-US" altLang="ko-KR" sz="1200" b="0" dirty="0"/>
              <a:t>,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8457" y="1125922"/>
            <a:ext cx="490358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bind </a:t>
            </a: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 이벤트 묶기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059832" y="1460366"/>
            <a:ext cx="2843808" cy="360098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sz="1200" b="0" dirty="0"/>
              <a:t>	</a:t>
            </a:r>
            <a:r>
              <a:rPr lang="en-US" altLang="ko-KR" sz="1200" b="0" dirty="0" err="1"/>
              <a:t>e.delta</a:t>
            </a:r>
            <a:r>
              <a:rPr lang="en-US" altLang="ko-KR" sz="1200" b="0" dirty="0"/>
              <a:t>,</a:t>
            </a:r>
          </a:p>
          <a:p>
            <a:pPr algn="l" defTabSz="717550"/>
            <a:r>
              <a:rPr lang="en-US" altLang="ko-KR" sz="1200" b="0" dirty="0"/>
              <a:t>	</a:t>
            </a:r>
            <a:r>
              <a:rPr lang="en-US" altLang="ko-KR" sz="1200" b="0" dirty="0" err="1"/>
              <a:t>e.height</a:t>
            </a:r>
            <a:r>
              <a:rPr lang="en-US" altLang="ko-KR" sz="1200" b="0" dirty="0"/>
              <a:t>,</a:t>
            </a:r>
          </a:p>
          <a:p>
            <a:pPr algn="l" defTabSz="717550"/>
            <a:r>
              <a:rPr lang="en-US" altLang="ko-KR" sz="1200" b="0" dirty="0"/>
              <a:t>	</a:t>
            </a:r>
            <a:r>
              <a:rPr lang="en-US" altLang="ko-KR" sz="1200" b="0" dirty="0" err="1"/>
              <a:t>e.keycode</a:t>
            </a:r>
            <a:r>
              <a:rPr lang="en-US" altLang="ko-KR" sz="1200" b="0" dirty="0"/>
              <a:t>,</a:t>
            </a:r>
          </a:p>
          <a:p>
            <a:pPr algn="l" defTabSz="717550"/>
            <a:r>
              <a:rPr lang="en-US" altLang="ko-KR" sz="1200" b="0" dirty="0"/>
              <a:t>	</a:t>
            </a:r>
            <a:r>
              <a:rPr lang="en-US" altLang="ko-KR" sz="1200" b="0" dirty="0" err="1"/>
              <a:t>e.keysym</a:t>
            </a:r>
            <a:r>
              <a:rPr lang="en-US" altLang="ko-KR" sz="1200" b="0" dirty="0"/>
              <a:t>,</a:t>
            </a:r>
          </a:p>
          <a:p>
            <a:pPr algn="l" defTabSz="717550"/>
            <a:r>
              <a:rPr lang="en-US" altLang="ko-KR" sz="1200" b="0" dirty="0"/>
              <a:t>	</a:t>
            </a:r>
            <a:r>
              <a:rPr lang="en-US" altLang="ko-KR" sz="1200" b="0" dirty="0" err="1"/>
              <a:t>e.keysym_num</a:t>
            </a:r>
            <a:r>
              <a:rPr lang="en-US" altLang="ko-KR" sz="1200" b="0" dirty="0"/>
              <a:t>,</a:t>
            </a:r>
          </a:p>
          <a:p>
            <a:pPr algn="l" defTabSz="717550"/>
            <a:r>
              <a:rPr lang="en-US" altLang="ko-KR" sz="1200" b="0" dirty="0"/>
              <a:t>	</a:t>
            </a:r>
            <a:r>
              <a:rPr lang="en-US" altLang="ko-KR" sz="1200" b="0" dirty="0" err="1"/>
              <a:t>e.num</a:t>
            </a:r>
            <a:r>
              <a:rPr lang="en-US" altLang="ko-KR" sz="1200" b="0" dirty="0"/>
              <a:t>,</a:t>
            </a:r>
          </a:p>
          <a:p>
            <a:pPr algn="l" defTabSz="717550"/>
            <a:r>
              <a:rPr lang="en-US" altLang="ko-KR" sz="1200" b="0" dirty="0"/>
              <a:t>	</a:t>
            </a:r>
            <a:r>
              <a:rPr lang="en-US" altLang="ko-KR" sz="1200" b="0" dirty="0" err="1"/>
              <a:t>e.time</a:t>
            </a:r>
            <a:r>
              <a:rPr lang="en-US" altLang="ko-KR" sz="1200" b="0" dirty="0"/>
              <a:t>,</a:t>
            </a:r>
          </a:p>
          <a:p>
            <a:pPr algn="l" defTabSz="717550"/>
            <a:r>
              <a:rPr lang="en-US" altLang="ko-KR" sz="1200" b="0" dirty="0"/>
              <a:t>	</a:t>
            </a:r>
            <a:r>
              <a:rPr lang="en-US" altLang="ko-KR" sz="1200" b="0" dirty="0" err="1"/>
              <a:t>e.widget</a:t>
            </a:r>
            <a:r>
              <a:rPr lang="en-US" altLang="ko-KR" sz="1200" b="0" dirty="0"/>
              <a:t>,</a:t>
            </a:r>
          </a:p>
          <a:p>
            <a:pPr algn="l" defTabSz="717550"/>
            <a:r>
              <a:rPr lang="en-US" altLang="ko-KR" sz="1200" b="0" dirty="0"/>
              <a:t>	</a:t>
            </a:r>
            <a:r>
              <a:rPr lang="en-US" altLang="ko-KR" sz="1200" b="0" dirty="0" err="1"/>
              <a:t>e.width</a:t>
            </a:r>
            <a:r>
              <a:rPr lang="en-US" altLang="ko-KR" sz="1200" b="0" dirty="0"/>
              <a:t>,</a:t>
            </a:r>
          </a:p>
          <a:p>
            <a:pPr algn="l" defTabSz="717550"/>
            <a:r>
              <a:rPr lang="en-US" altLang="ko-KR" sz="1200" b="0" dirty="0"/>
              <a:t>	</a:t>
            </a:r>
            <a:r>
              <a:rPr lang="en-US" altLang="ko-KR" sz="1200" b="0" dirty="0" err="1"/>
              <a:t>e.x</a:t>
            </a:r>
            <a:r>
              <a:rPr lang="en-US" altLang="ko-KR" sz="1200" b="0" dirty="0"/>
              <a:t>,</a:t>
            </a:r>
          </a:p>
          <a:p>
            <a:pPr algn="l" defTabSz="717550"/>
            <a:r>
              <a:rPr lang="en-US" altLang="ko-KR" sz="1200" b="0" dirty="0"/>
              <a:t>	</a:t>
            </a:r>
            <a:r>
              <a:rPr lang="en-US" altLang="ko-KR" sz="1200" b="0" dirty="0" err="1"/>
              <a:t>e.y</a:t>
            </a:r>
            <a:r>
              <a:rPr lang="en-US" altLang="ko-KR" sz="1200" b="0" dirty="0"/>
              <a:t>,</a:t>
            </a:r>
          </a:p>
          <a:p>
            <a:pPr algn="l" defTabSz="717550"/>
            <a:r>
              <a:rPr lang="en-US" altLang="ko-KR" sz="1200" b="0" dirty="0"/>
              <a:t>	</a:t>
            </a:r>
            <a:r>
              <a:rPr lang="en-US" altLang="ko-KR" sz="1200" b="0" dirty="0" err="1"/>
              <a:t>e.x_root</a:t>
            </a:r>
            <a:r>
              <a:rPr lang="en-US" altLang="ko-KR" sz="1200" b="0" dirty="0"/>
              <a:t>,</a:t>
            </a:r>
          </a:p>
          <a:p>
            <a:pPr algn="l" defTabSz="717550"/>
            <a:r>
              <a:rPr lang="en-US" altLang="ko-KR" sz="1200" b="0" dirty="0"/>
              <a:t>	</a:t>
            </a:r>
            <a:r>
              <a:rPr lang="en-US" altLang="ko-KR" sz="1200" b="0" dirty="0" err="1"/>
              <a:t>e.y_root</a:t>
            </a:r>
            <a:r>
              <a:rPr lang="en-US" altLang="ko-KR" sz="1200" b="0" dirty="0"/>
              <a:t>)</a:t>
            </a:r>
          </a:p>
          <a:p>
            <a:pPr algn="l" defTabSz="717550"/>
            <a:endParaRPr lang="en-US" altLang="ko-KR" sz="1200" b="0" dirty="0"/>
          </a:p>
          <a:p>
            <a:pPr algn="l" defTabSz="717550"/>
            <a:r>
              <a:rPr lang="en-US" altLang="ko-KR" sz="1200" b="0" dirty="0"/>
              <a:t>	</a:t>
            </a:r>
            <a:r>
              <a:rPr lang="en-US" altLang="ko-KR" sz="1200" b="0" dirty="0" err="1"/>
              <a:t>info.set</a:t>
            </a:r>
            <a:r>
              <a:rPr lang="en-US" altLang="ko-KR" sz="1200" b="0" dirty="0"/>
              <a:t>(a)</a:t>
            </a:r>
          </a:p>
          <a:p>
            <a:pPr algn="l" defTabSz="717550"/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68556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이벤트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0" y="1484784"/>
            <a:ext cx="7164288" cy="541686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sz="1000" b="0" dirty="0" err="1"/>
              <a:t>def</a:t>
            </a:r>
            <a:r>
              <a:rPr lang="en-US" altLang="ko-KR" sz="1000" b="0" dirty="0"/>
              <a:t> </a:t>
            </a:r>
            <a:r>
              <a:rPr lang="en-US" altLang="ko-KR" sz="1000" b="0" dirty="0" err="1"/>
              <a:t>mouseclick</a:t>
            </a:r>
            <a:r>
              <a:rPr lang="en-US" altLang="ko-KR" sz="1000" b="0" dirty="0"/>
              <a:t>(e):</a:t>
            </a:r>
          </a:p>
          <a:p>
            <a:pPr algn="l" defTabSz="717550"/>
            <a:r>
              <a:rPr lang="en-US" altLang="ko-KR" sz="1000" b="0" dirty="0"/>
              <a:t>    print("</a:t>
            </a:r>
            <a:r>
              <a:rPr lang="ko-KR" altLang="en-US" sz="1000" b="0" dirty="0"/>
              <a:t>클릭위치</a:t>
            </a:r>
            <a:r>
              <a:rPr lang="en-US" altLang="ko-KR" sz="1000" b="0" dirty="0"/>
              <a:t>", </a:t>
            </a:r>
            <a:r>
              <a:rPr lang="en-US" altLang="ko-KR" sz="1000" b="0" dirty="0" err="1"/>
              <a:t>e.x</a:t>
            </a:r>
            <a:r>
              <a:rPr lang="en-US" altLang="ko-KR" sz="1000" b="0" dirty="0"/>
              <a:t>, </a:t>
            </a:r>
            <a:r>
              <a:rPr lang="en-US" altLang="ko-KR" sz="1000" b="0" dirty="0" err="1"/>
              <a:t>e.y</a:t>
            </a:r>
            <a:r>
              <a:rPr lang="en-US" altLang="ko-KR" sz="1000" b="0" dirty="0"/>
              <a:t>)</a:t>
            </a:r>
          </a:p>
          <a:p>
            <a:pPr algn="l" defTabSz="717550"/>
            <a:r>
              <a:rPr lang="en-US" altLang="ko-KR" sz="1000" b="0" dirty="0"/>
              <a:t>    </a:t>
            </a:r>
            <a:r>
              <a:rPr lang="en-US" altLang="ko-KR" sz="1000" b="0" dirty="0" err="1"/>
              <a:t>messagebox.showinfo</a:t>
            </a:r>
            <a:r>
              <a:rPr lang="en-US" altLang="ko-KR" sz="1000" b="0" dirty="0"/>
              <a:t>(title = "</a:t>
            </a:r>
            <a:r>
              <a:rPr lang="en-US" altLang="ko-KR" sz="1000" b="0" dirty="0" err="1"/>
              <a:t>mousexy</a:t>
            </a:r>
            <a:r>
              <a:rPr lang="en-US" altLang="ko-KR" sz="1000" b="0" dirty="0" smtClean="0"/>
              <a:t>", detail </a:t>
            </a:r>
            <a:r>
              <a:rPr lang="en-US" altLang="ko-KR" sz="1000" b="0" dirty="0"/>
              <a:t>= "</a:t>
            </a:r>
            <a:r>
              <a:rPr lang="ko-KR" altLang="en-US" sz="1000" b="0" dirty="0"/>
              <a:t>클릭 위치 </a:t>
            </a:r>
            <a:r>
              <a:rPr lang="en-US" altLang="ko-KR" sz="1000" b="0" dirty="0"/>
              <a:t>{} {}".format(</a:t>
            </a:r>
            <a:r>
              <a:rPr lang="en-US" altLang="ko-KR" sz="1000" b="0" dirty="0" err="1"/>
              <a:t>e.x</a:t>
            </a:r>
            <a:r>
              <a:rPr lang="en-US" altLang="ko-KR" sz="1000" b="0" dirty="0"/>
              <a:t>, </a:t>
            </a:r>
            <a:r>
              <a:rPr lang="en-US" altLang="ko-KR" sz="1000" b="0" dirty="0" err="1"/>
              <a:t>e.y</a:t>
            </a:r>
            <a:r>
              <a:rPr lang="en-US" altLang="ko-KR" sz="1000" b="0" dirty="0"/>
              <a:t>))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 err="1"/>
              <a:t>mywin</a:t>
            </a:r>
            <a:r>
              <a:rPr lang="en-US" altLang="ko-KR" sz="1000" b="0" dirty="0"/>
              <a:t> = </a:t>
            </a:r>
            <a:r>
              <a:rPr lang="en-US" altLang="ko-KR" sz="1000" b="0" dirty="0" err="1"/>
              <a:t>tkinter.Tk</a:t>
            </a:r>
            <a:r>
              <a:rPr lang="en-US" altLang="ko-KR" sz="1000" b="0" dirty="0"/>
              <a:t>()</a:t>
            </a:r>
          </a:p>
          <a:p>
            <a:pPr algn="l" defTabSz="717550"/>
            <a:r>
              <a:rPr lang="en-US" altLang="ko-KR" sz="1000" b="0" dirty="0"/>
              <a:t>info = </a:t>
            </a:r>
            <a:r>
              <a:rPr lang="en-US" altLang="ko-KR" sz="1000" b="0" dirty="0" err="1"/>
              <a:t>tkinter.StringVar</a:t>
            </a:r>
            <a:r>
              <a:rPr lang="en-US" altLang="ko-KR" sz="1000" b="0" dirty="0"/>
              <a:t>()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/>
              <a:t>frame = </a:t>
            </a:r>
            <a:r>
              <a:rPr lang="en-US" altLang="ko-KR" sz="1000" b="0" dirty="0" err="1"/>
              <a:t>tkinter.Frame</a:t>
            </a:r>
            <a:r>
              <a:rPr lang="en-US" altLang="ko-KR" sz="1000" b="0" dirty="0"/>
              <a:t>(</a:t>
            </a:r>
            <a:r>
              <a:rPr lang="en-US" altLang="ko-KR" sz="1000" b="0" dirty="0" err="1"/>
              <a:t>mywin</a:t>
            </a:r>
            <a:r>
              <a:rPr lang="en-US" altLang="ko-KR" sz="1000" b="0" dirty="0"/>
              <a:t>, width = 500, height = 400, </a:t>
            </a:r>
            <a:r>
              <a:rPr lang="en-US" altLang="ko-KR" sz="1000" b="0" dirty="0" err="1"/>
              <a:t>padx</a:t>
            </a:r>
            <a:r>
              <a:rPr lang="en-US" altLang="ko-KR" sz="1000" b="0" dirty="0"/>
              <a:t> = 100, </a:t>
            </a:r>
            <a:r>
              <a:rPr lang="en-US" altLang="ko-KR" sz="1000" b="0" dirty="0" err="1"/>
              <a:t>bg</a:t>
            </a:r>
            <a:r>
              <a:rPr lang="en-US" altLang="ko-KR" sz="1000" b="0" dirty="0"/>
              <a:t> = "blue")</a:t>
            </a:r>
          </a:p>
          <a:p>
            <a:pPr algn="l" defTabSz="717550"/>
            <a:r>
              <a:rPr lang="en-US" altLang="ko-KR" sz="1000" b="0" dirty="0" err="1"/>
              <a:t>frame.grid</a:t>
            </a:r>
            <a:r>
              <a:rPr lang="en-US" altLang="ko-KR" sz="1000" b="0" dirty="0"/>
              <a:t>()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/>
              <a:t>button = </a:t>
            </a:r>
            <a:r>
              <a:rPr lang="en-US" altLang="ko-KR" sz="1000" b="0" dirty="0" err="1"/>
              <a:t>tkinter.Button</a:t>
            </a:r>
            <a:r>
              <a:rPr lang="en-US" altLang="ko-KR" sz="1000" b="0" dirty="0"/>
              <a:t>(</a:t>
            </a:r>
            <a:r>
              <a:rPr lang="en-US" altLang="ko-KR" sz="1000" b="0" dirty="0" err="1"/>
              <a:t>mywin</a:t>
            </a:r>
            <a:r>
              <a:rPr lang="en-US" altLang="ko-KR" sz="1000" b="0" dirty="0"/>
              <a:t>, text = "Test")</a:t>
            </a:r>
          </a:p>
          <a:p>
            <a:pPr algn="l" defTabSz="717550"/>
            <a:r>
              <a:rPr lang="en-US" altLang="ko-KR" sz="1000" b="0" dirty="0" err="1"/>
              <a:t>button.grid</a:t>
            </a:r>
            <a:r>
              <a:rPr lang="en-US" altLang="ko-KR" sz="1000" b="0" dirty="0"/>
              <a:t>()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 err="1"/>
              <a:t>label_title</a:t>
            </a:r>
            <a:r>
              <a:rPr lang="en-US" altLang="ko-KR" sz="1000" b="0" dirty="0"/>
              <a:t> = </a:t>
            </a:r>
            <a:r>
              <a:rPr lang="en-US" altLang="ko-KR" sz="1000" b="0" dirty="0" err="1"/>
              <a:t>tkinter.Label</a:t>
            </a:r>
            <a:r>
              <a:rPr lang="en-US" altLang="ko-KR" sz="1000" b="0" dirty="0"/>
              <a:t>(frame, text = "========= test\</a:t>
            </a:r>
          </a:p>
          <a:p>
            <a:pPr algn="l" defTabSz="717550"/>
            <a:r>
              <a:rPr lang="en-US" altLang="ko-KR" sz="1000" b="0" dirty="0"/>
              <a:t> Event=======", justify = "left")</a:t>
            </a:r>
          </a:p>
          <a:p>
            <a:pPr algn="l" defTabSz="717550"/>
            <a:r>
              <a:rPr lang="en-US" altLang="ko-KR" sz="1000" b="0" dirty="0" err="1"/>
              <a:t>label_title.grid</a:t>
            </a:r>
            <a:r>
              <a:rPr lang="en-US" altLang="ko-KR" sz="1000" b="0" dirty="0"/>
              <a:t>()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/>
              <a:t>label = </a:t>
            </a:r>
            <a:r>
              <a:rPr lang="en-US" altLang="ko-KR" sz="1000" b="0" dirty="0" err="1"/>
              <a:t>tkinter.Label</a:t>
            </a:r>
            <a:r>
              <a:rPr lang="en-US" altLang="ko-KR" sz="1000" b="0" dirty="0"/>
              <a:t>(frame, </a:t>
            </a:r>
            <a:r>
              <a:rPr lang="en-US" altLang="ko-KR" sz="1000" b="0" dirty="0" err="1"/>
              <a:t>textvariable</a:t>
            </a:r>
            <a:r>
              <a:rPr lang="en-US" altLang="ko-KR" sz="1000" b="0" dirty="0"/>
              <a:t> = info, justify = "left")</a:t>
            </a:r>
          </a:p>
          <a:p>
            <a:pPr algn="l" defTabSz="717550"/>
            <a:r>
              <a:rPr lang="en-US" altLang="ko-KR" sz="1000" b="0" dirty="0" err="1"/>
              <a:t>label.grid</a:t>
            </a:r>
            <a:r>
              <a:rPr lang="en-US" altLang="ko-KR" sz="1000" b="0" dirty="0"/>
              <a:t>()</a:t>
            </a:r>
          </a:p>
          <a:p>
            <a:pPr algn="l" defTabSz="717550"/>
            <a:r>
              <a:rPr lang="en-US" altLang="ko-KR" sz="1000" b="0" dirty="0"/>
              <a:t>print(id(label</a:t>
            </a:r>
            <a:r>
              <a:rPr lang="en-US" altLang="ko-KR" sz="1000" b="0" dirty="0" smtClean="0"/>
              <a:t>))</a:t>
            </a:r>
            <a:endParaRPr lang="en-US" altLang="ko-KR" sz="1000" b="0" dirty="0"/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 err="1"/>
              <a:t>frame.bind</a:t>
            </a:r>
            <a:r>
              <a:rPr lang="en-US" altLang="ko-KR" sz="1000" b="0" dirty="0"/>
              <a:t>("&lt;ButtonPress-1&gt;", </a:t>
            </a:r>
            <a:r>
              <a:rPr lang="en-US" altLang="ko-KR" sz="1000" b="0" dirty="0" err="1"/>
              <a:t>mouseclick</a:t>
            </a:r>
            <a:r>
              <a:rPr lang="en-US" altLang="ko-KR" sz="1000" b="0" dirty="0"/>
              <a:t>)</a:t>
            </a:r>
          </a:p>
          <a:p>
            <a:pPr algn="l" defTabSz="717550"/>
            <a:r>
              <a:rPr lang="en-US" altLang="ko-KR" sz="1000" b="0" dirty="0" err="1"/>
              <a:t>mywin.bind</a:t>
            </a:r>
            <a:r>
              <a:rPr lang="en-US" altLang="ko-KR" sz="1000" b="0" dirty="0"/>
              <a:t>("&lt;</a:t>
            </a:r>
            <a:r>
              <a:rPr lang="en-US" altLang="ko-KR" sz="1000" b="0" dirty="0" err="1"/>
              <a:t>MouseWheel</a:t>
            </a:r>
            <a:r>
              <a:rPr lang="en-US" altLang="ko-KR" sz="1000" b="0" dirty="0"/>
              <a:t>&gt;", lambda e : test(e))</a:t>
            </a:r>
          </a:p>
          <a:p>
            <a:pPr algn="l" defTabSz="717550"/>
            <a:r>
              <a:rPr lang="en-US" altLang="ko-KR" sz="1000" b="0" dirty="0" err="1"/>
              <a:t>mywin.bind</a:t>
            </a:r>
            <a:r>
              <a:rPr lang="en-US" altLang="ko-KR" sz="1000" b="0" dirty="0"/>
              <a:t>("&lt;</a:t>
            </a:r>
            <a:r>
              <a:rPr lang="en-US" altLang="ko-KR" sz="1000" b="0" dirty="0" err="1"/>
              <a:t>KeyPress</a:t>
            </a:r>
            <a:r>
              <a:rPr lang="en-US" altLang="ko-KR" sz="1000" b="0" dirty="0"/>
              <a:t>&gt;", test)</a:t>
            </a:r>
          </a:p>
          <a:p>
            <a:pPr algn="l" defTabSz="717550"/>
            <a:r>
              <a:rPr lang="en-US" altLang="ko-KR" sz="1000" b="0" dirty="0" err="1"/>
              <a:t>mywin.bind</a:t>
            </a:r>
            <a:r>
              <a:rPr lang="en-US" altLang="ko-KR" sz="1000" b="0" dirty="0"/>
              <a:t>("&lt;Motion&gt;", test)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 err="1"/>
              <a:t>mywin.mainloop</a:t>
            </a:r>
            <a:r>
              <a:rPr lang="en-US" altLang="ko-KR" sz="1000" b="0" dirty="0"/>
              <a:t>()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8457" y="1125922"/>
            <a:ext cx="490358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bind </a:t>
            </a: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 이벤트 묶기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cxnSp>
        <p:nvCxnSpPr>
          <p:cNvPr id="3" name="직선 화살표 연결선 2"/>
          <p:cNvCxnSpPr/>
          <p:nvPr/>
        </p:nvCxnSpPr>
        <p:spPr bwMode="auto">
          <a:xfrm>
            <a:off x="5508104" y="2276872"/>
            <a:ext cx="1251656" cy="648072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6876256" y="2780928"/>
            <a:ext cx="1872208" cy="56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마우스 왼쪽 클릭 </a:t>
            </a:r>
            <a:endParaRPr lang="en-US" altLang="ko-KR" dirty="0" smtClean="0"/>
          </a:p>
          <a:p>
            <a:r>
              <a:rPr lang="ko-KR" altLang="en-US" dirty="0" smtClean="0"/>
              <a:t>좌표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76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이벤트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0" y="1484784"/>
            <a:ext cx="7164288" cy="357020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sz="1000" b="0" dirty="0"/>
              <a:t>import </a:t>
            </a:r>
            <a:r>
              <a:rPr lang="en-US" altLang="ko-KR" sz="1000" b="0" dirty="0" err="1"/>
              <a:t>tkinter</a:t>
            </a:r>
            <a:endParaRPr lang="en-US" altLang="ko-KR" sz="1000" b="0" dirty="0"/>
          </a:p>
          <a:p>
            <a:pPr algn="l" defTabSz="717550"/>
            <a:r>
              <a:rPr lang="en-US" altLang="ko-KR" sz="1000" b="0" dirty="0"/>
              <a:t>from </a:t>
            </a:r>
            <a:r>
              <a:rPr lang="en-US" altLang="ko-KR" sz="1000" b="0" dirty="0" err="1"/>
              <a:t>tkinter</a:t>
            </a:r>
            <a:r>
              <a:rPr lang="en-US" altLang="ko-KR" sz="1000" b="0" dirty="0"/>
              <a:t> import </a:t>
            </a:r>
            <a:r>
              <a:rPr lang="en-US" altLang="ko-KR" sz="1000" b="0" dirty="0" err="1"/>
              <a:t>messagebox</a:t>
            </a:r>
            <a:endParaRPr lang="en-US" altLang="ko-KR" sz="1000" b="0" dirty="0"/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 err="1"/>
              <a:t>def</a:t>
            </a:r>
            <a:r>
              <a:rPr lang="en-US" altLang="ko-KR" sz="1000" b="0" dirty="0"/>
              <a:t> </a:t>
            </a:r>
            <a:r>
              <a:rPr lang="en-US" altLang="ko-KR" sz="1000" b="0" dirty="0" err="1"/>
              <a:t>CallBack_Mouse</a:t>
            </a:r>
            <a:r>
              <a:rPr lang="en-US" altLang="ko-KR" sz="1000" b="0" dirty="0"/>
              <a:t>(event):</a:t>
            </a:r>
          </a:p>
          <a:p>
            <a:pPr algn="l" defTabSz="717550"/>
            <a:r>
              <a:rPr lang="en-US" altLang="ko-KR" sz="1000" b="0" dirty="0"/>
              <a:t>	</a:t>
            </a:r>
            <a:r>
              <a:rPr lang="en-US" altLang="ko-KR" sz="1000" b="0" dirty="0" err="1"/>
              <a:t>cvs.create_oval</a:t>
            </a:r>
            <a:r>
              <a:rPr lang="en-US" altLang="ko-KR" sz="1000" b="0" dirty="0"/>
              <a:t>(event.x-10, event.y-10, event.x+10, event.y+10)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 err="1"/>
              <a:t>def</a:t>
            </a:r>
            <a:r>
              <a:rPr lang="en-US" altLang="ko-KR" sz="1000" b="0" dirty="0"/>
              <a:t> </a:t>
            </a:r>
            <a:r>
              <a:rPr lang="en-US" altLang="ko-KR" sz="1000" b="0" dirty="0" err="1"/>
              <a:t>Delete_pic</a:t>
            </a:r>
            <a:r>
              <a:rPr lang="en-US" altLang="ko-KR" sz="1000" b="0" dirty="0"/>
              <a:t>(event):</a:t>
            </a:r>
          </a:p>
          <a:p>
            <a:pPr algn="l" defTabSz="717550"/>
            <a:r>
              <a:rPr lang="en-US" altLang="ko-KR" sz="1000" b="0" dirty="0"/>
              <a:t>	</a:t>
            </a:r>
            <a:r>
              <a:rPr lang="en-US" altLang="ko-KR" sz="1000" b="0" dirty="0" err="1"/>
              <a:t>cvs.delete</a:t>
            </a:r>
            <a:r>
              <a:rPr lang="en-US" altLang="ko-KR" sz="1000" b="0" dirty="0"/>
              <a:t>("all")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 err="1"/>
              <a:t>mywind</a:t>
            </a:r>
            <a:r>
              <a:rPr lang="en-US" altLang="ko-KR" sz="1000" b="0" dirty="0"/>
              <a:t> = </a:t>
            </a:r>
            <a:r>
              <a:rPr lang="en-US" altLang="ko-KR" sz="1000" b="0" dirty="0" err="1"/>
              <a:t>tkinter.Tk</a:t>
            </a:r>
            <a:r>
              <a:rPr lang="en-US" altLang="ko-KR" sz="1000" b="0" dirty="0"/>
              <a:t>()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 err="1"/>
              <a:t>cvs</a:t>
            </a:r>
            <a:r>
              <a:rPr lang="en-US" altLang="ko-KR" sz="1000" b="0" dirty="0"/>
              <a:t> = </a:t>
            </a:r>
            <a:r>
              <a:rPr lang="en-US" altLang="ko-KR" sz="1000" b="0" dirty="0" err="1"/>
              <a:t>tkinter.Canvas</a:t>
            </a:r>
            <a:r>
              <a:rPr lang="en-US" altLang="ko-KR" sz="1000" b="0" dirty="0"/>
              <a:t>(</a:t>
            </a:r>
            <a:r>
              <a:rPr lang="en-US" altLang="ko-KR" sz="1000" b="0" dirty="0" err="1"/>
              <a:t>mywind</a:t>
            </a:r>
            <a:r>
              <a:rPr lang="en-US" altLang="ko-KR" sz="1000" b="0" dirty="0"/>
              <a:t>, width = 500, height = 400)</a:t>
            </a:r>
          </a:p>
          <a:p>
            <a:pPr algn="l" defTabSz="717550"/>
            <a:r>
              <a:rPr lang="en-US" altLang="ko-KR" sz="1000" b="0" dirty="0" err="1"/>
              <a:t>cvs.pack</a:t>
            </a:r>
            <a:r>
              <a:rPr lang="en-US" altLang="ko-KR" sz="1000" b="0" dirty="0"/>
              <a:t>()</a:t>
            </a:r>
          </a:p>
          <a:p>
            <a:pPr algn="l" defTabSz="717550"/>
            <a:r>
              <a:rPr lang="en-US" altLang="ko-KR" sz="1000" b="0" dirty="0" err="1"/>
              <a:t>cvs.bind</a:t>
            </a:r>
            <a:r>
              <a:rPr lang="en-US" altLang="ko-KR" sz="1000" b="0" dirty="0"/>
              <a:t>("&lt;Button-1&gt;", </a:t>
            </a:r>
            <a:r>
              <a:rPr lang="en-US" altLang="ko-KR" sz="1000" b="0" dirty="0" err="1"/>
              <a:t>CallBack_Mouse</a:t>
            </a:r>
            <a:r>
              <a:rPr lang="en-US" altLang="ko-KR" sz="1000" b="0" dirty="0"/>
              <a:t>)</a:t>
            </a:r>
          </a:p>
          <a:p>
            <a:pPr algn="l" defTabSz="717550"/>
            <a:r>
              <a:rPr lang="en-US" altLang="ko-KR" sz="1000" b="0" dirty="0" err="1"/>
              <a:t>cvs.bind</a:t>
            </a:r>
            <a:r>
              <a:rPr lang="en-US" altLang="ko-KR" sz="1000" b="0" dirty="0"/>
              <a:t>("&lt;B1-Motion&gt;", </a:t>
            </a:r>
            <a:r>
              <a:rPr lang="en-US" altLang="ko-KR" sz="1000" b="0" dirty="0" err="1"/>
              <a:t>CallBack_Mouse</a:t>
            </a:r>
            <a:r>
              <a:rPr lang="en-US" altLang="ko-KR" sz="1000" b="0" dirty="0"/>
              <a:t>)</a:t>
            </a:r>
          </a:p>
          <a:p>
            <a:pPr algn="l" defTabSz="717550"/>
            <a:r>
              <a:rPr lang="en-US" altLang="ko-KR" sz="1000" b="0" dirty="0" err="1"/>
              <a:t>cvs.bind</a:t>
            </a:r>
            <a:r>
              <a:rPr lang="en-US" altLang="ko-KR" sz="1000" b="0" dirty="0"/>
              <a:t>("&lt;Button-3&gt;", </a:t>
            </a:r>
            <a:r>
              <a:rPr lang="en-US" altLang="ko-KR" sz="1000" b="0" dirty="0" err="1"/>
              <a:t>Delete_pic</a:t>
            </a:r>
            <a:r>
              <a:rPr lang="en-US" altLang="ko-KR" sz="1000" b="0" dirty="0"/>
              <a:t>)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 err="1"/>
              <a:t>mywind.mainloop</a:t>
            </a:r>
            <a:r>
              <a:rPr lang="en-US" altLang="ko-KR" sz="1000" b="0" dirty="0"/>
              <a:t>()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8457" y="1125922"/>
            <a:ext cx="490358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마우스 이벤트 처리 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( Canvas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동작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작은 원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)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257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파일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0" y="1484784"/>
            <a:ext cx="6300192" cy="23760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/>
              <a:t>f = open</a:t>
            </a:r>
            <a:r>
              <a:rPr lang="en-US" altLang="ko-KR" b="0" dirty="0" smtClean="0"/>
              <a:t>("Testfile1.txt</a:t>
            </a:r>
            <a:r>
              <a:rPr lang="en-US" altLang="ko-KR" b="0" dirty="0"/>
              <a:t>", 'r')</a:t>
            </a:r>
          </a:p>
          <a:p>
            <a:pPr algn="l" defTabSz="717550"/>
            <a:r>
              <a:rPr lang="en-US" altLang="ko-KR" b="0" dirty="0"/>
              <a:t>for line in f</a:t>
            </a:r>
            <a:r>
              <a:rPr lang="en-US" altLang="ko-KR" b="0" dirty="0" smtClean="0"/>
              <a:t>:                # </a:t>
            </a:r>
            <a:r>
              <a:rPr lang="ko-KR" altLang="en-US" b="0" dirty="0" smtClean="0"/>
              <a:t>파일 객체 줄 단위로 항목이 순회</a:t>
            </a:r>
            <a:endParaRPr lang="en-US" altLang="ko-KR" b="0" dirty="0"/>
          </a:p>
          <a:p>
            <a:pPr algn="l" defTabSz="717550"/>
            <a:r>
              <a:rPr lang="en-US" altLang="ko-KR" b="0" dirty="0"/>
              <a:t>	print(line, end="")  # == print(</a:t>
            </a:r>
            <a:r>
              <a:rPr lang="en-US" altLang="ko-KR" b="0" dirty="0" err="1"/>
              <a:t>line.strip</a:t>
            </a:r>
            <a:r>
              <a:rPr lang="en-US" altLang="ko-KR" b="0" dirty="0"/>
              <a:t>()) </a:t>
            </a:r>
          </a:p>
          <a:p>
            <a:pPr algn="l" defTabSz="717550"/>
            <a:r>
              <a:rPr lang="en-US" altLang="ko-KR" b="0" dirty="0"/>
              <a:t>else:</a:t>
            </a:r>
          </a:p>
          <a:p>
            <a:pPr algn="l" defTabSz="717550"/>
            <a:r>
              <a:rPr lang="en-US" altLang="ko-KR" b="0" dirty="0"/>
              <a:t>	print('\n')</a:t>
            </a:r>
          </a:p>
          <a:p>
            <a:pPr algn="l" defTabSz="717550"/>
            <a:r>
              <a:rPr lang="en-US" altLang="ko-KR" b="0" dirty="0"/>
              <a:t>	</a:t>
            </a:r>
          </a:p>
          <a:p>
            <a:pPr algn="l" defTabSz="717550"/>
            <a:r>
              <a:rPr lang="en-US" altLang="ko-KR" b="0" dirty="0" err="1"/>
              <a:t>f.seek</a:t>
            </a:r>
            <a:r>
              <a:rPr lang="en-US" altLang="ko-KR" b="0" dirty="0"/>
              <a:t>(0.0)</a:t>
            </a:r>
          </a:p>
          <a:p>
            <a:pPr algn="l" defTabSz="717550"/>
            <a:r>
              <a:rPr lang="en-US" altLang="ko-KR" b="0" dirty="0"/>
              <a:t>print(</a:t>
            </a:r>
            <a:r>
              <a:rPr lang="en-US" altLang="ko-KR" b="0" dirty="0" err="1"/>
              <a:t>f.readlines</a:t>
            </a:r>
            <a:r>
              <a:rPr lang="en-US" altLang="ko-KR" b="0" dirty="0" smtClean="0"/>
              <a:t>())    # </a:t>
            </a:r>
            <a:r>
              <a:rPr lang="ko-KR" altLang="en-US" b="0" dirty="0" smtClean="0"/>
              <a:t>파일의 내용을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리스트로 반환</a:t>
            </a:r>
            <a:endParaRPr lang="en-US" altLang="ko-KR" b="0" dirty="0"/>
          </a:p>
          <a:p>
            <a:pPr algn="l" defTabSz="717550"/>
            <a:r>
              <a:rPr lang="en-US" altLang="ko-KR" b="0" dirty="0" err="1"/>
              <a:t>f.close</a:t>
            </a:r>
            <a:r>
              <a:rPr lang="en-US" altLang="ko-KR" b="0" dirty="0"/>
              <a:t>()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-43551" y="1125922"/>
            <a:ext cx="367944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파일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open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 및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read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365104"/>
            <a:ext cx="7812360" cy="185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python programming</a:t>
            </a:r>
          </a:p>
          <a:p>
            <a:pPr algn="l"/>
            <a:r>
              <a:rPr lang="en-US" altLang="ko-KR" dirty="0"/>
              <a:t>good</a:t>
            </a:r>
          </a:p>
          <a:p>
            <a:pPr algn="l"/>
            <a:r>
              <a:rPr lang="en-US" altLang="ko-KR" dirty="0"/>
              <a:t>study</a:t>
            </a:r>
          </a:p>
          <a:p>
            <a:pPr algn="l"/>
            <a:r>
              <a:rPr lang="en-US" altLang="ko-KR" dirty="0"/>
              <a:t>very </a:t>
            </a:r>
            <a:r>
              <a:rPr lang="en-US" altLang="ko-KR" dirty="0" err="1"/>
              <a:t>very</a:t>
            </a:r>
            <a:r>
              <a:rPr lang="en-US" altLang="ko-KR" dirty="0"/>
              <a:t> hot language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['python programming\n', 'good\n', 'study\n', 'very </a:t>
            </a:r>
            <a:r>
              <a:rPr lang="en-US" altLang="ko-KR" dirty="0" err="1"/>
              <a:t>very</a:t>
            </a:r>
            <a:r>
              <a:rPr lang="en-US" altLang="ko-KR" dirty="0"/>
              <a:t> hot language']</a:t>
            </a:r>
          </a:p>
          <a:p>
            <a:pPr algn="l"/>
            <a:r>
              <a:rPr lang="en-US" altLang="ko-KR" dirty="0"/>
              <a:t>[Finished in 0.5s]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44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이벤트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0" y="1484784"/>
            <a:ext cx="4283968" cy="338554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sz="1000" b="0" dirty="0"/>
              <a:t>import </a:t>
            </a:r>
            <a:r>
              <a:rPr lang="en-US" altLang="ko-KR" sz="1000" b="0" dirty="0" err="1"/>
              <a:t>tkinter</a:t>
            </a:r>
            <a:endParaRPr lang="en-US" altLang="ko-KR" sz="1000" b="0" dirty="0"/>
          </a:p>
          <a:p>
            <a:pPr algn="l" defTabSz="717550"/>
            <a:r>
              <a:rPr lang="en-US" altLang="ko-KR" sz="1000" b="0" dirty="0"/>
              <a:t>from </a:t>
            </a:r>
            <a:r>
              <a:rPr lang="en-US" altLang="ko-KR" sz="1000" b="0" dirty="0" err="1"/>
              <a:t>tkinter</a:t>
            </a:r>
            <a:r>
              <a:rPr lang="en-US" altLang="ko-KR" sz="1000" b="0" dirty="0"/>
              <a:t> import </a:t>
            </a:r>
            <a:r>
              <a:rPr lang="en-US" altLang="ko-KR" sz="1000" b="0" dirty="0" err="1"/>
              <a:t>messagebox</a:t>
            </a:r>
            <a:endParaRPr lang="en-US" altLang="ko-KR" sz="1000" b="0" dirty="0"/>
          </a:p>
          <a:p>
            <a:pPr algn="l" defTabSz="717550"/>
            <a:r>
              <a:rPr lang="en-US" altLang="ko-KR" sz="1000" b="0" dirty="0"/>
              <a:t>x0 = 0</a:t>
            </a:r>
          </a:p>
          <a:p>
            <a:pPr algn="l" defTabSz="717550"/>
            <a:r>
              <a:rPr lang="en-US" altLang="ko-KR" sz="1000" b="0" dirty="0"/>
              <a:t>y0 = 0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 err="1"/>
              <a:t>def</a:t>
            </a:r>
            <a:r>
              <a:rPr lang="en-US" altLang="ko-KR" sz="1000" b="0" dirty="0"/>
              <a:t> </a:t>
            </a:r>
            <a:r>
              <a:rPr lang="en-US" altLang="ko-KR" sz="1000" b="0" dirty="0" err="1"/>
              <a:t>Mouse_down</a:t>
            </a:r>
            <a:r>
              <a:rPr lang="en-US" altLang="ko-KR" sz="1000" b="0" dirty="0"/>
              <a:t>(event):</a:t>
            </a:r>
          </a:p>
          <a:p>
            <a:pPr algn="l" defTabSz="717550"/>
            <a:r>
              <a:rPr lang="en-US" altLang="ko-KR" sz="1000" b="0" dirty="0"/>
              <a:t>	global x0, y0</a:t>
            </a:r>
          </a:p>
          <a:p>
            <a:pPr algn="l" defTabSz="717550"/>
            <a:r>
              <a:rPr lang="en-US" altLang="ko-KR" sz="1000" b="0" dirty="0"/>
              <a:t>	x0 , y0 = </a:t>
            </a:r>
            <a:r>
              <a:rPr lang="en-US" altLang="ko-KR" sz="1000" b="0" dirty="0" err="1"/>
              <a:t>event.x</a:t>
            </a:r>
            <a:r>
              <a:rPr lang="en-US" altLang="ko-KR" sz="1000" b="0" dirty="0"/>
              <a:t>, </a:t>
            </a:r>
            <a:r>
              <a:rPr lang="en-US" altLang="ko-KR" sz="1000" b="0" dirty="0" err="1"/>
              <a:t>event.y</a:t>
            </a:r>
            <a:endParaRPr lang="en-US" altLang="ko-KR" sz="1000" b="0" dirty="0"/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 err="1"/>
              <a:t>def</a:t>
            </a:r>
            <a:r>
              <a:rPr lang="en-US" altLang="ko-KR" sz="1000" b="0" dirty="0"/>
              <a:t> </a:t>
            </a:r>
            <a:r>
              <a:rPr lang="en-US" altLang="ko-KR" sz="1000" b="0" dirty="0" err="1"/>
              <a:t>Mouse_draw</a:t>
            </a:r>
            <a:r>
              <a:rPr lang="en-US" altLang="ko-KR" sz="1000" b="0" dirty="0"/>
              <a:t>(event):</a:t>
            </a:r>
          </a:p>
          <a:p>
            <a:pPr algn="l" defTabSz="717550"/>
            <a:r>
              <a:rPr lang="en-US" altLang="ko-KR" sz="1000" b="0" dirty="0"/>
              <a:t>	global x0, y0</a:t>
            </a:r>
          </a:p>
          <a:p>
            <a:pPr algn="l" defTabSz="717550"/>
            <a:r>
              <a:rPr lang="en-US" altLang="ko-KR" sz="1000" b="0" dirty="0"/>
              <a:t>	</a:t>
            </a:r>
            <a:r>
              <a:rPr lang="en-US" altLang="ko-KR" sz="1000" b="0" dirty="0" err="1"/>
              <a:t>cvs.create_line</a:t>
            </a:r>
            <a:r>
              <a:rPr lang="en-US" altLang="ko-KR" sz="1000" b="0" dirty="0"/>
              <a:t>(x0,y0,event.x,event.y)</a:t>
            </a:r>
          </a:p>
          <a:p>
            <a:pPr algn="l" defTabSz="717550"/>
            <a:r>
              <a:rPr lang="en-US" altLang="ko-KR" sz="1000" b="0" dirty="0"/>
              <a:t>	x0, y0 = </a:t>
            </a:r>
            <a:r>
              <a:rPr lang="en-US" altLang="ko-KR" sz="1000" b="0" dirty="0" err="1"/>
              <a:t>event.x</a:t>
            </a:r>
            <a:r>
              <a:rPr lang="en-US" altLang="ko-KR" sz="1000" b="0" dirty="0"/>
              <a:t>, </a:t>
            </a:r>
            <a:r>
              <a:rPr lang="en-US" altLang="ko-KR" sz="1000" b="0" dirty="0" err="1"/>
              <a:t>event.y</a:t>
            </a:r>
            <a:endParaRPr lang="en-US" altLang="ko-KR" sz="1000" b="0" dirty="0"/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 err="1"/>
              <a:t>def</a:t>
            </a:r>
            <a:r>
              <a:rPr lang="en-US" altLang="ko-KR" sz="1000" b="0" dirty="0"/>
              <a:t> </a:t>
            </a:r>
            <a:r>
              <a:rPr lang="en-US" altLang="ko-KR" sz="1000" b="0" dirty="0" err="1"/>
              <a:t>Mouse_up</a:t>
            </a:r>
            <a:r>
              <a:rPr lang="en-US" altLang="ko-KR" sz="1000" b="0" dirty="0"/>
              <a:t>(event):</a:t>
            </a:r>
          </a:p>
          <a:p>
            <a:pPr algn="l" defTabSz="717550"/>
            <a:r>
              <a:rPr lang="en-US" altLang="ko-KR" sz="1000" b="0" dirty="0"/>
              <a:t>	global x0, y0</a:t>
            </a:r>
          </a:p>
          <a:p>
            <a:pPr algn="l" defTabSz="717550"/>
            <a:r>
              <a:rPr lang="en-US" altLang="ko-KR" sz="1000" b="0" dirty="0"/>
              <a:t>	if (x0,y0) == (</a:t>
            </a:r>
            <a:r>
              <a:rPr lang="en-US" altLang="ko-KR" sz="1000" b="0" dirty="0" err="1"/>
              <a:t>event.x</a:t>
            </a:r>
            <a:r>
              <a:rPr lang="en-US" altLang="ko-KR" sz="1000" b="0" dirty="0"/>
              <a:t>, </a:t>
            </a:r>
            <a:r>
              <a:rPr lang="en-US" altLang="ko-KR" sz="1000" b="0" dirty="0" err="1"/>
              <a:t>event.y</a:t>
            </a:r>
            <a:r>
              <a:rPr lang="en-US" altLang="ko-KR" sz="1000" b="0" dirty="0"/>
              <a:t>):</a:t>
            </a:r>
          </a:p>
          <a:p>
            <a:pPr algn="l" defTabSz="717550"/>
            <a:r>
              <a:rPr lang="en-US" altLang="ko-KR" sz="1000" b="0" dirty="0"/>
              <a:t>		</a:t>
            </a:r>
            <a:r>
              <a:rPr lang="en-US" altLang="ko-KR" sz="1000" b="0" dirty="0" err="1"/>
              <a:t>cvs.create_line</a:t>
            </a:r>
            <a:r>
              <a:rPr lang="en-US" altLang="ko-KR" sz="1000" b="0" dirty="0"/>
              <a:t>(x0,y0, x0+1,y0+1)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8457" y="1125922"/>
            <a:ext cx="6415751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마우스 이벤트 처리 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( Canvas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동작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- 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마우스로 임의의 선 그리기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)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524361" y="1468760"/>
            <a:ext cx="4283968" cy="264687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sz="1000" b="0" dirty="0" err="1"/>
              <a:t>def</a:t>
            </a:r>
            <a:r>
              <a:rPr lang="en-US" altLang="ko-KR" sz="1000" b="0" dirty="0"/>
              <a:t> </a:t>
            </a:r>
            <a:r>
              <a:rPr lang="en-US" altLang="ko-KR" sz="1000" b="0" dirty="0" err="1"/>
              <a:t>Delete_pic</a:t>
            </a:r>
            <a:r>
              <a:rPr lang="en-US" altLang="ko-KR" sz="1000" b="0" dirty="0"/>
              <a:t>(event):</a:t>
            </a:r>
          </a:p>
          <a:p>
            <a:pPr algn="l" defTabSz="717550"/>
            <a:r>
              <a:rPr lang="en-US" altLang="ko-KR" sz="1000" b="0" dirty="0"/>
              <a:t>	</a:t>
            </a:r>
            <a:r>
              <a:rPr lang="en-US" altLang="ko-KR" sz="1000" b="0" dirty="0" err="1"/>
              <a:t>cvs.delete</a:t>
            </a:r>
            <a:r>
              <a:rPr lang="en-US" altLang="ko-KR" sz="1000" b="0" dirty="0"/>
              <a:t>("all")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 err="1"/>
              <a:t>mywind</a:t>
            </a:r>
            <a:r>
              <a:rPr lang="en-US" altLang="ko-KR" sz="1000" b="0" dirty="0"/>
              <a:t> = </a:t>
            </a:r>
            <a:r>
              <a:rPr lang="en-US" altLang="ko-KR" sz="1000" b="0" dirty="0" err="1"/>
              <a:t>tkinter.Tk</a:t>
            </a:r>
            <a:r>
              <a:rPr lang="en-US" altLang="ko-KR" sz="1000" b="0" dirty="0"/>
              <a:t>()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 err="1"/>
              <a:t>cvs</a:t>
            </a:r>
            <a:r>
              <a:rPr lang="en-US" altLang="ko-KR" sz="1000" b="0" dirty="0"/>
              <a:t> = </a:t>
            </a:r>
            <a:r>
              <a:rPr lang="en-US" altLang="ko-KR" sz="1000" b="0" dirty="0" err="1"/>
              <a:t>tkinter.Canvas</a:t>
            </a:r>
            <a:r>
              <a:rPr lang="en-US" altLang="ko-KR" sz="1000" b="0" dirty="0"/>
              <a:t>(</a:t>
            </a:r>
            <a:r>
              <a:rPr lang="en-US" altLang="ko-KR" sz="1000" b="0" dirty="0" err="1"/>
              <a:t>mywind</a:t>
            </a:r>
            <a:r>
              <a:rPr lang="en-US" altLang="ko-KR" sz="1000" b="0" dirty="0"/>
              <a:t>, width = 500, height = 400)</a:t>
            </a:r>
          </a:p>
          <a:p>
            <a:pPr algn="l" defTabSz="717550"/>
            <a:r>
              <a:rPr lang="en-US" altLang="ko-KR" sz="1000" b="0" dirty="0" err="1"/>
              <a:t>cvs.pack</a:t>
            </a:r>
            <a:r>
              <a:rPr lang="en-US" altLang="ko-KR" sz="1000" b="0" dirty="0"/>
              <a:t>()</a:t>
            </a:r>
          </a:p>
          <a:p>
            <a:pPr algn="l" defTabSz="717550"/>
            <a:r>
              <a:rPr lang="en-US" altLang="ko-KR" sz="1000" b="0" dirty="0" err="1"/>
              <a:t>cvs.bind</a:t>
            </a:r>
            <a:r>
              <a:rPr lang="en-US" altLang="ko-KR" sz="1000" b="0" dirty="0"/>
              <a:t>("&lt;Button-1&gt;", </a:t>
            </a:r>
            <a:r>
              <a:rPr lang="en-US" altLang="ko-KR" sz="1000" b="0" dirty="0" err="1"/>
              <a:t>Mouse_down</a:t>
            </a:r>
            <a:r>
              <a:rPr lang="en-US" altLang="ko-KR" sz="1000" b="0" dirty="0"/>
              <a:t>)</a:t>
            </a:r>
          </a:p>
          <a:p>
            <a:pPr algn="l" defTabSz="717550"/>
            <a:r>
              <a:rPr lang="en-US" altLang="ko-KR" sz="1000" b="0" dirty="0" err="1"/>
              <a:t>cvs.bind</a:t>
            </a:r>
            <a:r>
              <a:rPr lang="en-US" altLang="ko-KR" sz="1000" b="0" dirty="0"/>
              <a:t>("&lt;B1-Motion&gt;", </a:t>
            </a:r>
            <a:r>
              <a:rPr lang="en-US" altLang="ko-KR" sz="1000" b="0" dirty="0" err="1"/>
              <a:t>Mouse_draw</a:t>
            </a:r>
            <a:r>
              <a:rPr lang="en-US" altLang="ko-KR" sz="1000" b="0" dirty="0"/>
              <a:t>)</a:t>
            </a:r>
          </a:p>
          <a:p>
            <a:pPr algn="l" defTabSz="717550"/>
            <a:r>
              <a:rPr lang="en-US" altLang="ko-KR" sz="1000" b="0" dirty="0" err="1"/>
              <a:t>cvs.bind</a:t>
            </a:r>
            <a:r>
              <a:rPr lang="en-US" altLang="ko-KR" sz="1000" b="0" dirty="0"/>
              <a:t>("&lt;ButtonRelease-1&gt;", </a:t>
            </a:r>
            <a:r>
              <a:rPr lang="en-US" altLang="ko-KR" sz="1000" b="0" dirty="0" err="1"/>
              <a:t>Mouse_up</a:t>
            </a:r>
            <a:r>
              <a:rPr lang="en-US" altLang="ko-KR" sz="1000" b="0" dirty="0"/>
              <a:t>)</a:t>
            </a:r>
          </a:p>
          <a:p>
            <a:pPr algn="l" defTabSz="717550"/>
            <a:r>
              <a:rPr lang="en-US" altLang="ko-KR" sz="1000" b="0" dirty="0" err="1"/>
              <a:t>cvs.bind</a:t>
            </a:r>
            <a:r>
              <a:rPr lang="en-US" altLang="ko-KR" sz="1000" b="0" dirty="0"/>
              <a:t>("&lt;Button-3&gt;", </a:t>
            </a:r>
            <a:r>
              <a:rPr lang="en-US" altLang="ko-KR" sz="1000" b="0" dirty="0" err="1"/>
              <a:t>Delete_pic</a:t>
            </a:r>
            <a:r>
              <a:rPr lang="en-US" altLang="ko-KR" sz="1000" b="0" dirty="0"/>
              <a:t>)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 err="1"/>
              <a:t>mywind.mainloop</a:t>
            </a:r>
            <a:r>
              <a:rPr lang="en-US" altLang="ko-KR" sz="1000" b="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1180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이벤트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0" y="1484784"/>
            <a:ext cx="4283968" cy="39087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sz="1000" b="0" dirty="0"/>
              <a:t>import </a:t>
            </a:r>
            <a:r>
              <a:rPr lang="en-US" altLang="ko-KR" sz="1000" b="0" dirty="0" err="1"/>
              <a:t>tkinter</a:t>
            </a:r>
            <a:endParaRPr lang="en-US" altLang="ko-KR" sz="1000" b="0" dirty="0"/>
          </a:p>
          <a:p>
            <a:pPr algn="l" defTabSz="717550"/>
            <a:r>
              <a:rPr lang="en-US" altLang="ko-KR" sz="1000" b="0" dirty="0"/>
              <a:t>from </a:t>
            </a:r>
            <a:r>
              <a:rPr lang="en-US" altLang="ko-KR" sz="1000" b="0" dirty="0" err="1"/>
              <a:t>tkinter</a:t>
            </a:r>
            <a:r>
              <a:rPr lang="en-US" altLang="ko-KR" sz="1000" b="0" dirty="0"/>
              <a:t> import </a:t>
            </a:r>
            <a:r>
              <a:rPr lang="en-US" altLang="ko-KR" sz="1000" b="0" dirty="0" err="1"/>
              <a:t>messagebox</a:t>
            </a:r>
            <a:endParaRPr lang="en-US" altLang="ko-KR" sz="1000" b="0" dirty="0"/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 err="1"/>
              <a:t>def</a:t>
            </a:r>
            <a:r>
              <a:rPr lang="en-US" altLang="ko-KR" sz="1000" b="0" dirty="0"/>
              <a:t> </a:t>
            </a:r>
            <a:r>
              <a:rPr lang="en-US" altLang="ko-KR" sz="1000" b="0" dirty="0" err="1"/>
              <a:t>mouseclick</a:t>
            </a:r>
            <a:r>
              <a:rPr lang="en-US" altLang="ko-KR" sz="1000" b="0" dirty="0"/>
              <a:t>(e):</a:t>
            </a:r>
          </a:p>
          <a:p>
            <a:pPr algn="l" defTabSz="717550"/>
            <a:r>
              <a:rPr lang="en-US" altLang="ko-KR" sz="1000" b="0" dirty="0"/>
              <a:t>    print("</a:t>
            </a:r>
            <a:r>
              <a:rPr lang="ko-KR" altLang="en-US" sz="1000" b="0" dirty="0"/>
              <a:t>클릭위치</a:t>
            </a:r>
            <a:r>
              <a:rPr lang="en-US" altLang="ko-KR" sz="1000" b="0" dirty="0"/>
              <a:t>", </a:t>
            </a:r>
            <a:r>
              <a:rPr lang="en-US" altLang="ko-KR" sz="1000" b="0" dirty="0" err="1"/>
              <a:t>e.x</a:t>
            </a:r>
            <a:r>
              <a:rPr lang="en-US" altLang="ko-KR" sz="1000" b="0" dirty="0"/>
              <a:t>, </a:t>
            </a:r>
            <a:r>
              <a:rPr lang="en-US" altLang="ko-KR" sz="1000" b="0" dirty="0" err="1"/>
              <a:t>e.y</a:t>
            </a:r>
            <a:r>
              <a:rPr lang="en-US" altLang="ko-KR" sz="1000" b="0" dirty="0"/>
              <a:t>)</a:t>
            </a:r>
          </a:p>
          <a:p>
            <a:pPr algn="l" defTabSz="717550"/>
            <a:r>
              <a:rPr lang="en-US" altLang="ko-KR" sz="1000" b="0" dirty="0"/>
              <a:t>    global </a:t>
            </a:r>
            <a:r>
              <a:rPr lang="en-US" altLang="ko-KR" sz="1000" b="0" dirty="0" err="1"/>
              <a:t>m_x</a:t>
            </a:r>
            <a:r>
              <a:rPr lang="en-US" altLang="ko-KR" sz="1000" b="0" dirty="0"/>
              <a:t>, </a:t>
            </a:r>
            <a:r>
              <a:rPr lang="en-US" altLang="ko-KR" sz="1000" b="0" dirty="0" err="1"/>
              <a:t>m_y</a:t>
            </a:r>
            <a:endParaRPr lang="en-US" altLang="ko-KR" sz="1000" b="0" dirty="0"/>
          </a:p>
          <a:p>
            <a:pPr algn="l" defTabSz="717550"/>
            <a:r>
              <a:rPr lang="en-US" altLang="ko-KR" sz="1000" b="0" dirty="0"/>
              <a:t>    </a:t>
            </a:r>
            <a:r>
              <a:rPr lang="en-US" altLang="ko-KR" sz="1000" b="0" dirty="0" err="1"/>
              <a:t>m_x</a:t>
            </a:r>
            <a:r>
              <a:rPr lang="en-US" altLang="ko-KR" sz="1000" b="0" dirty="0"/>
              <a:t>, </a:t>
            </a:r>
            <a:r>
              <a:rPr lang="en-US" altLang="ko-KR" sz="1000" b="0" dirty="0" err="1"/>
              <a:t>m_y</a:t>
            </a:r>
            <a:r>
              <a:rPr lang="en-US" altLang="ko-KR" sz="1000" b="0" dirty="0"/>
              <a:t> = </a:t>
            </a:r>
            <a:r>
              <a:rPr lang="en-US" altLang="ko-KR" sz="1000" b="0" dirty="0" err="1"/>
              <a:t>e.x</a:t>
            </a:r>
            <a:r>
              <a:rPr lang="en-US" altLang="ko-KR" sz="1000" b="0" dirty="0"/>
              <a:t>, </a:t>
            </a:r>
            <a:r>
              <a:rPr lang="en-US" altLang="ko-KR" sz="1000" b="0" dirty="0" err="1"/>
              <a:t>e.y</a:t>
            </a:r>
            <a:endParaRPr lang="en-US" altLang="ko-KR" sz="1000" b="0" dirty="0"/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 err="1"/>
              <a:t>def</a:t>
            </a:r>
            <a:r>
              <a:rPr lang="en-US" altLang="ko-KR" sz="1000" b="0" dirty="0"/>
              <a:t> </a:t>
            </a:r>
            <a:r>
              <a:rPr lang="en-US" altLang="ko-KR" sz="1000" b="0" dirty="0" err="1"/>
              <a:t>mousedraw</a:t>
            </a:r>
            <a:r>
              <a:rPr lang="en-US" altLang="ko-KR" sz="1000" b="0" dirty="0"/>
              <a:t>(e):</a:t>
            </a:r>
          </a:p>
          <a:p>
            <a:pPr algn="l" defTabSz="717550"/>
            <a:r>
              <a:rPr lang="en-US" altLang="ko-KR" sz="1000" b="0" dirty="0"/>
              <a:t>	global </a:t>
            </a:r>
            <a:r>
              <a:rPr lang="en-US" altLang="ko-KR" sz="1000" b="0" dirty="0" err="1"/>
              <a:t>m_x</a:t>
            </a:r>
            <a:r>
              <a:rPr lang="en-US" altLang="ko-KR" sz="1000" b="0" dirty="0"/>
              <a:t>, </a:t>
            </a:r>
            <a:r>
              <a:rPr lang="en-US" altLang="ko-KR" sz="1000" b="0" dirty="0" err="1"/>
              <a:t>m_y</a:t>
            </a:r>
            <a:endParaRPr lang="en-US" altLang="ko-KR" sz="1000" b="0" dirty="0"/>
          </a:p>
          <a:p>
            <a:pPr algn="l" defTabSz="717550"/>
            <a:r>
              <a:rPr lang="en-US" altLang="ko-KR" sz="1000" b="0" dirty="0"/>
              <a:t>	</a:t>
            </a:r>
            <a:r>
              <a:rPr lang="en-US" altLang="ko-KR" sz="1000" b="0" dirty="0" err="1"/>
              <a:t>cvs.create_line</a:t>
            </a:r>
            <a:r>
              <a:rPr lang="en-US" altLang="ko-KR" sz="1000" b="0" dirty="0"/>
              <a:t>(</a:t>
            </a:r>
            <a:r>
              <a:rPr lang="en-US" altLang="ko-KR" sz="1000" b="0" dirty="0" err="1"/>
              <a:t>m_x</a:t>
            </a:r>
            <a:r>
              <a:rPr lang="en-US" altLang="ko-KR" sz="1000" b="0" dirty="0"/>
              <a:t>, </a:t>
            </a:r>
            <a:r>
              <a:rPr lang="en-US" altLang="ko-KR" sz="1000" b="0" dirty="0" err="1"/>
              <a:t>m_y</a:t>
            </a:r>
            <a:r>
              <a:rPr lang="en-US" altLang="ko-KR" sz="1000" b="0" dirty="0"/>
              <a:t>, </a:t>
            </a:r>
            <a:r>
              <a:rPr lang="en-US" altLang="ko-KR" sz="1000" b="0" dirty="0" err="1"/>
              <a:t>e.x</a:t>
            </a:r>
            <a:r>
              <a:rPr lang="en-US" altLang="ko-KR" sz="1000" b="0" dirty="0"/>
              <a:t>, </a:t>
            </a:r>
            <a:r>
              <a:rPr lang="en-US" altLang="ko-KR" sz="1000" b="0" dirty="0" err="1"/>
              <a:t>e.y</a:t>
            </a:r>
            <a:r>
              <a:rPr lang="en-US" altLang="ko-KR" sz="1000" b="0" dirty="0"/>
              <a:t>)</a:t>
            </a:r>
          </a:p>
          <a:p>
            <a:pPr algn="l" defTabSz="717550"/>
            <a:r>
              <a:rPr lang="en-US" altLang="ko-KR" sz="1000" b="0" dirty="0"/>
              <a:t>	</a:t>
            </a:r>
            <a:r>
              <a:rPr lang="en-US" altLang="ko-KR" sz="1000" b="0" dirty="0" err="1"/>
              <a:t>m_x</a:t>
            </a:r>
            <a:r>
              <a:rPr lang="en-US" altLang="ko-KR" sz="1000" b="0" dirty="0"/>
              <a:t> , </a:t>
            </a:r>
            <a:r>
              <a:rPr lang="en-US" altLang="ko-KR" sz="1000" b="0" dirty="0" err="1"/>
              <a:t>m_y</a:t>
            </a:r>
            <a:r>
              <a:rPr lang="en-US" altLang="ko-KR" sz="1000" b="0" dirty="0"/>
              <a:t> = </a:t>
            </a:r>
            <a:r>
              <a:rPr lang="en-US" altLang="ko-KR" sz="1000" b="0" dirty="0" err="1"/>
              <a:t>e.x</a:t>
            </a:r>
            <a:r>
              <a:rPr lang="en-US" altLang="ko-KR" sz="1000" b="0" dirty="0"/>
              <a:t>, </a:t>
            </a:r>
            <a:r>
              <a:rPr lang="en-US" altLang="ko-KR" sz="1000" b="0" dirty="0" err="1"/>
              <a:t>e.y</a:t>
            </a:r>
            <a:endParaRPr lang="en-US" altLang="ko-KR" sz="1000" b="0" dirty="0"/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 err="1"/>
              <a:t>def</a:t>
            </a:r>
            <a:r>
              <a:rPr lang="en-US" altLang="ko-KR" sz="1000" b="0" dirty="0"/>
              <a:t> </a:t>
            </a:r>
            <a:r>
              <a:rPr lang="en-US" altLang="ko-KR" sz="1000" b="0" dirty="0" err="1"/>
              <a:t>mymouseup</a:t>
            </a:r>
            <a:r>
              <a:rPr lang="en-US" altLang="ko-KR" sz="1000" b="0" dirty="0"/>
              <a:t>(e):</a:t>
            </a:r>
          </a:p>
          <a:p>
            <a:pPr algn="l" defTabSz="717550"/>
            <a:r>
              <a:rPr lang="en-US" altLang="ko-KR" sz="1000" b="0" dirty="0"/>
              <a:t>	global </a:t>
            </a:r>
            <a:r>
              <a:rPr lang="en-US" altLang="ko-KR" sz="1000" b="0" dirty="0" err="1"/>
              <a:t>m_x</a:t>
            </a:r>
            <a:r>
              <a:rPr lang="en-US" altLang="ko-KR" sz="1000" b="0" dirty="0"/>
              <a:t>, </a:t>
            </a:r>
            <a:r>
              <a:rPr lang="en-US" altLang="ko-KR" sz="1000" b="0" dirty="0" err="1"/>
              <a:t>m_y</a:t>
            </a:r>
            <a:endParaRPr lang="en-US" altLang="ko-KR" sz="1000" b="0" dirty="0"/>
          </a:p>
          <a:p>
            <a:pPr algn="l" defTabSz="717550"/>
            <a:r>
              <a:rPr lang="en-US" altLang="ko-KR" sz="1000" b="0" dirty="0"/>
              <a:t>	if (</a:t>
            </a:r>
            <a:r>
              <a:rPr lang="en-US" altLang="ko-KR" sz="1000" b="0" dirty="0" err="1"/>
              <a:t>m_x,m_y</a:t>
            </a:r>
            <a:r>
              <a:rPr lang="en-US" altLang="ko-KR" sz="1000" b="0" dirty="0"/>
              <a:t>) == (</a:t>
            </a:r>
            <a:r>
              <a:rPr lang="en-US" altLang="ko-KR" sz="1000" b="0" dirty="0" err="1"/>
              <a:t>e.x</a:t>
            </a:r>
            <a:r>
              <a:rPr lang="en-US" altLang="ko-KR" sz="1000" b="0" dirty="0"/>
              <a:t>, </a:t>
            </a:r>
            <a:r>
              <a:rPr lang="en-US" altLang="ko-KR" sz="1000" b="0" dirty="0" err="1"/>
              <a:t>e.y</a:t>
            </a:r>
            <a:r>
              <a:rPr lang="en-US" altLang="ko-KR" sz="1000" b="0" dirty="0"/>
              <a:t>):</a:t>
            </a:r>
          </a:p>
          <a:p>
            <a:pPr algn="l" defTabSz="717550"/>
            <a:r>
              <a:rPr lang="en-US" altLang="ko-KR" sz="1000" b="0" dirty="0"/>
              <a:t>		</a:t>
            </a:r>
            <a:r>
              <a:rPr lang="en-US" altLang="ko-KR" sz="1000" b="0" dirty="0" err="1"/>
              <a:t>cvs.create_line</a:t>
            </a:r>
            <a:r>
              <a:rPr lang="en-US" altLang="ko-KR" sz="1000" b="0" dirty="0"/>
              <a:t>(</a:t>
            </a:r>
            <a:r>
              <a:rPr lang="en-US" altLang="ko-KR" sz="1000" b="0" dirty="0" err="1"/>
              <a:t>m_x,m_y</a:t>
            </a:r>
            <a:r>
              <a:rPr lang="en-US" altLang="ko-KR" sz="1000" b="0" dirty="0"/>
              <a:t>, m_x+1,m_y+1)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 err="1"/>
              <a:t>def</a:t>
            </a:r>
            <a:r>
              <a:rPr lang="en-US" altLang="ko-KR" sz="1000" b="0" dirty="0"/>
              <a:t> </a:t>
            </a:r>
            <a:r>
              <a:rPr lang="en-US" altLang="ko-KR" sz="1000" b="0" dirty="0" err="1"/>
              <a:t>delete_pic</a:t>
            </a:r>
            <a:r>
              <a:rPr lang="en-US" altLang="ko-KR" sz="1000" b="0" dirty="0"/>
              <a:t>():</a:t>
            </a:r>
          </a:p>
          <a:p>
            <a:pPr algn="l" defTabSz="717550"/>
            <a:r>
              <a:rPr lang="en-US" altLang="ko-KR" sz="1000" b="0" dirty="0"/>
              <a:t>	</a:t>
            </a:r>
            <a:r>
              <a:rPr lang="en-US" altLang="ko-KR" sz="1000" b="0" dirty="0" err="1"/>
              <a:t>cvs.delete</a:t>
            </a:r>
            <a:r>
              <a:rPr lang="en-US" altLang="ko-KR" sz="1000" b="0" dirty="0"/>
              <a:t>("all")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8457" y="1125922"/>
            <a:ext cx="598370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마우스 이벤트 처리 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(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버튼 추가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– Canvas  </a:t>
            </a: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클리어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 기능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)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524361" y="1468760"/>
            <a:ext cx="4283968" cy="276998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sz="1000" b="0" dirty="0" err="1"/>
              <a:t>mywin</a:t>
            </a:r>
            <a:r>
              <a:rPr lang="en-US" altLang="ko-KR" sz="1000" b="0" dirty="0"/>
              <a:t> = </a:t>
            </a:r>
            <a:r>
              <a:rPr lang="en-US" altLang="ko-KR" sz="1000" b="0" dirty="0" err="1"/>
              <a:t>tkinter.Tk</a:t>
            </a:r>
            <a:r>
              <a:rPr lang="en-US" altLang="ko-KR" sz="1000" b="0" dirty="0"/>
              <a:t>()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 err="1"/>
              <a:t>cvs</a:t>
            </a:r>
            <a:r>
              <a:rPr lang="en-US" altLang="ko-KR" sz="1000" b="0" dirty="0"/>
              <a:t> = </a:t>
            </a:r>
            <a:r>
              <a:rPr lang="en-US" altLang="ko-KR" sz="1000" b="0" dirty="0" err="1"/>
              <a:t>tkinter.Canvas</a:t>
            </a:r>
            <a:r>
              <a:rPr lang="en-US" altLang="ko-KR" sz="1000" b="0" dirty="0"/>
              <a:t>(</a:t>
            </a:r>
            <a:r>
              <a:rPr lang="en-US" altLang="ko-KR" sz="1000" b="0" dirty="0" err="1"/>
              <a:t>mywin</a:t>
            </a:r>
            <a:r>
              <a:rPr lang="en-US" altLang="ko-KR" sz="1000" b="0" dirty="0"/>
              <a:t>, width = 500, height = 400, </a:t>
            </a:r>
            <a:r>
              <a:rPr lang="en-US" altLang="ko-KR" sz="1000" b="0" dirty="0" err="1"/>
              <a:t>bg</a:t>
            </a:r>
            <a:r>
              <a:rPr lang="en-US" altLang="ko-KR" sz="1000" b="0" dirty="0"/>
              <a:t> = "blue")</a:t>
            </a:r>
          </a:p>
          <a:p>
            <a:pPr algn="l" defTabSz="717550"/>
            <a:r>
              <a:rPr lang="en-US" altLang="ko-KR" sz="1000" b="0" dirty="0" err="1"/>
              <a:t>cvs.grid</a:t>
            </a:r>
            <a:r>
              <a:rPr lang="en-US" altLang="ko-KR" sz="1000" b="0" dirty="0"/>
              <a:t>()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/>
              <a:t>button = </a:t>
            </a:r>
            <a:r>
              <a:rPr lang="en-US" altLang="ko-KR" sz="1000" b="0" dirty="0" err="1"/>
              <a:t>tkinter.Button</a:t>
            </a:r>
            <a:r>
              <a:rPr lang="en-US" altLang="ko-KR" sz="1000" b="0" dirty="0"/>
              <a:t>(</a:t>
            </a:r>
            <a:r>
              <a:rPr lang="en-US" altLang="ko-KR" sz="1000" b="0" dirty="0" err="1"/>
              <a:t>mywin</a:t>
            </a:r>
            <a:r>
              <a:rPr lang="en-US" altLang="ko-KR" sz="1000" b="0" dirty="0"/>
              <a:t>, text = "clear", command = </a:t>
            </a:r>
            <a:r>
              <a:rPr lang="en-US" altLang="ko-KR" sz="1000" b="0" dirty="0" err="1"/>
              <a:t>delete_pic</a:t>
            </a:r>
            <a:r>
              <a:rPr lang="en-US" altLang="ko-KR" sz="1000" b="0" dirty="0"/>
              <a:t>, foreground = "white", background = "black")</a:t>
            </a:r>
          </a:p>
          <a:p>
            <a:pPr algn="l" defTabSz="717550"/>
            <a:r>
              <a:rPr lang="en-US" altLang="ko-KR" sz="1000" b="0" dirty="0" err="1"/>
              <a:t>button.grid</a:t>
            </a:r>
            <a:r>
              <a:rPr lang="en-US" altLang="ko-KR" sz="1000" b="0" dirty="0"/>
              <a:t>()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 err="1"/>
              <a:t>cvs.bind</a:t>
            </a:r>
            <a:r>
              <a:rPr lang="en-US" altLang="ko-KR" sz="1000" b="0" dirty="0"/>
              <a:t>("&lt;ButtonPress-1&gt;", </a:t>
            </a:r>
            <a:r>
              <a:rPr lang="en-US" altLang="ko-KR" sz="1000" b="0" dirty="0" err="1"/>
              <a:t>mouseclick</a:t>
            </a:r>
            <a:r>
              <a:rPr lang="en-US" altLang="ko-KR" sz="1000" b="0" dirty="0"/>
              <a:t>)</a:t>
            </a:r>
          </a:p>
          <a:p>
            <a:pPr algn="l" defTabSz="717550"/>
            <a:r>
              <a:rPr lang="en-US" altLang="ko-KR" sz="1000" b="0" dirty="0" err="1"/>
              <a:t>cvs.bind</a:t>
            </a:r>
            <a:r>
              <a:rPr lang="en-US" altLang="ko-KR" sz="1000" b="0" dirty="0"/>
              <a:t>("&lt;ButtonRelease-1&gt;", </a:t>
            </a:r>
            <a:r>
              <a:rPr lang="en-US" altLang="ko-KR" sz="1000" b="0" dirty="0" err="1"/>
              <a:t>mymouseup</a:t>
            </a:r>
            <a:r>
              <a:rPr lang="en-US" altLang="ko-KR" sz="1000" b="0" dirty="0"/>
              <a:t>)</a:t>
            </a:r>
          </a:p>
          <a:p>
            <a:pPr algn="l" defTabSz="717550"/>
            <a:r>
              <a:rPr lang="en-US" altLang="ko-KR" sz="1000" b="0" dirty="0" err="1"/>
              <a:t>cvs.bind</a:t>
            </a:r>
            <a:r>
              <a:rPr lang="en-US" altLang="ko-KR" sz="1000" b="0" dirty="0"/>
              <a:t>("&lt;B1-Motion&gt;", </a:t>
            </a:r>
            <a:r>
              <a:rPr lang="en-US" altLang="ko-KR" sz="1000" b="0" dirty="0" err="1"/>
              <a:t>mousedraw</a:t>
            </a:r>
            <a:r>
              <a:rPr lang="en-US" altLang="ko-KR" sz="1000" b="0" dirty="0"/>
              <a:t>)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 err="1"/>
              <a:t>mywin.mainloop</a:t>
            </a:r>
            <a:r>
              <a:rPr lang="en-US" altLang="ko-KR" sz="1000" b="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4911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이벤트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0" y="1484784"/>
            <a:ext cx="4644008" cy="32008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sz="1000" b="0" dirty="0"/>
              <a:t>import </a:t>
            </a:r>
            <a:r>
              <a:rPr lang="en-US" altLang="ko-KR" sz="1000" b="0" dirty="0" err="1"/>
              <a:t>tkinter</a:t>
            </a:r>
            <a:endParaRPr lang="en-US" altLang="ko-KR" sz="1000" b="0" dirty="0"/>
          </a:p>
          <a:p>
            <a:pPr algn="l" defTabSz="717550"/>
            <a:r>
              <a:rPr lang="en-US" altLang="ko-KR" sz="1000" b="0" dirty="0"/>
              <a:t>from </a:t>
            </a:r>
            <a:r>
              <a:rPr lang="en-US" altLang="ko-KR" sz="1000" b="0" dirty="0" err="1"/>
              <a:t>tkinter</a:t>
            </a:r>
            <a:r>
              <a:rPr lang="en-US" altLang="ko-KR" sz="1000" b="0" dirty="0"/>
              <a:t> import </a:t>
            </a:r>
            <a:r>
              <a:rPr lang="en-US" altLang="ko-KR" sz="1000" b="0" dirty="0" err="1"/>
              <a:t>messagebox</a:t>
            </a:r>
            <a:endParaRPr lang="en-US" altLang="ko-KR" sz="1000" b="0" dirty="0"/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 err="1"/>
              <a:t>def</a:t>
            </a:r>
            <a:r>
              <a:rPr lang="en-US" altLang="ko-KR" sz="1000" b="0" dirty="0"/>
              <a:t> </a:t>
            </a:r>
            <a:r>
              <a:rPr lang="en-US" altLang="ko-KR" sz="1000" b="0" dirty="0" err="1"/>
              <a:t>btnresult</a:t>
            </a:r>
            <a:r>
              <a:rPr lang="en-US" altLang="ko-KR" sz="1000" b="0" dirty="0"/>
              <a:t>():</a:t>
            </a:r>
          </a:p>
          <a:p>
            <a:pPr algn="l" defTabSz="717550"/>
            <a:r>
              <a:rPr lang="en-US" altLang="ko-KR" sz="1000" b="0" dirty="0"/>
              <a:t>	result = []</a:t>
            </a:r>
          </a:p>
          <a:p>
            <a:pPr algn="l" defTabSz="717550"/>
            <a:r>
              <a:rPr lang="en-US" altLang="ko-KR" sz="1000" b="0" dirty="0"/>
              <a:t>	print("</a:t>
            </a:r>
            <a:r>
              <a:rPr lang="en-US" altLang="ko-KR" sz="1000" b="0" dirty="0" err="1"/>
              <a:t>check_A</a:t>
            </a:r>
            <a:r>
              <a:rPr lang="en-US" altLang="ko-KR" sz="1000" b="0" dirty="0"/>
              <a:t> status : ", </a:t>
            </a:r>
            <a:r>
              <a:rPr lang="en-US" altLang="ko-KR" sz="1000" b="0" dirty="0" err="1"/>
              <a:t>check_A.get</a:t>
            </a:r>
            <a:r>
              <a:rPr lang="en-US" altLang="ko-KR" sz="1000" b="0" dirty="0"/>
              <a:t>())</a:t>
            </a:r>
          </a:p>
          <a:p>
            <a:pPr algn="l" defTabSz="717550"/>
            <a:r>
              <a:rPr lang="en-US" altLang="ko-KR" sz="1000" b="0" dirty="0"/>
              <a:t>	print("</a:t>
            </a:r>
            <a:r>
              <a:rPr lang="en-US" altLang="ko-KR" sz="1000" b="0" dirty="0" err="1"/>
              <a:t>check_B</a:t>
            </a:r>
            <a:r>
              <a:rPr lang="en-US" altLang="ko-KR" sz="1000" b="0" dirty="0"/>
              <a:t> status : ", </a:t>
            </a:r>
            <a:r>
              <a:rPr lang="en-US" altLang="ko-KR" sz="1000" b="0" dirty="0" err="1"/>
              <a:t>check_B.get</a:t>
            </a:r>
            <a:r>
              <a:rPr lang="en-US" altLang="ko-KR" sz="1000" b="0" dirty="0"/>
              <a:t>())</a:t>
            </a:r>
          </a:p>
          <a:p>
            <a:pPr algn="l" defTabSz="717550"/>
            <a:r>
              <a:rPr lang="en-US" altLang="ko-KR" sz="1000" b="0" dirty="0"/>
              <a:t>	print("</a:t>
            </a:r>
            <a:r>
              <a:rPr lang="en-US" altLang="ko-KR" sz="1000" b="0" dirty="0" err="1"/>
              <a:t>check_C</a:t>
            </a:r>
            <a:r>
              <a:rPr lang="en-US" altLang="ko-KR" sz="1000" b="0" dirty="0"/>
              <a:t> status : ", </a:t>
            </a:r>
            <a:r>
              <a:rPr lang="en-US" altLang="ko-KR" sz="1000" b="0" dirty="0" err="1"/>
              <a:t>check_C.get</a:t>
            </a:r>
            <a:r>
              <a:rPr lang="en-US" altLang="ko-KR" sz="1000" b="0" dirty="0"/>
              <a:t>())</a:t>
            </a:r>
          </a:p>
          <a:p>
            <a:pPr algn="l" defTabSz="717550"/>
            <a:r>
              <a:rPr lang="en-US" altLang="ko-KR" sz="1000" b="0" dirty="0"/>
              <a:t>	if </a:t>
            </a:r>
            <a:r>
              <a:rPr lang="en-US" altLang="ko-KR" sz="1000" b="0" dirty="0" err="1"/>
              <a:t>check_A.get</a:t>
            </a:r>
            <a:r>
              <a:rPr lang="en-US" altLang="ko-KR" sz="1000" b="0" dirty="0"/>
              <a:t>() == "on":</a:t>
            </a:r>
          </a:p>
          <a:p>
            <a:pPr algn="l" defTabSz="717550"/>
            <a:r>
              <a:rPr lang="en-US" altLang="ko-KR" sz="1000" b="0" dirty="0"/>
              <a:t>		</a:t>
            </a:r>
            <a:r>
              <a:rPr lang="en-US" altLang="ko-KR" sz="1000" b="0" dirty="0" err="1"/>
              <a:t>result.append</a:t>
            </a:r>
            <a:r>
              <a:rPr lang="en-US" altLang="ko-KR" sz="1000" b="0" dirty="0"/>
              <a:t>("AI </a:t>
            </a:r>
            <a:r>
              <a:rPr lang="ko-KR" altLang="en-US" sz="1000" b="0" dirty="0"/>
              <a:t>기술</a:t>
            </a:r>
            <a:r>
              <a:rPr lang="en-US" altLang="ko-KR" sz="1000" b="0" dirty="0"/>
              <a:t>")</a:t>
            </a:r>
          </a:p>
          <a:p>
            <a:pPr algn="l" defTabSz="717550"/>
            <a:r>
              <a:rPr lang="en-US" altLang="ko-KR" sz="1000" b="0" dirty="0"/>
              <a:t>	if </a:t>
            </a:r>
            <a:r>
              <a:rPr lang="en-US" altLang="ko-KR" sz="1000" b="0" dirty="0" err="1"/>
              <a:t>check_B.get</a:t>
            </a:r>
            <a:r>
              <a:rPr lang="en-US" altLang="ko-KR" sz="1000" b="0" dirty="0"/>
              <a:t>() == "on":</a:t>
            </a:r>
          </a:p>
          <a:p>
            <a:pPr algn="l" defTabSz="717550"/>
            <a:r>
              <a:rPr lang="en-US" altLang="ko-KR" sz="1000" b="0" dirty="0"/>
              <a:t>		</a:t>
            </a:r>
            <a:r>
              <a:rPr lang="en-US" altLang="ko-KR" sz="1000" b="0" dirty="0" err="1"/>
              <a:t>result.append</a:t>
            </a:r>
            <a:r>
              <a:rPr lang="en-US" altLang="ko-KR" sz="1000" b="0" dirty="0"/>
              <a:t>("</a:t>
            </a:r>
            <a:r>
              <a:rPr lang="ko-KR" altLang="en-US" sz="1000" b="0" dirty="0"/>
              <a:t>자율 주행</a:t>
            </a:r>
            <a:r>
              <a:rPr lang="en-US" altLang="ko-KR" sz="1000" b="0" dirty="0"/>
              <a:t>")</a:t>
            </a:r>
          </a:p>
          <a:p>
            <a:pPr algn="l" defTabSz="717550"/>
            <a:r>
              <a:rPr lang="en-US" altLang="ko-KR" sz="1000" b="0" dirty="0"/>
              <a:t>	if </a:t>
            </a:r>
            <a:r>
              <a:rPr lang="en-US" altLang="ko-KR" sz="1000" b="0" dirty="0" err="1"/>
              <a:t>check_C.get</a:t>
            </a:r>
            <a:r>
              <a:rPr lang="en-US" altLang="ko-KR" sz="1000" b="0" dirty="0"/>
              <a:t>() == "on":</a:t>
            </a:r>
          </a:p>
          <a:p>
            <a:pPr algn="l" defTabSz="717550"/>
            <a:r>
              <a:rPr lang="en-US" altLang="ko-KR" sz="1000" b="0" dirty="0"/>
              <a:t>		</a:t>
            </a:r>
            <a:r>
              <a:rPr lang="en-US" altLang="ko-KR" sz="1000" b="0" dirty="0" err="1"/>
              <a:t>result.append</a:t>
            </a:r>
            <a:r>
              <a:rPr lang="en-US" altLang="ko-KR" sz="1000" b="0" dirty="0"/>
              <a:t>("5G </a:t>
            </a:r>
            <a:r>
              <a:rPr lang="ko-KR" altLang="en-US" sz="1000" b="0" dirty="0"/>
              <a:t>통신</a:t>
            </a:r>
            <a:r>
              <a:rPr lang="en-US" altLang="ko-KR" sz="1000" b="0" dirty="0"/>
              <a:t>")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/>
              <a:t>	</a:t>
            </a:r>
            <a:r>
              <a:rPr lang="en-US" altLang="ko-KR" sz="1000" b="0" dirty="0" err="1"/>
              <a:t>selstr</a:t>
            </a:r>
            <a:r>
              <a:rPr lang="en-US" altLang="ko-KR" sz="1000" b="0" dirty="0"/>
              <a:t> = " / ".join(result)</a:t>
            </a:r>
          </a:p>
          <a:p>
            <a:pPr algn="l" defTabSz="717550"/>
            <a:r>
              <a:rPr lang="en-US" altLang="ko-KR" sz="1000" b="0" dirty="0"/>
              <a:t>	</a:t>
            </a:r>
            <a:r>
              <a:rPr lang="en-US" altLang="ko-KR" sz="1000" b="0" dirty="0" err="1"/>
              <a:t>messagebox.showinfo</a:t>
            </a:r>
            <a:r>
              <a:rPr lang="en-US" altLang="ko-KR" sz="1000" b="0" dirty="0"/>
              <a:t>(title = "select tech", detail = </a:t>
            </a:r>
            <a:r>
              <a:rPr lang="en-US" altLang="ko-KR" sz="1000" b="0" dirty="0" err="1"/>
              <a:t>selstr</a:t>
            </a:r>
            <a:r>
              <a:rPr lang="en-US" altLang="ko-KR" sz="1000" b="0" dirty="0"/>
              <a:t>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8457" y="1125922"/>
            <a:ext cx="598370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Checkbutton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처리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788024" y="3861048"/>
            <a:ext cx="4283968" cy="227754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sz="1000" b="0" dirty="0" err="1"/>
              <a:t>mywind</a:t>
            </a:r>
            <a:r>
              <a:rPr lang="en-US" altLang="ko-KR" sz="1000" b="0" dirty="0"/>
              <a:t> = </a:t>
            </a:r>
            <a:r>
              <a:rPr lang="en-US" altLang="ko-KR" sz="1000" b="0" dirty="0" err="1"/>
              <a:t>tkinter.Tk</a:t>
            </a:r>
            <a:r>
              <a:rPr lang="en-US" altLang="ko-KR" sz="1000" b="0" dirty="0"/>
              <a:t>()</a:t>
            </a:r>
          </a:p>
          <a:p>
            <a:pPr algn="l" defTabSz="717550"/>
            <a:r>
              <a:rPr lang="en-US" altLang="ko-KR" sz="1000" b="0" dirty="0" err="1"/>
              <a:t>mywind.geometry</a:t>
            </a:r>
            <a:r>
              <a:rPr lang="en-US" altLang="ko-KR" sz="1000" b="0" dirty="0"/>
              <a:t>("300x300")</a:t>
            </a:r>
          </a:p>
          <a:p>
            <a:pPr algn="l" defTabSz="717550"/>
            <a:r>
              <a:rPr lang="en-US" altLang="ko-KR" sz="1000" b="0" dirty="0"/>
              <a:t>frame = </a:t>
            </a:r>
            <a:r>
              <a:rPr lang="en-US" altLang="ko-KR" sz="1000" b="0" dirty="0" err="1"/>
              <a:t>tkinter.Frame</a:t>
            </a:r>
            <a:r>
              <a:rPr lang="en-US" altLang="ko-KR" sz="1000" b="0" dirty="0"/>
              <a:t>(</a:t>
            </a:r>
            <a:r>
              <a:rPr lang="en-US" altLang="ko-KR" sz="1000" b="0" dirty="0" err="1"/>
              <a:t>mywind</a:t>
            </a:r>
            <a:r>
              <a:rPr lang="en-US" altLang="ko-KR" sz="1000" b="0" dirty="0"/>
              <a:t>)</a:t>
            </a:r>
          </a:p>
          <a:p>
            <a:pPr algn="l" defTabSz="717550"/>
            <a:r>
              <a:rPr lang="en-US" altLang="ko-KR" sz="1000" b="0" dirty="0" err="1"/>
              <a:t>frame.pack</a:t>
            </a:r>
            <a:r>
              <a:rPr lang="en-US" altLang="ko-KR" sz="1000" b="0" dirty="0"/>
              <a:t>()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 err="1"/>
              <a:t>check_A</a:t>
            </a:r>
            <a:r>
              <a:rPr lang="en-US" altLang="ko-KR" sz="1000" b="0" dirty="0"/>
              <a:t> = </a:t>
            </a:r>
            <a:r>
              <a:rPr lang="en-US" altLang="ko-KR" sz="1000" b="0" dirty="0" err="1"/>
              <a:t>tkinter.StringVar</a:t>
            </a:r>
            <a:r>
              <a:rPr lang="en-US" altLang="ko-KR" sz="1000" b="0" dirty="0"/>
              <a:t>()</a:t>
            </a:r>
          </a:p>
          <a:p>
            <a:pPr algn="l" defTabSz="717550"/>
            <a:r>
              <a:rPr lang="en-US" altLang="ko-KR" sz="1000" b="0" dirty="0" err="1"/>
              <a:t>check_B</a:t>
            </a:r>
            <a:r>
              <a:rPr lang="en-US" altLang="ko-KR" sz="1000" b="0" dirty="0"/>
              <a:t> = </a:t>
            </a:r>
            <a:r>
              <a:rPr lang="en-US" altLang="ko-KR" sz="1000" b="0" dirty="0" err="1"/>
              <a:t>tkinter.StringVar</a:t>
            </a:r>
            <a:r>
              <a:rPr lang="en-US" altLang="ko-KR" sz="1000" b="0" dirty="0"/>
              <a:t>()</a:t>
            </a:r>
          </a:p>
          <a:p>
            <a:pPr algn="l" defTabSz="717550"/>
            <a:r>
              <a:rPr lang="en-US" altLang="ko-KR" sz="1000" b="0" dirty="0" err="1"/>
              <a:t>check_C</a:t>
            </a:r>
            <a:r>
              <a:rPr lang="en-US" altLang="ko-KR" sz="1000" b="0" dirty="0"/>
              <a:t> = </a:t>
            </a:r>
            <a:r>
              <a:rPr lang="en-US" altLang="ko-KR" sz="1000" b="0" dirty="0" err="1"/>
              <a:t>tkinter.StringVar</a:t>
            </a:r>
            <a:r>
              <a:rPr lang="en-US" altLang="ko-KR" sz="1000" b="0" dirty="0"/>
              <a:t>()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 err="1"/>
              <a:t>check_A.set</a:t>
            </a:r>
            <a:r>
              <a:rPr lang="en-US" altLang="ko-KR" sz="1000" b="0" dirty="0"/>
              <a:t>("off")</a:t>
            </a:r>
          </a:p>
          <a:p>
            <a:pPr algn="l" defTabSz="717550"/>
            <a:r>
              <a:rPr lang="en-US" altLang="ko-KR" sz="1000" b="0" dirty="0" err="1"/>
              <a:t>check_B.set</a:t>
            </a:r>
            <a:r>
              <a:rPr lang="en-US" altLang="ko-KR" sz="1000" b="0" dirty="0"/>
              <a:t>("off")</a:t>
            </a:r>
          </a:p>
          <a:p>
            <a:pPr algn="l" defTabSz="717550"/>
            <a:r>
              <a:rPr lang="en-US" altLang="ko-KR" sz="1000" b="0" dirty="0" err="1"/>
              <a:t>check_C.set</a:t>
            </a:r>
            <a:r>
              <a:rPr lang="en-US" altLang="ko-KR" sz="1000" b="0" dirty="0"/>
              <a:t>("off")</a:t>
            </a:r>
          </a:p>
        </p:txBody>
      </p:sp>
      <p:cxnSp>
        <p:nvCxnSpPr>
          <p:cNvPr id="3" name="직선 화살표 연결선 2"/>
          <p:cNvCxnSpPr/>
          <p:nvPr/>
        </p:nvCxnSpPr>
        <p:spPr bwMode="auto">
          <a:xfrm flipV="1">
            <a:off x="3923928" y="2708920"/>
            <a:ext cx="1440160" cy="1512168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5652120" y="2420888"/>
            <a:ext cx="291581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CheckButton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선택된 문자열을 합하여 메시지박스로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54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이벤트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8457" y="1125922"/>
            <a:ext cx="598370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Checkbutton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처리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1556792"/>
            <a:ext cx="8748464" cy="426578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sz="1200" b="0" dirty="0" err="1"/>
              <a:t>label_tile</a:t>
            </a:r>
            <a:r>
              <a:rPr lang="en-US" altLang="ko-KR" sz="1200" b="0" dirty="0"/>
              <a:t> = </a:t>
            </a:r>
            <a:r>
              <a:rPr lang="en-US" altLang="ko-KR" sz="1200" b="0" dirty="0" err="1"/>
              <a:t>tkinter.Label</a:t>
            </a:r>
            <a:r>
              <a:rPr lang="en-US" altLang="ko-KR" sz="1200" b="0" dirty="0"/>
              <a:t>(frame, text = "</a:t>
            </a:r>
            <a:r>
              <a:rPr lang="ko-KR" altLang="en-US" sz="1200" b="0" dirty="0"/>
              <a:t>관심 기술 분야</a:t>
            </a:r>
            <a:r>
              <a:rPr lang="en-US" altLang="ko-KR" sz="1200" b="0" dirty="0"/>
              <a:t>")</a:t>
            </a:r>
          </a:p>
          <a:p>
            <a:pPr algn="l" defTabSz="717550"/>
            <a:r>
              <a:rPr lang="en-US" altLang="ko-KR" sz="1200" b="0" dirty="0" err="1"/>
              <a:t>label_tile.grid</a:t>
            </a:r>
            <a:r>
              <a:rPr lang="en-US" altLang="ko-KR" sz="1200" b="0" dirty="0"/>
              <a:t>(row=0, column = 0)</a:t>
            </a:r>
          </a:p>
          <a:p>
            <a:pPr algn="l" defTabSz="717550"/>
            <a:endParaRPr lang="en-US" altLang="ko-KR" sz="1200" b="0" dirty="0"/>
          </a:p>
          <a:p>
            <a:pPr algn="l" defTabSz="717550"/>
            <a:r>
              <a:rPr lang="en-US" altLang="ko-KR" sz="1200" b="0" dirty="0" err="1"/>
              <a:t>cb_A</a:t>
            </a:r>
            <a:r>
              <a:rPr lang="en-US" altLang="ko-KR" sz="1200" b="0" dirty="0"/>
              <a:t> = </a:t>
            </a:r>
            <a:r>
              <a:rPr lang="en-US" altLang="ko-KR" sz="1200" b="0" dirty="0" err="1"/>
              <a:t>tkinter.Checkbutton</a:t>
            </a:r>
            <a:r>
              <a:rPr lang="en-US" altLang="ko-KR" sz="1200" b="0" dirty="0"/>
              <a:t>(frame, text = "AI </a:t>
            </a:r>
            <a:r>
              <a:rPr lang="ko-KR" altLang="en-US" sz="1200" b="0" dirty="0"/>
              <a:t>기술</a:t>
            </a:r>
            <a:r>
              <a:rPr lang="en-US" altLang="ko-KR" sz="1200" b="0" dirty="0"/>
              <a:t>", variable = </a:t>
            </a:r>
            <a:r>
              <a:rPr lang="en-US" altLang="ko-KR" sz="1200" b="0" dirty="0" err="1"/>
              <a:t>check_A</a:t>
            </a:r>
            <a:r>
              <a:rPr lang="en-US" altLang="ko-KR" sz="1200" b="0" dirty="0"/>
              <a:t>, </a:t>
            </a:r>
            <a:r>
              <a:rPr lang="en-US" altLang="ko-KR" sz="1200" b="0" dirty="0" err="1"/>
              <a:t>onvalue</a:t>
            </a:r>
            <a:r>
              <a:rPr lang="en-US" altLang="ko-KR" sz="1200" b="0" dirty="0"/>
              <a:t>="on", </a:t>
            </a:r>
            <a:r>
              <a:rPr lang="en-US" altLang="ko-KR" sz="1200" b="0" dirty="0" err="1"/>
              <a:t>offvalue</a:t>
            </a:r>
            <a:r>
              <a:rPr lang="en-US" altLang="ko-KR" sz="1200" b="0" dirty="0"/>
              <a:t>="off")</a:t>
            </a:r>
          </a:p>
          <a:p>
            <a:pPr algn="l" defTabSz="717550"/>
            <a:r>
              <a:rPr lang="en-US" altLang="ko-KR" sz="1200" b="0" dirty="0" err="1"/>
              <a:t>cb_A.grid</a:t>
            </a:r>
            <a:r>
              <a:rPr lang="en-US" altLang="ko-KR" sz="1200" b="0" dirty="0"/>
              <a:t>(row=1, column = 0)</a:t>
            </a:r>
          </a:p>
          <a:p>
            <a:pPr algn="l" defTabSz="717550"/>
            <a:endParaRPr lang="en-US" altLang="ko-KR" sz="1200" b="0" dirty="0"/>
          </a:p>
          <a:p>
            <a:pPr algn="l" defTabSz="717550"/>
            <a:r>
              <a:rPr lang="en-US" altLang="ko-KR" sz="1200" b="0" dirty="0" err="1"/>
              <a:t>cb_B</a:t>
            </a:r>
            <a:r>
              <a:rPr lang="en-US" altLang="ko-KR" sz="1200" b="0" dirty="0"/>
              <a:t> = </a:t>
            </a:r>
            <a:r>
              <a:rPr lang="en-US" altLang="ko-KR" sz="1200" b="0" dirty="0" err="1"/>
              <a:t>tkinter.Checkbutton</a:t>
            </a:r>
            <a:r>
              <a:rPr lang="en-US" altLang="ko-KR" sz="1200" b="0" dirty="0"/>
              <a:t>(frame, text = "</a:t>
            </a:r>
            <a:r>
              <a:rPr lang="ko-KR" altLang="en-US" sz="1200" b="0" dirty="0"/>
              <a:t>자율 주행</a:t>
            </a:r>
            <a:r>
              <a:rPr lang="en-US" altLang="ko-KR" sz="1200" b="0" dirty="0"/>
              <a:t>", variable = </a:t>
            </a:r>
            <a:r>
              <a:rPr lang="en-US" altLang="ko-KR" sz="1200" b="0" dirty="0" err="1"/>
              <a:t>check_B</a:t>
            </a:r>
            <a:r>
              <a:rPr lang="en-US" altLang="ko-KR" sz="1200" b="0" dirty="0"/>
              <a:t>, </a:t>
            </a:r>
            <a:r>
              <a:rPr lang="en-US" altLang="ko-KR" sz="1200" b="0" dirty="0" err="1"/>
              <a:t>onvalue</a:t>
            </a:r>
            <a:r>
              <a:rPr lang="en-US" altLang="ko-KR" sz="1200" b="0" dirty="0"/>
              <a:t>="on", </a:t>
            </a:r>
            <a:r>
              <a:rPr lang="en-US" altLang="ko-KR" sz="1200" b="0" dirty="0" err="1"/>
              <a:t>offvalue</a:t>
            </a:r>
            <a:r>
              <a:rPr lang="en-US" altLang="ko-KR" sz="1200" b="0" dirty="0"/>
              <a:t> = "off")</a:t>
            </a:r>
          </a:p>
          <a:p>
            <a:pPr algn="l" defTabSz="717550"/>
            <a:r>
              <a:rPr lang="en-US" altLang="ko-KR" sz="1200" b="0" dirty="0" err="1"/>
              <a:t>cb_B.grid</a:t>
            </a:r>
            <a:r>
              <a:rPr lang="en-US" altLang="ko-KR" sz="1200" b="0" dirty="0"/>
              <a:t>(row=1, column = 1)</a:t>
            </a:r>
          </a:p>
          <a:p>
            <a:pPr algn="l" defTabSz="717550"/>
            <a:endParaRPr lang="en-US" altLang="ko-KR" sz="1200" b="0" dirty="0"/>
          </a:p>
          <a:p>
            <a:pPr algn="l" defTabSz="717550"/>
            <a:r>
              <a:rPr lang="en-US" altLang="ko-KR" sz="1200" b="0" dirty="0" err="1"/>
              <a:t>cb_c</a:t>
            </a:r>
            <a:r>
              <a:rPr lang="en-US" altLang="ko-KR" sz="1200" b="0" dirty="0"/>
              <a:t> = </a:t>
            </a:r>
            <a:r>
              <a:rPr lang="en-US" altLang="ko-KR" sz="1200" b="0" dirty="0" err="1"/>
              <a:t>tkinter.Checkbutton</a:t>
            </a:r>
            <a:r>
              <a:rPr lang="en-US" altLang="ko-KR" sz="1200" b="0" dirty="0"/>
              <a:t>(frame, text = "5G </a:t>
            </a:r>
            <a:r>
              <a:rPr lang="ko-KR" altLang="en-US" sz="1200" b="0" dirty="0"/>
              <a:t>통신</a:t>
            </a:r>
            <a:r>
              <a:rPr lang="en-US" altLang="ko-KR" sz="1200" b="0" dirty="0"/>
              <a:t>", variable = </a:t>
            </a:r>
            <a:r>
              <a:rPr lang="en-US" altLang="ko-KR" sz="1200" b="0" dirty="0" err="1"/>
              <a:t>check_C</a:t>
            </a:r>
            <a:r>
              <a:rPr lang="en-US" altLang="ko-KR" sz="1200" b="0" dirty="0"/>
              <a:t>, </a:t>
            </a:r>
            <a:r>
              <a:rPr lang="en-US" altLang="ko-KR" sz="1200" b="0" dirty="0" err="1"/>
              <a:t>onvalue</a:t>
            </a:r>
            <a:r>
              <a:rPr lang="en-US" altLang="ko-KR" sz="1200" b="0" dirty="0"/>
              <a:t>="on", </a:t>
            </a:r>
            <a:r>
              <a:rPr lang="en-US" altLang="ko-KR" sz="1200" b="0" dirty="0" err="1"/>
              <a:t>offvalue</a:t>
            </a:r>
            <a:r>
              <a:rPr lang="en-US" altLang="ko-KR" sz="1200" b="0" dirty="0"/>
              <a:t> = "off")</a:t>
            </a:r>
          </a:p>
          <a:p>
            <a:pPr algn="l" defTabSz="717550"/>
            <a:r>
              <a:rPr lang="en-US" altLang="ko-KR" sz="1200" b="0" dirty="0" err="1"/>
              <a:t>cb_c.grid</a:t>
            </a:r>
            <a:r>
              <a:rPr lang="en-US" altLang="ko-KR" sz="1200" b="0" dirty="0"/>
              <a:t>(row=1, column = 2)</a:t>
            </a:r>
          </a:p>
          <a:p>
            <a:pPr algn="l" defTabSz="717550"/>
            <a:endParaRPr lang="en-US" altLang="ko-KR" sz="1200" b="0" dirty="0"/>
          </a:p>
          <a:p>
            <a:pPr algn="l" defTabSz="717550"/>
            <a:r>
              <a:rPr lang="en-US" altLang="ko-KR" sz="1200" b="0" dirty="0"/>
              <a:t>label = </a:t>
            </a:r>
            <a:r>
              <a:rPr lang="en-US" altLang="ko-KR" sz="1200" b="0" dirty="0" err="1"/>
              <a:t>tkinter.Label</a:t>
            </a:r>
            <a:r>
              <a:rPr lang="en-US" altLang="ko-KR" sz="1200" b="0" dirty="0"/>
              <a:t>(frame)</a:t>
            </a:r>
          </a:p>
          <a:p>
            <a:pPr algn="l" defTabSz="717550"/>
            <a:r>
              <a:rPr lang="en-US" altLang="ko-KR" sz="1200" b="0" dirty="0" err="1"/>
              <a:t>label.grid</a:t>
            </a:r>
            <a:r>
              <a:rPr lang="en-US" altLang="ko-KR" sz="1200" b="0" dirty="0"/>
              <a:t>(row=2,column = 0)</a:t>
            </a:r>
          </a:p>
          <a:p>
            <a:pPr algn="l" defTabSz="717550"/>
            <a:endParaRPr lang="en-US" altLang="ko-KR" sz="1200" b="0" dirty="0"/>
          </a:p>
          <a:p>
            <a:pPr algn="l" defTabSz="717550"/>
            <a:r>
              <a:rPr lang="en-US" altLang="ko-KR" sz="1200" b="0" dirty="0" err="1"/>
              <a:t>buttonTest</a:t>
            </a:r>
            <a:r>
              <a:rPr lang="en-US" altLang="ko-KR" sz="1200" b="0" dirty="0"/>
              <a:t> = </a:t>
            </a:r>
            <a:r>
              <a:rPr lang="en-US" altLang="ko-KR" sz="1200" b="0" dirty="0" err="1"/>
              <a:t>tkinter.Button</a:t>
            </a:r>
            <a:r>
              <a:rPr lang="en-US" altLang="ko-KR" sz="1200" b="0" dirty="0"/>
              <a:t>(frame, text = "result", command = </a:t>
            </a:r>
            <a:r>
              <a:rPr lang="en-US" altLang="ko-KR" sz="1200" b="0" dirty="0" err="1"/>
              <a:t>btnresult</a:t>
            </a:r>
            <a:r>
              <a:rPr lang="en-US" altLang="ko-KR" sz="1200" b="0" dirty="0"/>
              <a:t>)</a:t>
            </a:r>
          </a:p>
          <a:p>
            <a:pPr algn="l" defTabSz="717550"/>
            <a:r>
              <a:rPr lang="en-US" altLang="ko-KR" sz="1200" b="0" dirty="0" err="1"/>
              <a:t>buttonTest.grid</a:t>
            </a:r>
            <a:r>
              <a:rPr lang="en-US" altLang="ko-KR" sz="1200" b="0" dirty="0"/>
              <a:t>(sticky = 'we')</a:t>
            </a:r>
          </a:p>
          <a:p>
            <a:pPr algn="l" defTabSz="717550"/>
            <a:endParaRPr lang="en-US" altLang="ko-KR" sz="1200" b="0" dirty="0"/>
          </a:p>
          <a:p>
            <a:pPr algn="l" defTabSz="717550"/>
            <a:r>
              <a:rPr lang="en-US" altLang="ko-KR" sz="1200" b="0" dirty="0" err="1"/>
              <a:t>mywind.mainloop</a:t>
            </a:r>
            <a:r>
              <a:rPr lang="en-US" altLang="ko-KR" sz="1200" b="0" dirty="0"/>
              <a:t>()</a:t>
            </a:r>
          </a:p>
        </p:txBody>
      </p:sp>
      <p:cxnSp>
        <p:nvCxnSpPr>
          <p:cNvPr id="3" name="직선 화살표 연결선 2"/>
          <p:cNvCxnSpPr/>
          <p:nvPr/>
        </p:nvCxnSpPr>
        <p:spPr bwMode="auto">
          <a:xfrm flipH="1">
            <a:off x="3563888" y="3933056"/>
            <a:ext cx="936104" cy="216024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971600" y="6165304"/>
            <a:ext cx="705678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두 옵션 값 중 하나의 값을 </a:t>
            </a:r>
            <a:r>
              <a:rPr lang="en-US" altLang="ko-KR" dirty="0" smtClean="0">
                <a:solidFill>
                  <a:srgbClr val="FF0000"/>
                </a:solidFill>
              </a:rPr>
              <a:t>variable </a:t>
            </a:r>
            <a:r>
              <a:rPr lang="ko-KR" altLang="en-US" dirty="0" smtClean="0">
                <a:solidFill>
                  <a:srgbClr val="FF0000"/>
                </a:solidFill>
              </a:rPr>
              <a:t>옵션을 통해 제어 변수에 전달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22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이벤트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0" y="1484784"/>
            <a:ext cx="4644008" cy="44935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sz="1000" b="0" dirty="0"/>
              <a:t>import </a:t>
            </a:r>
            <a:r>
              <a:rPr lang="en-US" altLang="ko-KR" sz="1000" b="0" dirty="0" err="1"/>
              <a:t>tkinter</a:t>
            </a:r>
            <a:endParaRPr lang="en-US" altLang="ko-KR" sz="1000" b="0" dirty="0"/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 err="1"/>
              <a:t>def</a:t>
            </a:r>
            <a:r>
              <a:rPr lang="en-US" altLang="ko-KR" sz="1000" b="0" dirty="0"/>
              <a:t> result():</a:t>
            </a:r>
          </a:p>
          <a:p>
            <a:pPr algn="l" defTabSz="717550"/>
            <a:r>
              <a:rPr lang="en-US" altLang="ko-KR" sz="1000" b="0" dirty="0"/>
              <a:t>	r = ""</a:t>
            </a:r>
          </a:p>
          <a:p>
            <a:pPr algn="l" defTabSz="717550"/>
            <a:r>
              <a:rPr lang="en-US" altLang="ko-KR" sz="1000" b="0" dirty="0"/>
              <a:t>	for x in </a:t>
            </a:r>
            <a:r>
              <a:rPr lang="en-US" altLang="ko-KR" sz="1000" b="0" dirty="0" err="1"/>
              <a:t>vargroup</a:t>
            </a:r>
            <a:r>
              <a:rPr lang="en-US" altLang="ko-KR" sz="1000" b="0" dirty="0"/>
              <a:t>:</a:t>
            </a:r>
          </a:p>
          <a:p>
            <a:pPr algn="l" defTabSz="717550"/>
            <a:r>
              <a:rPr lang="en-US" altLang="ko-KR" sz="1000" b="0" dirty="0"/>
              <a:t>		if </a:t>
            </a:r>
            <a:r>
              <a:rPr lang="en-US" altLang="ko-KR" sz="1000" b="0" dirty="0" err="1"/>
              <a:t>x.get</a:t>
            </a:r>
            <a:r>
              <a:rPr lang="en-US" altLang="ko-KR" sz="1000" b="0" dirty="0"/>
              <a:t>() != '0':</a:t>
            </a:r>
          </a:p>
          <a:p>
            <a:pPr algn="l" defTabSz="717550"/>
            <a:r>
              <a:rPr lang="en-US" altLang="ko-KR" sz="1000" b="0" dirty="0"/>
              <a:t>			r = r + " " + </a:t>
            </a:r>
            <a:r>
              <a:rPr lang="en-US" altLang="ko-KR" sz="1000" b="0" dirty="0" err="1"/>
              <a:t>x.get</a:t>
            </a:r>
            <a:r>
              <a:rPr lang="en-US" altLang="ko-KR" sz="1000" b="0" dirty="0"/>
              <a:t>()</a:t>
            </a:r>
          </a:p>
          <a:p>
            <a:pPr algn="l" defTabSz="717550"/>
            <a:r>
              <a:rPr lang="en-US" altLang="ko-KR" sz="1000" b="0" dirty="0"/>
              <a:t>	</a:t>
            </a:r>
            <a:r>
              <a:rPr lang="en-US" altLang="ko-KR" sz="1000" b="0" dirty="0" err="1"/>
              <a:t>var_result.set</a:t>
            </a:r>
            <a:r>
              <a:rPr lang="en-US" altLang="ko-KR" sz="1000" b="0" dirty="0"/>
              <a:t>("I have checked" + r + ".")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 err="1"/>
              <a:t>def</a:t>
            </a:r>
            <a:r>
              <a:rPr lang="en-US" altLang="ko-KR" sz="1000" b="0" dirty="0"/>
              <a:t> </a:t>
            </a:r>
            <a:r>
              <a:rPr lang="en-US" altLang="ko-KR" sz="1000" b="0" dirty="0" err="1"/>
              <a:t>check_clear</a:t>
            </a:r>
            <a:r>
              <a:rPr lang="en-US" altLang="ko-KR" sz="1000" b="0" dirty="0"/>
              <a:t>():</a:t>
            </a:r>
          </a:p>
          <a:p>
            <a:pPr algn="l" defTabSz="717550"/>
            <a:r>
              <a:rPr lang="en-US" altLang="ko-KR" sz="1000" b="0" dirty="0"/>
              <a:t>	for x in </a:t>
            </a:r>
            <a:r>
              <a:rPr lang="en-US" altLang="ko-KR" sz="1000" b="0" dirty="0" err="1"/>
              <a:t>vargroup</a:t>
            </a:r>
            <a:r>
              <a:rPr lang="en-US" altLang="ko-KR" sz="1000" b="0" dirty="0"/>
              <a:t>:</a:t>
            </a:r>
          </a:p>
          <a:p>
            <a:pPr algn="l" defTabSz="717550"/>
            <a:r>
              <a:rPr lang="en-US" altLang="ko-KR" sz="1000" b="0" dirty="0"/>
              <a:t>		</a:t>
            </a:r>
            <a:r>
              <a:rPr lang="en-US" altLang="ko-KR" sz="1000" b="0" dirty="0" err="1"/>
              <a:t>x.set</a:t>
            </a:r>
            <a:r>
              <a:rPr lang="en-US" altLang="ko-KR" sz="1000" b="0" dirty="0"/>
              <a:t>(0)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 err="1"/>
              <a:t>mywind</a:t>
            </a:r>
            <a:r>
              <a:rPr lang="en-US" altLang="ko-KR" sz="1000" b="0" dirty="0"/>
              <a:t> = </a:t>
            </a:r>
            <a:r>
              <a:rPr lang="en-US" altLang="ko-KR" sz="1000" b="0" dirty="0" err="1"/>
              <a:t>tkinter.Tk</a:t>
            </a:r>
            <a:r>
              <a:rPr lang="en-US" altLang="ko-KR" sz="1000" b="0" dirty="0"/>
              <a:t>()</a:t>
            </a:r>
          </a:p>
          <a:p>
            <a:pPr algn="l" defTabSz="717550"/>
            <a:r>
              <a:rPr lang="en-US" altLang="ko-KR" sz="1000" b="0" dirty="0"/>
              <a:t>frame = </a:t>
            </a:r>
            <a:r>
              <a:rPr lang="en-US" altLang="ko-KR" sz="1000" b="0" dirty="0" err="1"/>
              <a:t>tkinter.Frame</a:t>
            </a:r>
            <a:r>
              <a:rPr lang="en-US" altLang="ko-KR" sz="1000" b="0" dirty="0"/>
              <a:t>(</a:t>
            </a:r>
            <a:r>
              <a:rPr lang="en-US" altLang="ko-KR" sz="1000" b="0" dirty="0" err="1"/>
              <a:t>mywind</a:t>
            </a:r>
            <a:r>
              <a:rPr lang="en-US" altLang="ko-KR" sz="1000" b="0" dirty="0"/>
              <a:t>)</a:t>
            </a:r>
          </a:p>
          <a:p>
            <a:pPr algn="l" defTabSz="717550"/>
            <a:r>
              <a:rPr lang="en-US" altLang="ko-KR" sz="1000" b="0" dirty="0" err="1"/>
              <a:t>frame.pack</a:t>
            </a:r>
            <a:r>
              <a:rPr lang="en-US" altLang="ko-KR" sz="1000" b="0" dirty="0"/>
              <a:t>()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/>
              <a:t>var1 = </a:t>
            </a:r>
            <a:r>
              <a:rPr lang="en-US" altLang="ko-KR" sz="1000" b="0" dirty="0" err="1"/>
              <a:t>tkinter.StringVar</a:t>
            </a:r>
            <a:r>
              <a:rPr lang="en-US" altLang="ko-KR" sz="1000" b="0" dirty="0"/>
              <a:t>()</a:t>
            </a:r>
          </a:p>
          <a:p>
            <a:pPr algn="l" defTabSz="717550"/>
            <a:r>
              <a:rPr lang="en-US" altLang="ko-KR" sz="1000" b="0" dirty="0"/>
              <a:t>var2 = </a:t>
            </a:r>
            <a:r>
              <a:rPr lang="en-US" altLang="ko-KR" sz="1000" b="0" dirty="0" err="1"/>
              <a:t>tkinter.StringVar</a:t>
            </a:r>
            <a:r>
              <a:rPr lang="en-US" altLang="ko-KR" sz="1000" b="0" dirty="0"/>
              <a:t>()</a:t>
            </a:r>
          </a:p>
          <a:p>
            <a:pPr algn="l" defTabSz="717550"/>
            <a:r>
              <a:rPr lang="en-US" altLang="ko-KR" sz="1000" b="0" dirty="0"/>
              <a:t>var3 = </a:t>
            </a:r>
            <a:r>
              <a:rPr lang="en-US" altLang="ko-KR" sz="1000" b="0" dirty="0" err="1"/>
              <a:t>tkinter.StringVar</a:t>
            </a:r>
            <a:r>
              <a:rPr lang="en-US" altLang="ko-KR" sz="1000" b="0" dirty="0"/>
              <a:t>()</a:t>
            </a:r>
          </a:p>
          <a:p>
            <a:pPr algn="l" defTabSz="717550"/>
            <a:r>
              <a:rPr lang="en-US" altLang="ko-KR" sz="1000" b="0" dirty="0"/>
              <a:t>var4 = </a:t>
            </a:r>
            <a:r>
              <a:rPr lang="en-US" altLang="ko-KR" sz="1000" b="0" dirty="0" err="1"/>
              <a:t>tkinter.StringVar</a:t>
            </a:r>
            <a:r>
              <a:rPr lang="en-US" altLang="ko-KR" sz="1000" b="0" dirty="0"/>
              <a:t>()</a:t>
            </a:r>
          </a:p>
          <a:p>
            <a:pPr algn="l" defTabSz="717550"/>
            <a:r>
              <a:rPr lang="en-US" altLang="ko-KR" sz="1000" b="0" dirty="0"/>
              <a:t>var5 = </a:t>
            </a:r>
            <a:r>
              <a:rPr lang="en-US" altLang="ko-KR" sz="1000" b="0" dirty="0" err="1"/>
              <a:t>tkinter.StringVar</a:t>
            </a:r>
            <a:r>
              <a:rPr lang="en-US" altLang="ko-KR" sz="1000" b="0" dirty="0"/>
              <a:t>()</a:t>
            </a:r>
          </a:p>
          <a:p>
            <a:pPr algn="l" defTabSz="717550"/>
            <a:r>
              <a:rPr lang="en-US" altLang="ko-KR" sz="1000" b="0" dirty="0"/>
              <a:t>var6 = </a:t>
            </a:r>
            <a:r>
              <a:rPr lang="en-US" altLang="ko-KR" sz="1000" b="0" dirty="0" err="1"/>
              <a:t>tkinter.StringVar</a:t>
            </a:r>
            <a:r>
              <a:rPr lang="en-US" altLang="ko-KR" sz="1000" b="0" dirty="0"/>
              <a:t>()</a:t>
            </a:r>
          </a:p>
          <a:p>
            <a:pPr algn="l" defTabSz="717550"/>
            <a:r>
              <a:rPr lang="en-US" altLang="ko-KR" sz="1000" b="0" dirty="0"/>
              <a:t>var7 = </a:t>
            </a:r>
            <a:r>
              <a:rPr lang="en-US" altLang="ko-KR" sz="1000" b="0" dirty="0" err="1"/>
              <a:t>tkinter.StringVar</a:t>
            </a:r>
            <a:r>
              <a:rPr lang="en-US" altLang="ko-KR" sz="1000" b="0" dirty="0"/>
              <a:t>())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8457" y="1125922"/>
            <a:ext cx="598370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Checkbutton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처리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– </a:t>
            </a:r>
            <a:r>
              <a:rPr lang="en-US" altLang="ko-KR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offvalue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생략 시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788024" y="4653136"/>
            <a:ext cx="4283968" cy="1169551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sz="1000" b="0" dirty="0" err="1"/>
              <a:t>var_result.set</a:t>
            </a:r>
            <a:r>
              <a:rPr lang="en-US" altLang="ko-KR" sz="1000" b="0" dirty="0"/>
              <a:t>("result")</a:t>
            </a:r>
          </a:p>
          <a:p>
            <a:pPr algn="l" defTabSz="717550"/>
            <a:r>
              <a:rPr lang="en-US" altLang="ko-KR" sz="1000" b="0" dirty="0" err="1"/>
              <a:t>var_result</a:t>
            </a:r>
            <a:r>
              <a:rPr lang="en-US" altLang="ko-KR" sz="1000" b="0" dirty="0"/>
              <a:t> = </a:t>
            </a:r>
            <a:r>
              <a:rPr lang="en-US" altLang="ko-KR" sz="1000" b="0" dirty="0" err="1"/>
              <a:t>tkinter.StringVar</a:t>
            </a:r>
            <a:r>
              <a:rPr lang="en-US" altLang="ko-KR" sz="1000" b="0" dirty="0"/>
              <a:t>()</a:t>
            </a:r>
          </a:p>
          <a:p>
            <a:pPr algn="l" defTabSz="717550"/>
            <a:r>
              <a:rPr lang="en-US" altLang="ko-KR" sz="1000" b="0" dirty="0" err="1"/>
              <a:t>vargroup</a:t>
            </a:r>
            <a:r>
              <a:rPr lang="en-US" altLang="ko-KR" sz="1000" b="0" dirty="0"/>
              <a:t> = [ var1, var2, var3, var4, var5, var6, var7 ]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/>
              <a:t>for x in </a:t>
            </a:r>
            <a:r>
              <a:rPr lang="en-US" altLang="ko-KR" sz="1000" b="0" dirty="0" err="1"/>
              <a:t>vargroup</a:t>
            </a:r>
            <a:r>
              <a:rPr lang="en-US" altLang="ko-KR" sz="1000" b="0" dirty="0"/>
              <a:t>:</a:t>
            </a:r>
          </a:p>
          <a:p>
            <a:pPr algn="l" defTabSz="717550"/>
            <a:r>
              <a:rPr lang="en-US" altLang="ko-KR" sz="1000" b="0" dirty="0"/>
              <a:t>	</a:t>
            </a:r>
            <a:r>
              <a:rPr lang="en-US" altLang="ko-KR" sz="1000" b="0" dirty="0" err="1"/>
              <a:t>x.set</a:t>
            </a:r>
            <a:r>
              <a:rPr lang="en-US" altLang="ko-KR" sz="1000" b="0" dirty="0"/>
              <a:t>(0)</a:t>
            </a:r>
          </a:p>
        </p:txBody>
      </p:sp>
      <p:cxnSp>
        <p:nvCxnSpPr>
          <p:cNvPr id="7" name="직선 화살표 연결선 6"/>
          <p:cNvCxnSpPr/>
          <p:nvPr/>
        </p:nvCxnSpPr>
        <p:spPr bwMode="auto">
          <a:xfrm flipH="1" flipV="1">
            <a:off x="7236296" y="3356992"/>
            <a:ext cx="589824" cy="1728192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508104" y="2889529"/>
            <a:ext cx="30963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제어 변수 리스트 그룹화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1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이벤트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8457" y="1125922"/>
            <a:ext cx="598370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Checkbutton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처리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-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olidFill>
                  <a:srgbClr val="FF3300"/>
                </a:solidFill>
                <a:sym typeface="Wingdings" panose="05000000000000000000" pitchFamily="2" charset="2"/>
              </a:rPr>
              <a:t>offvalue</a:t>
            </a:r>
            <a:r>
              <a:rPr lang="en-US" altLang="ko-KR" dirty="0">
                <a:solidFill>
                  <a:srgbClr val="FF33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FF3300"/>
                </a:solidFill>
                <a:sym typeface="Wingdings" panose="05000000000000000000" pitchFamily="2" charset="2"/>
              </a:rPr>
              <a:t>생략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시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1556792"/>
            <a:ext cx="6948264" cy="4930581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sz="1200" b="0" dirty="0"/>
              <a:t>check1 = </a:t>
            </a:r>
            <a:r>
              <a:rPr lang="en-US" altLang="ko-KR" sz="1200" b="0" dirty="0" err="1"/>
              <a:t>tkinter.Checkbutton</a:t>
            </a:r>
            <a:r>
              <a:rPr lang="en-US" altLang="ko-KR" sz="1200" b="0" dirty="0"/>
              <a:t>(frame, text = "Sun", variable = var1, </a:t>
            </a:r>
            <a:r>
              <a:rPr lang="en-US" altLang="ko-KR" sz="1200" b="0" dirty="0" err="1"/>
              <a:t>onvalue</a:t>
            </a:r>
            <a:r>
              <a:rPr lang="en-US" altLang="ko-KR" sz="1200" b="0" dirty="0"/>
              <a:t> = "Sun")</a:t>
            </a:r>
          </a:p>
          <a:p>
            <a:pPr algn="l" defTabSz="717550"/>
            <a:r>
              <a:rPr lang="en-US" altLang="ko-KR" sz="1200" b="0" dirty="0"/>
              <a:t>check2 = </a:t>
            </a:r>
            <a:r>
              <a:rPr lang="en-US" altLang="ko-KR" sz="1200" b="0" dirty="0" err="1"/>
              <a:t>tkinter.Checkbutton</a:t>
            </a:r>
            <a:r>
              <a:rPr lang="en-US" altLang="ko-KR" sz="1200" b="0" dirty="0"/>
              <a:t>(frame, text = "Mon", variable = var2, </a:t>
            </a:r>
            <a:r>
              <a:rPr lang="en-US" altLang="ko-KR" sz="1200" b="0" dirty="0" err="1"/>
              <a:t>onvalue</a:t>
            </a:r>
            <a:r>
              <a:rPr lang="en-US" altLang="ko-KR" sz="1200" b="0" dirty="0"/>
              <a:t> = "Mon")</a:t>
            </a:r>
          </a:p>
          <a:p>
            <a:pPr algn="l" defTabSz="717550"/>
            <a:r>
              <a:rPr lang="en-US" altLang="ko-KR" sz="1200" b="0" dirty="0"/>
              <a:t>check3 = </a:t>
            </a:r>
            <a:r>
              <a:rPr lang="en-US" altLang="ko-KR" sz="1200" b="0" dirty="0" err="1"/>
              <a:t>tkinter.Checkbutton</a:t>
            </a:r>
            <a:r>
              <a:rPr lang="en-US" altLang="ko-KR" sz="1200" b="0" dirty="0"/>
              <a:t>(frame, text = "Tue", variable = var3, </a:t>
            </a:r>
            <a:r>
              <a:rPr lang="en-US" altLang="ko-KR" sz="1200" b="0" dirty="0" err="1"/>
              <a:t>onvalue</a:t>
            </a:r>
            <a:r>
              <a:rPr lang="en-US" altLang="ko-KR" sz="1200" b="0" dirty="0"/>
              <a:t> = "Tue")</a:t>
            </a:r>
          </a:p>
          <a:p>
            <a:pPr algn="l" defTabSz="717550"/>
            <a:r>
              <a:rPr lang="en-US" altLang="ko-KR" sz="1200" b="0" dirty="0"/>
              <a:t>check4 = </a:t>
            </a:r>
            <a:r>
              <a:rPr lang="en-US" altLang="ko-KR" sz="1200" b="0" dirty="0" err="1"/>
              <a:t>tkinter.Checkbutton</a:t>
            </a:r>
            <a:r>
              <a:rPr lang="en-US" altLang="ko-KR" sz="1200" b="0" dirty="0"/>
              <a:t>(frame, text = "Wen", variable = var4, </a:t>
            </a:r>
            <a:r>
              <a:rPr lang="en-US" altLang="ko-KR" sz="1200" b="0" dirty="0" err="1"/>
              <a:t>onvalue</a:t>
            </a:r>
            <a:r>
              <a:rPr lang="en-US" altLang="ko-KR" sz="1200" b="0" dirty="0"/>
              <a:t> = "Wen")</a:t>
            </a:r>
          </a:p>
          <a:p>
            <a:pPr algn="l" defTabSz="717550"/>
            <a:r>
              <a:rPr lang="en-US" altLang="ko-KR" sz="1200" b="0" dirty="0"/>
              <a:t>check5 = </a:t>
            </a:r>
            <a:r>
              <a:rPr lang="en-US" altLang="ko-KR" sz="1200" b="0" dirty="0" err="1"/>
              <a:t>tkinter.Checkbutton</a:t>
            </a:r>
            <a:r>
              <a:rPr lang="en-US" altLang="ko-KR" sz="1200" b="0" dirty="0"/>
              <a:t>(frame, text = "Thu", variable = var5, </a:t>
            </a:r>
            <a:r>
              <a:rPr lang="en-US" altLang="ko-KR" sz="1200" b="0" dirty="0" err="1"/>
              <a:t>onvalue</a:t>
            </a:r>
            <a:r>
              <a:rPr lang="en-US" altLang="ko-KR" sz="1200" b="0" dirty="0"/>
              <a:t> = "Thu")</a:t>
            </a:r>
          </a:p>
          <a:p>
            <a:pPr algn="l" defTabSz="717550"/>
            <a:r>
              <a:rPr lang="en-US" altLang="ko-KR" sz="1200" b="0" dirty="0"/>
              <a:t>check6 = </a:t>
            </a:r>
            <a:r>
              <a:rPr lang="en-US" altLang="ko-KR" sz="1200" b="0" dirty="0" err="1"/>
              <a:t>tkinter.Checkbutton</a:t>
            </a:r>
            <a:r>
              <a:rPr lang="en-US" altLang="ko-KR" sz="1200" b="0" dirty="0"/>
              <a:t>(frame, text = "Fri", variable = var6, </a:t>
            </a:r>
            <a:r>
              <a:rPr lang="en-US" altLang="ko-KR" sz="1200" b="0" dirty="0" err="1"/>
              <a:t>onvalue</a:t>
            </a:r>
            <a:r>
              <a:rPr lang="en-US" altLang="ko-KR" sz="1200" b="0" dirty="0"/>
              <a:t> = "Fri")</a:t>
            </a:r>
          </a:p>
          <a:p>
            <a:pPr algn="l" defTabSz="717550"/>
            <a:r>
              <a:rPr lang="en-US" altLang="ko-KR" sz="1200" b="0" dirty="0"/>
              <a:t>check7 = </a:t>
            </a:r>
            <a:r>
              <a:rPr lang="en-US" altLang="ko-KR" sz="1200" b="0" dirty="0" err="1"/>
              <a:t>tkinter.Checkbutton</a:t>
            </a:r>
            <a:r>
              <a:rPr lang="en-US" altLang="ko-KR" sz="1200" b="0" dirty="0"/>
              <a:t>(frame, text = "Sat", variable = var7, </a:t>
            </a:r>
            <a:r>
              <a:rPr lang="en-US" altLang="ko-KR" sz="1200" b="0" dirty="0" err="1"/>
              <a:t>onvalue</a:t>
            </a:r>
            <a:r>
              <a:rPr lang="en-US" altLang="ko-KR" sz="1200" b="0" dirty="0"/>
              <a:t> = "Sat")</a:t>
            </a:r>
          </a:p>
          <a:p>
            <a:pPr algn="l" defTabSz="717550"/>
            <a:endParaRPr lang="en-US" altLang="ko-KR" sz="1200" b="0" dirty="0"/>
          </a:p>
          <a:p>
            <a:pPr algn="l" defTabSz="717550"/>
            <a:r>
              <a:rPr lang="en-US" altLang="ko-KR" sz="1200" b="0" dirty="0"/>
              <a:t>button2 = </a:t>
            </a:r>
            <a:r>
              <a:rPr lang="en-US" altLang="ko-KR" sz="1200" b="0" dirty="0" err="1"/>
              <a:t>tkinter.Button</a:t>
            </a:r>
            <a:r>
              <a:rPr lang="en-US" altLang="ko-KR" sz="1200" b="0" dirty="0"/>
              <a:t>(frame, text = "clear", command = </a:t>
            </a:r>
            <a:r>
              <a:rPr lang="en-US" altLang="ko-KR" sz="1200" b="0" dirty="0" err="1"/>
              <a:t>check_clear</a:t>
            </a:r>
            <a:r>
              <a:rPr lang="en-US" altLang="ko-KR" sz="1200" b="0" dirty="0"/>
              <a:t>)</a:t>
            </a:r>
          </a:p>
          <a:p>
            <a:pPr algn="l" defTabSz="717550"/>
            <a:r>
              <a:rPr lang="en-US" altLang="ko-KR" sz="1200" b="0" dirty="0"/>
              <a:t>button2.pack(side = "bottom")</a:t>
            </a:r>
          </a:p>
          <a:p>
            <a:pPr algn="l" defTabSz="717550"/>
            <a:endParaRPr lang="en-US" altLang="ko-KR" sz="1200" b="0" dirty="0"/>
          </a:p>
          <a:p>
            <a:pPr algn="l" defTabSz="717550"/>
            <a:r>
              <a:rPr lang="en-US" altLang="ko-KR" sz="1200" b="0" dirty="0"/>
              <a:t>button1 = </a:t>
            </a:r>
            <a:r>
              <a:rPr lang="en-US" altLang="ko-KR" sz="1200" b="0" dirty="0" err="1"/>
              <a:t>tkinter.Button</a:t>
            </a:r>
            <a:r>
              <a:rPr lang="en-US" altLang="ko-KR" sz="1200" b="0" dirty="0"/>
              <a:t>(frame, text = "result </a:t>
            </a:r>
            <a:r>
              <a:rPr lang="en-US" altLang="ko-KR" sz="1200" b="0" dirty="0" err="1"/>
              <a:t>btn</a:t>
            </a:r>
            <a:r>
              <a:rPr lang="en-US" altLang="ko-KR" sz="1200" b="0" dirty="0"/>
              <a:t>", command = result)</a:t>
            </a:r>
          </a:p>
          <a:p>
            <a:pPr algn="l" defTabSz="717550"/>
            <a:r>
              <a:rPr lang="en-US" altLang="ko-KR" sz="1200" b="0" dirty="0"/>
              <a:t>button1.pack(side = "bottom")</a:t>
            </a:r>
          </a:p>
          <a:p>
            <a:pPr algn="l" defTabSz="717550"/>
            <a:endParaRPr lang="en-US" altLang="ko-KR" sz="1200" b="0" dirty="0"/>
          </a:p>
          <a:p>
            <a:pPr algn="l" defTabSz="717550"/>
            <a:r>
              <a:rPr lang="en-US" altLang="ko-KR" sz="1200" b="0" dirty="0"/>
              <a:t>label = </a:t>
            </a:r>
            <a:r>
              <a:rPr lang="en-US" altLang="ko-KR" sz="1200" b="0" dirty="0" err="1"/>
              <a:t>tkinter.Label</a:t>
            </a:r>
            <a:r>
              <a:rPr lang="en-US" altLang="ko-KR" sz="1200" b="0" dirty="0"/>
              <a:t>(frame, </a:t>
            </a:r>
            <a:r>
              <a:rPr lang="en-US" altLang="ko-KR" sz="1200" b="0" dirty="0" err="1"/>
              <a:t>textvariable</a:t>
            </a:r>
            <a:r>
              <a:rPr lang="en-US" altLang="ko-KR" sz="1200" b="0" dirty="0"/>
              <a:t> = </a:t>
            </a:r>
            <a:r>
              <a:rPr lang="en-US" altLang="ko-KR" sz="1200" b="0" dirty="0" err="1"/>
              <a:t>var_result</a:t>
            </a:r>
            <a:r>
              <a:rPr lang="en-US" altLang="ko-KR" sz="1200" b="0" dirty="0"/>
              <a:t>, background = "white")</a:t>
            </a:r>
          </a:p>
          <a:p>
            <a:pPr algn="l" defTabSz="717550"/>
            <a:r>
              <a:rPr lang="en-US" altLang="ko-KR" sz="1200" b="0" dirty="0" err="1"/>
              <a:t>label.pack</a:t>
            </a:r>
            <a:r>
              <a:rPr lang="en-US" altLang="ko-KR" sz="1200" b="0" dirty="0"/>
              <a:t>()</a:t>
            </a:r>
          </a:p>
          <a:p>
            <a:pPr algn="l" defTabSz="717550"/>
            <a:endParaRPr lang="en-US" altLang="ko-KR" sz="1200" b="0" dirty="0"/>
          </a:p>
          <a:p>
            <a:pPr algn="l" defTabSz="717550"/>
            <a:r>
              <a:rPr lang="en-US" altLang="ko-KR" sz="1200" b="0" dirty="0" err="1"/>
              <a:t>checkgroup</a:t>
            </a:r>
            <a:r>
              <a:rPr lang="en-US" altLang="ko-KR" sz="1200" b="0" dirty="0"/>
              <a:t> = [check1, check2, check3, check4, check5, check6, check7]</a:t>
            </a:r>
          </a:p>
          <a:p>
            <a:pPr algn="l" defTabSz="717550"/>
            <a:r>
              <a:rPr lang="en-US" altLang="ko-KR" sz="1200" b="0" dirty="0"/>
              <a:t>for x in </a:t>
            </a:r>
            <a:r>
              <a:rPr lang="en-US" altLang="ko-KR" sz="1200" b="0" dirty="0" err="1"/>
              <a:t>checkgroup</a:t>
            </a:r>
            <a:r>
              <a:rPr lang="en-US" altLang="ko-KR" sz="1200" b="0" dirty="0"/>
              <a:t>:</a:t>
            </a:r>
          </a:p>
          <a:p>
            <a:pPr algn="l" defTabSz="717550"/>
            <a:r>
              <a:rPr lang="en-US" altLang="ko-KR" sz="1200" b="0" dirty="0"/>
              <a:t>	</a:t>
            </a:r>
            <a:r>
              <a:rPr lang="en-US" altLang="ko-KR" sz="1200" b="0" dirty="0" err="1"/>
              <a:t>x.pack</a:t>
            </a:r>
            <a:r>
              <a:rPr lang="en-US" altLang="ko-KR" sz="1200" b="0" dirty="0"/>
              <a:t>(side = "left")</a:t>
            </a:r>
          </a:p>
          <a:p>
            <a:pPr algn="l" defTabSz="717550"/>
            <a:endParaRPr lang="en-US" altLang="ko-KR" sz="1200" b="0" dirty="0"/>
          </a:p>
          <a:p>
            <a:pPr algn="l" defTabSz="717550"/>
            <a:r>
              <a:rPr lang="en-US" altLang="ko-KR" sz="1200" b="0" dirty="0" err="1"/>
              <a:t>mywind.mainloop</a:t>
            </a:r>
            <a:r>
              <a:rPr lang="en-US" altLang="ko-KR" sz="1200" b="0" dirty="0"/>
              <a:t>()</a:t>
            </a:r>
          </a:p>
        </p:txBody>
      </p:sp>
      <p:cxnSp>
        <p:nvCxnSpPr>
          <p:cNvPr id="6" name="직선 화살표 연결선 5"/>
          <p:cNvCxnSpPr/>
          <p:nvPr/>
        </p:nvCxnSpPr>
        <p:spPr bwMode="auto">
          <a:xfrm>
            <a:off x="6012160" y="3140968"/>
            <a:ext cx="1512168" cy="1224136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7092280" y="4391485"/>
            <a:ext cx="201622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Offvalue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생략 시 기본값 </a:t>
            </a:r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r>
              <a:rPr lang="ko-KR" altLang="en-US" dirty="0" smtClean="0">
                <a:solidFill>
                  <a:srgbClr val="FF0000"/>
                </a:solidFill>
              </a:rPr>
              <a:t>이 전달 되며 제어변수 속성이 문자열임으로 </a:t>
            </a:r>
            <a:r>
              <a:rPr lang="en-US" altLang="ko-KR" dirty="0" smtClean="0">
                <a:solidFill>
                  <a:srgbClr val="FF0000"/>
                </a:solidFill>
              </a:rPr>
              <a:t>‘0’</a:t>
            </a:r>
            <a:r>
              <a:rPr lang="ko-KR" altLang="en-US" dirty="0" smtClean="0">
                <a:solidFill>
                  <a:srgbClr val="FF0000"/>
                </a:solidFill>
              </a:rPr>
              <a:t>문자로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전달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 bwMode="auto">
          <a:xfrm>
            <a:off x="1619672" y="3789040"/>
            <a:ext cx="5472608" cy="2016224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7092280" y="5949280"/>
            <a:ext cx="18722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frame </a:t>
            </a:r>
            <a:r>
              <a:rPr lang="ko-KR" altLang="en-US" dirty="0" smtClean="0"/>
              <a:t>맨 아래서 부터 부품 배치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735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이벤트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8457" y="1125922"/>
            <a:ext cx="598370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부품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(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메모장이나 에디터 역할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)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1484784"/>
            <a:ext cx="5292080" cy="504753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sz="1000" b="0" dirty="0"/>
              <a:t>import </a:t>
            </a:r>
            <a:r>
              <a:rPr lang="en-US" altLang="ko-KR" sz="1000" b="0" dirty="0" err="1"/>
              <a:t>tkinter</a:t>
            </a:r>
            <a:endParaRPr lang="en-US" altLang="ko-KR" sz="1000" b="0" dirty="0"/>
          </a:p>
          <a:p>
            <a:pPr algn="l" defTabSz="717550"/>
            <a:r>
              <a:rPr lang="en-US" altLang="ko-KR" sz="1000" b="0" dirty="0"/>
              <a:t>from </a:t>
            </a:r>
            <a:r>
              <a:rPr lang="en-US" altLang="ko-KR" sz="1000" b="0" dirty="0" err="1"/>
              <a:t>tkinter</a:t>
            </a:r>
            <a:r>
              <a:rPr lang="en-US" altLang="ko-KR" sz="1000" b="0" dirty="0"/>
              <a:t> import </a:t>
            </a:r>
            <a:r>
              <a:rPr lang="en-US" altLang="ko-KR" sz="1000" b="0" dirty="0" err="1"/>
              <a:t>filedialog</a:t>
            </a:r>
            <a:endParaRPr lang="en-US" altLang="ko-KR" sz="1000" b="0" dirty="0"/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 err="1"/>
              <a:t>mywind</a:t>
            </a:r>
            <a:r>
              <a:rPr lang="en-US" altLang="ko-KR" sz="1000" b="0" dirty="0"/>
              <a:t> = </a:t>
            </a:r>
            <a:r>
              <a:rPr lang="en-US" altLang="ko-KR" sz="1000" b="0" dirty="0" err="1"/>
              <a:t>tkinter.Tk</a:t>
            </a:r>
            <a:r>
              <a:rPr lang="en-US" altLang="ko-KR" sz="1000" b="0" dirty="0"/>
              <a:t>()</a:t>
            </a:r>
          </a:p>
          <a:p>
            <a:pPr algn="l" defTabSz="717550"/>
            <a:r>
              <a:rPr lang="en-US" altLang="ko-KR" sz="1000" b="0" dirty="0" err="1"/>
              <a:t>mywind.geometry</a:t>
            </a:r>
            <a:r>
              <a:rPr lang="en-US" altLang="ko-KR" sz="1000" b="0" dirty="0"/>
              <a:t>("500x300")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/>
              <a:t>text = </a:t>
            </a:r>
            <a:r>
              <a:rPr lang="en-US" altLang="ko-KR" sz="1000" b="0" dirty="0" err="1"/>
              <a:t>tkinter.Text</a:t>
            </a:r>
            <a:r>
              <a:rPr lang="en-US" altLang="ko-KR" sz="1000" b="0" dirty="0"/>
              <a:t>(</a:t>
            </a:r>
            <a:r>
              <a:rPr lang="en-US" altLang="ko-KR" sz="1000" b="0" dirty="0" err="1"/>
              <a:t>mywind</a:t>
            </a:r>
            <a:r>
              <a:rPr lang="en-US" altLang="ko-KR" sz="1000" b="0" dirty="0"/>
              <a:t>, width = 500, height = 300)</a:t>
            </a:r>
          </a:p>
          <a:p>
            <a:pPr algn="l" defTabSz="717550"/>
            <a:r>
              <a:rPr lang="en-US" altLang="ko-KR" sz="1000" b="0" dirty="0" err="1"/>
              <a:t>text.pack</a:t>
            </a:r>
            <a:r>
              <a:rPr lang="en-US" altLang="ko-KR" sz="1000" b="0" dirty="0"/>
              <a:t>()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 err="1"/>
              <a:t>mystr</a:t>
            </a:r>
            <a:r>
              <a:rPr lang="en-US" altLang="ko-KR" sz="1000" b="0" dirty="0"/>
              <a:t> = None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 err="1"/>
              <a:t>def</a:t>
            </a:r>
            <a:r>
              <a:rPr lang="en-US" altLang="ko-KR" sz="1000" b="0" dirty="0"/>
              <a:t> </a:t>
            </a:r>
            <a:r>
              <a:rPr lang="en-US" altLang="ko-KR" sz="1000" b="0" dirty="0" err="1"/>
              <a:t>openfile</a:t>
            </a:r>
            <a:r>
              <a:rPr lang="en-US" altLang="ko-KR" sz="1000" b="0" dirty="0"/>
              <a:t>():</a:t>
            </a:r>
          </a:p>
          <a:p>
            <a:pPr algn="l" defTabSz="717550"/>
            <a:r>
              <a:rPr lang="en-US" altLang="ko-KR" sz="1000" b="0" dirty="0"/>
              <a:t>	f = </a:t>
            </a:r>
            <a:r>
              <a:rPr lang="en-US" altLang="ko-KR" sz="1000" b="0" dirty="0" err="1"/>
              <a:t>filedialog.askopenfile</a:t>
            </a:r>
            <a:r>
              <a:rPr lang="en-US" altLang="ko-KR" sz="1000" b="0" dirty="0"/>
              <a:t>("</a:t>
            </a:r>
            <a:r>
              <a:rPr lang="en-US" altLang="ko-KR" sz="1000" b="0" dirty="0" err="1"/>
              <a:t>rt</a:t>
            </a:r>
            <a:r>
              <a:rPr lang="en-US" altLang="ko-KR" sz="1000" b="0" dirty="0"/>
              <a:t>")</a:t>
            </a:r>
          </a:p>
          <a:p>
            <a:pPr algn="l" defTabSz="717550"/>
            <a:r>
              <a:rPr lang="en-US" altLang="ko-KR" sz="1000" b="0" dirty="0"/>
              <a:t>	</a:t>
            </a:r>
            <a:r>
              <a:rPr lang="en-US" altLang="ko-KR" sz="1000" b="0" dirty="0" err="1"/>
              <a:t>mystr_read</a:t>
            </a:r>
            <a:r>
              <a:rPr lang="en-US" altLang="ko-KR" sz="1000" b="0" dirty="0"/>
              <a:t> = </a:t>
            </a:r>
            <a:r>
              <a:rPr lang="en-US" altLang="ko-KR" sz="1000" b="0" dirty="0" err="1"/>
              <a:t>f.read</a:t>
            </a:r>
            <a:r>
              <a:rPr lang="en-US" altLang="ko-KR" sz="1000" b="0" dirty="0"/>
              <a:t>()</a:t>
            </a:r>
          </a:p>
          <a:p>
            <a:pPr algn="l" defTabSz="717550"/>
            <a:r>
              <a:rPr lang="en-US" altLang="ko-KR" sz="1000" b="0" dirty="0"/>
              <a:t>	</a:t>
            </a:r>
            <a:r>
              <a:rPr lang="en-US" altLang="ko-KR" sz="1000" b="0" dirty="0" err="1"/>
              <a:t>text.insert</a:t>
            </a:r>
            <a:r>
              <a:rPr lang="en-US" altLang="ko-KR" sz="1000" b="0" dirty="0"/>
              <a:t>("1.0",mystr_read)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 err="1"/>
              <a:t>def</a:t>
            </a:r>
            <a:r>
              <a:rPr lang="en-US" altLang="ko-KR" sz="1000" b="0" dirty="0"/>
              <a:t> </a:t>
            </a:r>
            <a:r>
              <a:rPr lang="en-US" altLang="ko-KR" sz="1000" b="0" dirty="0" err="1"/>
              <a:t>savefile</a:t>
            </a:r>
            <a:r>
              <a:rPr lang="en-US" altLang="ko-KR" sz="1000" b="0" dirty="0"/>
              <a:t>():</a:t>
            </a:r>
          </a:p>
          <a:p>
            <a:pPr algn="l" defTabSz="717550"/>
            <a:r>
              <a:rPr lang="en-US" altLang="ko-KR" sz="1000" b="0" dirty="0"/>
              <a:t>	global </a:t>
            </a:r>
            <a:r>
              <a:rPr lang="en-US" altLang="ko-KR" sz="1000" b="0" dirty="0" err="1"/>
              <a:t>mystr</a:t>
            </a:r>
            <a:endParaRPr lang="en-US" altLang="ko-KR" sz="1000" b="0" dirty="0"/>
          </a:p>
          <a:p>
            <a:pPr algn="l" defTabSz="717550"/>
            <a:r>
              <a:rPr lang="en-US" altLang="ko-KR" sz="1000" b="0" dirty="0"/>
              <a:t>	</a:t>
            </a:r>
            <a:r>
              <a:rPr lang="en-US" altLang="ko-KR" sz="1000" b="0" dirty="0" err="1"/>
              <a:t>mystr</a:t>
            </a:r>
            <a:r>
              <a:rPr lang="en-US" altLang="ko-KR" sz="1000" b="0" dirty="0"/>
              <a:t> = </a:t>
            </a:r>
            <a:r>
              <a:rPr lang="en-US" altLang="ko-KR" sz="1000" b="0" dirty="0" err="1"/>
              <a:t>text.get</a:t>
            </a:r>
            <a:r>
              <a:rPr lang="en-US" altLang="ko-KR" sz="1000" b="0" dirty="0"/>
              <a:t>("1.0","end") #</a:t>
            </a:r>
            <a:r>
              <a:rPr lang="ko-KR" altLang="en-US" sz="1000" b="0" dirty="0"/>
              <a:t>텍스트 파일 전체 읽기 </a:t>
            </a:r>
          </a:p>
          <a:p>
            <a:pPr algn="l" defTabSz="717550"/>
            <a:r>
              <a:rPr lang="ko-KR" altLang="en-US" sz="1000" b="0" dirty="0"/>
              <a:t>	</a:t>
            </a:r>
            <a:r>
              <a:rPr lang="en-US" altLang="ko-KR" sz="1000" b="0" dirty="0"/>
              <a:t>print(type(</a:t>
            </a:r>
            <a:r>
              <a:rPr lang="en-US" altLang="ko-KR" sz="1000" b="0" dirty="0" err="1"/>
              <a:t>mystr</a:t>
            </a:r>
            <a:r>
              <a:rPr lang="en-US" altLang="ko-KR" sz="1000" b="0" dirty="0"/>
              <a:t>))</a:t>
            </a:r>
          </a:p>
          <a:p>
            <a:pPr algn="l" defTabSz="717550"/>
            <a:r>
              <a:rPr lang="en-US" altLang="ko-KR" sz="1000" b="0" dirty="0"/>
              <a:t>	if </a:t>
            </a:r>
            <a:r>
              <a:rPr lang="en-US" altLang="ko-KR" sz="1000" b="0" dirty="0" err="1"/>
              <a:t>mystr</a:t>
            </a:r>
            <a:r>
              <a:rPr lang="en-US" altLang="ko-KR" sz="1000" b="0" dirty="0"/>
              <a:t> == '\n':</a:t>
            </a:r>
          </a:p>
          <a:p>
            <a:pPr algn="l" defTabSz="717550"/>
            <a:r>
              <a:rPr lang="en-US" altLang="ko-KR" sz="1000" b="0" dirty="0"/>
              <a:t>		print("empty!!")</a:t>
            </a:r>
          </a:p>
          <a:p>
            <a:pPr algn="l" defTabSz="717550"/>
            <a:r>
              <a:rPr lang="en-US" altLang="ko-KR" sz="1000" b="0" dirty="0"/>
              <a:t>		return</a:t>
            </a:r>
          </a:p>
          <a:p>
            <a:pPr algn="l" defTabSz="717550"/>
            <a:r>
              <a:rPr lang="en-US" altLang="ko-KR" sz="1000" b="0" dirty="0"/>
              <a:t>	else:</a:t>
            </a:r>
          </a:p>
          <a:p>
            <a:pPr algn="l" defTabSz="717550"/>
            <a:r>
              <a:rPr lang="en-US" altLang="ko-KR" sz="1000" b="0" dirty="0"/>
              <a:t>		</a:t>
            </a:r>
            <a:r>
              <a:rPr lang="en-US" altLang="ko-KR" sz="1000" b="0" dirty="0" err="1"/>
              <a:t>save_f</a:t>
            </a:r>
            <a:r>
              <a:rPr lang="en-US" altLang="ko-KR" sz="1000" b="0" dirty="0"/>
              <a:t> = </a:t>
            </a:r>
            <a:r>
              <a:rPr lang="en-US" altLang="ko-KR" sz="1000" b="0" dirty="0" err="1"/>
              <a:t>filedialog.asksaveasfile</a:t>
            </a:r>
            <a:r>
              <a:rPr lang="en-US" altLang="ko-KR" sz="1000" b="0" dirty="0"/>
              <a:t>("</a:t>
            </a:r>
            <a:r>
              <a:rPr lang="en-US" altLang="ko-KR" sz="1000" b="0" dirty="0" err="1"/>
              <a:t>wt</a:t>
            </a:r>
            <a:r>
              <a:rPr lang="en-US" altLang="ko-KR" sz="1000" b="0" dirty="0"/>
              <a:t>")</a:t>
            </a:r>
          </a:p>
          <a:p>
            <a:pPr algn="l" defTabSz="717550"/>
            <a:r>
              <a:rPr lang="en-US" altLang="ko-KR" sz="1000" b="0" dirty="0"/>
              <a:t>		</a:t>
            </a:r>
            <a:r>
              <a:rPr lang="en-US" altLang="ko-KR" sz="1000" b="0" dirty="0" err="1"/>
              <a:t>save_f.write</a:t>
            </a:r>
            <a:r>
              <a:rPr lang="en-US" altLang="ko-KR" sz="1000" b="0" dirty="0"/>
              <a:t>(</a:t>
            </a:r>
            <a:r>
              <a:rPr lang="en-US" altLang="ko-KR" sz="1000" b="0" dirty="0" err="1"/>
              <a:t>mystr</a:t>
            </a:r>
            <a:r>
              <a:rPr lang="en-US" altLang="ko-KR" sz="1000" b="0" dirty="0"/>
              <a:t>)</a:t>
            </a:r>
          </a:p>
          <a:p>
            <a:pPr algn="l" defTabSz="717550"/>
            <a:r>
              <a:rPr lang="en-US" altLang="ko-KR" sz="1000" b="0" dirty="0"/>
              <a:t>	</a:t>
            </a:r>
            <a:r>
              <a:rPr lang="en-US" altLang="ko-KR" sz="1000" b="0" dirty="0" err="1"/>
              <a:t>save_f.close</a:t>
            </a:r>
            <a:r>
              <a:rPr lang="en-US" altLang="ko-KR" sz="1000" b="0" dirty="0"/>
              <a:t>()</a:t>
            </a:r>
          </a:p>
        </p:txBody>
      </p:sp>
      <p:cxnSp>
        <p:nvCxnSpPr>
          <p:cNvPr id="3" name="직선 화살표 연결선 2"/>
          <p:cNvCxnSpPr/>
          <p:nvPr/>
        </p:nvCxnSpPr>
        <p:spPr bwMode="auto">
          <a:xfrm flipV="1">
            <a:off x="3131840" y="3037391"/>
            <a:ext cx="2592288" cy="432048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6012160" y="2636912"/>
            <a:ext cx="223224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메뉴에서 </a:t>
            </a:r>
            <a:r>
              <a:rPr lang="en-US" altLang="ko-KR" dirty="0" smtClean="0"/>
              <a:t>open</a:t>
            </a:r>
            <a:r>
              <a:rPr lang="ko-KR" altLang="en-US" dirty="0"/>
              <a:t>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호출 되는 함수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 bwMode="auto">
          <a:xfrm>
            <a:off x="3131840" y="4149080"/>
            <a:ext cx="2592288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868144" y="4008552"/>
            <a:ext cx="309634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“1.0”  =&gt; 1</a:t>
            </a:r>
            <a:r>
              <a:rPr lang="ko-KR" altLang="en-US" dirty="0" smtClean="0"/>
              <a:t>행의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번째 칸부터 </a:t>
            </a:r>
            <a:r>
              <a:rPr lang="ko-KR" altLang="en-US" dirty="0" err="1" smtClean="0"/>
              <a:t>읽어들인</a:t>
            </a:r>
            <a:r>
              <a:rPr lang="ko-KR" altLang="en-US" dirty="0" smtClean="0"/>
              <a:t> 파일 내용을 삽입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 bwMode="auto">
          <a:xfrm>
            <a:off x="4283968" y="4941168"/>
            <a:ext cx="1296144" cy="36004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796136" y="5073131"/>
            <a:ext cx="202998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Text </a:t>
            </a:r>
            <a:r>
              <a:rPr lang="ko-KR" altLang="en-US" dirty="0" smtClean="0"/>
              <a:t>부품에 작성된 내용을 처음부터 끝까지 읽어 들임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 bwMode="auto">
          <a:xfrm>
            <a:off x="4211960" y="6021288"/>
            <a:ext cx="1440160" cy="216024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5868144" y="6093295"/>
            <a:ext cx="223224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읽어 들인 내용이 있으면 새로운 파일 이름으로 파일 내용저장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47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이벤트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8457" y="1125922"/>
            <a:ext cx="598370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부품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(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메모장이나 에디터 역할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)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1484784"/>
            <a:ext cx="5292080" cy="44935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sz="1000" b="0" dirty="0" err="1"/>
              <a:t>def</a:t>
            </a:r>
            <a:r>
              <a:rPr lang="en-US" altLang="ko-KR" sz="1000" b="0" dirty="0"/>
              <a:t> </a:t>
            </a:r>
            <a:r>
              <a:rPr lang="en-US" altLang="ko-KR" sz="1000" b="0" dirty="0" err="1"/>
              <a:t>EditClear</a:t>
            </a:r>
            <a:r>
              <a:rPr lang="en-US" altLang="ko-KR" sz="1000" b="0" dirty="0"/>
              <a:t>():</a:t>
            </a:r>
          </a:p>
          <a:p>
            <a:pPr algn="l" defTabSz="717550"/>
            <a:r>
              <a:rPr lang="en-US" altLang="ko-KR" sz="1000" b="0" dirty="0"/>
              <a:t>	</a:t>
            </a:r>
            <a:r>
              <a:rPr lang="en-US" altLang="ko-KR" sz="1000" b="0" dirty="0" err="1"/>
              <a:t>text.delete</a:t>
            </a:r>
            <a:r>
              <a:rPr lang="en-US" altLang="ko-KR" sz="1000" b="0" dirty="0"/>
              <a:t>("1.0","end")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 err="1"/>
              <a:t>def</a:t>
            </a:r>
            <a:r>
              <a:rPr lang="en-US" altLang="ko-KR" sz="1000" b="0" dirty="0"/>
              <a:t> exit():</a:t>
            </a:r>
          </a:p>
          <a:p>
            <a:pPr algn="l" defTabSz="717550"/>
            <a:r>
              <a:rPr lang="en-US" altLang="ko-KR" sz="1000" b="0" dirty="0"/>
              <a:t>	</a:t>
            </a:r>
            <a:r>
              <a:rPr lang="en-US" altLang="ko-KR" sz="1000" b="0" dirty="0" err="1"/>
              <a:t>mywind.quit</a:t>
            </a:r>
            <a:r>
              <a:rPr lang="en-US" altLang="ko-KR" sz="1000" b="0" dirty="0"/>
              <a:t>()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 err="1"/>
              <a:t>menubar</a:t>
            </a:r>
            <a:r>
              <a:rPr lang="en-US" altLang="ko-KR" sz="1000" b="0" dirty="0"/>
              <a:t> = </a:t>
            </a:r>
            <a:r>
              <a:rPr lang="en-US" altLang="ko-KR" sz="1000" b="0" dirty="0" err="1"/>
              <a:t>tkinter.Menu</a:t>
            </a:r>
            <a:r>
              <a:rPr lang="en-US" altLang="ko-KR" sz="1000" b="0" dirty="0"/>
              <a:t>(</a:t>
            </a:r>
            <a:r>
              <a:rPr lang="en-US" altLang="ko-KR" sz="1000" b="0" dirty="0" err="1"/>
              <a:t>mywind</a:t>
            </a:r>
            <a:r>
              <a:rPr lang="en-US" altLang="ko-KR" sz="1000" b="0" dirty="0"/>
              <a:t>)</a:t>
            </a:r>
          </a:p>
          <a:p>
            <a:pPr algn="l" defTabSz="717550"/>
            <a:r>
              <a:rPr lang="en-US" altLang="ko-KR" sz="1000" b="0" dirty="0" err="1"/>
              <a:t>mywind</a:t>
            </a:r>
            <a:r>
              <a:rPr lang="en-US" altLang="ko-KR" sz="1000" b="0" dirty="0"/>
              <a:t>['menu'] = </a:t>
            </a:r>
            <a:r>
              <a:rPr lang="en-US" altLang="ko-KR" sz="1000" b="0" dirty="0" err="1"/>
              <a:t>menubar</a:t>
            </a:r>
            <a:endParaRPr lang="en-US" altLang="ko-KR" sz="1000" b="0" dirty="0"/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 err="1"/>
              <a:t>menu_file</a:t>
            </a:r>
            <a:r>
              <a:rPr lang="en-US" altLang="ko-KR" sz="1000" b="0" dirty="0"/>
              <a:t> = </a:t>
            </a:r>
            <a:r>
              <a:rPr lang="en-US" altLang="ko-KR" sz="1000" b="0" dirty="0" err="1"/>
              <a:t>tkinter.Menu</a:t>
            </a:r>
            <a:r>
              <a:rPr lang="en-US" altLang="ko-KR" sz="1000" b="0" dirty="0"/>
              <a:t>(</a:t>
            </a:r>
            <a:r>
              <a:rPr lang="en-US" altLang="ko-KR" sz="1000" b="0" dirty="0" err="1"/>
              <a:t>menubar</a:t>
            </a:r>
            <a:r>
              <a:rPr lang="en-US" altLang="ko-KR" sz="1000" b="0" dirty="0"/>
              <a:t>, </a:t>
            </a:r>
            <a:r>
              <a:rPr lang="en-US" altLang="ko-KR" sz="1000" b="0" dirty="0" err="1"/>
              <a:t>tearoff</a:t>
            </a:r>
            <a:r>
              <a:rPr lang="en-US" altLang="ko-KR" sz="1000" b="0" dirty="0"/>
              <a:t> = 0)</a:t>
            </a:r>
          </a:p>
          <a:p>
            <a:pPr algn="l" defTabSz="717550"/>
            <a:r>
              <a:rPr lang="en-US" altLang="ko-KR" sz="1000" b="0" dirty="0" err="1"/>
              <a:t>menu_edit</a:t>
            </a:r>
            <a:r>
              <a:rPr lang="en-US" altLang="ko-KR" sz="1000" b="0" dirty="0"/>
              <a:t> = </a:t>
            </a:r>
            <a:r>
              <a:rPr lang="en-US" altLang="ko-KR" sz="1000" b="0" dirty="0" err="1"/>
              <a:t>tkinter.Menu</a:t>
            </a:r>
            <a:r>
              <a:rPr lang="en-US" altLang="ko-KR" sz="1000" b="0" dirty="0"/>
              <a:t>(</a:t>
            </a:r>
            <a:r>
              <a:rPr lang="en-US" altLang="ko-KR" sz="1000" b="0" dirty="0" err="1"/>
              <a:t>menubar</a:t>
            </a:r>
            <a:r>
              <a:rPr lang="en-US" altLang="ko-KR" sz="1000" b="0" dirty="0"/>
              <a:t>, </a:t>
            </a:r>
            <a:r>
              <a:rPr lang="en-US" altLang="ko-KR" sz="1000" b="0" dirty="0" err="1"/>
              <a:t>tearoff</a:t>
            </a:r>
            <a:r>
              <a:rPr lang="en-US" altLang="ko-KR" sz="1000" b="0" dirty="0"/>
              <a:t> = 0)</a:t>
            </a:r>
          </a:p>
          <a:p>
            <a:pPr algn="l" defTabSz="717550"/>
            <a:r>
              <a:rPr lang="en-US" altLang="ko-KR" sz="1000" b="0" dirty="0" err="1"/>
              <a:t>menu_help</a:t>
            </a:r>
            <a:r>
              <a:rPr lang="en-US" altLang="ko-KR" sz="1000" b="0" dirty="0"/>
              <a:t> = </a:t>
            </a:r>
            <a:r>
              <a:rPr lang="en-US" altLang="ko-KR" sz="1000" b="0" dirty="0" err="1"/>
              <a:t>tkinter.Menu</a:t>
            </a:r>
            <a:r>
              <a:rPr lang="en-US" altLang="ko-KR" sz="1000" b="0" dirty="0"/>
              <a:t>(</a:t>
            </a:r>
            <a:r>
              <a:rPr lang="en-US" altLang="ko-KR" sz="1000" b="0" dirty="0" err="1"/>
              <a:t>menubar</a:t>
            </a:r>
            <a:r>
              <a:rPr lang="en-US" altLang="ko-KR" sz="1000" b="0" dirty="0"/>
              <a:t>, </a:t>
            </a:r>
            <a:r>
              <a:rPr lang="en-US" altLang="ko-KR" sz="1000" b="0" dirty="0" err="1"/>
              <a:t>tearoff</a:t>
            </a:r>
            <a:r>
              <a:rPr lang="en-US" altLang="ko-KR" sz="1000" b="0" dirty="0"/>
              <a:t> = 0)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 err="1"/>
              <a:t>menubar.add_cascade</a:t>
            </a:r>
            <a:r>
              <a:rPr lang="en-US" altLang="ko-KR" sz="1000" b="0" dirty="0"/>
              <a:t>(menu = </a:t>
            </a:r>
            <a:r>
              <a:rPr lang="en-US" altLang="ko-KR" sz="1000" b="0" dirty="0" err="1"/>
              <a:t>menu_file</a:t>
            </a:r>
            <a:r>
              <a:rPr lang="en-US" altLang="ko-KR" sz="1000" b="0" dirty="0"/>
              <a:t>, label = "File")</a:t>
            </a:r>
          </a:p>
          <a:p>
            <a:pPr algn="l" defTabSz="717550"/>
            <a:r>
              <a:rPr lang="en-US" altLang="ko-KR" sz="1000" b="0" dirty="0" err="1"/>
              <a:t>menubar.add_cascade</a:t>
            </a:r>
            <a:r>
              <a:rPr lang="en-US" altLang="ko-KR" sz="1000" b="0" dirty="0"/>
              <a:t>(menu = </a:t>
            </a:r>
            <a:r>
              <a:rPr lang="en-US" altLang="ko-KR" sz="1000" b="0" dirty="0" err="1"/>
              <a:t>menu_edit</a:t>
            </a:r>
            <a:r>
              <a:rPr lang="en-US" altLang="ko-KR" sz="1000" b="0" dirty="0"/>
              <a:t>, label = "Edit")</a:t>
            </a:r>
          </a:p>
          <a:p>
            <a:pPr algn="l" defTabSz="717550"/>
            <a:r>
              <a:rPr lang="en-US" altLang="ko-KR" sz="1000" b="0" dirty="0" err="1"/>
              <a:t>menubar.add_cascade</a:t>
            </a:r>
            <a:r>
              <a:rPr lang="en-US" altLang="ko-KR" sz="1000" b="0" dirty="0"/>
              <a:t>(menu = </a:t>
            </a:r>
            <a:r>
              <a:rPr lang="en-US" altLang="ko-KR" sz="1000" b="0" dirty="0" err="1"/>
              <a:t>menu_help</a:t>
            </a:r>
            <a:r>
              <a:rPr lang="en-US" altLang="ko-KR" sz="1000" b="0" dirty="0"/>
              <a:t>, label = "Help")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 err="1"/>
              <a:t>menu_file.add_command</a:t>
            </a:r>
            <a:r>
              <a:rPr lang="en-US" altLang="ko-KR" sz="1000" b="0" dirty="0"/>
              <a:t>(label = "open", command = </a:t>
            </a:r>
            <a:r>
              <a:rPr lang="en-US" altLang="ko-KR" sz="1000" b="0" dirty="0" err="1"/>
              <a:t>openfile</a:t>
            </a:r>
            <a:r>
              <a:rPr lang="en-US" altLang="ko-KR" sz="1000" b="0" dirty="0"/>
              <a:t>)</a:t>
            </a:r>
          </a:p>
          <a:p>
            <a:pPr algn="l" defTabSz="717550"/>
            <a:r>
              <a:rPr lang="en-US" altLang="ko-KR" sz="1000" b="0" dirty="0" err="1"/>
              <a:t>menu_file.add_command</a:t>
            </a:r>
            <a:r>
              <a:rPr lang="en-US" altLang="ko-KR" sz="1000" b="0" dirty="0"/>
              <a:t>(label = "save as", command = </a:t>
            </a:r>
            <a:r>
              <a:rPr lang="en-US" altLang="ko-KR" sz="1000" b="0" dirty="0" err="1"/>
              <a:t>savefile</a:t>
            </a:r>
            <a:r>
              <a:rPr lang="en-US" altLang="ko-KR" sz="1000" b="0" dirty="0"/>
              <a:t>)</a:t>
            </a:r>
          </a:p>
          <a:p>
            <a:pPr algn="l" defTabSz="717550"/>
            <a:r>
              <a:rPr lang="en-US" altLang="ko-KR" sz="1000" b="0" dirty="0" err="1"/>
              <a:t>menu_file.add_command</a:t>
            </a:r>
            <a:r>
              <a:rPr lang="en-US" altLang="ko-KR" sz="1000" b="0" dirty="0"/>
              <a:t>(label = "Edit Clear", command = </a:t>
            </a:r>
            <a:r>
              <a:rPr lang="en-US" altLang="ko-KR" sz="1000" b="0" dirty="0" err="1"/>
              <a:t>EditClear</a:t>
            </a:r>
            <a:r>
              <a:rPr lang="en-US" altLang="ko-KR" sz="1000" b="0" dirty="0"/>
              <a:t>)</a:t>
            </a:r>
          </a:p>
          <a:p>
            <a:pPr algn="l" defTabSz="717550"/>
            <a:r>
              <a:rPr lang="en-US" altLang="ko-KR" sz="1000" b="0" dirty="0" err="1"/>
              <a:t>menu_file.add_command</a:t>
            </a:r>
            <a:r>
              <a:rPr lang="en-US" altLang="ko-KR" sz="1000" b="0" dirty="0"/>
              <a:t>(label = "Exit", command = exit)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 err="1"/>
              <a:t>mywind.mainloop</a:t>
            </a:r>
            <a:r>
              <a:rPr lang="en-US" altLang="ko-KR" sz="1000" b="0" dirty="0"/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50646" y="1665616"/>
            <a:ext cx="267327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메뉴에서 </a:t>
            </a:r>
            <a:r>
              <a:rPr lang="en-US" altLang="ko-KR" dirty="0" smtClean="0"/>
              <a:t>Edit Clear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호출 되는 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전체 내용 삭제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 bwMode="auto">
          <a:xfrm>
            <a:off x="3131840" y="1844824"/>
            <a:ext cx="2520280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직선 화살표 연결선 12"/>
          <p:cNvCxnSpPr/>
          <p:nvPr/>
        </p:nvCxnSpPr>
        <p:spPr bwMode="auto">
          <a:xfrm>
            <a:off x="3203848" y="2996952"/>
            <a:ext cx="2664296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156176" y="2852936"/>
            <a:ext cx="24482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메뉴 삽입할 </a:t>
            </a:r>
            <a:r>
              <a:rPr lang="ko-KR" altLang="en-US" dirty="0" err="1" smtClean="0"/>
              <a:t>메뉴바</a:t>
            </a:r>
            <a:r>
              <a:rPr lang="ko-KR" altLang="en-US" dirty="0" smtClean="0"/>
              <a:t> 생성 및 삽입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 bwMode="auto">
          <a:xfrm>
            <a:off x="4355976" y="4293096"/>
            <a:ext cx="1394670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5868144" y="4040256"/>
            <a:ext cx="24482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메뉴바에</a:t>
            </a:r>
            <a:r>
              <a:rPr lang="ko-KR" altLang="en-US" dirty="0" smtClean="0"/>
              <a:t> 메인 메뉴 삽입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 bwMode="auto">
          <a:xfrm>
            <a:off x="4617490" y="5013176"/>
            <a:ext cx="1394670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6156176" y="4858244"/>
            <a:ext cx="24482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메뉴 파일에 서브 메뉴 삽입 및 </a:t>
            </a:r>
            <a:r>
              <a:rPr lang="en-US" altLang="ko-KR" dirty="0" smtClean="0"/>
              <a:t>command </a:t>
            </a:r>
            <a:r>
              <a:rPr lang="ko-KR" altLang="en-US" dirty="0" smtClean="0"/>
              <a:t>지정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8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67744" y="2601703"/>
            <a:ext cx="4835834" cy="1015657"/>
          </a:xfrm>
          <a:prstGeom prst="rect">
            <a:avLst/>
          </a:prstGeom>
        </p:spPr>
        <p:txBody>
          <a:bodyPr wrap="square" lIns="91433" tIns="45717" rIns="91433" bIns="45717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+mn-ea"/>
                <a:ea typeface="+mn-ea"/>
              </a:rPr>
              <a:t>Thank you</a:t>
            </a:r>
            <a:endParaRPr lang="ko-KR" altLang="en-US" sz="6000" b="1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28630" y="2601703"/>
            <a:ext cx="4031602" cy="1015657"/>
          </a:xfrm>
          <a:prstGeom prst="rect">
            <a:avLst/>
          </a:prstGeom>
        </p:spPr>
        <p:txBody>
          <a:bodyPr wrap="none" lIns="91433" tIns="45717" rIns="91433" bIns="45717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en-US" altLang="ko-KR" sz="6000" dirty="0" smtClean="0">
                <a:solidFill>
                  <a:srgbClr val="00ACD6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Thank you</a:t>
            </a:r>
            <a:endParaRPr kumimoji="0" lang="ko-KR" altLang="en-US" sz="6000" dirty="0">
              <a:solidFill>
                <a:srgbClr val="00ACD6"/>
              </a:solidFill>
              <a:effectLst>
                <a:reflection blurRad="6350" stA="55000" endA="300" endPos="45500" dir="5400000" sy="-100000" algn="bl" rotWithShape="0"/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9512" y="5999885"/>
            <a:ext cx="5976664" cy="453451"/>
          </a:xfrm>
          <a:prstGeom prst="rect">
            <a:avLst/>
          </a:prstGeom>
          <a:noFill/>
        </p:spPr>
        <p:txBody>
          <a:bodyPr wrap="square" lIns="91433" tIns="45717" rIns="91433" bIns="45717" rtlCol="0">
            <a:spAutoFit/>
          </a:bodyPr>
          <a:lstStyle/>
          <a:p>
            <a:pPr algn="l">
              <a:lnSpc>
                <a:spcPts val="1300"/>
              </a:lnSpc>
            </a:pPr>
            <a:r>
              <a:rPr lang="ko-KR" altLang="en-US" sz="9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본사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13493 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경기도 성남시 분당구 </a:t>
            </a:r>
            <a:r>
              <a:rPr lang="ko-KR" altLang="en-US" sz="9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대왕판교로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644</a:t>
            </a:r>
            <a:r>
              <a:rPr lang="ko-KR" altLang="en-US" sz="9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번길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49 </a:t>
            </a:r>
            <a:r>
              <a:rPr lang="ko-KR" altLang="en-US" sz="9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한컴타워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3,4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층 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031-627-3000</a:t>
            </a:r>
          </a:p>
          <a:p>
            <a:pPr algn="l">
              <a:lnSpc>
                <a:spcPts val="1300"/>
              </a:lnSpc>
            </a:pPr>
            <a:r>
              <a:rPr lang="ko-KR" altLang="en-US" sz="9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연구소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13487 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경기도 성남시 분당구 판교로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228</a:t>
            </a:r>
            <a:r>
              <a:rPr lang="ko-KR" altLang="en-US" sz="9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번길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17 </a:t>
            </a:r>
            <a:r>
              <a:rPr lang="ko-KR" altLang="en-US" sz="9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판교세븐벤처밸리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2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단지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1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동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9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층 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031-600-5000  </a:t>
            </a:r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A474D"/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4973" y="5681584"/>
            <a:ext cx="4181003" cy="267696"/>
          </a:xfrm>
          <a:prstGeom prst="rect">
            <a:avLst/>
          </a:prstGeom>
          <a:noFill/>
        </p:spPr>
        <p:txBody>
          <a:bodyPr wrap="square" lIns="91433" tIns="45717" rIns="91433" bIns="45717" rtlCol="0">
            <a:spAutoFit/>
          </a:bodyPr>
          <a:lstStyle/>
          <a:p>
            <a:pPr algn="l">
              <a:lnSpc>
                <a:spcPts val="1300"/>
              </a:lnSpc>
            </a:pPr>
            <a:r>
              <a:rPr lang="ko-KR" altLang="en-US" sz="1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㈜</a:t>
            </a:r>
            <a:r>
              <a:rPr lang="ko-KR" altLang="en-US" sz="18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한컴</a:t>
            </a:r>
            <a:r>
              <a:rPr lang="en-US" altLang="ko-KR" sz="1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MDS </a:t>
            </a:r>
            <a:r>
              <a:rPr lang="ko-KR" altLang="en-US" sz="1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www.hancommds.com</a:t>
            </a:r>
            <a:endParaRPr lang="ko-KR" altLang="en-US" sz="1800" b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A474D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709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파일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0" y="1484784"/>
            <a:ext cx="7884368" cy="26345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/>
              <a:t>f = open("D:\Python_Study\Testfile.txt", 'r+')</a:t>
            </a:r>
          </a:p>
          <a:p>
            <a:pPr algn="l" defTabSz="717550"/>
            <a:r>
              <a:rPr lang="en-US" altLang="ko-KR" b="0" dirty="0"/>
              <a:t>print(</a:t>
            </a:r>
            <a:r>
              <a:rPr lang="en-US" altLang="ko-KR" b="0" dirty="0" err="1"/>
              <a:t>f.read</a:t>
            </a:r>
            <a:r>
              <a:rPr lang="en-US" altLang="ko-KR" b="0" dirty="0" smtClean="0"/>
              <a:t>())                          # </a:t>
            </a:r>
            <a:r>
              <a:rPr lang="ko-KR" altLang="en-US" b="0" dirty="0" smtClean="0"/>
              <a:t>파일 내용 전체 읽기</a:t>
            </a:r>
            <a:endParaRPr lang="en-US" altLang="ko-KR" b="0" dirty="0"/>
          </a:p>
          <a:p>
            <a:pPr algn="l" defTabSz="717550"/>
            <a:r>
              <a:rPr lang="en-US" altLang="ko-KR" b="0" dirty="0"/>
              <a:t>print(</a:t>
            </a:r>
            <a:r>
              <a:rPr lang="en-US" altLang="ko-KR" b="0" dirty="0" err="1"/>
              <a:t>f.tell</a:t>
            </a:r>
            <a:r>
              <a:rPr lang="en-US" altLang="ko-KR" b="0" dirty="0" smtClean="0"/>
              <a:t>())                           # </a:t>
            </a:r>
            <a:r>
              <a:rPr lang="ko-KR" altLang="en-US" b="0" dirty="0" smtClean="0"/>
              <a:t>현재 파일 포인터 위치 출력</a:t>
            </a:r>
            <a:endParaRPr lang="en-US" altLang="ko-KR" b="0" dirty="0"/>
          </a:p>
          <a:p>
            <a:pPr algn="l" defTabSz="717550"/>
            <a:r>
              <a:rPr lang="en-US" altLang="ko-KR" b="0" dirty="0" err="1"/>
              <a:t>f.seek</a:t>
            </a:r>
            <a:r>
              <a:rPr lang="en-US" altLang="ko-KR" b="0" dirty="0"/>
              <a:t>(0,0</a:t>
            </a:r>
            <a:r>
              <a:rPr lang="en-US" altLang="ko-KR" b="0" dirty="0" smtClean="0"/>
              <a:t>)                              # </a:t>
            </a:r>
            <a:r>
              <a:rPr lang="ko-KR" altLang="en-US" b="0" dirty="0" smtClean="0"/>
              <a:t>파일 포인터 위치를 맨 앞으로 이동</a:t>
            </a:r>
            <a:endParaRPr lang="en-US" altLang="ko-KR" b="0" dirty="0"/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 err="1"/>
              <a:t>f.write</a:t>
            </a:r>
            <a:r>
              <a:rPr lang="en-US" altLang="ko-KR" b="0" dirty="0"/>
              <a:t>("c/</a:t>
            </a:r>
            <a:r>
              <a:rPr lang="en-US" altLang="ko-KR" b="0" dirty="0" err="1"/>
              <a:t>c</a:t>
            </a:r>
            <a:r>
              <a:rPr lang="en-US" altLang="ko-KR" b="0" dirty="0" err="1" smtClean="0"/>
              <a:t>++</a:t>
            </a:r>
            <a:r>
              <a:rPr lang="en-US" altLang="ko-KR" b="0" dirty="0" smtClean="0"/>
              <a:t>")                      # </a:t>
            </a:r>
            <a:r>
              <a:rPr lang="ko-KR" altLang="en-US" b="0" dirty="0" smtClean="0"/>
              <a:t>현재 위치에 </a:t>
            </a:r>
            <a:r>
              <a:rPr lang="en-US" altLang="ko-KR" b="0" dirty="0" smtClean="0"/>
              <a:t>“c/</a:t>
            </a:r>
            <a:r>
              <a:rPr lang="en-US" altLang="ko-KR" b="0" dirty="0" err="1" smtClean="0"/>
              <a:t>c++</a:t>
            </a:r>
            <a:r>
              <a:rPr lang="en-US" altLang="ko-KR" b="0" dirty="0" smtClean="0"/>
              <a:t>”</a:t>
            </a:r>
            <a:r>
              <a:rPr lang="ko-KR" altLang="en-US" b="0" dirty="0" smtClean="0"/>
              <a:t>문자열 저장</a:t>
            </a:r>
            <a:endParaRPr lang="en-US" altLang="ko-KR" b="0" dirty="0"/>
          </a:p>
          <a:p>
            <a:pPr algn="l" defTabSz="717550"/>
            <a:r>
              <a:rPr lang="en-US" altLang="ko-KR" b="0" dirty="0" err="1"/>
              <a:t>f.flush</a:t>
            </a:r>
            <a:r>
              <a:rPr lang="en-US" altLang="ko-KR" b="0" dirty="0" smtClean="0"/>
              <a:t>()                                  # </a:t>
            </a:r>
            <a:r>
              <a:rPr lang="ko-KR" altLang="en-US" b="0" dirty="0" smtClean="0"/>
              <a:t>쓰기 버퍼 비워주는 동작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실제 파일에 저장</a:t>
            </a:r>
            <a:endParaRPr lang="en-US" altLang="ko-KR" b="0" dirty="0"/>
          </a:p>
          <a:p>
            <a:pPr algn="l" defTabSz="717550"/>
            <a:r>
              <a:rPr lang="en-US" altLang="ko-KR" b="0" dirty="0" err="1"/>
              <a:t>f.seek</a:t>
            </a:r>
            <a:r>
              <a:rPr lang="en-US" altLang="ko-KR" b="0" dirty="0"/>
              <a:t>(0,0)</a:t>
            </a:r>
          </a:p>
          <a:p>
            <a:pPr algn="l" defTabSz="717550"/>
            <a:r>
              <a:rPr lang="en-US" altLang="ko-KR" b="0" dirty="0"/>
              <a:t>print(</a:t>
            </a:r>
            <a:r>
              <a:rPr lang="en-US" altLang="ko-KR" b="0" dirty="0" err="1"/>
              <a:t>f.read</a:t>
            </a:r>
            <a:r>
              <a:rPr lang="en-US" altLang="ko-KR" b="0" dirty="0"/>
              <a:t>())</a:t>
            </a:r>
          </a:p>
          <a:p>
            <a:pPr algn="l" defTabSz="717550"/>
            <a:r>
              <a:rPr lang="en-US" altLang="ko-KR" b="0" dirty="0" err="1"/>
              <a:t>f.close</a:t>
            </a:r>
            <a:r>
              <a:rPr lang="en-US" altLang="ko-KR" b="0" dirty="0"/>
              <a:t>()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-43551" y="1125922"/>
            <a:ext cx="367944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파일 임의 접근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365104"/>
            <a:ext cx="7812360" cy="2271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/>
              <a:t>python programming</a:t>
            </a:r>
          </a:p>
          <a:p>
            <a:pPr algn="l"/>
            <a:r>
              <a:rPr lang="en-US" altLang="ko-KR" sz="1200" dirty="0"/>
              <a:t>good</a:t>
            </a:r>
          </a:p>
          <a:p>
            <a:pPr algn="l"/>
            <a:r>
              <a:rPr lang="en-US" altLang="ko-KR" sz="1200" dirty="0"/>
              <a:t>study</a:t>
            </a:r>
          </a:p>
          <a:p>
            <a:pPr algn="l"/>
            <a:r>
              <a:rPr lang="en-US" altLang="ko-KR" sz="1200" dirty="0"/>
              <a:t>very </a:t>
            </a:r>
            <a:r>
              <a:rPr lang="en-US" altLang="ko-KR" sz="1200" dirty="0" err="1"/>
              <a:t>very</a:t>
            </a:r>
            <a:r>
              <a:rPr lang="en-US" altLang="ko-KR" sz="1200" dirty="0"/>
              <a:t> hot language</a:t>
            </a:r>
          </a:p>
          <a:p>
            <a:pPr algn="l"/>
            <a:r>
              <a:rPr lang="en-US" altLang="ko-KR" sz="1200" dirty="0"/>
              <a:t>55</a:t>
            </a:r>
          </a:p>
          <a:p>
            <a:pPr algn="l"/>
            <a:r>
              <a:rPr lang="en-US" altLang="ko-KR" sz="1200" dirty="0"/>
              <a:t>c/</a:t>
            </a:r>
            <a:r>
              <a:rPr lang="en-US" altLang="ko-KR" sz="1200" dirty="0" err="1"/>
              <a:t>c++</a:t>
            </a:r>
            <a:r>
              <a:rPr lang="en-US" altLang="ko-KR" sz="1200" dirty="0"/>
              <a:t>n programming</a:t>
            </a:r>
          </a:p>
          <a:p>
            <a:pPr algn="l"/>
            <a:r>
              <a:rPr lang="en-US" altLang="ko-KR" sz="1200" dirty="0"/>
              <a:t>good</a:t>
            </a:r>
          </a:p>
          <a:p>
            <a:pPr algn="l"/>
            <a:r>
              <a:rPr lang="en-US" altLang="ko-KR" sz="1200" dirty="0"/>
              <a:t>study</a:t>
            </a:r>
          </a:p>
          <a:p>
            <a:pPr algn="l"/>
            <a:r>
              <a:rPr lang="en-US" altLang="ko-KR" sz="1200" dirty="0"/>
              <a:t>very </a:t>
            </a:r>
            <a:r>
              <a:rPr lang="en-US" altLang="ko-KR" sz="1200" dirty="0" err="1"/>
              <a:t>very</a:t>
            </a:r>
            <a:r>
              <a:rPr lang="en-US" altLang="ko-KR" sz="1200" dirty="0"/>
              <a:t> hot language</a:t>
            </a:r>
          </a:p>
          <a:p>
            <a:pPr algn="l"/>
            <a:r>
              <a:rPr lang="en-US" altLang="ko-KR" sz="1200" dirty="0"/>
              <a:t>[Finished in 0.2s]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6017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파일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0" y="1484784"/>
            <a:ext cx="4788024" cy="263456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 err="1"/>
              <a:t>mybytes</a:t>
            </a:r>
            <a:r>
              <a:rPr lang="en-US" altLang="ko-KR" b="0" dirty="0"/>
              <a:t> = bytes([236, 130, 172,235,158, 145])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 err="1"/>
              <a:t>mystr</a:t>
            </a:r>
            <a:r>
              <a:rPr lang="en-US" altLang="ko-KR" b="0" dirty="0"/>
              <a:t> = </a:t>
            </a:r>
            <a:r>
              <a:rPr lang="en-US" altLang="ko-KR" b="0" dirty="0" err="1"/>
              <a:t>mybytes.decode</a:t>
            </a:r>
            <a:r>
              <a:rPr lang="en-US" altLang="ko-KR" b="0" dirty="0"/>
              <a:t>("utf-8")</a:t>
            </a:r>
          </a:p>
          <a:p>
            <a:pPr algn="l" defTabSz="717550"/>
            <a:r>
              <a:rPr lang="en-US" altLang="ko-KR" b="0" dirty="0"/>
              <a:t>print(</a:t>
            </a:r>
            <a:r>
              <a:rPr lang="en-US" altLang="ko-KR" b="0" dirty="0" err="1"/>
              <a:t>mystr</a:t>
            </a:r>
            <a:r>
              <a:rPr lang="en-US" altLang="ko-KR" b="0" dirty="0"/>
              <a:t>)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 err="1"/>
              <a:t>mystr</a:t>
            </a:r>
            <a:r>
              <a:rPr lang="en-US" altLang="ko-KR" b="0" dirty="0"/>
              <a:t> = "</a:t>
            </a:r>
            <a:r>
              <a:rPr lang="ko-KR" altLang="en-US" b="0" dirty="0" err="1"/>
              <a:t>파이썬</a:t>
            </a:r>
            <a:r>
              <a:rPr lang="ko-KR" altLang="en-US" b="0" dirty="0"/>
              <a:t> 사랑</a:t>
            </a:r>
            <a:r>
              <a:rPr lang="en-US" altLang="ko-KR" b="0" dirty="0"/>
              <a:t>"</a:t>
            </a:r>
          </a:p>
          <a:p>
            <a:pPr algn="l" defTabSz="717550"/>
            <a:r>
              <a:rPr lang="en-US" altLang="ko-KR" b="0" dirty="0" err="1"/>
              <a:t>mytestbytes</a:t>
            </a:r>
            <a:r>
              <a:rPr lang="en-US" altLang="ko-KR" b="0" dirty="0"/>
              <a:t> = </a:t>
            </a:r>
            <a:r>
              <a:rPr lang="en-US" altLang="ko-KR" b="0" dirty="0" err="1"/>
              <a:t>mystr.encode</a:t>
            </a:r>
            <a:r>
              <a:rPr lang="en-US" altLang="ko-KR" b="0" dirty="0"/>
              <a:t>("utf-8")</a:t>
            </a:r>
          </a:p>
          <a:p>
            <a:pPr algn="l" defTabSz="717550"/>
            <a:r>
              <a:rPr lang="en-US" altLang="ko-KR" b="0" dirty="0"/>
              <a:t>print(</a:t>
            </a:r>
            <a:r>
              <a:rPr lang="en-US" altLang="ko-KR" b="0" dirty="0" err="1"/>
              <a:t>mytestbytes</a:t>
            </a:r>
            <a:r>
              <a:rPr lang="en-US" altLang="ko-KR" b="0" dirty="0"/>
              <a:t>)</a:t>
            </a:r>
          </a:p>
          <a:p>
            <a:pPr algn="l" defTabSz="717550"/>
            <a:r>
              <a:rPr lang="en-US" altLang="ko-KR" b="0" dirty="0"/>
              <a:t>mystr1 = </a:t>
            </a:r>
            <a:r>
              <a:rPr lang="en-US" altLang="ko-KR" b="0" dirty="0" err="1"/>
              <a:t>mytestbytes.decode</a:t>
            </a:r>
            <a:r>
              <a:rPr lang="en-US" altLang="ko-KR" b="0" dirty="0"/>
              <a:t>("utf-8")</a:t>
            </a:r>
          </a:p>
          <a:p>
            <a:pPr algn="l" defTabSz="717550"/>
            <a:r>
              <a:rPr lang="en-US" altLang="ko-KR" b="0" dirty="0"/>
              <a:t>print(mystr1)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-43551" y="1125922"/>
            <a:ext cx="367944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유니코드 </a:t>
            </a: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인코딩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,</a:t>
            </a: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디코딩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 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/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바이트객체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cxnSp>
        <p:nvCxnSpPr>
          <p:cNvPr id="6" name="직선 화살표 연결선 5"/>
          <p:cNvCxnSpPr/>
          <p:nvPr/>
        </p:nvCxnSpPr>
        <p:spPr bwMode="auto">
          <a:xfrm>
            <a:off x="4788024" y="1628800"/>
            <a:ext cx="504056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580112" y="1433699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바이트 타입 객체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 bwMode="auto">
          <a:xfrm>
            <a:off x="3491880" y="2204864"/>
            <a:ext cx="864096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644008" y="1988840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바이트객체를 </a:t>
            </a:r>
            <a:r>
              <a:rPr lang="en-US" altLang="ko-KR" dirty="0" smtClean="0"/>
              <a:t>utf-8 </a:t>
            </a:r>
            <a:r>
              <a:rPr lang="ko-KR" altLang="en-US" dirty="0" smtClean="0"/>
              <a:t>방식으로 </a:t>
            </a:r>
            <a:r>
              <a:rPr lang="ko-KR" altLang="en-US" dirty="0" err="1" smtClean="0"/>
              <a:t>디코딩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 bwMode="auto">
          <a:xfrm>
            <a:off x="3851920" y="3140968"/>
            <a:ext cx="864096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4819082" y="2987079"/>
            <a:ext cx="331236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유니코드 문자 </a:t>
            </a:r>
            <a:r>
              <a:rPr lang="en-US" altLang="ko-KR" dirty="0" smtClean="0"/>
              <a:t>utf-8 </a:t>
            </a:r>
            <a:r>
              <a:rPr lang="ko-KR" altLang="en-US" dirty="0" smtClean="0"/>
              <a:t>방식으로 </a:t>
            </a:r>
            <a:r>
              <a:rPr lang="ko-KR" altLang="en-US" dirty="0" err="1" smtClean="0"/>
              <a:t>인코딩</a:t>
            </a:r>
            <a:endParaRPr lang="en-US" altLang="ko-KR" dirty="0" smtClean="0"/>
          </a:p>
          <a:p>
            <a:r>
              <a:rPr lang="en-US" altLang="ko-KR" dirty="0" smtClean="0"/>
              <a:t>=&gt; Bytes </a:t>
            </a:r>
            <a:r>
              <a:rPr lang="ko-KR" altLang="en-US" dirty="0" smtClean="0"/>
              <a:t>객체로 변환</a:t>
            </a:r>
            <a:endParaRPr lang="ko-KR" altLang="en-US" dirty="0"/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0" y="4407841"/>
            <a:ext cx="4788024" cy="211750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 err="1"/>
              <a:t>mytext</a:t>
            </a:r>
            <a:r>
              <a:rPr lang="en-US" altLang="ko-KR" b="0" dirty="0"/>
              <a:t> = "python</a:t>
            </a:r>
            <a:r>
              <a:rPr lang="en-US" altLang="ko-KR" b="0" dirty="0" smtClean="0"/>
              <a:t>"</a:t>
            </a:r>
            <a:endParaRPr lang="en-US" altLang="ko-KR" b="0" dirty="0"/>
          </a:p>
          <a:p>
            <a:pPr algn="l" defTabSz="717550"/>
            <a:r>
              <a:rPr lang="en-US" altLang="ko-KR" b="0" dirty="0"/>
              <a:t>f = open("mytext_utf8.txt", "</a:t>
            </a:r>
            <a:r>
              <a:rPr lang="en-US" altLang="ko-KR" b="0" dirty="0" err="1"/>
              <a:t>wb</a:t>
            </a:r>
            <a:r>
              <a:rPr lang="en-US" altLang="ko-KR" b="0" dirty="0"/>
              <a:t>")</a:t>
            </a:r>
          </a:p>
          <a:p>
            <a:pPr algn="l" defTabSz="717550"/>
            <a:r>
              <a:rPr lang="en-US" altLang="ko-KR" b="0" dirty="0" err="1"/>
              <a:t>f.write</a:t>
            </a:r>
            <a:r>
              <a:rPr lang="en-US" altLang="ko-KR" b="0" dirty="0"/>
              <a:t>(</a:t>
            </a:r>
            <a:r>
              <a:rPr lang="en-US" altLang="ko-KR" b="0" dirty="0" err="1"/>
              <a:t>mytext.encode</a:t>
            </a:r>
            <a:r>
              <a:rPr lang="en-US" altLang="ko-KR" b="0" dirty="0"/>
              <a:t>("utf-8"))</a:t>
            </a:r>
          </a:p>
          <a:p>
            <a:pPr algn="l" defTabSz="717550"/>
            <a:r>
              <a:rPr lang="en-US" altLang="ko-KR" b="0" dirty="0" err="1"/>
              <a:t>f.close</a:t>
            </a:r>
            <a:r>
              <a:rPr lang="en-US" altLang="ko-KR" b="0" dirty="0"/>
              <a:t>()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/>
              <a:t>f = open("mytext_utf16.txt","wb")</a:t>
            </a:r>
          </a:p>
          <a:p>
            <a:pPr algn="l" defTabSz="717550"/>
            <a:r>
              <a:rPr lang="en-US" altLang="ko-KR" b="0" dirty="0" err="1"/>
              <a:t>f.write</a:t>
            </a:r>
            <a:r>
              <a:rPr lang="en-US" altLang="ko-KR" b="0" dirty="0"/>
              <a:t>(</a:t>
            </a:r>
            <a:r>
              <a:rPr lang="en-US" altLang="ko-KR" b="0" dirty="0" err="1"/>
              <a:t>mytext.encode</a:t>
            </a:r>
            <a:r>
              <a:rPr lang="en-US" altLang="ko-KR" b="0" dirty="0"/>
              <a:t>("utf-16"))</a:t>
            </a:r>
          </a:p>
          <a:p>
            <a:pPr algn="l" defTabSz="717550"/>
            <a:r>
              <a:rPr lang="en-US" altLang="ko-KR" b="0" dirty="0" err="1"/>
              <a:t>f.close</a:t>
            </a:r>
            <a:r>
              <a:rPr lang="en-US" altLang="ko-KR" b="0" dirty="0"/>
              <a:t>()</a:t>
            </a:r>
          </a:p>
        </p:txBody>
      </p:sp>
      <p:cxnSp>
        <p:nvCxnSpPr>
          <p:cNvPr id="19" name="직선 화살표 연결선 18"/>
          <p:cNvCxnSpPr/>
          <p:nvPr/>
        </p:nvCxnSpPr>
        <p:spPr bwMode="auto">
          <a:xfrm>
            <a:off x="3203848" y="5085184"/>
            <a:ext cx="1944216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5292080" y="5013176"/>
            <a:ext cx="252028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“python”</a:t>
            </a:r>
            <a:r>
              <a:rPr lang="ko-KR" altLang="en-US" dirty="0" smtClean="0"/>
              <a:t>문자열을</a:t>
            </a:r>
            <a:r>
              <a:rPr lang="en-US" altLang="ko-KR" dirty="0" smtClean="0"/>
              <a:t> utf-8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방식으로 저장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 bwMode="auto">
          <a:xfrm>
            <a:off x="3419872" y="5805264"/>
            <a:ext cx="1728192" cy="144016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292080" y="5830815"/>
            <a:ext cx="252028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“python”</a:t>
            </a:r>
            <a:r>
              <a:rPr lang="ko-KR" altLang="en-US" dirty="0" smtClean="0"/>
              <a:t>문자열을</a:t>
            </a:r>
            <a:r>
              <a:rPr lang="en-US" altLang="ko-KR" dirty="0" smtClean="0"/>
              <a:t> utf-16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방식으로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776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파일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0" y="1484784"/>
            <a:ext cx="5796136" cy="49613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/>
              <a:t>import sys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/>
              <a:t>f = open("mytext.txt", "r")  #  "mytext.txt" == </a:t>
            </a:r>
            <a:r>
              <a:rPr lang="en-US" altLang="ko-KR" b="0" dirty="0" err="1"/>
              <a:t>sys.argv</a:t>
            </a:r>
            <a:r>
              <a:rPr lang="en-US" altLang="ko-KR" b="0" dirty="0"/>
              <a:t>[1] 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 err="1"/>
              <a:t>mystr</a:t>
            </a:r>
            <a:r>
              <a:rPr lang="en-US" altLang="ko-KR" b="0" dirty="0"/>
              <a:t> = </a:t>
            </a:r>
            <a:r>
              <a:rPr lang="en-US" altLang="ko-KR" b="0" dirty="0" err="1"/>
              <a:t>f.read</a:t>
            </a:r>
            <a:r>
              <a:rPr lang="en-US" altLang="ko-KR" b="0" dirty="0"/>
              <a:t>()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 err="1"/>
              <a:t>mylist</a:t>
            </a:r>
            <a:r>
              <a:rPr lang="en-US" altLang="ko-KR" b="0" dirty="0"/>
              <a:t> = </a:t>
            </a:r>
            <a:r>
              <a:rPr lang="en-US" altLang="ko-KR" b="0" dirty="0" err="1"/>
              <a:t>mystr.split</a:t>
            </a:r>
            <a:r>
              <a:rPr lang="en-US" altLang="ko-KR" b="0" dirty="0"/>
              <a:t>(" ")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/>
              <a:t>print(</a:t>
            </a:r>
            <a:r>
              <a:rPr lang="en-US" altLang="ko-KR" b="0" dirty="0" err="1"/>
              <a:t>mylist</a:t>
            </a:r>
            <a:r>
              <a:rPr lang="en-US" altLang="ko-KR" b="0" dirty="0"/>
              <a:t>)</a:t>
            </a:r>
          </a:p>
          <a:p>
            <a:pPr algn="l" defTabSz="717550"/>
            <a:r>
              <a:rPr lang="en-US" altLang="ko-KR" b="0" dirty="0" err="1"/>
              <a:t>mylist_cnv</a:t>
            </a:r>
            <a:r>
              <a:rPr lang="en-US" altLang="ko-KR" b="0" dirty="0"/>
              <a:t> = {}</a:t>
            </a:r>
          </a:p>
          <a:p>
            <a:pPr algn="l" defTabSz="717550"/>
            <a:r>
              <a:rPr lang="en-US" altLang="ko-KR" b="0" dirty="0"/>
              <a:t>for s in </a:t>
            </a:r>
            <a:r>
              <a:rPr lang="en-US" altLang="ko-KR" b="0" dirty="0" err="1"/>
              <a:t>mylist</a:t>
            </a:r>
            <a:r>
              <a:rPr lang="en-US" altLang="ko-KR" b="0" dirty="0"/>
              <a:t>:</a:t>
            </a:r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tmp</a:t>
            </a:r>
            <a:r>
              <a:rPr lang="en-US" altLang="ko-KR" b="0" dirty="0"/>
              <a:t> = </a:t>
            </a:r>
            <a:r>
              <a:rPr lang="en-US" altLang="ko-KR" b="0" dirty="0" err="1"/>
              <a:t>s.strip</a:t>
            </a:r>
            <a:r>
              <a:rPr lang="en-US" altLang="ko-KR" b="0" dirty="0"/>
              <a:t>()</a:t>
            </a:r>
          </a:p>
          <a:p>
            <a:pPr algn="l" defTabSz="717550"/>
            <a:r>
              <a:rPr lang="en-US" altLang="ko-KR" b="0" dirty="0"/>
              <a:t>	if </a:t>
            </a:r>
            <a:r>
              <a:rPr lang="en-US" altLang="ko-KR" b="0" dirty="0" err="1"/>
              <a:t>tmp</a:t>
            </a:r>
            <a:r>
              <a:rPr lang="en-US" altLang="ko-KR" b="0" dirty="0"/>
              <a:t> in </a:t>
            </a:r>
            <a:r>
              <a:rPr lang="en-US" altLang="ko-KR" b="0" dirty="0" err="1"/>
              <a:t>mylist_cnv</a:t>
            </a:r>
            <a:r>
              <a:rPr lang="en-US" altLang="ko-KR" b="0" dirty="0"/>
              <a:t>:</a:t>
            </a:r>
          </a:p>
          <a:p>
            <a:pPr algn="l" defTabSz="717550"/>
            <a:r>
              <a:rPr lang="en-US" altLang="ko-KR" b="0" dirty="0"/>
              <a:t>		</a:t>
            </a:r>
            <a:r>
              <a:rPr lang="en-US" altLang="ko-KR" b="0" dirty="0" err="1"/>
              <a:t>mylist_cnv</a:t>
            </a:r>
            <a:r>
              <a:rPr lang="en-US" altLang="ko-KR" b="0" dirty="0"/>
              <a:t>[</a:t>
            </a:r>
            <a:r>
              <a:rPr lang="en-US" altLang="ko-KR" b="0" dirty="0" err="1"/>
              <a:t>tmp</a:t>
            </a:r>
            <a:r>
              <a:rPr lang="en-US" altLang="ko-KR" b="0" dirty="0"/>
              <a:t>] = </a:t>
            </a:r>
            <a:r>
              <a:rPr lang="en-US" altLang="ko-KR" b="0" dirty="0" err="1"/>
              <a:t>mylist_cnv</a:t>
            </a:r>
            <a:r>
              <a:rPr lang="en-US" altLang="ko-KR" b="0" dirty="0"/>
              <a:t>[</a:t>
            </a:r>
            <a:r>
              <a:rPr lang="en-US" altLang="ko-KR" b="0" dirty="0" err="1"/>
              <a:t>tmp</a:t>
            </a:r>
            <a:r>
              <a:rPr lang="en-US" altLang="ko-KR" b="0" dirty="0"/>
              <a:t>] + 1</a:t>
            </a:r>
          </a:p>
          <a:p>
            <a:pPr algn="l" defTabSz="717550"/>
            <a:r>
              <a:rPr lang="en-US" altLang="ko-KR" b="0" dirty="0"/>
              <a:t>	else:</a:t>
            </a:r>
          </a:p>
          <a:p>
            <a:pPr algn="l" defTabSz="717550"/>
            <a:r>
              <a:rPr lang="en-US" altLang="ko-KR" b="0" dirty="0"/>
              <a:t>		</a:t>
            </a:r>
            <a:r>
              <a:rPr lang="en-US" altLang="ko-KR" b="0" dirty="0" err="1"/>
              <a:t>mylist_cnv</a:t>
            </a:r>
            <a:r>
              <a:rPr lang="en-US" altLang="ko-KR" b="0" dirty="0"/>
              <a:t>[</a:t>
            </a:r>
            <a:r>
              <a:rPr lang="en-US" altLang="ko-KR" b="0" dirty="0" err="1"/>
              <a:t>tmp</a:t>
            </a:r>
            <a:r>
              <a:rPr lang="en-US" altLang="ko-KR" b="0" dirty="0"/>
              <a:t>] = 1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/>
              <a:t>print(</a:t>
            </a:r>
            <a:r>
              <a:rPr lang="en-US" altLang="ko-KR" b="0" dirty="0" err="1"/>
              <a:t>len</a:t>
            </a:r>
            <a:r>
              <a:rPr lang="en-US" altLang="ko-KR" b="0" dirty="0"/>
              <a:t>(</a:t>
            </a:r>
            <a:r>
              <a:rPr lang="en-US" altLang="ko-KR" b="0" dirty="0" err="1"/>
              <a:t>mylist_cnv</a:t>
            </a:r>
            <a:r>
              <a:rPr lang="en-US" altLang="ko-KR" b="0" dirty="0"/>
              <a:t>))</a:t>
            </a:r>
          </a:p>
          <a:p>
            <a:pPr algn="l" defTabSz="717550"/>
            <a:r>
              <a:rPr lang="en-US" altLang="ko-KR" b="0" dirty="0"/>
              <a:t>print(</a:t>
            </a:r>
            <a:r>
              <a:rPr lang="en-US" altLang="ko-KR" b="0" dirty="0" err="1"/>
              <a:t>mylist_cnv</a:t>
            </a:r>
            <a:r>
              <a:rPr lang="en-US" altLang="ko-KR" b="0" dirty="0"/>
              <a:t>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-43551" y="1125922"/>
            <a:ext cx="367944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파일 내용 중 단어 구별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cxnSp>
        <p:nvCxnSpPr>
          <p:cNvPr id="3" name="직선 화살표 연결선 2"/>
          <p:cNvCxnSpPr/>
          <p:nvPr/>
        </p:nvCxnSpPr>
        <p:spPr bwMode="auto">
          <a:xfrm>
            <a:off x="2699792" y="3212976"/>
            <a:ext cx="3312368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228184" y="2852936"/>
            <a:ext cx="201622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읽어 들인 파일 내용을 공백</a:t>
            </a:r>
            <a:r>
              <a:rPr lang="en-US" altLang="ko-KR" dirty="0" smtClean="0"/>
              <a:t>(“ “) </a:t>
            </a:r>
            <a:r>
              <a:rPr lang="ko-KR" altLang="en-US" dirty="0" smtClean="0"/>
              <a:t>문자로 문자열 구분하여 </a:t>
            </a:r>
            <a:r>
              <a:rPr lang="en-US" altLang="ko-KR" dirty="0" smtClean="0"/>
              <a:t>list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 bwMode="auto">
          <a:xfrm>
            <a:off x="2699792" y="4437112"/>
            <a:ext cx="3096344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796136" y="4221088"/>
            <a:ext cx="31683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단어에 포함된 </a:t>
            </a:r>
            <a:r>
              <a:rPr lang="en-US" altLang="ko-KR" dirty="0" smtClean="0"/>
              <a:t>\n or </a:t>
            </a:r>
            <a:r>
              <a:rPr lang="ko-KR" altLang="en-US" dirty="0" smtClean="0"/>
              <a:t>공백 제거</a:t>
            </a:r>
            <a:endParaRPr lang="ko-KR" altLang="en-US" dirty="0"/>
          </a:p>
        </p:txBody>
      </p:sp>
      <p:sp>
        <p:nvSpPr>
          <p:cNvPr id="18" name="오른쪽 중괄호 17"/>
          <p:cNvSpPr/>
          <p:nvPr/>
        </p:nvSpPr>
        <p:spPr bwMode="auto">
          <a:xfrm>
            <a:off x="5436096" y="4725144"/>
            <a:ext cx="360040" cy="936104"/>
          </a:xfrm>
          <a:prstGeom prst="rightBrace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96136" y="4858409"/>
            <a:ext cx="302433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단어별로</a:t>
            </a:r>
            <a:r>
              <a:rPr lang="ko-KR" altLang="en-US" dirty="0" smtClean="0"/>
              <a:t> 사전에 포함시키되 사전에 이미 단어가 있으면 사전 </a:t>
            </a:r>
            <a:r>
              <a:rPr lang="en-US" altLang="ko-KR" dirty="0" smtClean="0"/>
              <a:t>value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증가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2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예외처리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0" y="1484784"/>
            <a:ext cx="7884368" cy="18589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/>
              <a:t>try:</a:t>
            </a:r>
          </a:p>
          <a:p>
            <a:pPr algn="l" defTabSz="717550"/>
            <a:r>
              <a:rPr lang="en-US" altLang="ko-KR" b="0" dirty="0"/>
              <a:t>	f = open("</a:t>
            </a:r>
            <a:r>
              <a:rPr lang="en-US" altLang="ko-KR" b="0" dirty="0" err="1"/>
              <a:t>hellopython.txt","r</a:t>
            </a:r>
            <a:r>
              <a:rPr lang="en-US" altLang="ko-KR" b="0" dirty="0"/>
              <a:t>")</a:t>
            </a:r>
          </a:p>
          <a:p>
            <a:pPr algn="l" defTabSz="717550"/>
            <a:r>
              <a:rPr lang="en-US" altLang="ko-KR" b="0" dirty="0"/>
              <a:t>except </a:t>
            </a:r>
            <a:r>
              <a:rPr lang="en-US" altLang="ko-KR" b="0" dirty="0" err="1"/>
              <a:t>FileNotFoundError</a:t>
            </a:r>
            <a:r>
              <a:rPr lang="en-US" altLang="ko-KR" b="0" dirty="0"/>
              <a:t>:</a:t>
            </a:r>
          </a:p>
          <a:p>
            <a:pPr algn="l" defTabSz="717550"/>
            <a:r>
              <a:rPr lang="en-US" altLang="ko-KR" b="0" dirty="0"/>
              <a:t>	print("no file")</a:t>
            </a:r>
          </a:p>
          <a:p>
            <a:pPr algn="l" defTabSz="717550"/>
            <a:r>
              <a:rPr lang="en-US" altLang="ko-KR" b="0" dirty="0"/>
              <a:t>	raise </a:t>
            </a:r>
            <a:r>
              <a:rPr lang="en-US" altLang="ko-KR" b="0" dirty="0" err="1"/>
              <a:t>SystemExit</a:t>
            </a:r>
            <a:endParaRPr lang="en-US" altLang="ko-KR" b="0" dirty="0"/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/>
              <a:t>print("next code...")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-43551" y="1125922"/>
            <a:ext cx="367944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예외처리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885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GUI</a:t>
            </a:r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0" y="1484784"/>
            <a:ext cx="5220072" cy="23760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/>
              <a:t>import </a:t>
            </a:r>
            <a:r>
              <a:rPr lang="en-US" altLang="ko-KR" b="0" dirty="0" err="1"/>
              <a:t>tkinter</a:t>
            </a:r>
            <a:endParaRPr lang="en-US" altLang="ko-KR" b="0" dirty="0"/>
          </a:p>
          <a:p>
            <a:pPr algn="l" defTabSz="717550"/>
            <a:r>
              <a:rPr lang="en-US" altLang="ko-KR" b="0" dirty="0" err="1"/>
              <a:t>mywin</a:t>
            </a:r>
            <a:r>
              <a:rPr lang="en-US" altLang="ko-KR" b="0" dirty="0"/>
              <a:t> = </a:t>
            </a:r>
            <a:r>
              <a:rPr lang="en-US" altLang="ko-KR" b="0" dirty="0" err="1"/>
              <a:t>tkinter.Tk</a:t>
            </a:r>
            <a:r>
              <a:rPr lang="en-US" altLang="ko-KR" b="0" dirty="0"/>
              <a:t>()</a:t>
            </a:r>
          </a:p>
          <a:p>
            <a:pPr algn="l" defTabSz="717550"/>
            <a:r>
              <a:rPr lang="en-US" altLang="ko-KR" b="0" dirty="0" err="1"/>
              <a:t>mywin.geometry</a:t>
            </a:r>
            <a:r>
              <a:rPr lang="en-US" altLang="ko-KR" b="0" dirty="0"/>
              <a:t>("200x200")</a:t>
            </a:r>
          </a:p>
          <a:p>
            <a:pPr algn="l" defTabSz="717550"/>
            <a:r>
              <a:rPr lang="en-US" altLang="ko-KR" b="0" dirty="0" err="1"/>
              <a:t>bt</a:t>
            </a:r>
            <a:r>
              <a:rPr lang="en-US" altLang="ko-KR" b="0" dirty="0"/>
              <a:t> = </a:t>
            </a:r>
            <a:r>
              <a:rPr lang="en-US" altLang="ko-KR" b="0" dirty="0" err="1"/>
              <a:t>tkinter.Button</a:t>
            </a:r>
            <a:r>
              <a:rPr lang="en-US" altLang="ko-KR" b="0" dirty="0"/>
              <a:t>(</a:t>
            </a:r>
            <a:r>
              <a:rPr lang="en-US" altLang="ko-KR" b="0" dirty="0" err="1"/>
              <a:t>mywin</a:t>
            </a:r>
            <a:r>
              <a:rPr lang="en-US" altLang="ko-KR" b="0" dirty="0"/>
              <a:t>, text = "Quit")</a:t>
            </a:r>
          </a:p>
          <a:p>
            <a:pPr algn="l" defTabSz="717550"/>
            <a:r>
              <a:rPr lang="en-US" altLang="ko-KR" b="0" dirty="0" err="1"/>
              <a:t>bt.grid</a:t>
            </a:r>
            <a:r>
              <a:rPr lang="en-US" altLang="ko-KR" b="0" dirty="0"/>
              <a:t>(row = 0, column = 2)</a:t>
            </a:r>
          </a:p>
          <a:p>
            <a:pPr algn="l" defTabSz="717550"/>
            <a:r>
              <a:rPr lang="en-US" altLang="ko-KR" b="0" dirty="0" err="1"/>
              <a:t>lb_test</a:t>
            </a:r>
            <a:r>
              <a:rPr lang="en-US" altLang="ko-KR" b="0" dirty="0"/>
              <a:t> = </a:t>
            </a:r>
            <a:r>
              <a:rPr lang="en-US" altLang="ko-KR" b="0" dirty="0" err="1"/>
              <a:t>tkinter.Label</a:t>
            </a:r>
            <a:r>
              <a:rPr lang="en-US" altLang="ko-KR" b="0" dirty="0"/>
              <a:t>(</a:t>
            </a:r>
            <a:r>
              <a:rPr lang="en-US" altLang="ko-KR" b="0" dirty="0" err="1"/>
              <a:t>mywin</a:t>
            </a:r>
            <a:r>
              <a:rPr lang="en-US" altLang="ko-KR" b="0" dirty="0"/>
              <a:t>, text="label Create")</a:t>
            </a:r>
          </a:p>
          <a:p>
            <a:pPr algn="l" defTabSz="717550"/>
            <a:r>
              <a:rPr lang="en-US" altLang="ko-KR" b="0" dirty="0" err="1"/>
              <a:t>lb_test.grid</a:t>
            </a:r>
            <a:r>
              <a:rPr lang="en-US" altLang="ko-KR" b="0" dirty="0"/>
              <a:t>(row = 0, column = 1)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 err="1"/>
              <a:t>mywin.mainloop</a:t>
            </a:r>
            <a:r>
              <a:rPr lang="en-US" altLang="ko-KR" b="0" dirty="0"/>
              <a:t>()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-43551" y="1125922"/>
            <a:ext cx="367944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,  Label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cxnSp>
        <p:nvCxnSpPr>
          <p:cNvPr id="3" name="직선 화살표 연결선 2"/>
          <p:cNvCxnSpPr/>
          <p:nvPr/>
        </p:nvCxnSpPr>
        <p:spPr bwMode="auto">
          <a:xfrm flipV="1">
            <a:off x="2547017" y="1326271"/>
            <a:ext cx="2168999" cy="496995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4947122" y="1096533"/>
            <a:ext cx="1800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윈도우 창 생성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 bwMode="auto">
          <a:xfrm flipV="1">
            <a:off x="4189441" y="2127556"/>
            <a:ext cx="2060712" cy="217053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358165" y="1948565"/>
            <a:ext cx="1800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버튼 생성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 bwMode="auto">
          <a:xfrm>
            <a:off x="4147036" y="2638208"/>
            <a:ext cx="2168724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6379284" y="2493163"/>
            <a:ext cx="1800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버튼 배치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 bwMode="auto">
          <a:xfrm>
            <a:off x="4868516" y="2973381"/>
            <a:ext cx="1440160" cy="144016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372200" y="2953774"/>
            <a:ext cx="1800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Label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 bwMode="auto">
          <a:xfrm>
            <a:off x="3887243" y="3261551"/>
            <a:ext cx="2317145" cy="289574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372200" y="3472867"/>
            <a:ext cx="1800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Label </a:t>
            </a:r>
            <a:r>
              <a:rPr lang="ko-KR" altLang="en-US" dirty="0" smtClean="0"/>
              <a:t>배치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 bwMode="auto">
          <a:xfrm>
            <a:off x="1294297" y="3860819"/>
            <a:ext cx="397383" cy="1012648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896072" y="5013176"/>
            <a:ext cx="230777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생성된 윈도우 와 그에 포함된 자식부품의 상태를 지속적으로 갱신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 bwMode="auto">
          <a:xfrm flipV="1">
            <a:off x="3131840" y="1772816"/>
            <a:ext cx="2087957" cy="329637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350053" y="1501077"/>
            <a:ext cx="1800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윈도우 창 크기 변경</a:t>
            </a:r>
            <a:endParaRPr lang="ko-KR" altLang="en-US" dirty="0"/>
          </a:p>
        </p:txBody>
      </p:sp>
      <p:cxnSp>
        <p:nvCxnSpPr>
          <p:cNvPr id="32" name="직선 연결선 31"/>
          <p:cNvCxnSpPr/>
          <p:nvPr/>
        </p:nvCxnSpPr>
        <p:spPr bwMode="auto">
          <a:xfrm>
            <a:off x="1360518" y="3348366"/>
            <a:ext cx="1656184" cy="0"/>
          </a:xfrm>
          <a:prstGeom prst="line">
            <a:avLst/>
          </a:prstGeom>
          <a:solidFill>
            <a:srgbClr val="E7EFF1"/>
          </a:solidFill>
          <a:ln w="222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화살표 연결선 33"/>
          <p:cNvCxnSpPr/>
          <p:nvPr/>
        </p:nvCxnSpPr>
        <p:spPr bwMode="auto">
          <a:xfrm>
            <a:off x="2668230" y="3371212"/>
            <a:ext cx="2085271" cy="1368789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59560" y="4680125"/>
            <a:ext cx="299681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화면의 행</a:t>
            </a:r>
            <a:r>
              <a:rPr lang="en-US" altLang="ko-KR" dirty="0" smtClean="0"/>
              <a:t>(row), </a:t>
            </a:r>
            <a:r>
              <a:rPr lang="ko-KR" altLang="en-US" dirty="0" smtClean="0"/>
              <a:t>열</a:t>
            </a:r>
            <a:r>
              <a:rPr lang="en-US" altLang="ko-KR" dirty="0" smtClean="0"/>
              <a:t>(column) </a:t>
            </a:r>
            <a:r>
              <a:rPr lang="ko-KR" altLang="en-US" dirty="0" smtClean="0"/>
              <a:t>지정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83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GUI</a:t>
            </a:r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0" y="1484784"/>
            <a:ext cx="7956376" cy="47028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/>
              <a:t>import </a:t>
            </a:r>
            <a:r>
              <a:rPr lang="en-US" altLang="ko-KR" b="0" dirty="0" err="1"/>
              <a:t>tkinter</a:t>
            </a:r>
            <a:endParaRPr lang="en-US" altLang="ko-KR" b="0" dirty="0"/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 err="1"/>
              <a:t>def</a:t>
            </a:r>
            <a:r>
              <a:rPr lang="en-US" altLang="ko-KR" b="0" dirty="0"/>
              <a:t> </a:t>
            </a:r>
            <a:r>
              <a:rPr lang="en-US" altLang="ko-KR" b="0" dirty="0" err="1"/>
              <a:t>change_bg</a:t>
            </a:r>
            <a:r>
              <a:rPr lang="en-US" altLang="ko-KR" b="0" dirty="0"/>
              <a:t>():</a:t>
            </a:r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btn.configure</a:t>
            </a:r>
            <a:r>
              <a:rPr lang="en-US" altLang="ko-KR" b="0" dirty="0"/>
              <a:t>(background = "green")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 err="1"/>
              <a:t>mywin</a:t>
            </a:r>
            <a:r>
              <a:rPr lang="en-US" altLang="ko-KR" b="0" dirty="0"/>
              <a:t> = </a:t>
            </a:r>
            <a:r>
              <a:rPr lang="en-US" altLang="ko-KR" b="0" dirty="0" err="1"/>
              <a:t>tkinter.Tk</a:t>
            </a:r>
            <a:r>
              <a:rPr lang="en-US" altLang="ko-KR" b="0" dirty="0"/>
              <a:t>()</a:t>
            </a:r>
          </a:p>
          <a:p>
            <a:pPr algn="l" defTabSz="717550"/>
            <a:r>
              <a:rPr lang="en-US" altLang="ko-KR" b="0" dirty="0" err="1"/>
              <a:t>mywin.geometry</a:t>
            </a:r>
            <a:r>
              <a:rPr lang="en-US" altLang="ko-KR" b="0" dirty="0"/>
              <a:t>("{}x{}".format(200,200))</a:t>
            </a:r>
          </a:p>
          <a:p>
            <a:pPr algn="l" defTabSz="717550"/>
            <a:r>
              <a:rPr lang="en-US" altLang="ko-KR" b="0" dirty="0" err="1"/>
              <a:t>frame_up</a:t>
            </a:r>
            <a:r>
              <a:rPr lang="en-US" altLang="ko-KR" b="0" dirty="0"/>
              <a:t> = </a:t>
            </a:r>
            <a:r>
              <a:rPr lang="en-US" altLang="ko-KR" b="0" dirty="0" err="1"/>
              <a:t>tkinter.Frame</a:t>
            </a:r>
            <a:r>
              <a:rPr lang="en-US" altLang="ko-KR" b="0" dirty="0"/>
              <a:t>(</a:t>
            </a:r>
            <a:r>
              <a:rPr lang="en-US" altLang="ko-KR" b="0" dirty="0" err="1"/>
              <a:t>mywin</a:t>
            </a:r>
            <a:r>
              <a:rPr lang="en-US" altLang="ko-KR" b="0" dirty="0"/>
              <a:t>, height = 60, width = 90, background = "blue")</a:t>
            </a:r>
          </a:p>
          <a:p>
            <a:pPr algn="l" defTabSz="717550"/>
            <a:r>
              <a:rPr lang="en-US" altLang="ko-KR" b="0" dirty="0" err="1"/>
              <a:t>frame_down</a:t>
            </a:r>
            <a:r>
              <a:rPr lang="en-US" altLang="ko-KR" b="0" dirty="0"/>
              <a:t> = </a:t>
            </a:r>
            <a:r>
              <a:rPr lang="en-US" altLang="ko-KR" b="0" dirty="0" err="1"/>
              <a:t>tkinter.Frame</a:t>
            </a:r>
            <a:r>
              <a:rPr lang="en-US" altLang="ko-KR" b="0" dirty="0"/>
              <a:t>(</a:t>
            </a:r>
            <a:r>
              <a:rPr lang="en-US" altLang="ko-KR" b="0" dirty="0" err="1"/>
              <a:t>mywin</a:t>
            </a:r>
            <a:r>
              <a:rPr lang="en-US" altLang="ko-KR" b="0" dirty="0"/>
              <a:t>, height = 30, width = 90, background = "red")</a:t>
            </a:r>
          </a:p>
          <a:p>
            <a:pPr algn="l" defTabSz="717550"/>
            <a:r>
              <a:rPr lang="en-US" altLang="ko-KR" b="0" dirty="0" err="1"/>
              <a:t>frame_up.pack</a:t>
            </a:r>
            <a:r>
              <a:rPr lang="en-US" altLang="ko-KR" b="0" dirty="0"/>
              <a:t>()</a:t>
            </a:r>
          </a:p>
          <a:p>
            <a:pPr algn="l" defTabSz="717550"/>
            <a:r>
              <a:rPr lang="en-US" altLang="ko-KR" b="0" dirty="0" err="1"/>
              <a:t>frame_down.pack</a:t>
            </a:r>
            <a:r>
              <a:rPr lang="en-US" altLang="ko-KR" b="0" dirty="0"/>
              <a:t>()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 err="1"/>
              <a:t>btn</a:t>
            </a:r>
            <a:r>
              <a:rPr lang="en-US" altLang="ko-KR" b="0" dirty="0"/>
              <a:t> = </a:t>
            </a:r>
            <a:r>
              <a:rPr lang="en-US" altLang="ko-KR" b="0" dirty="0" err="1"/>
              <a:t>tkinter.Button</a:t>
            </a:r>
            <a:r>
              <a:rPr lang="en-US" altLang="ko-KR" b="0" dirty="0"/>
              <a:t>(</a:t>
            </a:r>
            <a:r>
              <a:rPr lang="en-US" altLang="ko-KR" b="0" dirty="0" err="1"/>
              <a:t>frame_down</a:t>
            </a:r>
            <a:r>
              <a:rPr lang="en-US" altLang="ko-KR" b="0" dirty="0"/>
              <a:t>, text = "click", command = </a:t>
            </a:r>
            <a:r>
              <a:rPr lang="en-US" altLang="ko-KR" b="0" dirty="0" err="1"/>
              <a:t>change_bg</a:t>
            </a:r>
            <a:r>
              <a:rPr lang="en-US" altLang="ko-KR" b="0" dirty="0"/>
              <a:t>, </a:t>
            </a:r>
          </a:p>
          <a:p>
            <a:pPr algn="l" defTabSz="717550"/>
            <a:r>
              <a:rPr lang="en-US" altLang="ko-KR" b="0" dirty="0"/>
              <a:t>	foreground = "white", background = "black",</a:t>
            </a:r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activeforeground</a:t>
            </a:r>
            <a:r>
              <a:rPr lang="en-US" altLang="ko-KR" b="0" dirty="0"/>
              <a:t> = "blue",</a:t>
            </a:r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activebackground</a:t>
            </a:r>
            <a:r>
              <a:rPr lang="en-US" altLang="ko-KR" b="0" dirty="0"/>
              <a:t> = "#FF007F")</a:t>
            </a:r>
          </a:p>
          <a:p>
            <a:pPr algn="l" defTabSz="717550"/>
            <a:r>
              <a:rPr lang="en-US" altLang="ko-KR" b="0" dirty="0" err="1"/>
              <a:t>btn.pack</a:t>
            </a:r>
            <a:r>
              <a:rPr lang="en-US" altLang="ko-KR" b="0" dirty="0" smtClean="0"/>
              <a:t>()</a:t>
            </a:r>
            <a:endParaRPr lang="en-US" altLang="ko-KR" b="0" dirty="0"/>
          </a:p>
          <a:p>
            <a:pPr algn="l" defTabSz="717550"/>
            <a:r>
              <a:rPr lang="en-US" altLang="ko-KR" b="0" dirty="0" err="1"/>
              <a:t>mywin.mainloop</a:t>
            </a:r>
            <a:r>
              <a:rPr lang="en-US" altLang="ko-KR" b="0" dirty="0"/>
              <a:t>()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8457" y="1125922"/>
            <a:ext cx="367944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버튼</a:t>
            </a:r>
            <a:r>
              <a:rPr lang="en-US" altLang="ko-KR" dirty="0">
                <a:solidFill>
                  <a:srgbClr val="FF33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동작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(  command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처리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)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cxnSp>
        <p:nvCxnSpPr>
          <p:cNvPr id="8" name="직선 연결선 7"/>
          <p:cNvCxnSpPr/>
          <p:nvPr/>
        </p:nvCxnSpPr>
        <p:spPr bwMode="auto">
          <a:xfrm>
            <a:off x="4511618" y="4831656"/>
            <a:ext cx="2187760" cy="0"/>
          </a:xfrm>
          <a:prstGeom prst="line">
            <a:avLst/>
          </a:prstGeom>
          <a:solidFill>
            <a:srgbClr val="E7EFF1"/>
          </a:solidFill>
          <a:ln w="317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화살표 연결선 14"/>
          <p:cNvCxnSpPr/>
          <p:nvPr/>
        </p:nvCxnSpPr>
        <p:spPr bwMode="auto">
          <a:xfrm>
            <a:off x="5940152" y="4831656"/>
            <a:ext cx="144016" cy="469552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436096" y="5373216"/>
            <a:ext cx="3240360" cy="56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동작할 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함수 지정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콜백함수는</a:t>
            </a:r>
            <a:r>
              <a:rPr lang="ko-KR" altLang="en-US" dirty="0" smtClean="0"/>
              <a:t> 인수 </a:t>
            </a:r>
            <a:r>
              <a:rPr lang="ko-KR" altLang="en-US" dirty="0" err="1" smtClean="0"/>
              <a:t>가질수</a:t>
            </a:r>
            <a:r>
              <a:rPr lang="ko-KR" altLang="en-US" dirty="0" smtClean="0"/>
              <a:t> 없음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081782"/>
              </p:ext>
            </p:extLst>
          </p:nvPr>
        </p:nvGraphicFramePr>
        <p:xfrm>
          <a:off x="5004048" y="1397000"/>
          <a:ext cx="3816424" cy="165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  <a:gridCol w="216024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foreground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 라벨의 색 지정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background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 배경색 지정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activeforeground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버튼이 </a:t>
                      </a:r>
                      <a:r>
                        <a:rPr lang="ko-KR" altLang="en-US" sz="1200" dirty="0" err="1" smtClean="0"/>
                        <a:t>눌려졌을때</a:t>
                      </a:r>
                      <a:r>
                        <a:rPr lang="ko-KR" altLang="en-US" sz="1200" dirty="0" smtClean="0"/>
                        <a:t> 버튼의 </a:t>
                      </a:r>
                      <a:r>
                        <a:rPr lang="ko-KR" altLang="en-US" sz="1200" dirty="0" err="1" smtClean="0"/>
                        <a:t>라벨색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activebackground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버튼이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err="1" smtClean="0"/>
                        <a:t>눌려졌을때</a:t>
                      </a:r>
                      <a:r>
                        <a:rPr lang="ko-KR" altLang="en-US" sz="1200" dirty="0" smtClean="0"/>
                        <a:t> 버튼의 배경색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94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GUI</a:t>
            </a:r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0" y="1484784"/>
            <a:ext cx="7956376" cy="47028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/>
              <a:t>import </a:t>
            </a:r>
            <a:r>
              <a:rPr lang="en-US" altLang="ko-KR" b="0" dirty="0" err="1"/>
              <a:t>tkinter</a:t>
            </a:r>
            <a:endParaRPr lang="en-US" altLang="ko-KR" b="0" dirty="0"/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 err="1"/>
              <a:t>def</a:t>
            </a:r>
            <a:r>
              <a:rPr lang="en-US" altLang="ko-KR" b="0" dirty="0"/>
              <a:t> increase():</a:t>
            </a:r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number.set</a:t>
            </a:r>
            <a:r>
              <a:rPr lang="en-US" altLang="ko-KR" b="0" dirty="0"/>
              <a:t>(</a:t>
            </a:r>
            <a:r>
              <a:rPr lang="en-US" altLang="ko-KR" b="0" dirty="0" err="1"/>
              <a:t>number.get</a:t>
            </a:r>
            <a:r>
              <a:rPr lang="en-US" altLang="ko-KR" b="0" dirty="0"/>
              <a:t>()+1)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 err="1"/>
              <a:t>mywin</a:t>
            </a:r>
            <a:r>
              <a:rPr lang="en-US" altLang="ko-KR" b="0" dirty="0"/>
              <a:t> = </a:t>
            </a:r>
            <a:r>
              <a:rPr lang="en-US" altLang="ko-KR" b="0" dirty="0" err="1"/>
              <a:t>tkinter.Tk</a:t>
            </a:r>
            <a:r>
              <a:rPr lang="en-US" altLang="ko-KR" b="0" dirty="0"/>
              <a:t>()</a:t>
            </a:r>
          </a:p>
          <a:p>
            <a:pPr algn="l" defTabSz="717550"/>
            <a:r>
              <a:rPr lang="en-US" altLang="ko-KR" b="0" dirty="0" err="1"/>
              <a:t>mywin.geometry</a:t>
            </a:r>
            <a:r>
              <a:rPr lang="en-US" altLang="ko-KR" b="0" dirty="0"/>
              <a:t>("200x200")</a:t>
            </a:r>
          </a:p>
          <a:p>
            <a:pPr algn="l" defTabSz="717550"/>
            <a:r>
              <a:rPr lang="en-US" altLang="ko-KR" b="0" dirty="0"/>
              <a:t>frame = </a:t>
            </a:r>
            <a:r>
              <a:rPr lang="en-US" altLang="ko-KR" b="0" dirty="0" err="1"/>
              <a:t>tkinter.Frame</a:t>
            </a:r>
            <a:r>
              <a:rPr lang="en-US" altLang="ko-KR" b="0" dirty="0"/>
              <a:t>(</a:t>
            </a:r>
            <a:r>
              <a:rPr lang="en-US" altLang="ko-KR" b="0" dirty="0" err="1"/>
              <a:t>mywin</a:t>
            </a:r>
            <a:r>
              <a:rPr lang="en-US" altLang="ko-KR" b="0" dirty="0"/>
              <a:t>)</a:t>
            </a:r>
          </a:p>
          <a:p>
            <a:pPr algn="l" defTabSz="717550"/>
            <a:r>
              <a:rPr lang="en-US" altLang="ko-KR" b="0" dirty="0" err="1"/>
              <a:t>frame.pack</a:t>
            </a:r>
            <a:r>
              <a:rPr lang="en-US" altLang="ko-KR" b="0" dirty="0"/>
              <a:t>()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/>
              <a:t>number = </a:t>
            </a:r>
            <a:r>
              <a:rPr lang="en-US" altLang="ko-KR" b="0" dirty="0" err="1"/>
              <a:t>tkinter.IntVar</a:t>
            </a:r>
            <a:r>
              <a:rPr lang="en-US" altLang="ko-KR" b="0" dirty="0"/>
              <a:t>(value = 0)</a:t>
            </a:r>
          </a:p>
          <a:p>
            <a:pPr algn="l" defTabSz="717550"/>
            <a:r>
              <a:rPr lang="en-US" altLang="ko-KR" b="0" dirty="0"/>
              <a:t>button = </a:t>
            </a:r>
            <a:r>
              <a:rPr lang="en-US" altLang="ko-KR" b="0" dirty="0" err="1"/>
              <a:t>tkinter.Button</a:t>
            </a:r>
            <a:r>
              <a:rPr lang="en-US" altLang="ko-KR" b="0" dirty="0"/>
              <a:t>(frame, text = "increase", command = increase)</a:t>
            </a:r>
          </a:p>
          <a:p>
            <a:pPr algn="l" defTabSz="717550"/>
            <a:r>
              <a:rPr lang="en-US" altLang="ko-KR" b="0" dirty="0" err="1"/>
              <a:t>button.pack</a:t>
            </a:r>
            <a:r>
              <a:rPr lang="en-US" altLang="ko-KR" b="0" dirty="0"/>
              <a:t>()</a:t>
            </a:r>
          </a:p>
          <a:p>
            <a:pPr algn="l" defTabSz="717550"/>
            <a:r>
              <a:rPr lang="en-US" altLang="ko-KR" b="0" dirty="0"/>
              <a:t>label = </a:t>
            </a:r>
            <a:r>
              <a:rPr lang="en-US" altLang="ko-KR" b="0" dirty="0" err="1"/>
              <a:t>tkinter.Label</a:t>
            </a:r>
            <a:r>
              <a:rPr lang="en-US" altLang="ko-KR" b="0" dirty="0"/>
              <a:t>(frame, text = "start", </a:t>
            </a:r>
            <a:r>
              <a:rPr lang="en-US" altLang="ko-KR" b="0" dirty="0" err="1"/>
              <a:t>textvariable</a:t>
            </a:r>
            <a:r>
              <a:rPr lang="en-US" altLang="ko-KR" b="0" dirty="0"/>
              <a:t> = number)</a:t>
            </a:r>
          </a:p>
          <a:p>
            <a:pPr algn="l" defTabSz="717550"/>
            <a:r>
              <a:rPr lang="en-US" altLang="ko-KR" b="0" dirty="0" err="1"/>
              <a:t>label.pack</a:t>
            </a:r>
            <a:r>
              <a:rPr lang="en-US" altLang="ko-KR" b="0" dirty="0"/>
              <a:t>()</a:t>
            </a:r>
          </a:p>
          <a:p>
            <a:pPr algn="l" defTabSz="717550"/>
            <a:endParaRPr lang="en-US" altLang="ko-KR" b="0" dirty="0"/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 err="1"/>
              <a:t>mywin.mainloop</a:t>
            </a:r>
            <a:r>
              <a:rPr lang="en-US" altLang="ko-KR" b="0" dirty="0"/>
              <a:t>()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8457" y="1125922"/>
            <a:ext cx="367944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제어변수 설정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cxnSp>
        <p:nvCxnSpPr>
          <p:cNvPr id="15" name="직선 화살표 연결선 14"/>
          <p:cNvCxnSpPr/>
          <p:nvPr/>
        </p:nvCxnSpPr>
        <p:spPr bwMode="auto">
          <a:xfrm>
            <a:off x="4588802" y="5138440"/>
            <a:ext cx="144016" cy="469552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4741582" y="5621301"/>
            <a:ext cx="4006882" cy="56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3300"/>
                </a:solidFill>
              </a:rPr>
              <a:t>Textvariable</a:t>
            </a:r>
            <a:r>
              <a:rPr lang="en-US" altLang="ko-KR" dirty="0" smtClean="0">
                <a:solidFill>
                  <a:srgbClr val="FF3300"/>
                </a:solidFill>
              </a:rPr>
              <a:t> :</a:t>
            </a:r>
          </a:p>
          <a:p>
            <a:r>
              <a:rPr lang="en-US" altLang="ko-KR" dirty="0" smtClean="0">
                <a:solidFill>
                  <a:srgbClr val="FF3300"/>
                </a:solidFill>
              </a:rPr>
              <a:t>Label </a:t>
            </a:r>
            <a:r>
              <a:rPr lang="ko-KR" altLang="en-US" dirty="0" smtClean="0">
                <a:solidFill>
                  <a:srgbClr val="FF3300"/>
                </a:solidFill>
              </a:rPr>
              <a:t>에서 제어변수를 참조할 수</a:t>
            </a:r>
            <a:r>
              <a:rPr lang="en-US" altLang="ko-KR" dirty="0" smtClean="0">
                <a:solidFill>
                  <a:srgbClr val="FF3300"/>
                </a:solidFill>
              </a:rPr>
              <a:t> </a:t>
            </a:r>
            <a:r>
              <a:rPr lang="ko-KR" altLang="en-US" dirty="0" smtClean="0">
                <a:solidFill>
                  <a:srgbClr val="FF3300"/>
                </a:solidFill>
              </a:rPr>
              <a:t>있는 옵션</a:t>
            </a:r>
            <a:endParaRPr lang="ko-KR" altLang="en-US" dirty="0">
              <a:solidFill>
                <a:srgbClr val="FF3300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 bwMode="auto">
          <a:xfrm flipV="1">
            <a:off x="2195736" y="3212976"/>
            <a:ext cx="2232248" cy="792088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4741582" y="2708920"/>
            <a:ext cx="3502826" cy="997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정수값</a:t>
            </a:r>
            <a:r>
              <a:rPr lang="ko-KR" altLang="en-US" dirty="0" smtClean="0"/>
              <a:t> 속성을 갖는 클래스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r>
              <a:rPr lang="ko-KR" altLang="en-US" dirty="0" smtClean="0"/>
              <a:t>또한 자신의 값이 변경 </a:t>
            </a:r>
            <a:r>
              <a:rPr lang="ko-KR" altLang="en-US" dirty="0" err="1" smtClean="0"/>
              <a:t>되었을때</a:t>
            </a:r>
            <a:r>
              <a:rPr lang="ko-KR" altLang="en-US" dirty="0" smtClean="0"/>
              <a:t> 참조하는 부품들에게 값이 전달되고 갱신되게 하는 </a:t>
            </a:r>
            <a:r>
              <a:rPr lang="ko-KR" altLang="en-US" dirty="0" smtClean="0">
                <a:solidFill>
                  <a:srgbClr val="FF3300"/>
                </a:solidFill>
              </a:rPr>
              <a:t>제어 변수</a:t>
            </a:r>
            <a:endParaRPr lang="ko-KR" altLang="en-US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7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강의용">
  <a:themeElements>
    <a:clrScheme name="강의용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강의용">
      <a:majorFont>
        <a:latin typeface="HY견고딕"/>
        <a:ea typeface="HY견고딕"/>
        <a:cs typeface=""/>
      </a:majorFont>
      <a:minorFont>
        <a:latin typeface="Verdana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EFF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71755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66"/>
          </a:buClr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EFF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71755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66"/>
          </a:buClr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50" charset="-127"/>
          </a:defRPr>
        </a:defPPr>
      </a:lstStyle>
    </a:lnDef>
  </a:objectDefaults>
  <a:extraClrSchemeLst>
    <a:extraClrScheme>
      <a:clrScheme name="강의용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한컴MDS 국문 CI">
  <a:themeElements>
    <a:clrScheme name="MDS강조색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1BC"/>
      </a:accent1>
      <a:accent2>
        <a:srgbClr val="FF8A00"/>
      </a:accent2>
      <a:accent3>
        <a:srgbClr val="00AEEF"/>
      </a:accent3>
      <a:accent4>
        <a:srgbClr val="8CC600"/>
      </a:accent4>
      <a:accent5>
        <a:srgbClr val="FF0000"/>
      </a:accent5>
      <a:accent6>
        <a:srgbClr val="FFBE00"/>
      </a:accent6>
      <a:hlink>
        <a:srgbClr val="0000A6"/>
      </a:hlink>
      <a:folHlink>
        <a:srgbClr val="910091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ACD6"/>
        </a:solidFill>
        <a:ln>
          <a:noFill/>
        </a:ln>
      </a:spPr>
      <a:bodyPr rtlCol="0" anchor="ctr"/>
      <a:lstStyle>
        <a:defPPr algn="ctr">
          <a:defRPr sz="1100" dirty="0">
            <a:latin typeface="+mj-ea"/>
            <a:ea typeface="+mj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ln>
          <a:solidFill>
            <a:schemeClr val="bg1">
              <a:alpha val="0"/>
            </a:schemeClr>
          </a:solidFill>
        </a:ln>
      </a:spPr>
      <a:bodyPr vert="horz" wrap="none" lIns="91440" tIns="45720" rIns="91440" bIns="45720" rtlCol="0">
        <a:noAutofit/>
      </a:bodyPr>
      <a:lstStyle>
        <a:defPPr>
          <a:lnSpc>
            <a:spcPct val="110000"/>
          </a:lnSpc>
          <a:buClr>
            <a:schemeClr val="accent2"/>
          </a:buClr>
          <a:defRPr sz="1400" b="1" spc="-50" dirty="0" smtClean="0">
            <a:solidFill>
              <a:srgbClr val="3A47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51266</TotalTime>
  <Words>2100</Words>
  <Application>Microsoft Office PowerPoint</Application>
  <PresentationFormat>화면 슬라이드 쇼(4:3)</PresentationFormat>
  <Paragraphs>757</Paragraphs>
  <Slides>28</Slides>
  <Notes>27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0" baseType="lpstr">
      <vt:lpstr>강의용</vt:lpstr>
      <vt:lpstr>한컴MDS 국문 CI</vt:lpstr>
      <vt:lpstr>파이썬 기초 프로그래밍</vt:lpstr>
      <vt:lpstr>파일</vt:lpstr>
      <vt:lpstr>파일</vt:lpstr>
      <vt:lpstr>파일</vt:lpstr>
      <vt:lpstr>파일</vt:lpstr>
      <vt:lpstr>예외처리</vt:lpstr>
      <vt:lpstr>GUI</vt:lpstr>
      <vt:lpstr>GUI</vt:lpstr>
      <vt:lpstr>GUI</vt:lpstr>
      <vt:lpstr>GUI</vt:lpstr>
      <vt:lpstr>GUI</vt:lpstr>
      <vt:lpstr>GUI</vt:lpstr>
      <vt:lpstr>GUI</vt:lpstr>
      <vt:lpstr>이벤트</vt:lpstr>
      <vt:lpstr>이벤트</vt:lpstr>
      <vt:lpstr>이벤트</vt:lpstr>
      <vt:lpstr>이벤트</vt:lpstr>
      <vt:lpstr>이벤트</vt:lpstr>
      <vt:lpstr>이벤트</vt:lpstr>
      <vt:lpstr>이벤트</vt:lpstr>
      <vt:lpstr>이벤트</vt:lpstr>
      <vt:lpstr>이벤트</vt:lpstr>
      <vt:lpstr>이벤트</vt:lpstr>
      <vt:lpstr>이벤트</vt:lpstr>
      <vt:lpstr>이벤트</vt:lpstr>
      <vt:lpstr>이벤트</vt:lpstr>
      <vt:lpstr>이벤트</vt:lpstr>
      <vt:lpstr>PowerPoint 프레젠테이션</vt:lpstr>
    </vt:vector>
  </TitlesOfParts>
  <Company>MDS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임베디드리눅스 분석및 구축</dc:title>
  <dc:subject>교육용 슬라이드</dc:subject>
  <dc:creator>황영덕</dc:creator>
  <cp:lastModifiedBy>9020master</cp:lastModifiedBy>
  <cp:revision>2582</cp:revision>
  <dcterms:created xsi:type="dcterms:W3CDTF">2007-01-10T02:18:44Z</dcterms:created>
  <dcterms:modified xsi:type="dcterms:W3CDTF">2019-06-07T07:50:35Z</dcterms:modified>
</cp:coreProperties>
</file>