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handoutMasterIdLst>
    <p:handoutMasterId r:id="rId17"/>
  </p:handoutMasterIdLst>
  <p:sldIdLst>
    <p:sldId id="275" r:id="rId2"/>
    <p:sldId id="257" r:id="rId3"/>
    <p:sldId id="265" r:id="rId4"/>
    <p:sldId id="266" r:id="rId5"/>
    <p:sldId id="271" r:id="rId6"/>
    <p:sldId id="270" r:id="rId7"/>
    <p:sldId id="272" r:id="rId8"/>
    <p:sldId id="278" r:id="rId9"/>
    <p:sldId id="261" r:id="rId10"/>
    <p:sldId id="277" r:id="rId11"/>
    <p:sldId id="280" r:id="rId12"/>
    <p:sldId id="281" r:id="rId13"/>
    <p:sldId id="279"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0" d="100"/>
          <a:sy n="70" d="100"/>
        </p:scale>
        <p:origin x="1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3/6/2025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3/6/2025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3/6/2025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83" r:id="rId6"/>
    <p:sldLayoutId id="2147483679" r:id="rId7"/>
    <p:sldLayoutId id="2147483680" r:id="rId8"/>
    <p:sldLayoutId id="2147483681" r:id="rId9"/>
    <p:sldLayoutId id="2147483682" r:id="rId10"/>
    <p:sldLayoutId id="21474836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EB2B-8C7E-AFFD-DB7D-F38FC9B6EB2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F82BD6-EC12-9E65-D112-D8472E3E82CB}"/>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EAA97EA4-C524-4C4B-BED1-96F33F7C4186}"/>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6" name="TextBox 5">
            <a:extLst>
              <a:ext uri="{FF2B5EF4-FFF2-40B4-BE49-F238E27FC236}">
                <a16:creationId xmlns:a16="http://schemas.microsoft.com/office/drawing/2014/main" id="{41E833DD-C8D9-9B19-47DB-55D08AD51C39}"/>
              </a:ext>
            </a:extLst>
          </p:cNvPr>
          <p:cNvSpPr txBox="1"/>
          <p:nvPr/>
        </p:nvSpPr>
        <p:spPr>
          <a:xfrm>
            <a:off x="190831" y="1842011"/>
            <a:ext cx="3729162" cy="4154984"/>
          </a:xfrm>
          <a:prstGeom prst="rect">
            <a:avLst/>
          </a:prstGeom>
          <a:noFill/>
          <a:ln>
            <a:solidFill>
              <a:schemeClr val="tx1"/>
            </a:solidFill>
          </a:ln>
        </p:spPr>
        <p:txBody>
          <a:bodyPr wrap="square" rtlCol="0">
            <a:spAutoFit/>
          </a:bodyPr>
          <a:lstStyle/>
          <a:p>
            <a:r>
              <a:rPr lang="en-US" sz="2400" b="1" dirty="0">
                <a:latin typeface="Lato" panose="020F0502020204030203" pitchFamily="34" charset="0"/>
                <a:ea typeface="Lato" panose="020F0502020204030203" pitchFamily="34" charset="0"/>
                <a:cs typeface="Lato" panose="020F0502020204030203" pitchFamily="34" charset="0"/>
              </a:rPr>
              <a:t>Vs Code </a:t>
            </a:r>
            <a:r>
              <a:rPr lang="en-US" sz="2400" dirty="0" err="1">
                <a:latin typeface="Lato" panose="020F0502020204030203" pitchFamily="34" charset="0"/>
                <a:ea typeface="Lato" panose="020F0502020204030203" pitchFamily="34" charset="0"/>
                <a:cs typeface="Lato" panose="020F0502020204030203" pitchFamily="34" charset="0"/>
              </a:rPr>
              <a:t>là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một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công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cụ</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mạnh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mẽ</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linh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hoạt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hỗ</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trợ</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phát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triển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ứng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dụng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ngôn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ngữ</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lập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trình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nền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tảng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khác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nhau</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1" dirty="0">
                <a:latin typeface="Lato" panose="020F0502020204030203" pitchFamily="34" charset="0"/>
                <a:ea typeface="Lato" panose="020F0502020204030203" pitchFamily="34" charset="0"/>
                <a:cs typeface="Lato" panose="020F0502020204030203" pitchFamily="34" charset="0"/>
              </a:rPr>
              <a:t>Vs Code</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tích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hợp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sẵn</a:t>
            </a:r>
            <a:r>
              <a:rPr lang="en-US" sz="2400" dirty="0">
                <a:latin typeface="Lato" panose="020F0502020204030203" pitchFamily="34" charset="0"/>
                <a:ea typeface="Lato" panose="020F0502020204030203" pitchFamily="34" charset="0"/>
                <a:cs typeface="Lato" panose="020F0502020204030203" pitchFamily="34" charset="0"/>
              </a:rPr>
              <a:t> GitHub, </a:t>
            </a:r>
            <a:r>
              <a:rPr lang="en-US" sz="2400" dirty="0" err="1">
                <a:latin typeface="Lato" panose="020F0502020204030203" pitchFamily="34" charset="0"/>
                <a:ea typeface="Lato" panose="020F0502020204030203" pitchFamily="34" charset="0"/>
                <a:cs typeface="Lato" panose="020F0502020204030203" pitchFamily="34" charset="0"/>
              </a:rPr>
              <a:t>giúp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bạn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dễ</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dàng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lý</a:t>
            </a:r>
            <a:r>
              <a:rPr lang="en-US" sz="2400" dirty="0">
                <a:latin typeface="Lato" panose="020F0502020204030203" pitchFamily="34" charset="0"/>
                <a:ea typeface="Lato" panose="020F0502020204030203" pitchFamily="34" charset="0"/>
                <a:cs typeface="Lato" panose="020F0502020204030203" pitchFamily="34" charset="0"/>
              </a:rPr>
              <a:t> code </a:t>
            </a:r>
            <a:r>
              <a:rPr lang="en-US" sz="2400" dirty="0" err="1">
                <a:latin typeface="Lato" panose="020F0502020204030203" pitchFamily="34" charset="0"/>
                <a:ea typeface="Lato" panose="020F0502020204030203" pitchFamily="34" charset="0"/>
                <a:cs typeface="Lato" panose="020F0502020204030203" pitchFamily="34" charset="0"/>
              </a:rPr>
              <a:t>ngay</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trong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trình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soạn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thảo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không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dùng</a:t>
            </a:r>
            <a:r>
              <a:rPr lang="en-US" sz="2400" dirty="0">
                <a:latin typeface="Lato" panose="020F0502020204030203" pitchFamily="34" charset="0"/>
                <a:ea typeface="Lato" panose="020F0502020204030203" pitchFamily="34" charset="0"/>
                <a:cs typeface="Lato" panose="020F0502020204030203" pitchFamily="34" charset="0"/>
              </a:rPr>
              <a:t> Terminal. </a:t>
            </a:r>
          </a:p>
        </p:txBody>
      </p:sp>
      <p:sp>
        <p:nvSpPr>
          <p:cNvPr id="7" name="Chart Placeholder 2">
            <a:extLst>
              <a:ext uri="{FF2B5EF4-FFF2-40B4-BE49-F238E27FC236}">
                <a16:creationId xmlns:a16="http://schemas.microsoft.com/office/drawing/2014/main" id="{867D4481-23B7-F769-C1D9-D19A82EA41A6}"/>
              </a:ext>
            </a:extLst>
          </p:cNvPr>
          <p:cNvSpPr txBox="1">
            <a:spLocks/>
          </p:cNvSpPr>
          <p:nvPr/>
        </p:nvSpPr>
        <p:spPr>
          <a:xfrm>
            <a:off x="190831" y="1329784"/>
            <a:ext cx="1725433"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Vs Code</a:t>
            </a:r>
          </a:p>
        </p:txBody>
      </p:sp>
      <p:pic>
        <p:nvPicPr>
          <p:cNvPr id="2050" name="Picture 2" descr="How to Connect GitHub to VS Code [Step by Step]">
            <a:extLst>
              <a:ext uri="{FF2B5EF4-FFF2-40B4-BE49-F238E27FC236}">
                <a16:creationId xmlns:a16="http://schemas.microsoft.com/office/drawing/2014/main" id="{56FDD899-4F72-8C34-5E25-25EFA178A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637" y="2370691"/>
            <a:ext cx="4889146" cy="272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55FB-4D44-9383-CC00-C2EF9240795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C19021-3C12-F20B-A95D-2F4EAE881E8D}"/>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43CDCF02-9984-39D2-EF2A-EDA4DDF65C66}"/>
              </a:ext>
            </a:extLst>
          </p:cNvPr>
          <p:cNvSpPr>
            <a:spLocks noGrp="1"/>
          </p:cNvSpPr>
          <p:nvPr>
            <p:ph type="title"/>
          </p:nvPr>
        </p:nvSpPr>
        <p:spPr>
          <a:xfrm>
            <a:off x="254052" y="112543"/>
            <a:ext cx="8635896" cy="436098"/>
          </a:xfrm>
          <a:prstGeom prst="rect">
            <a:avLst/>
          </a:prstGeom>
        </p:spPr>
        <p:txBody>
          <a:bodyPr/>
          <a:lstStyle/>
          <a:p>
            <a:r>
              <a:rPr lang="en-US" dirty="0"/>
              <a:t>PHÂN CÔNG NHIỆM VỤ</a:t>
            </a:r>
          </a:p>
        </p:txBody>
      </p:sp>
      <p:sp>
        <p:nvSpPr>
          <p:cNvPr id="7" name="Chart Placeholder 2">
            <a:extLst>
              <a:ext uri="{FF2B5EF4-FFF2-40B4-BE49-F238E27FC236}">
                <a16:creationId xmlns:a16="http://schemas.microsoft.com/office/drawing/2014/main" id="{448CD588-3016-7A91-C448-FC1D3D74E735}"/>
              </a:ext>
            </a:extLst>
          </p:cNvPr>
          <p:cNvSpPr txBox="1">
            <a:spLocks/>
          </p:cNvSpPr>
          <p:nvPr/>
        </p:nvSpPr>
        <p:spPr>
          <a:xfrm>
            <a:off x="190831" y="1329784"/>
            <a:ext cx="2183879"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Công</a:t>
            </a:r>
            <a:r>
              <a:rPr lang="en-US" b="1" dirty="0">
                <a:solidFill>
                  <a:schemeClr val="bg1"/>
                </a:solidFill>
              </a:rPr>
              <a:t> </a:t>
            </a:r>
            <a:r>
              <a:rPr lang="en-US" b="1" dirty="0" err="1">
                <a:solidFill>
                  <a:schemeClr val="bg1"/>
                </a:solidFill>
              </a:rPr>
              <a:t>việc</a:t>
            </a:r>
            <a:endParaRPr lang="en-US" b="1" dirty="0">
              <a:solidFill>
                <a:schemeClr val="bg1"/>
              </a:solidFill>
            </a:endParaRPr>
          </a:p>
        </p:txBody>
      </p:sp>
      <p:sp>
        <p:nvSpPr>
          <p:cNvPr id="3" name="Rectangle 2">
            <a:extLst>
              <a:ext uri="{FF2B5EF4-FFF2-40B4-BE49-F238E27FC236}">
                <a16:creationId xmlns:a16="http://schemas.microsoft.com/office/drawing/2014/main" id="{E772D49E-480D-B54E-854C-37948483772E}"/>
              </a:ext>
            </a:extLst>
          </p:cNvPr>
          <p:cNvSpPr/>
          <p:nvPr/>
        </p:nvSpPr>
        <p:spPr>
          <a:xfrm>
            <a:off x="190831" y="1842011"/>
            <a:ext cx="6676552" cy="16927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dirty="0">
                <a:latin typeface="Lato" panose="020F0502020204030203" pitchFamily="34" charset="0"/>
                <a:ea typeface="Lato" panose="020F0502020204030203" pitchFamily="34" charset="0"/>
                <a:cs typeface="Lato" panose="020F0502020204030203" pitchFamily="34" charset="0"/>
              </a:rPr>
              <a:t>Vũ </a:t>
            </a:r>
            <a:r>
              <a:rPr lang="en-US" sz="2400" b="1" dirty="0" err="1">
                <a:latin typeface="Lato" panose="020F0502020204030203" pitchFamily="34" charset="0"/>
                <a:ea typeface="Lato" panose="020F0502020204030203" pitchFamily="34" charset="0"/>
                <a:cs typeface="Lato" panose="020F0502020204030203" pitchFamily="34" charset="0"/>
              </a:rPr>
              <a:t>Quốc</a:t>
            </a:r>
            <a:r>
              <a:rPr lang="en-US" sz="2400" b="1" dirty="0">
                <a:latin typeface="Lato" panose="020F0502020204030203" pitchFamily="34" charset="0"/>
                <a:ea typeface="Lato" panose="020F0502020204030203" pitchFamily="34" charset="0"/>
                <a:cs typeface="Lato" panose="020F0502020204030203" pitchFamily="34" charset="0"/>
              </a:rPr>
              <a:t> Khánh - 20226647</a:t>
            </a:r>
            <a:r>
              <a:rPr lang="en-US" sz="2400" dirty="0">
                <a:latin typeface="Lato" panose="020F0502020204030203" pitchFamily="34" charset="0"/>
                <a:ea typeface="Lato" panose="020F0502020204030203" pitchFamily="34" charset="0"/>
                <a:cs typeface="Lato" panose="020F0502020204030203" pitchFamily="34" charset="0"/>
              </a:rPr>
              <a:t>: </a:t>
            </a:r>
          </a:p>
          <a:p>
            <a:r>
              <a:rPr lang="en-US" sz="2400" b="1" dirty="0">
                <a:latin typeface="Lato" panose="020F0502020204030203" pitchFamily="34" charset="0"/>
                <a:ea typeface="Lato" panose="020F0502020204030203" pitchFamily="34" charset="0"/>
                <a:cs typeface="Lato" panose="020F0502020204030203" pitchFamily="34" charset="0"/>
              </a:rPr>
              <a:t>Lê Hoàng Long - 20233506</a:t>
            </a:r>
            <a:r>
              <a:rPr lang="en-US" sz="2400" dirty="0">
                <a:latin typeface="Lato" panose="020F0502020204030203" pitchFamily="34" charset="0"/>
                <a:ea typeface="Lato" panose="020F0502020204030203" pitchFamily="34" charset="0"/>
                <a:cs typeface="Lato" panose="020F0502020204030203" pitchFamily="34" charset="0"/>
              </a:rPr>
              <a:t>:</a:t>
            </a:r>
          </a:p>
          <a:p>
            <a:r>
              <a:rPr lang="en-US" sz="2400" b="1" dirty="0" err="1">
                <a:latin typeface="Lato" panose="020F0502020204030203" pitchFamily="34" charset="0"/>
                <a:ea typeface="Lato" panose="020F0502020204030203" pitchFamily="34" charset="0"/>
                <a:cs typeface="Lato" panose="020F0502020204030203" pitchFamily="34" charset="0"/>
              </a:rPr>
              <a:t>Nguyễn</a:t>
            </a:r>
            <a:r>
              <a:rPr lang="en-US" sz="2400" b="1" dirty="0">
                <a:latin typeface="Lato" panose="020F0502020204030203" pitchFamily="34" charset="0"/>
                <a:ea typeface="Lato" panose="020F0502020204030203" pitchFamily="34" charset="0"/>
                <a:cs typeface="Lato" panose="020F0502020204030203" pitchFamily="34" charset="0"/>
              </a:rPr>
              <a:t> Minh Sang - 20226718</a:t>
            </a:r>
            <a:r>
              <a:rPr lang="en-US" sz="2400" dirty="0">
                <a:latin typeface="Lato" panose="020F0502020204030203" pitchFamily="34" charset="0"/>
                <a:ea typeface="Lato" panose="020F0502020204030203" pitchFamily="34" charset="0"/>
                <a:cs typeface="Lato" panose="020F0502020204030203" pitchFamily="34" charset="0"/>
              </a:rPr>
              <a:t>:</a:t>
            </a:r>
          </a:p>
          <a:p>
            <a:r>
              <a:rPr lang="en-US" sz="2400" b="1" dirty="0">
                <a:latin typeface="Lato" panose="020F0502020204030203" pitchFamily="34" charset="0"/>
                <a:ea typeface="Lato" panose="020F0502020204030203" pitchFamily="34" charset="0"/>
                <a:cs typeface="Lato" panose="020F0502020204030203" pitchFamily="34" charset="0"/>
              </a:rPr>
              <a:t>Lê Minh </a:t>
            </a:r>
            <a:r>
              <a:rPr lang="en-US" sz="2400" b="1" dirty="0" err="1">
                <a:latin typeface="Lato" panose="020F0502020204030203" pitchFamily="34" charset="0"/>
                <a:ea typeface="Lato" panose="020F0502020204030203" pitchFamily="34" charset="0"/>
                <a:cs typeface="Lato" panose="020F0502020204030203" pitchFamily="34" charset="0"/>
              </a:rPr>
              <a:t>Tuấn</a:t>
            </a:r>
            <a:r>
              <a:rPr lang="en-US" sz="2400" b="1" dirty="0">
                <a:latin typeface="Lato" panose="020F0502020204030203" pitchFamily="34" charset="0"/>
                <a:ea typeface="Lato" panose="020F0502020204030203" pitchFamily="34" charset="0"/>
                <a:cs typeface="Lato" panose="020F0502020204030203" pitchFamily="34" charset="0"/>
              </a:rPr>
              <a:t> - 20224189</a:t>
            </a:r>
            <a:r>
              <a:rPr lang="en-US" sz="2400" dirty="0">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425649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15179-8DEF-0BAD-7165-4BDA2059064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B458D2-7714-BD3A-6BE2-FA6CE35A66A8}"/>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0E0CFF4A-8413-7E2D-2187-3810359DF67E}"/>
              </a:ext>
            </a:extLst>
          </p:cNvPr>
          <p:cNvSpPr>
            <a:spLocks noGrp="1"/>
          </p:cNvSpPr>
          <p:nvPr>
            <p:ph type="title"/>
          </p:nvPr>
        </p:nvSpPr>
        <p:spPr>
          <a:xfrm>
            <a:off x="254052" y="112543"/>
            <a:ext cx="8635896" cy="436098"/>
          </a:xfrm>
          <a:prstGeom prst="rect">
            <a:avLst/>
          </a:prstGeom>
        </p:spPr>
        <p:txBody>
          <a:bodyPr/>
          <a:lstStyle/>
          <a:p>
            <a:r>
              <a:rPr lang="en-US" dirty="0"/>
              <a:t>NGÔN NGỮ SỬ DỤNG CHO DỰ ÁN</a:t>
            </a:r>
          </a:p>
        </p:txBody>
      </p:sp>
      <p:sp>
        <p:nvSpPr>
          <p:cNvPr id="7" name="Chart Placeholder 2">
            <a:extLst>
              <a:ext uri="{FF2B5EF4-FFF2-40B4-BE49-F238E27FC236}">
                <a16:creationId xmlns:a16="http://schemas.microsoft.com/office/drawing/2014/main" id="{DF465915-D063-4B93-25CF-4D0FC03ABEB3}"/>
              </a:ext>
            </a:extLst>
          </p:cNvPr>
          <p:cNvSpPr txBox="1">
            <a:spLocks/>
          </p:cNvSpPr>
          <p:nvPr/>
        </p:nvSpPr>
        <p:spPr>
          <a:xfrm>
            <a:off x="190831" y="1329784"/>
            <a:ext cx="2975450"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C Sharp </a:t>
            </a:r>
            <a:r>
              <a:rPr lang="en-US" b="1" dirty="0" err="1">
                <a:solidFill>
                  <a:schemeClr val="bg1"/>
                </a:solidFill>
              </a:rPr>
              <a:t>và</a:t>
            </a:r>
            <a:r>
              <a:rPr lang="en-US" b="1" dirty="0">
                <a:solidFill>
                  <a:schemeClr val="bg1"/>
                </a:solidFill>
              </a:rPr>
              <a:t> SQL</a:t>
            </a:r>
          </a:p>
        </p:txBody>
      </p:sp>
      <p:sp>
        <p:nvSpPr>
          <p:cNvPr id="3" name="Rectangle 2">
            <a:extLst>
              <a:ext uri="{FF2B5EF4-FFF2-40B4-BE49-F238E27FC236}">
                <a16:creationId xmlns:a16="http://schemas.microsoft.com/office/drawing/2014/main" id="{30B17CDF-1E9B-EE2C-F8C7-579B6C61211F}"/>
              </a:ext>
            </a:extLst>
          </p:cNvPr>
          <p:cNvSpPr/>
          <p:nvPr/>
        </p:nvSpPr>
        <p:spPr>
          <a:xfrm>
            <a:off x="190831" y="1842011"/>
            <a:ext cx="5268273" cy="682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latin typeface="Lato" panose="020F0502020204030203" pitchFamily="34" charset="0"/>
                <a:ea typeface="Lato" panose="020F0502020204030203" pitchFamily="34" charset="0"/>
                <a:cs typeface="Lato" panose="020F0502020204030203" pitchFamily="34" charset="0"/>
              </a:rPr>
              <a:t>Dự</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án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lý</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nuôi</a:t>
            </a:r>
            <a:r>
              <a:rPr lang="en-US" sz="2400" dirty="0">
                <a:latin typeface="Lato" panose="020F0502020204030203" pitchFamily="34" charset="0"/>
                <a:ea typeface="Lato" panose="020F0502020204030203" pitchFamily="34" charset="0"/>
                <a:cs typeface="Lato" panose="020F0502020204030203" pitchFamily="34" charset="0"/>
              </a:rPr>
              <a:t> Desktop app</a:t>
            </a:r>
          </a:p>
        </p:txBody>
      </p:sp>
    </p:spTree>
    <p:extLst>
      <p:ext uri="{BB962C8B-B14F-4D97-AF65-F5344CB8AC3E}">
        <p14:creationId xmlns:p14="http://schemas.microsoft.com/office/powerpoint/2010/main" val="110009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31DF0-0F91-674B-3344-6D348C7FA10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5D7432-4EC4-BB32-1183-F9AD8CCE6AB8}"/>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13</a:t>
            </a:fld>
            <a:endParaRPr lang="en-US"/>
          </a:p>
        </p:txBody>
      </p:sp>
      <p:sp>
        <p:nvSpPr>
          <p:cNvPr id="2" name="Title 1">
            <a:extLst>
              <a:ext uri="{FF2B5EF4-FFF2-40B4-BE49-F238E27FC236}">
                <a16:creationId xmlns:a16="http://schemas.microsoft.com/office/drawing/2014/main" id="{FFCFDF85-D045-666B-6684-C6E570AB5667}"/>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6" name="TextBox 5">
            <a:extLst>
              <a:ext uri="{FF2B5EF4-FFF2-40B4-BE49-F238E27FC236}">
                <a16:creationId xmlns:a16="http://schemas.microsoft.com/office/drawing/2014/main" id="{0E965088-34C7-9088-A5C5-656B4FD67910}"/>
              </a:ext>
            </a:extLst>
          </p:cNvPr>
          <p:cNvSpPr txBox="1"/>
          <p:nvPr/>
        </p:nvSpPr>
        <p:spPr>
          <a:xfrm>
            <a:off x="190831" y="1842011"/>
            <a:ext cx="3729162" cy="461665"/>
          </a:xfrm>
          <a:prstGeom prst="rect">
            <a:avLst/>
          </a:prstGeom>
          <a:noFill/>
          <a:ln>
            <a:solidFill>
              <a:schemeClr val="tx1"/>
            </a:solidFill>
          </a:ln>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a:t>
            </a:r>
          </a:p>
        </p:txBody>
      </p:sp>
      <p:sp>
        <p:nvSpPr>
          <p:cNvPr id="7" name="Chart Placeholder 2">
            <a:extLst>
              <a:ext uri="{FF2B5EF4-FFF2-40B4-BE49-F238E27FC236}">
                <a16:creationId xmlns:a16="http://schemas.microsoft.com/office/drawing/2014/main" id="{B3F57127-3652-4C98-C902-1F9C331D81AE}"/>
              </a:ext>
            </a:extLst>
          </p:cNvPr>
          <p:cNvSpPr txBox="1">
            <a:spLocks/>
          </p:cNvSpPr>
          <p:nvPr/>
        </p:nvSpPr>
        <p:spPr>
          <a:xfrm>
            <a:off x="190831" y="1329784"/>
            <a:ext cx="3005593"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UPDATING…</a:t>
            </a:r>
          </a:p>
        </p:txBody>
      </p:sp>
    </p:spTree>
    <p:extLst>
      <p:ext uri="{BB962C8B-B14F-4D97-AF65-F5344CB8AC3E}">
        <p14:creationId xmlns:p14="http://schemas.microsoft.com/office/powerpoint/2010/main" val="359362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Hệ</a:t>
            </a:r>
            <a:r>
              <a:rPr lang="en-US" sz="4000" dirty="0"/>
              <a:t> </a:t>
            </a:r>
            <a:r>
              <a:rPr lang="en-US" sz="4000" dirty="0" err="1"/>
              <a:t>thống</a:t>
            </a:r>
            <a:r>
              <a:rPr lang="en-US" sz="4000" dirty="0"/>
              <a:t> </a:t>
            </a:r>
            <a:r>
              <a:rPr lang="en-US" sz="4000" dirty="0" err="1"/>
              <a:t>quản</a:t>
            </a:r>
            <a:r>
              <a:rPr lang="en-US" sz="4000" dirty="0"/>
              <a:t> </a:t>
            </a:r>
            <a:r>
              <a:rPr lang="en-US" sz="4000" dirty="0" err="1"/>
              <a:t>lí</a:t>
            </a:r>
            <a:r>
              <a:rPr lang="en-US" sz="4000" dirty="0"/>
              <a:t> </a:t>
            </a:r>
            <a:r>
              <a:rPr lang="en-US" sz="4000" dirty="0" err="1"/>
              <a:t>chăn</a:t>
            </a:r>
            <a:r>
              <a:rPr lang="en-US" sz="4000" dirty="0"/>
              <a:t> </a:t>
            </a:r>
            <a:r>
              <a:rPr lang="en-US" sz="4000" dirty="0" err="1"/>
              <a:t>nuôi</a:t>
            </a:r>
            <a:r>
              <a:rPr lang="en-US" sz="4000" dirty="0"/>
              <a:t>  Hust Farm</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76623" y="358757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50000"/>
              </a:lnSpc>
            </a:pPr>
            <a:r>
              <a:rPr lang="en-US" sz="2800" b="0" dirty="0" err="1"/>
              <a:t>Dự</a:t>
            </a:r>
            <a:r>
              <a:rPr lang="en-US" sz="2800" b="0" dirty="0"/>
              <a:t> </a:t>
            </a:r>
            <a:r>
              <a:rPr lang="en-US" sz="2800" b="0" dirty="0" err="1"/>
              <a:t>án</a:t>
            </a:r>
            <a:r>
              <a:rPr lang="en-US" sz="2800" b="0" dirty="0"/>
              <a:t> </a:t>
            </a:r>
            <a:r>
              <a:rPr lang="en-US" sz="2800" b="0" dirty="0" err="1"/>
              <a:t>môn</a:t>
            </a:r>
            <a:r>
              <a:rPr lang="en-US" sz="2800" b="0" dirty="0"/>
              <a:t> </a:t>
            </a:r>
            <a:r>
              <a:rPr lang="en-US" sz="2800" b="0" dirty="0" err="1"/>
              <a:t>học</a:t>
            </a:r>
            <a:r>
              <a:rPr lang="en-US" sz="2800" b="0" dirty="0"/>
              <a:t> </a:t>
            </a:r>
            <a:r>
              <a:rPr lang="en-US" sz="2800" b="0" dirty="0" err="1"/>
              <a:t>kĩ</a:t>
            </a:r>
            <a:r>
              <a:rPr lang="en-US" sz="2800" b="0" dirty="0"/>
              <a:t> </a:t>
            </a:r>
            <a:r>
              <a:rPr lang="en-US" sz="2800" b="0" dirty="0" err="1"/>
              <a:t>thuật</a:t>
            </a:r>
            <a:r>
              <a:rPr lang="en-US" sz="2800" b="0" dirty="0"/>
              <a:t> </a:t>
            </a:r>
            <a:r>
              <a:rPr lang="en-US" sz="2800" b="0" dirty="0" err="1"/>
              <a:t>phần</a:t>
            </a:r>
            <a:r>
              <a:rPr lang="en-US" sz="2800" b="0" dirty="0"/>
              <a:t> </a:t>
            </a:r>
            <a:r>
              <a:rPr lang="en-US" sz="2800" b="0" dirty="0" err="1"/>
              <a:t>mềm</a:t>
            </a:r>
            <a:r>
              <a:rPr lang="en-US" sz="2800" b="0" dirty="0"/>
              <a:t> </a:t>
            </a:r>
            <a:r>
              <a:rPr lang="en-US" sz="2800" b="0" dirty="0" err="1"/>
              <a:t>ứng</a:t>
            </a:r>
            <a:r>
              <a:rPr lang="en-US" sz="2800" b="0" dirty="0"/>
              <a:t> </a:t>
            </a:r>
            <a:r>
              <a:rPr lang="en-US" sz="2800" b="0" dirty="0" err="1"/>
              <a:t>dụng</a:t>
            </a:r>
            <a:endParaRPr lang="en-US" sz="2800" b="0" dirty="0"/>
          </a:p>
          <a:p>
            <a:pPr>
              <a:lnSpc>
                <a:spcPct val="150000"/>
              </a:lnSpc>
            </a:pPr>
            <a:r>
              <a:rPr lang="en-US" sz="2800" b="0" dirty="0"/>
              <a:t>GVHD: TS. Vũ </a:t>
            </a:r>
            <a:r>
              <a:rPr lang="en-US" sz="2800" b="0" dirty="0" err="1"/>
              <a:t>Hải</a:t>
            </a:r>
            <a:endParaRPr lang="en-US" sz="2800" b="0" dirty="0"/>
          </a:p>
          <a:p>
            <a:pPr>
              <a:lnSpc>
                <a:spcPct val="150000"/>
              </a:lnSpc>
            </a:pPr>
            <a:r>
              <a:rPr lang="en-US" sz="2800" b="0" dirty="0" err="1"/>
              <a:t>Mã</a:t>
            </a:r>
            <a:r>
              <a:rPr lang="en-US" sz="2800" b="0" dirty="0"/>
              <a:t> </a:t>
            </a:r>
            <a:r>
              <a:rPr lang="en-US" sz="2800" b="0" dirty="0" err="1"/>
              <a:t>lớp</a:t>
            </a:r>
            <a:r>
              <a:rPr lang="en-US" sz="2800" b="0" dirty="0"/>
              <a:t>: 158176</a:t>
            </a:r>
          </a:p>
          <a:p>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NHÓM SINH VIÊN THỰC HIỆN</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a:lnSpc>
                <a:spcPct val="200000"/>
              </a:lnSpc>
            </a:pPr>
            <a:r>
              <a:rPr lang="en-US" dirty="0" err="1">
                <a:solidFill>
                  <a:srgbClr val="C00000"/>
                </a:solidFill>
              </a:rPr>
              <a:t>Nguyễn</a:t>
            </a:r>
            <a:r>
              <a:rPr lang="en-US" dirty="0">
                <a:solidFill>
                  <a:srgbClr val="C00000"/>
                </a:solidFill>
              </a:rPr>
              <a:t> Minh Sang 20226718</a:t>
            </a:r>
          </a:p>
          <a:p>
            <a:pPr>
              <a:lnSpc>
                <a:spcPct val="200000"/>
              </a:lnSpc>
            </a:pPr>
            <a:r>
              <a:rPr lang="en-US" dirty="0">
                <a:solidFill>
                  <a:srgbClr val="C00000"/>
                </a:solidFill>
              </a:rPr>
              <a:t>Vũ </a:t>
            </a:r>
            <a:r>
              <a:rPr lang="en-US" dirty="0" err="1">
                <a:solidFill>
                  <a:srgbClr val="C00000"/>
                </a:solidFill>
              </a:rPr>
              <a:t>Quốc</a:t>
            </a:r>
            <a:r>
              <a:rPr lang="en-US" dirty="0">
                <a:solidFill>
                  <a:srgbClr val="C00000"/>
                </a:solidFill>
              </a:rPr>
              <a:t> Khánh 20226647</a:t>
            </a:r>
          </a:p>
          <a:p>
            <a:pPr>
              <a:lnSpc>
                <a:spcPct val="200000"/>
              </a:lnSpc>
            </a:pPr>
            <a:r>
              <a:rPr lang="en-US" dirty="0">
                <a:solidFill>
                  <a:srgbClr val="C00000"/>
                </a:solidFill>
              </a:rPr>
              <a:t>Lê Minh </a:t>
            </a:r>
            <a:r>
              <a:rPr lang="en-US" dirty="0" err="1">
                <a:solidFill>
                  <a:srgbClr val="C00000"/>
                </a:solidFill>
              </a:rPr>
              <a:t>Tuấn</a:t>
            </a:r>
            <a:r>
              <a:rPr lang="en-US" dirty="0">
                <a:solidFill>
                  <a:srgbClr val="C00000"/>
                </a:solidFill>
              </a:rPr>
              <a:t> 20224189</a:t>
            </a:r>
          </a:p>
          <a:p>
            <a:pPr>
              <a:lnSpc>
                <a:spcPct val="200000"/>
              </a:lnSpc>
            </a:pPr>
            <a:r>
              <a:rPr lang="en-US" dirty="0">
                <a:solidFill>
                  <a:srgbClr val="C00000"/>
                </a:solidFill>
              </a:rPr>
              <a:t>Lê Hoàng Long 20233506</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a:t>GIỚI THIỆU VỀ DỰ ÁN</a:t>
            </a:r>
          </a:p>
        </p:txBody>
      </p:sp>
      <p:sp>
        <p:nvSpPr>
          <p:cNvPr id="5" name="TextBox 4">
            <a:extLst>
              <a:ext uri="{FF2B5EF4-FFF2-40B4-BE49-F238E27FC236}">
                <a16:creationId xmlns:a16="http://schemas.microsoft.com/office/drawing/2014/main" id="{6C00A36A-8A31-4B16-82CE-C046B55B581B}"/>
              </a:ext>
            </a:extLst>
          </p:cNvPr>
          <p:cNvSpPr txBox="1"/>
          <p:nvPr/>
        </p:nvSpPr>
        <p:spPr>
          <a:xfrm>
            <a:off x="433859" y="1642396"/>
            <a:ext cx="8070574" cy="4154984"/>
          </a:xfrm>
          <a:prstGeom prst="rect">
            <a:avLst/>
          </a:prstGeom>
          <a:noFill/>
          <a:ln>
            <a:solidFill>
              <a:schemeClr val="tx1"/>
            </a:solidFill>
          </a:ln>
        </p:spPr>
        <p:txBody>
          <a:bodyPr wrap="square" rtlCol="0">
            <a:spAutoFit/>
          </a:bodyPr>
          <a:lstStyle/>
          <a:p>
            <a:r>
              <a:rPr lang="vi-VN" sz="2400" dirty="0"/>
              <a:t>Trong lĩnh vực nông nghiệp, đặc biệt là chăn nuôi, việc quản lý số lượng đàn, thức ăn, sức khỏe vật nuôi, chi phí và lợi nhuận là một thách thức lớn. </a:t>
            </a:r>
            <a:endParaRPr lang="en-US" sz="2400" dirty="0"/>
          </a:p>
          <a:p>
            <a:r>
              <a:rPr lang="vi-VN" sz="2400" dirty="0"/>
              <a:t>Phương pháp quản lý thủ công truyền thống bằng sổ sách hoặc file Excel có nhiều hạn chế như: khó theo dõi, dễ sai sót và tốn nhiều thời gian.</a:t>
            </a:r>
            <a:endParaRPr lang="en-US" sz="2400" dirty="0"/>
          </a:p>
          <a:p>
            <a:r>
              <a:rPr lang="vi-VN" sz="2400" dirty="0"/>
              <a:t>Sự phát triển của công nghệ thông tin mang lại cơ hội số hóa các quy trình trong chăn nuôi</a:t>
            </a:r>
            <a:r>
              <a:rPr lang="en-US" sz="2400" dirty="0"/>
              <a:t>. </a:t>
            </a:r>
            <a:r>
              <a:rPr lang="vi-VN" sz="2400" dirty="0"/>
              <a:t>Do đó, việc xây dựng một </a:t>
            </a:r>
            <a:r>
              <a:rPr lang="vi-VN" sz="2400" b="1" dirty="0"/>
              <a:t>phần mềm quản lý chăn nuôi</a:t>
            </a:r>
            <a:r>
              <a:rPr lang="vi-VN" sz="2400" dirty="0"/>
              <a:t> là cần thiết để giúp nông dân, trang trại và doanh nghiệp chăn nuôi hoạt động hiệu quả hơn.</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6" name="Chart Placeholder 2">
            <a:extLst>
              <a:ext uri="{FF2B5EF4-FFF2-40B4-BE49-F238E27FC236}">
                <a16:creationId xmlns:a16="http://schemas.microsoft.com/office/drawing/2014/main" id="{3E9E9613-6C86-A058-421F-C4428199807D}"/>
              </a:ext>
            </a:extLst>
          </p:cNvPr>
          <p:cNvSpPr txBox="1">
            <a:spLocks/>
          </p:cNvSpPr>
          <p:nvPr/>
        </p:nvSpPr>
        <p:spPr>
          <a:xfrm>
            <a:off x="433859" y="1130169"/>
            <a:ext cx="236375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Đặt</a:t>
            </a:r>
            <a:r>
              <a:rPr lang="en-US" b="1" dirty="0">
                <a:solidFill>
                  <a:schemeClr val="bg1"/>
                </a:solidFill>
              </a:rPr>
              <a:t> </a:t>
            </a:r>
            <a:r>
              <a:rPr lang="en-US" b="1" dirty="0" err="1">
                <a:solidFill>
                  <a:schemeClr val="bg1"/>
                </a:solidFill>
              </a:rPr>
              <a:t>vấn</a:t>
            </a:r>
            <a:r>
              <a:rPr lang="en-US" b="1" dirty="0">
                <a:solidFill>
                  <a:schemeClr val="bg1"/>
                </a:solidFill>
              </a:rPr>
              <a:t> </a:t>
            </a:r>
            <a:r>
              <a:rPr lang="en-US" b="1" dirty="0" err="1">
                <a:solidFill>
                  <a:schemeClr val="bg1"/>
                </a:solidFill>
              </a:rPr>
              <a:t>đề</a:t>
            </a:r>
            <a:endParaRPr lang="en-US" b="1" dirty="0">
              <a:solidFill>
                <a:schemeClr val="bg1"/>
              </a:solidFill>
            </a:endParaRPr>
          </a:p>
        </p:txBody>
      </p:sp>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a:t>MỤC TIÊU CỦA  DỰ ÁN</a:t>
            </a:r>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10" name="TextBox 9">
            <a:extLst>
              <a:ext uri="{FF2B5EF4-FFF2-40B4-BE49-F238E27FC236}">
                <a16:creationId xmlns:a16="http://schemas.microsoft.com/office/drawing/2014/main" id="{E2D20950-9655-D681-2F87-D2CAF499E370}"/>
              </a:ext>
            </a:extLst>
          </p:cNvPr>
          <p:cNvSpPr txBox="1"/>
          <p:nvPr/>
        </p:nvSpPr>
        <p:spPr>
          <a:xfrm>
            <a:off x="190831" y="1842011"/>
            <a:ext cx="4230094" cy="378565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400" b="1" dirty="0">
                <a:latin typeface="Lato" panose="020F0502020204030203" pitchFamily="34" charset="0"/>
                <a:ea typeface="Lato" panose="020F0502020204030203" pitchFamily="34" charset="0"/>
                <a:cs typeface="Lato" panose="020F0502020204030203" pitchFamily="34" charset="0"/>
              </a:rPr>
              <a:t>Thiếu công cụ số hóa</a:t>
            </a:r>
            <a:endParaRPr lang="en-US" sz="2400" b="1" dirty="0">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tổ</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vi-VN" sz="2400" dirty="0">
                <a:latin typeface="Lato" panose="020F0502020204030203" pitchFamily="34" charset="0"/>
                <a:ea typeface="Lato" panose="020F0502020204030203" pitchFamily="34" charset="0"/>
                <a:cs typeface="Lato" panose="020F0502020204030203" pitchFamily="34" charset="0"/>
              </a:rPr>
              <a:t> chăn nuôi vẫn sử dụng phương pháp ghi chép thủ công, dễ thất lạc và khó tổng hợp dữ liệu</a:t>
            </a: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400" b="1" dirty="0" err="1">
                <a:latin typeface="Lato" panose="020F0502020204030203" pitchFamily="34" charset="0"/>
                <a:ea typeface="Lato" panose="020F0502020204030203" pitchFamily="34" charset="0"/>
                <a:cs typeface="Lato" panose="020F0502020204030203" pitchFamily="34" charset="0"/>
              </a:rPr>
              <a:t>Thiếu</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nền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tảng</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endParaRPr lang="en-US" sz="2400" b="1"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tổ</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nuôi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vẫn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chưa</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có</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một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hệ</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thống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để</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loài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động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vật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r>
              <a:rPr lang="en-US" sz="2400" dirty="0">
                <a:latin typeface="Lato" panose="020F0502020204030203" pitchFamily="34" charset="0"/>
                <a:ea typeface="Lato" panose="020F0502020204030203" pitchFamily="34" charset="0"/>
                <a:cs typeface="Lato" panose="020F0502020204030203" pitchFamily="34" charset="0"/>
              </a:rPr>
              <a:t> gen</a:t>
            </a:r>
          </a:p>
        </p:txBody>
      </p:sp>
      <p:sp>
        <p:nvSpPr>
          <p:cNvPr id="11" name="Chart Placeholder 2">
            <a:extLst>
              <a:ext uri="{FF2B5EF4-FFF2-40B4-BE49-F238E27FC236}">
                <a16:creationId xmlns:a16="http://schemas.microsoft.com/office/drawing/2014/main" id="{F9325E67-C76B-E4FD-755F-C2D963E5A90D}"/>
              </a:ext>
            </a:extLst>
          </p:cNvPr>
          <p:cNvSpPr txBox="1">
            <a:spLocks/>
          </p:cNvSpPr>
          <p:nvPr/>
        </p:nvSpPr>
        <p:spPr>
          <a:xfrm>
            <a:off x="190831" y="1329784"/>
            <a:ext cx="155050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Vấn</a:t>
            </a:r>
            <a:r>
              <a:rPr lang="en-US" b="1" dirty="0">
                <a:solidFill>
                  <a:schemeClr val="bg1"/>
                </a:solidFill>
              </a:rPr>
              <a:t> </a:t>
            </a:r>
            <a:r>
              <a:rPr lang="en-US" b="1" dirty="0" err="1">
                <a:solidFill>
                  <a:schemeClr val="bg1"/>
                </a:solidFill>
              </a:rPr>
              <a:t>đề</a:t>
            </a:r>
            <a:endParaRPr lang="en-US" b="1" dirty="0">
              <a:solidFill>
                <a:schemeClr val="bg1"/>
              </a:solidFill>
            </a:endParaRPr>
          </a:p>
        </p:txBody>
      </p:sp>
      <p:sp>
        <p:nvSpPr>
          <p:cNvPr id="12" name="TextBox 11">
            <a:extLst>
              <a:ext uri="{FF2B5EF4-FFF2-40B4-BE49-F238E27FC236}">
                <a16:creationId xmlns:a16="http://schemas.microsoft.com/office/drawing/2014/main" id="{2DDF91D7-BC49-D2CD-ECA6-49954BC35F0E}"/>
              </a:ext>
            </a:extLst>
          </p:cNvPr>
          <p:cNvSpPr txBox="1"/>
          <p:nvPr/>
        </p:nvSpPr>
        <p:spPr>
          <a:xfrm>
            <a:off x="4571999" y="1842011"/>
            <a:ext cx="4336924" cy="378565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400" b="1" dirty="0">
                <a:latin typeface="Lato" panose="020F0502020204030203" pitchFamily="34" charset="0"/>
                <a:ea typeface="Lato" panose="020F0502020204030203" pitchFamily="34" charset="0"/>
                <a:cs typeface="Lato" panose="020F0502020204030203" pitchFamily="34" charset="0"/>
              </a:rPr>
              <a:t>Số hóa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hệ</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thống</a:t>
            </a:r>
            <a:endParaRPr lang="en-US" sz="2400" b="1" dirty="0">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Giúp người dùng dễ dàng theo dõi và cập nhật thông tin đàn vật nuôi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r>
              <a:rPr lang="en-US" sz="2400" dirty="0">
                <a:latin typeface="Lato" panose="020F0502020204030203" pitchFamily="34" charset="0"/>
                <a:ea typeface="Lato" panose="020F0502020204030203" pitchFamily="34" charset="0"/>
                <a:cs typeface="Lato" panose="020F0502020204030203" pitchFamily="34" charset="0"/>
              </a:rPr>
              <a:t> gen</a:t>
            </a:r>
          </a:p>
          <a:p>
            <a:pPr marL="342900" indent="-342900">
              <a:buFont typeface="Arial" panose="020B0604020202020204" pitchFamily="34" charset="0"/>
              <a:buChar char="•"/>
            </a:pPr>
            <a:r>
              <a:rPr lang="en-US" sz="2400" b="1" dirty="0" err="1">
                <a:latin typeface="Lato" panose="020F0502020204030203" pitchFamily="34" charset="0"/>
                <a:ea typeface="Lato" panose="020F0502020204030203" pitchFamily="34" charset="0"/>
                <a:cs typeface="Lato" panose="020F0502020204030203" pitchFamily="34" charset="0"/>
              </a:rPr>
              <a:t>Tạo</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nền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tảng</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endParaRPr lang="en-US" sz="2400" b="1" dirty="0">
              <a:latin typeface="Lato" panose="020F0502020204030203" pitchFamily="34" charset="0"/>
              <a:ea typeface="Lato" panose="020F0502020204030203" pitchFamily="34" charset="0"/>
              <a:cs typeface="Lato" panose="020F0502020204030203" pitchFamily="34" charset="0"/>
            </a:endParaRPr>
          </a:p>
          <a:p>
            <a:r>
              <a:rPr lang="en-US" sz="2400" dirty="0"/>
              <a:t>N</a:t>
            </a:r>
            <a:r>
              <a:rPr lang="vi-VN" sz="2400" dirty="0"/>
              <a:t>gười quản lý có thể nắm bắt các thông tin về các thông tin gen giống, thức ăn vật nuôi, theo dõi và quản lý các cơ sở tổ chức chăn nuôi </a:t>
            </a:r>
            <a:endParaRPr lang="en-US" sz="2400" b="1" dirty="0">
              <a:latin typeface="Lato" panose="020F0502020204030203" pitchFamily="34" charset="0"/>
              <a:ea typeface="Lato" panose="020F0502020204030203" pitchFamily="34" charset="0"/>
              <a:cs typeface="Lato" panose="020F0502020204030203" pitchFamily="34" charset="0"/>
            </a:endParaRPr>
          </a:p>
        </p:txBody>
      </p:sp>
      <p:sp>
        <p:nvSpPr>
          <p:cNvPr id="13" name="Chart Placeholder 2">
            <a:extLst>
              <a:ext uri="{FF2B5EF4-FFF2-40B4-BE49-F238E27FC236}">
                <a16:creationId xmlns:a16="http://schemas.microsoft.com/office/drawing/2014/main" id="{8B74351F-6623-D5DB-A1D4-1D5BB68701BC}"/>
              </a:ext>
            </a:extLst>
          </p:cNvPr>
          <p:cNvSpPr txBox="1">
            <a:spLocks/>
          </p:cNvSpPr>
          <p:nvPr/>
        </p:nvSpPr>
        <p:spPr>
          <a:xfrm>
            <a:off x="4572000" y="1329784"/>
            <a:ext cx="1884459"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Giải</a:t>
            </a:r>
            <a:r>
              <a:rPr lang="en-US" b="1" dirty="0">
                <a:solidFill>
                  <a:schemeClr val="bg1"/>
                </a:solidFill>
              </a:rPr>
              <a:t> </a:t>
            </a:r>
            <a:r>
              <a:rPr lang="en-US" b="1" dirty="0" err="1">
                <a:solidFill>
                  <a:schemeClr val="bg1"/>
                </a:solidFill>
              </a:rPr>
              <a:t>pháp</a:t>
            </a:r>
            <a:endParaRPr lang="en-US" b="1" dirty="0">
              <a:solidFill>
                <a:schemeClr val="bg1"/>
              </a:solidFill>
            </a:endParaRPr>
          </a:p>
        </p:txBody>
      </p:sp>
    </p:spTree>
    <p:extLst>
      <p:ext uri="{BB962C8B-B14F-4D97-AF65-F5344CB8AC3E}">
        <p14:creationId xmlns:p14="http://schemas.microsoft.com/office/powerpoint/2010/main" val="365149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a:t>MỤC TIÊU CỦA DỰ ÁN</a:t>
            </a:r>
          </a:p>
        </p:txBody>
      </p:sp>
      <p:sp>
        <p:nvSpPr>
          <p:cNvPr id="6" name="TextBox 5">
            <a:extLst>
              <a:ext uri="{FF2B5EF4-FFF2-40B4-BE49-F238E27FC236}">
                <a16:creationId xmlns:a16="http://schemas.microsoft.com/office/drawing/2014/main" id="{E31A1E7D-4BE0-CF4E-A33B-907A98B267DB}"/>
              </a:ext>
            </a:extLst>
          </p:cNvPr>
          <p:cNvSpPr txBox="1"/>
          <p:nvPr/>
        </p:nvSpPr>
        <p:spPr>
          <a:xfrm>
            <a:off x="190831" y="1842011"/>
            <a:ext cx="8673846" cy="193899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Cung cấp giao diện trực quan, dễ dùng</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Có thể dễ dàng quản lý lượng người truy cập cũng như quản lý tài khoản</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Dễ dàng quản lý, thống kê tình trạng liên quan đến các cá nhân, tổ chức cơ quan trong ngành chăn 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Có thể dễ dàng cập nhật, bổ sung các thông tin mới liên quan đến văn bản pháp luật</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87E7324A-4532-172C-4655-E950816D0226}"/>
              </a:ext>
            </a:extLst>
          </p:cNvPr>
          <p:cNvSpPr txBox="1">
            <a:spLocks/>
          </p:cNvSpPr>
          <p:nvPr/>
        </p:nvSpPr>
        <p:spPr>
          <a:xfrm>
            <a:off x="190831" y="1329784"/>
            <a:ext cx="3116912"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Mục</a:t>
            </a:r>
            <a:r>
              <a:rPr lang="en-US" b="1" dirty="0">
                <a:solidFill>
                  <a:schemeClr val="bg1"/>
                </a:solidFill>
              </a:rPr>
              <a:t> </a:t>
            </a:r>
            <a:r>
              <a:rPr lang="en-US" b="1" dirty="0" err="1">
                <a:solidFill>
                  <a:schemeClr val="bg1"/>
                </a:solidFill>
              </a:rPr>
              <a:t>đích</a:t>
            </a:r>
            <a:r>
              <a:rPr lang="en-US" b="1" dirty="0">
                <a:solidFill>
                  <a:schemeClr val="bg1"/>
                </a:solidFill>
              </a:rPr>
              <a:t> </a:t>
            </a:r>
            <a:r>
              <a:rPr lang="en-US" b="1" dirty="0" err="1">
                <a:solidFill>
                  <a:schemeClr val="bg1"/>
                </a:solidFill>
              </a:rPr>
              <a:t>cơ</a:t>
            </a:r>
            <a:r>
              <a:rPr lang="en-US" b="1" dirty="0">
                <a:solidFill>
                  <a:schemeClr val="bg1"/>
                </a:solidFill>
              </a:rPr>
              <a:t> </a:t>
            </a:r>
            <a:r>
              <a:rPr lang="en-US" b="1" dirty="0" err="1">
                <a:solidFill>
                  <a:schemeClr val="bg1"/>
                </a:solidFill>
              </a:rPr>
              <a:t>bản</a:t>
            </a:r>
            <a:endParaRPr lang="en-US" b="1" dirty="0">
              <a:solidFill>
                <a:schemeClr val="bg1"/>
              </a:solidFill>
            </a:endParaRPr>
          </a:p>
        </p:txBody>
      </p:sp>
      <p:sp>
        <p:nvSpPr>
          <p:cNvPr id="10" name="TextBox 9">
            <a:extLst>
              <a:ext uri="{FF2B5EF4-FFF2-40B4-BE49-F238E27FC236}">
                <a16:creationId xmlns:a16="http://schemas.microsoft.com/office/drawing/2014/main" id="{FA988E1E-AC57-2E2B-5A9E-832047D35092}"/>
              </a:ext>
            </a:extLst>
          </p:cNvPr>
          <p:cNvSpPr txBox="1"/>
          <p:nvPr/>
        </p:nvSpPr>
        <p:spPr>
          <a:xfrm>
            <a:off x="190831" y="4530877"/>
            <a:ext cx="8673846" cy="132343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Giúp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bộ</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nghiệp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vụ</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tiết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kiệm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không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cần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tốn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kiểm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tra</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Giúp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dễ</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dàng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lý</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nhiều</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việc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cùng</a:t>
            </a:r>
            <a:r>
              <a:rPr lang="en-US" sz="2000" dirty="0">
                <a:latin typeface="Lato" panose="020F0502020204030203" pitchFamily="34" charset="0"/>
                <a:ea typeface="Lato" panose="020F0502020204030203" pitchFamily="34" charset="0"/>
                <a:cs typeface="Lato" panose="020F0502020204030203" pitchFamily="34" charset="0"/>
              </a:rPr>
              <a:t> 1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một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cách</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tiện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lợi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từ</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đó</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nâng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cao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năng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lực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xử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lý</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công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việc</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1" name="Chart Placeholder 2">
            <a:extLst>
              <a:ext uri="{FF2B5EF4-FFF2-40B4-BE49-F238E27FC236}">
                <a16:creationId xmlns:a16="http://schemas.microsoft.com/office/drawing/2014/main" id="{954DB07B-AC14-F959-85B1-9AB43E91B392}"/>
              </a:ext>
            </a:extLst>
          </p:cNvPr>
          <p:cNvSpPr txBox="1">
            <a:spLocks/>
          </p:cNvSpPr>
          <p:nvPr/>
        </p:nvSpPr>
        <p:spPr>
          <a:xfrm>
            <a:off x="190831" y="4018650"/>
            <a:ext cx="3116912"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Giá</a:t>
            </a:r>
            <a:r>
              <a:rPr lang="en-US" b="1" dirty="0">
                <a:solidFill>
                  <a:schemeClr val="bg1"/>
                </a:solidFill>
              </a:rPr>
              <a:t> </a:t>
            </a:r>
            <a:r>
              <a:rPr lang="en-US" b="1" dirty="0" err="1">
                <a:solidFill>
                  <a:schemeClr val="bg1"/>
                </a:solidFill>
              </a:rPr>
              <a:t>trị</a:t>
            </a:r>
            <a:r>
              <a:rPr lang="en-US" b="1" dirty="0">
                <a:solidFill>
                  <a:schemeClr val="bg1"/>
                </a:solidFill>
              </a:rPr>
              <a:t> </a:t>
            </a:r>
            <a:r>
              <a:rPr lang="en-US" b="1" dirty="0" err="1">
                <a:solidFill>
                  <a:schemeClr val="bg1"/>
                </a:solidFill>
              </a:rPr>
              <a:t>nghiệp</a:t>
            </a:r>
            <a:r>
              <a:rPr lang="en-US" b="1" dirty="0">
                <a:solidFill>
                  <a:schemeClr val="bg1"/>
                </a:solidFill>
              </a:rPr>
              <a:t> </a:t>
            </a:r>
            <a:r>
              <a:rPr lang="en-US" b="1" dirty="0" err="1">
                <a:solidFill>
                  <a:schemeClr val="bg1"/>
                </a:solidFill>
              </a:rPr>
              <a:t>vụ</a:t>
            </a:r>
            <a:endParaRPr lang="en-US" b="1" dirty="0">
              <a:solidFill>
                <a:schemeClr val="bg1"/>
              </a:solidFill>
            </a:endParaRPr>
          </a:p>
        </p:txBody>
      </p:sp>
    </p:spTree>
    <p:extLst>
      <p:ext uri="{BB962C8B-B14F-4D97-AF65-F5344CB8AC3E}">
        <p14:creationId xmlns:p14="http://schemas.microsoft.com/office/powerpoint/2010/main" val="134184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dirty="0"/>
              <a:t>MỤC TIÊU CỦA SẢN PHẨM ( DỰ KIẾN )</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a:lnSpc>
                <a:spcPct val="100000"/>
              </a:lnSpc>
            </a:pPr>
            <a:r>
              <a:rPr lang="vi-VN" sz="2400" dirty="0"/>
              <a:t>Mỗi khi có cập nhật mới liên quan đến chăn nuôi động vật, nguồn gen và thức ăn, cán bộ nghiệp vụ sẽ nhận được thông tin mới khi truy cập vào hệ thống. Họ cũng có thể chỉnh sửa, cập nhật và xoá các thông tin này khỏi hệ thống</a:t>
            </a:r>
            <a:endParaRPr lang="en-US" sz="2400" dirty="0"/>
          </a:p>
          <a:p>
            <a:pPr>
              <a:lnSpc>
                <a:spcPct val="100000"/>
              </a:lnSpc>
            </a:pPr>
            <a:r>
              <a:rPr lang="vi-VN" sz="2400" dirty="0"/>
              <a:t>Cán bộ nghiệp vụ có thể tra cứu các loại gen giống và thức ăn cho vật nuôi, các cá nhân, tổ chức liên quan đến chăn nuôi</a:t>
            </a:r>
            <a:endParaRPr lang="en-US" sz="2400" dirty="0"/>
          </a:p>
          <a:p>
            <a:pPr>
              <a:lnSpc>
                <a:spcPct val="100000"/>
              </a:lnSpc>
            </a:pPr>
            <a:r>
              <a:rPr lang="vi-VN" sz="2400" dirty="0"/>
              <a:t>Cán bộ có thể dễ dàng kiểm tra thông tin các cá nhân hay tổ chức trong CSDL đảm bảo các yêu cầu về điều kiện cơ sở</a:t>
            </a:r>
            <a:endParaRPr lang="en-US" sz="2400" dirty="0"/>
          </a:p>
          <a:p>
            <a:pPr>
              <a:lnSpc>
                <a:spcPct val="100000"/>
              </a:lnSpc>
            </a:pPr>
            <a:r>
              <a:rPr lang="vi-VN" sz="2400" dirty="0"/>
              <a:t>Hệ thống có thể quản lý đa dạng các loại thông tin của cả người dùng lẫn những dữ liệu liên quan đến chăn nuôi</a:t>
            </a:r>
            <a:endParaRPr lang="en-US" sz="2400" dirty="0"/>
          </a:p>
        </p:txBody>
      </p:sp>
    </p:spTree>
    <p:extLst>
      <p:ext uri="{BB962C8B-B14F-4D97-AF65-F5344CB8AC3E}">
        <p14:creationId xmlns:p14="http://schemas.microsoft.com/office/powerpoint/2010/main" val="64472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FA32A-7F63-91B3-DC5B-37BD1320725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7B510-89EF-0FF8-198A-71782B00F6D4}"/>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5" name="Title 4">
            <a:extLst>
              <a:ext uri="{FF2B5EF4-FFF2-40B4-BE49-F238E27FC236}">
                <a16:creationId xmlns:a16="http://schemas.microsoft.com/office/drawing/2014/main" id="{00004D99-5A76-C837-31E5-15BD3082E402}"/>
              </a:ext>
            </a:extLst>
          </p:cNvPr>
          <p:cNvSpPr>
            <a:spLocks noGrp="1"/>
          </p:cNvSpPr>
          <p:nvPr>
            <p:ph type="title"/>
          </p:nvPr>
        </p:nvSpPr>
        <p:spPr/>
        <p:txBody>
          <a:bodyPr/>
          <a:lstStyle/>
          <a:p>
            <a:r>
              <a:rPr lang="en-US" dirty="0"/>
              <a:t>YÊU CẦU CHỨC NĂNG VÀ PHI CHỨC NĂNG</a:t>
            </a:r>
          </a:p>
        </p:txBody>
      </p:sp>
      <p:sp>
        <p:nvSpPr>
          <p:cNvPr id="6" name="TextBox 5">
            <a:extLst>
              <a:ext uri="{FF2B5EF4-FFF2-40B4-BE49-F238E27FC236}">
                <a16:creationId xmlns:a16="http://schemas.microsoft.com/office/drawing/2014/main" id="{7BB0834B-234E-7846-CD83-826177E27D44}"/>
              </a:ext>
            </a:extLst>
          </p:cNvPr>
          <p:cNvSpPr txBox="1"/>
          <p:nvPr/>
        </p:nvSpPr>
        <p:spPr>
          <a:xfrm>
            <a:off x="190831" y="1842011"/>
            <a:ext cx="8673846"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hệ</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thống</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danh</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mục</a:t>
            </a:r>
            <a:r>
              <a:rPr lang="en-US" sz="2000" dirty="0">
                <a:latin typeface="Lato" panose="020F0502020204030203" pitchFamily="34" charset="0"/>
                <a:ea typeface="Lato" panose="020F0502020204030203" pitchFamily="34" charset="0"/>
                <a:cs typeface="Lato" panose="020F0502020204030203" pitchFamily="34" charset="0"/>
              </a:rPr>
              <a:t> gen </a:t>
            </a:r>
            <a:r>
              <a:rPr lang="en-US" sz="2000" dirty="0" err="1">
                <a:latin typeface="Lato" panose="020F0502020204030203" pitchFamily="34" charset="0"/>
                <a:ea typeface="Lato" panose="020F0502020204030203" pitchFamily="34" charset="0"/>
                <a:cs typeface="Lato" panose="020F0502020204030203" pitchFamily="34" charset="0"/>
              </a:rPr>
              <a:t>giống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và</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thức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ăn</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Thống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kê</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báo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về</a:t>
            </a:r>
            <a:r>
              <a:rPr lang="en-US" sz="2000" dirty="0">
                <a:latin typeface="Lato" panose="020F0502020204030203" pitchFamily="34" charset="0"/>
                <a:ea typeface="Lato" panose="020F0502020204030203" pitchFamily="34" charset="0"/>
                <a:cs typeface="Lato" panose="020F0502020204030203" pitchFamily="34" charset="0"/>
              </a:rPr>
              <a:t> CSDL </a:t>
            </a:r>
            <a:r>
              <a:rPr lang="en-US" sz="2000" dirty="0" err="1">
                <a:latin typeface="Lato" panose="020F0502020204030203" pitchFamily="34" charset="0"/>
                <a:ea typeface="Lato" panose="020F0502020204030203" pitchFamily="34" charset="0"/>
                <a:cs typeface="Lato" panose="020F0502020204030203" pitchFamily="34" charset="0"/>
              </a:rPr>
              <a:t>chăn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pháp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luật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về</a:t>
            </a:r>
            <a:r>
              <a:rPr lang="en-US" sz="2000" dirty="0">
                <a:latin typeface="Lato" panose="020F0502020204030203" pitchFamily="34" charset="0"/>
                <a:ea typeface="Lato" panose="020F0502020204030203" pitchFamily="34" charset="0"/>
                <a:cs typeface="Lato" panose="020F0502020204030203" pitchFamily="34" charset="0"/>
              </a:rPr>
              <a:t> CSDL </a:t>
            </a:r>
            <a:r>
              <a:rPr lang="en-US" sz="2000" dirty="0" err="1">
                <a:latin typeface="Lato" panose="020F0502020204030203" pitchFamily="34" charset="0"/>
                <a:ea typeface="Lato" panose="020F0502020204030203" pitchFamily="34" charset="0"/>
                <a:cs typeface="Lato" panose="020F0502020204030203" pitchFamily="34" charset="0"/>
              </a:rPr>
              <a:t>chăn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Tìm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kiếm</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51145D79-1367-6DDE-51F6-4534EA734BD8}"/>
              </a:ext>
            </a:extLst>
          </p:cNvPr>
          <p:cNvSpPr txBox="1">
            <a:spLocks/>
          </p:cNvSpPr>
          <p:nvPr/>
        </p:nvSpPr>
        <p:spPr>
          <a:xfrm>
            <a:off x="190831" y="1329784"/>
            <a:ext cx="3450866"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a:t>
            </a:r>
            <a:r>
              <a:rPr lang="en-US" b="1" dirty="0" err="1">
                <a:solidFill>
                  <a:schemeClr val="bg1"/>
                </a:solidFill>
              </a:rPr>
              <a:t>chức</a:t>
            </a:r>
            <a:r>
              <a:rPr lang="en-US" b="1" dirty="0">
                <a:solidFill>
                  <a:schemeClr val="bg1"/>
                </a:solidFill>
              </a:rPr>
              <a:t> </a:t>
            </a:r>
            <a:r>
              <a:rPr lang="en-US" b="1" dirty="0" err="1">
                <a:solidFill>
                  <a:schemeClr val="bg1"/>
                </a:solidFill>
              </a:rPr>
              <a:t>năng</a:t>
            </a:r>
            <a:endParaRPr lang="en-US" b="1" dirty="0">
              <a:solidFill>
                <a:schemeClr val="bg1"/>
              </a:solidFill>
            </a:endParaRPr>
          </a:p>
        </p:txBody>
      </p:sp>
      <p:sp>
        <p:nvSpPr>
          <p:cNvPr id="10" name="TextBox 9">
            <a:extLst>
              <a:ext uri="{FF2B5EF4-FFF2-40B4-BE49-F238E27FC236}">
                <a16:creationId xmlns:a16="http://schemas.microsoft.com/office/drawing/2014/main" id="{2A8C9735-DAE6-12E2-0655-610A71DE4102}"/>
              </a:ext>
            </a:extLst>
          </p:cNvPr>
          <p:cNvSpPr txBox="1"/>
          <p:nvPr/>
        </p:nvSpPr>
        <p:spPr>
          <a:xfrm>
            <a:off x="190831" y="4324144"/>
            <a:ext cx="8673846"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Web được trình bày đơn giản, gọn, đẹp mà không mất tính mỹ quan, thu hút sự chú ý của người xem</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Chạy trên nền tảng Windows</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Hệ thống hoạt động tin cậy</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Thao tác dễ dàng</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1" name="Chart Placeholder 2">
            <a:extLst>
              <a:ext uri="{FF2B5EF4-FFF2-40B4-BE49-F238E27FC236}">
                <a16:creationId xmlns:a16="http://schemas.microsoft.com/office/drawing/2014/main" id="{8E6DAC0C-2EB7-590C-A9F9-E086BE13BAC3}"/>
              </a:ext>
            </a:extLst>
          </p:cNvPr>
          <p:cNvSpPr txBox="1">
            <a:spLocks/>
          </p:cNvSpPr>
          <p:nvPr/>
        </p:nvSpPr>
        <p:spPr>
          <a:xfrm>
            <a:off x="190831" y="3811917"/>
            <a:ext cx="3864334"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phi </a:t>
            </a:r>
            <a:r>
              <a:rPr lang="en-US" b="1" dirty="0" err="1">
                <a:solidFill>
                  <a:schemeClr val="bg1"/>
                </a:solidFill>
              </a:rPr>
              <a:t>chức</a:t>
            </a:r>
            <a:r>
              <a:rPr lang="en-US" b="1" dirty="0">
                <a:solidFill>
                  <a:schemeClr val="bg1"/>
                </a:solidFill>
              </a:rPr>
              <a:t> </a:t>
            </a:r>
            <a:r>
              <a:rPr lang="en-US" b="1" dirty="0" err="1">
                <a:solidFill>
                  <a:schemeClr val="bg1"/>
                </a:solidFill>
              </a:rPr>
              <a:t>năng</a:t>
            </a:r>
            <a:endParaRPr lang="en-US" b="1" dirty="0">
              <a:solidFill>
                <a:schemeClr val="bg1"/>
              </a:solidFill>
            </a:endParaRPr>
          </a:p>
        </p:txBody>
      </p:sp>
    </p:spTree>
    <p:extLst>
      <p:ext uri="{BB962C8B-B14F-4D97-AF65-F5344CB8AC3E}">
        <p14:creationId xmlns:p14="http://schemas.microsoft.com/office/powerpoint/2010/main" val="34214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9</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dirty="0"/>
              <a:t>NỀN  TẢNG TRAO ĐỔI DỰ ÁN</a:t>
            </a:r>
          </a:p>
        </p:txBody>
      </p:sp>
      <p:sp>
        <p:nvSpPr>
          <p:cNvPr id="6" name="TextBox 5">
            <a:extLst>
              <a:ext uri="{FF2B5EF4-FFF2-40B4-BE49-F238E27FC236}">
                <a16:creationId xmlns:a16="http://schemas.microsoft.com/office/drawing/2014/main" id="{16BAC2D2-0188-F110-76EC-5DE9B7A69E83}"/>
              </a:ext>
            </a:extLst>
          </p:cNvPr>
          <p:cNvSpPr txBox="1"/>
          <p:nvPr/>
        </p:nvSpPr>
        <p:spPr>
          <a:xfrm>
            <a:off x="190831" y="1842011"/>
            <a:ext cx="4230094" cy="3785652"/>
          </a:xfrm>
          <a:prstGeom prst="rect">
            <a:avLst/>
          </a:prstGeom>
          <a:noFill/>
          <a:ln>
            <a:solidFill>
              <a:schemeClr val="tx1"/>
            </a:solidFill>
          </a:ln>
        </p:spPr>
        <p:txBody>
          <a:bodyPr wrap="square" rtlCol="0">
            <a:spAutoFit/>
          </a:bodyPr>
          <a:lstStyle/>
          <a:p>
            <a:r>
              <a:rPr lang="vi-VN" sz="2400" b="1" dirty="0">
                <a:latin typeface="Lato" panose="020F0502020204030203" pitchFamily="34" charset="0"/>
                <a:ea typeface="Lato" panose="020F0502020204030203" pitchFamily="34" charset="0"/>
                <a:cs typeface="Lato" panose="020F0502020204030203" pitchFamily="34" charset="0"/>
              </a:rPr>
              <a:t>GitHub</a:t>
            </a:r>
            <a:r>
              <a:rPr lang="vi-VN" sz="2400" dirty="0">
                <a:latin typeface="Lato" panose="020F0502020204030203" pitchFamily="34" charset="0"/>
                <a:ea typeface="Lato" panose="020F0502020204030203" pitchFamily="34" charset="0"/>
                <a:cs typeface="Lato" panose="020F0502020204030203" pitchFamily="34" charset="0"/>
              </a:rPr>
              <a:t> là một nền tảng quản lý mã nguồn dựa trên Git, giúp các lập trình viên lưu trữ, theo dõi và cộng tác trên các dự án phần mềm</a:t>
            </a:r>
            <a:r>
              <a:rPr lang="vi-VN" sz="2400" dirty="0"/>
              <a:t>.</a:t>
            </a:r>
            <a:endParaRPr lang="en-US" sz="2400" dirty="0"/>
          </a:p>
          <a:p>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chính</a:t>
            </a:r>
            <a:r>
              <a:rPr lang="en-US" sz="2400" dirty="0">
                <a:latin typeface="Lato" panose="020F0502020204030203" pitchFamily="34" charset="0"/>
                <a:ea typeface="Lato" panose="020F0502020204030203" pitchFamily="34" charset="0"/>
                <a:cs typeface="Lato" panose="020F0502020204030203" pitchFamily="34" charset="0"/>
              </a:rPr>
              <a:t>:</a:t>
            </a: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Lưu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trữ</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mã</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 branch, merge )</a:t>
            </a: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Cộng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nhóm</a:t>
            </a: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phiên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bản</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1026" name="Picture 2" descr="Why you should start using GitHub Right now? | by Sourav Kumar Nanda |  codeburst">
            <a:extLst>
              <a:ext uri="{FF2B5EF4-FFF2-40B4-BE49-F238E27FC236}">
                <a16:creationId xmlns:a16="http://schemas.microsoft.com/office/drawing/2014/main" id="{E9F041EF-E357-E90D-5EBB-68D7C6ED5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077" y="2544417"/>
            <a:ext cx="4083844" cy="2353585"/>
          </a:xfrm>
          <a:prstGeom prst="rect">
            <a:avLst/>
          </a:prstGeom>
          <a:noFill/>
          <a:extLst>
            <a:ext uri="{909E8E84-426E-40DD-AFC4-6F175D3DCCD1}">
              <a14:hiddenFill xmlns:a14="http://schemas.microsoft.com/office/drawing/2010/main">
                <a:solidFill>
                  <a:srgbClr val="FFFFFF"/>
                </a:solidFill>
              </a14:hiddenFill>
            </a:ext>
          </a:extLst>
        </p:spPr>
      </p:pic>
      <p:sp>
        <p:nvSpPr>
          <p:cNvPr id="7" name="Chart Placeholder 2">
            <a:extLst>
              <a:ext uri="{FF2B5EF4-FFF2-40B4-BE49-F238E27FC236}">
                <a16:creationId xmlns:a16="http://schemas.microsoft.com/office/drawing/2014/main" id="{190A5F72-E0D9-2191-9AA6-7A9F2BE412CB}"/>
              </a:ext>
            </a:extLst>
          </p:cNvPr>
          <p:cNvSpPr txBox="1">
            <a:spLocks/>
          </p:cNvSpPr>
          <p:nvPr/>
        </p:nvSpPr>
        <p:spPr>
          <a:xfrm>
            <a:off x="190832" y="1329784"/>
            <a:ext cx="1582309"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GitHub</a:t>
            </a:r>
          </a:p>
        </p:txBody>
      </p:sp>
    </p:spTree>
    <p:extLst>
      <p:ext uri="{BB962C8B-B14F-4D97-AF65-F5344CB8AC3E}">
        <p14:creationId xmlns:p14="http://schemas.microsoft.com/office/powerpoint/2010/main" val="640846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880</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Lato</vt:lpstr>
      <vt:lpstr>Office Theme</vt:lpstr>
      <vt:lpstr>PowerPoint Presentation</vt:lpstr>
      <vt:lpstr>PowerPoint Presentation</vt:lpstr>
      <vt:lpstr>NHÓM SINH VIÊN THỰC HIỆN</vt:lpstr>
      <vt:lpstr>GIỚI THIỆU VỀ DỰ ÁN</vt:lpstr>
      <vt:lpstr>MỤC TIÊU CỦA  DỰ ÁN</vt:lpstr>
      <vt:lpstr>MỤC TIÊU CỦA DỰ ÁN</vt:lpstr>
      <vt:lpstr>MỤC TIÊU CỦA SẢN PHẨM ( DỰ KIẾN )</vt:lpstr>
      <vt:lpstr>YÊU CẦU CHỨC NĂNG VÀ PHI CHỨC NĂNG</vt:lpstr>
      <vt:lpstr>NỀN  TẢNG TRAO ĐỔI DỰ ÁN</vt:lpstr>
      <vt:lpstr>CÔNG CỤ SỬ DỤNG CHO DỰ ÁN</vt:lpstr>
      <vt:lpstr>PHÂN CÔNG NHIỆM VỤ</vt:lpstr>
      <vt:lpstr>NGÔN NGỮ SỬ DỤNG CHO DỰ ÁN</vt:lpstr>
      <vt:lpstr>CÔNG CỤ SỬ DỤNG CHO DỰ 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Minh Tuan 20224189</cp:lastModifiedBy>
  <cp:revision>25</cp:revision>
  <dcterms:created xsi:type="dcterms:W3CDTF">2021-05-28T04:32:29Z</dcterms:created>
  <dcterms:modified xsi:type="dcterms:W3CDTF">2025-03-06T11:26:00Z</dcterms:modified>
</cp:coreProperties>
</file>