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5"/>
  </p:notesMasterIdLst>
  <p:handoutMasterIdLst>
    <p:handoutMasterId r:id="rId16"/>
  </p:handoutMasterIdLst>
  <p:sldIdLst>
    <p:sldId id="275" r:id="rId2"/>
    <p:sldId id="276" r:id="rId3"/>
    <p:sldId id="257" r:id="rId4"/>
    <p:sldId id="265" r:id="rId5"/>
    <p:sldId id="266" r:id="rId6"/>
    <p:sldId id="271" r:id="rId7"/>
    <p:sldId id="270" r:id="rId8"/>
    <p:sldId id="272" r:id="rId9"/>
    <p:sldId id="278" r:id="rId10"/>
    <p:sldId id="261" r:id="rId11"/>
    <p:sldId id="277" r:id="rId12"/>
    <p:sldId id="279"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96" d="100"/>
          <a:sy n="96" d="100"/>
        </p:scale>
        <p:origin x="104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3/3/2025</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3/3/2025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5980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3/3/2025</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629018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3/3/2025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6482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3/3/2025</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C5DD3B49-F775-49FC-ACAD-45B074D1C945}"/>
              </a:ext>
            </a:extLst>
          </p:cNvPr>
          <p:cNvSpPr>
            <a:spLocks noGrp="1"/>
          </p:cNvSpPr>
          <p:nvPr>
            <p:ph type="title" hasCustomPrompt="1"/>
          </p:nvPr>
        </p:nvSpPr>
        <p:spPr>
          <a:xfrm>
            <a:off x="2380488" y="2365248"/>
            <a:ext cx="4383024" cy="2127504"/>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Tree>
    <p:extLst>
      <p:ext uri="{BB962C8B-B14F-4D97-AF65-F5344CB8AC3E}">
        <p14:creationId xmlns:p14="http://schemas.microsoft.com/office/powerpoint/2010/main" val="678804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3/3/2025</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3/3/2025</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2: ………………………………………</a:t>
            </a:r>
          </a:p>
        </p:txBody>
      </p:sp>
    </p:spTree>
    <p:extLst>
      <p:ext uri="{BB962C8B-B14F-4D97-AF65-F5344CB8AC3E}">
        <p14:creationId xmlns:p14="http://schemas.microsoft.com/office/powerpoint/2010/main" val="314880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3/3/2025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3: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963168"/>
            <a:ext cx="8674100" cy="513283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798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3/3/2025</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3/3/2025</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93854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3/3/2025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231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83" r:id="rId7"/>
    <p:sldLayoutId id="2147483679" r:id="rId8"/>
    <p:sldLayoutId id="2147483680" r:id="rId9"/>
    <p:sldLayoutId id="2147483681" r:id="rId10"/>
    <p:sldLayoutId id="2147483682" r:id="rId11"/>
    <p:sldLayoutId id="2147483678"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086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76946D-AB92-4D05-97ED-4EDF0AB0FF55}"/>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10</a:t>
            </a:fld>
            <a:endParaRPr lang="en-US"/>
          </a:p>
        </p:txBody>
      </p:sp>
      <p:sp>
        <p:nvSpPr>
          <p:cNvPr id="2" name="Title 1">
            <a:extLst>
              <a:ext uri="{FF2B5EF4-FFF2-40B4-BE49-F238E27FC236}">
                <a16:creationId xmlns:a16="http://schemas.microsoft.com/office/drawing/2014/main" id="{4FB6CB3A-046A-4C56-A02D-DBF672421CAF}"/>
              </a:ext>
            </a:extLst>
          </p:cNvPr>
          <p:cNvSpPr>
            <a:spLocks noGrp="1"/>
          </p:cNvSpPr>
          <p:nvPr>
            <p:ph type="title"/>
          </p:nvPr>
        </p:nvSpPr>
        <p:spPr>
          <a:xfrm>
            <a:off x="254052" y="112543"/>
            <a:ext cx="8635896" cy="436098"/>
          </a:xfrm>
          <a:prstGeom prst="rect">
            <a:avLst/>
          </a:prstGeom>
        </p:spPr>
        <p:txBody>
          <a:bodyPr/>
          <a:lstStyle/>
          <a:p>
            <a:r>
              <a:rPr lang="en-US" dirty="0"/>
              <a:t>NỀN  TẢNG TRAO ĐỔI DỰ ÁN</a:t>
            </a:r>
          </a:p>
        </p:txBody>
      </p:sp>
      <p:sp>
        <p:nvSpPr>
          <p:cNvPr id="6" name="TextBox 5">
            <a:extLst>
              <a:ext uri="{FF2B5EF4-FFF2-40B4-BE49-F238E27FC236}">
                <a16:creationId xmlns:a16="http://schemas.microsoft.com/office/drawing/2014/main" id="{16BAC2D2-0188-F110-76EC-5DE9B7A69E83}"/>
              </a:ext>
            </a:extLst>
          </p:cNvPr>
          <p:cNvSpPr txBox="1"/>
          <p:nvPr/>
        </p:nvSpPr>
        <p:spPr>
          <a:xfrm>
            <a:off x="190831" y="1842011"/>
            <a:ext cx="4230094" cy="3785652"/>
          </a:xfrm>
          <a:prstGeom prst="rect">
            <a:avLst/>
          </a:prstGeom>
          <a:noFill/>
          <a:ln>
            <a:solidFill>
              <a:schemeClr val="tx1"/>
            </a:solidFill>
          </a:ln>
        </p:spPr>
        <p:txBody>
          <a:bodyPr wrap="square" rtlCol="0">
            <a:spAutoFit/>
          </a:bodyPr>
          <a:lstStyle/>
          <a:p>
            <a:r>
              <a:rPr lang="vi-VN" sz="2400" b="1" dirty="0">
                <a:latin typeface="Lato" panose="020F0502020204030203" pitchFamily="34" charset="0"/>
                <a:ea typeface="Lato" panose="020F0502020204030203" pitchFamily="34" charset="0"/>
                <a:cs typeface="Lato" panose="020F0502020204030203" pitchFamily="34" charset="0"/>
              </a:rPr>
              <a:t>GitHub</a:t>
            </a:r>
            <a:r>
              <a:rPr lang="vi-VN" sz="2400" dirty="0">
                <a:latin typeface="Lato" panose="020F0502020204030203" pitchFamily="34" charset="0"/>
                <a:ea typeface="Lato" panose="020F0502020204030203" pitchFamily="34" charset="0"/>
                <a:cs typeface="Lato" panose="020F0502020204030203" pitchFamily="34" charset="0"/>
              </a:rPr>
              <a:t> là một nền tảng quản lý mã nguồn dựa trên Git, giúp các lập trình viên lưu trữ, theo dõi và cộng tác trên các dự án phần mềm</a:t>
            </a:r>
            <a:r>
              <a:rPr lang="vi-VN" sz="2400" dirty="0"/>
              <a:t>.</a:t>
            </a:r>
            <a:endParaRPr lang="en-US" sz="2400" dirty="0"/>
          </a:p>
          <a:p>
            <a:r>
              <a:rPr lang="en-US" sz="2400" dirty="0" err="1">
                <a:latin typeface="Lato" panose="020F0502020204030203" pitchFamily="34" charset="0"/>
                <a:ea typeface="Lato" panose="020F0502020204030203" pitchFamily="34" charset="0"/>
                <a:cs typeface="Lato" panose="020F0502020204030203" pitchFamily="34" charset="0"/>
              </a:rPr>
              <a:t>Các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chức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năng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chính</a:t>
            </a:r>
            <a:r>
              <a:rPr lang="en-US" sz="2400" dirty="0">
                <a:latin typeface="Lato" panose="020F0502020204030203" pitchFamily="34" charset="0"/>
                <a:ea typeface="Lato" panose="020F0502020204030203" pitchFamily="34" charset="0"/>
                <a:cs typeface="Lato" panose="020F0502020204030203" pitchFamily="34" charset="0"/>
              </a:rPr>
              <a:t>:</a:t>
            </a:r>
          </a:p>
          <a:p>
            <a:pPr marL="342900" indent="-342900">
              <a:buFont typeface="Arial" panose="020B0604020202020204" pitchFamily="34" charset="0"/>
              <a:buChar char="•"/>
            </a:pPr>
            <a:r>
              <a:rPr lang="en-US" sz="2400" dirty="0" err="1">
                <a:latin typeface="Lato" panose="020F0502020204030203" pitchFamily="34" charset="0"/>
                <a:ea typeface="Lato" panose="020F0502020204030203" pitchFamily="34" charset="0"/>
                <a:cs typeface="Lato" panose="020F0502020204030203" pitchFamily="34" charset="0"/>
              </a:rPr>
              <a:t>Lưu</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trữ</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quản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lí</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mã</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nguồn</a:t>
            </a:r>
            <a:endParaRPr lang="en-US" sz="2400" dirty="0">
              <a:latin typeface="Lato" panose="020F0502020204030203" pitchFamily="34" charset="0"/>
              <a:ea typeface="Lato" panose="020F0502020204030203" pitchFamily="34" charset="0"/>
              <a:cs typeface="Lato" panose="020F0502020204030203" pitchFamily="34" charset="0"/>
            </a:endParaRPr>
          </a:p>
          <a:p>
            <a:r>
              <a:rPr lang="en-US" sz="2400" dirty="0">
                <a:latin typeface="Lato" panose="020F0502020204030203" pitchFamily="34" charset="0"/>
                <a:ea typeface="Lato" panose="020F0502020204030203" pitchFamily="34" charset="0"/>
                <a:cs typeface="Lato" panose="020F0502020204030203" pitchFamily="34" charset="0"/>
              </a:rPr>
              <a:t>( branch, merge )</a:t>
            </a:r>
          </a:p>
          <a:p>
            <a:pPr marL="342900" indent="-342900">
              <a:buFont typeface="Arial" panose="020B0604020202020204" pitchFamily="34" charset="0"/>
              <a:buChar char="•"/>
            </a:pPr>
            <a:r>
              <a:rPr lang="en-US" sz="2400" dirty="0" err="1">
                <a:latin typeface="Lato" panose="020F0502020204030203" pitchFamily="34" charset="0"/>
                <a:ea typeface="Lato" panose="020F0502020204030203" pitchFamily="34" charset="0"/>
                <a:cs typeface="Lato" panose="020F0502020204030203" pitchFamily="34" charset="0"/>
              </a:rPr>
              <a:t>Cộng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tác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nhóm</a:t>
            </a:r>
            <a:endParaRPr lang="en-US" sz="24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US" sz="2400" dirty="0" err="1">
                <a:latin typeface="Lato" panose="020F0502020204030203" pitchFamily="34" charset="0"/>
                <a:ea typeface="Lato" panose="020F0502020204030203" pitchFamily="34" charset="0"/>
                <a:cs typeface="Lato" panose="020F0502020204030203" pitchFamily="34" charset="0"/>
              </a:rPr>
              <a:t>Quản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lí</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phiên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bản</a:t>
            </a:r>
            <a:endParaRPr lang="en-US" sz="2400" dirty="0">
              <a:latin typeface="Lato" panose="020F0502020204030203" pitchFamily="34" charset="0"/>
              <a:ea typeface="Lato" panose="020F0502020204030203" pitchFamily="34" charset="0"/>
              <a:cs typeface="Lato" panose="020F0502020204030203" pitchFamily="34" charset="0"/>
            </a:endParaRPr>
          </a:p>
        </p:txBody>
      </p:sp>
      <p:pic>
        <p:nvPicPr>
          <p:cNvPr id="1026" name="Picture 2" descr="Why you should start using GitHub Right now? | by Sourav Kumar Nanda |  codeburst">
            <a:extLst>
              <a:ext uri="{FF2B5EF4-FFF2-40B4-BE49-F238E27FC236}">
                <a16:creationId xmlns:a16="http://schemas.microsoft.com/office/drawing/2014/main" id="{E9F041EF-E357-E90D-5EBB-68D7C6ED5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3077" y="2544417"/>
            <a:ext cx="4083844" cy="2353585"/>
          </a:xfrm>
          <a:prstGeom prst="rect">
            <a:avLst/>
          </a:prstGeom>
          <a:noFill/>
          <a:extLst>
            <a:ext uri="{909E8E84-426E-40DD-AFC4-6F175D3DCCD1}">
              <a14:hiddenFill xmlns:a14="http://schemas.microsoft.com/office/drawing/2010/main">
                <a:solidFill>
                  <a:srgbClr val="FFFFFF"/>
                </a:solidFill>
              </a14:hiddenFill>
            </a:ext>
          </a:extLst>
        </p:spPr>
      </p:pic>
      <p:sp>
        <p:nvSpPr>
          <p:cNvPr id="7" name="Chart Placeholder 2">
            <a:extLst>
              <a:ext uri="{FF2B5EF4-FFF2-40B4-BE49-F238E27FC236}">
                <a16:creationId xmlns:a16="http://schemas.microsoft.com/office/drawing/2014/main" id="{190A5F72-E0D9-2191-9AA6-7A9F2BE412CB}"/>
              </a:ext>
            </a:extLst>
          </p:cNvPr>
          <p:cNvSpPr txBox="1">
            <a:spLocks/>
          </p:cNvSpPr>
          <p:nvPr/>
        </p:nvSpPr>
        <p:spPr>
          <a:xfrm>
            <a:off x="190832" y="1329784"/>
            <a:ext cx="1582309"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chemeClr val="bg1"/>
                </a:solidFill>
              </a:rPr>
              <a:t>GitHub</a:t>
            </a:r>
          </a:p>
        </p:txBody>
      </p:sp>
    </p:spTree>
    <p:extLst>
      <p:ext uri="{BB962C8B-B14F-4D97-AF65-F5344CB8AC3E}">
        <p14:creationId xmlns:p14="http://schemas.microsoft.com/office/powerpoint/2010/main" val="64084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BEB2B-8C7E-AFFD-DB7D-F38FC9B6EB2F}"/>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AF82BD6-EC12-9E65-D112-D8472E3E82CB}"/>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11</a:t>
            </a:fld>
            <a:endParaRPr lang="en-US"/>
          </a:p>
        </p:txBody>
      </p:sp>
      <p:sp>
        <p:nvSpPr>
          <p:cNvPr id="2" name="Title 1">
            <a:extLst>
              <a:ext uri="{FF2B5EF4-FFF2-40B4-BE49-F238E27FC236}">
                <a16:creationId xmlns:a16="http://schemas.microsoft.com/office/drawing/2014/main" id="{EAA97EA4-C524-4C4B-BED1-96F33F7C4186}"/>
              </a:ext>
            </a:extLst>
          </p:cNvPr>
          <p:cNvSpPr>
            <a:spLocks noGrp="1"/>
          </p:cNvSpPr>
          <p:nvPr>
            <p:ph type="title"/>
          </p:nvPr>
        </p:nvSpPr>
        <p:spPr>
          <a:xfrm>
            <a:off x="254052" y="112543"/>
            <a:ext cx="8635896" cy="436098"/>
          </a:xfrm>
          <a:prstGeom prst="rect">
            <a:avLst/>
          </a:prstGeom>
        </p:spPr>
        <p:txBody>
          <a:bodyPr/>
          <a:lstStyle/>
          <a:p>
            <a:r>
              <a:rPr lang="en-US" dirty="0"/>
              <a:t>CÔNG CỤ SỬ DỤNG CHO DỰ ÁN</a:t>
            </a:r>
          </a:p>
        </p:txBody>
      </p:sp>
      <p:sp>
        <p:nvSpPr>
          <p:cNvPr id="6" name="TextBox 5">
            <a:extLst>
              <a:ext uri="{FF2B5EF4-FFF2-40B4-BE49-F238E27FC236}">
                <a16:creationId xmlns:a16="http://schemas.microsoft.com/office/drawing/2014/main" id="{41E833DD-C8D9-9B19-47DB-55D08AD51C39}"/>
              </a:ext>
            </a:extLst>
          </p:cNvPr>
          <p:cNvSpPr txBox="1"/>
          <p:nvPr/>
        </p:nvSpPr>
        <p:spPr>
          <a:xfrm>
            <a:off x="190831" y="1842011"/>
            <a:ext cx="3729162" cy="3785652"/>
          </a:xfrm>
          <a:prstGeom prst="rect">
            <a:avLst/>
          </a:prstGeom>
          <a:noFill/>
          <a:ln>
            <a:solidFill>
              <a:schemeClr val="tx1"/>
            </a:solidFill>
          </a:ln>
        </p:spPr>
        <p:txBody>
          <a:bodyPr wrap="square" rtlCol="0">
            <a:spAutoFit/>
          </a:bodyPr>
          <a:lstStyle/>
          <a:p>
            <a:r>
              <a:rPr lang="en-US" sz="2400" b="1" dirty="0"/>
              <a:t>Vs Code </a:t>
            </a:r>
            <a:r>
              <a:rPr lang="en-US" sz="2400" dirty="0" err="1"/>
              <a:t>là</a:t>
            </a:r>
            <a:r>
              <a:rPr lang="en-US" sz="2400" dirty="0"/>
              <a:t> </a:t>
            </a:r>
            <a:r>
              <a:rPr lang="en-US" sz="2400" dirty="0" err="1"/>
              <a:t>một</a:t>
            </a:r>
            <a:r>
              <a:rPr lang="en-US" sz="2400" dirty="0"/>
              <a:t> </a:t>
            </a:r>
            <a:r>
              <a:rPr lang="en-US" sz="2400" dirty="0" err="1"/>
              <a:t>công</a:t>
            </a:r>
            <a:r>
              <a:rPr lang="en-US" sz="2400" dirty="0"/>
              <a:t> </a:t>
            </a:r>
            <a:r>
              <a:rPr lang="en-US" sz="2400" dirty="0" err="1"/>
              <a:t>cụ</a:t>
            </a:r>
            <a:r>
              <a:rPr lang="en-US" sz="2400" dirty="0"/>
              <a:t> </a:t>
            </a:r>
            <a:r>
              <a:rPr lang="en-US" sz="2400" dirty="0" err="1"/>
              <a:t>mạnh</a:t>
            </a:r>
            <a:r>
              <a:rPr lang="en-US" sz="2400" dirty="0"/>
              <a:t> </a:t>
            </a:r>
            <a:r>
              <a:rPr lang="en-US" sz="2400" dirty="0" err="1"/>
              <a:t>mẽ</a:t>
            </a:r>
            <a:r>
              <a:rPr lang="en-US" sz="2400" dirty="0"/>
              <a:t> </a:t>
            </a:r>
            <a:r>
              <a:rPr lang="en-US" sz="2400" dirty="0" err="1"/>
              <a:t>và</a:t>
            </a:r>
            <a:r>
              <a:rPr lang="en-US" sz="2400" dirty="0"/>
              <a:t> </a:t>
            </a:r>
            <a:r>
              <a:rPr lang="en-US" sz="2400" dirty="0" err="1"/>
              <a:t>linh</a:t>
            </a:r>
            <a:r>
              <a:rPr lang="en-US" sz="2400" dirty="0"/>
              <a:t> </a:t>
            </a:r>
            <a:r>
              <a:rPr lang="en-US" sz="2400" dirty="0" err="1"/>
              <a:t>hoạt</a:t>
            </a:r>
            <a:r>
              <a:rPr lang="en-US" sz="2400" dirty="0"/>
              <a:t>, </a:t>
            </a:r>
            <a:r>
              <a:rPr lang="en-US" sz="2400" dirty="0" err="1"/>
              <a:t>hỗ</a:t>
            </a:r>
            <a:r>
              <a:rPr lang="en-US" sz="2400" dirty="0"/>
              <a:t> </a:t>
            </a:r>
            <a:r>
              <a:rPr lang="en-US" sz="2400" dirty="0" err="1"/>
              <a:t>trợ</a:t>
            </a:r>
            <a:r>
              <a:rPr lang="en-US" sz="2400" dirty="0"/>
              <a:t> </a:t>
            </a:r>
            <a:r>
              <a:rPr lang="en-US" sz="2400" dirty="0" err="1"/>
              <a:t>phát</a:t>
            </a:r>
            <a:r>
              <a:rPr lang="en-US" sz="2400" dirty="0"/>
              <a:t> </a:t>
            </a:r>
            <a:r>
              <a:rPr lang="en-US" sz="2400" dirty="0" err="1"/>
              <a:t>triển</a:t>
            </a:r>
            <a:r>
              <a:rPr lang="en-US" sz="2400" dirty="0"/>
              <a:t> </a:t>
            </a:r>
            <a:r>
              <a:rPr lang="en-US" sz="2400" dirty="0" err="1"/>
              <a:t>ứng</a:t>
            </a:r>
            <a:r>
              <a:rPr lang="en-US" sz="2400" dirty="0"/>
              <a:t> </a:t>
            </a:r>
            <a:r>
              <a:rPr lang="en-US" sz="2400" dirty="0" err="1"/>
              <a:t>dụng</a:t>
            </a:r>
            <a:r>
              <a:rPr lang="en-US" sz="2400" dirty="0"/>
              <a:t> </a:t>
            </a:r>
            <a:r>
              <a:rPr lang="en-US" sz="2400" dirty="0" err="1"/>
              <a:t>cho</a:t>
            </a:r>
            <a:r>
              <a:rPr lang="en-US" sz="2400" dirty="0"/>
              <a:t> </a:t>
            </a:r>
            <a:r>
              <a:rPr lang="en-US" sz="2400" dirty="0" err="1"/>
              <a:t>nhiều</a:t>
            </a:r>
            <a:r>
              <a:rPr lang="en-US" sz="2400" dirty="0"/>
              <a:t> </a:t>
            </a:r>
            <a:r>
              <a:rPr lang="en-US" sz="2400" dirty="0" err="1"/>
              <a:t>ngôn</a:t>
            </a:r>
            <a:r>
              <a:rPr lang="en-US" sz="2400" dirty="0"/>
              <a:t> </a:t>
            </a:r>
            <a:r>
              <a:rPr lang="en-US" sz="2400" dirty="0" err="1"/>
              <a:t>ngữ</a:t>
            </a:r>
            <a:r>
              <a:rPr lang="en-US" sz="2400" dirty="0"/>
              <a:t> </a:t>
            </a:r>
            <a:r>
              <a:rPr lang="en-US" sz="2400" dirty="0" err="1"/>
              <a:t>lập</a:t>
            </a:r>
            <a:r>
              <a:rPr lang="en-US" sz="2400" dirty="0"/>
              <a:t> </a:t>
            </a:r>
            <a:r>
              <a:rPr lang="en-US" sz="2400" dirty="0" err="1"/>
              <a:t>trình</a:t>
            </a:r>
            <a:r>
              <a:rPr lang="en-US" sz="2400" dirty="0"/>
              <a:t> </a:t>
            </a:r>
            <a:r>
              <a:rPr lang="en-US" sz="2400" dirty="0" err="1"/>
              <a:t>và</a:t>
            </a:r>
            <a:r>
              <a:rPr lang="en-US" sz="2400" dirty="0"/>
              <a:t> </a:t>
            </a:r>
            <a:r>
              <a:rPr lang="en-US" sz="2400" dirty="0" err="1"/>
              <a:t>nền</a:t>
            </a:r>
            <a:r>
              <a:rPr lang="en-US" sz="2400" dirty="0"/>
              <a:t> </a:t>
            </a:r>
            <a:r>
              <a:rPr lang="en-US" sz="2400" dirty="0" err="1"/>
              <a:t>tảng</a:t>
            </a:r>
            <a:r>
              <a:rPr lang="en-US" sz="2400" dirty="0"/>
              <a:t> </a:t>
            </a:r>
            <a:r>
              <a:rPr lang="en-US" sz="2400" dirty="0" err="1"/>
              <a:t>khác</a:t>
            </a:r>
            <a:r>
              <a:rPr lang="en-US" sz="2400" dirty="0"/>
              <a:t> </a:t>
            </a:r>
            <a:r>
              <a:rPr lang="en-US" sz="2400" dirty="0" err="1"/>
              <a:t>nhau</a:t>
            </a:r>
            <a:endParaRPr lang="en-US" sz="2400" dirty="0"/>
          </a:p>
          <a:p>
            <a:r>
              <a:rPr lang="en-US" sz="2400" b="1" dirty="0"/>
              <a:t>Vs Code</a:t>
            </a:r>
            <a:r>
              <a:rPr lang="en-US" sz="2400" dirty="0"/>
              <a:t> </a:t>
            </a:r>
            <a:r>
              <a:rPr lang="en-US" sz="2400" dirty="0" err="1"/>
              <a:t>tích</a:t>
            </a:r>
            <a:r>
              <a:rPr lang="en-US" sz="2400" dirty="0"/>
              <a:t> </a:t>
            </a:r>
            <a:r>
              <a:rPr lang="en-US" sz="2400" dirty="0" err="1"/>
              <a:t>hợp</a:t>
            </a:r>
            <a:r>
              <a:rPr lang="en-US" sz="2400" dirty="0"/>
              <a:t> </a:t>
            </a:r>
            <a:r>
              <a:rPr lang="en-US" sz="2400" dirty="0" err="1"/>
              <a:t>sẵn</a:t>
            </a:r>
            <a:r>
              <a:rPr lang="en-US" sz="2400" dirty="0"/>
              <a:t> GitHub, </a:t>
            </a:r>
            <a:r>
              <a:rPr lang="en-US" sz="2400" dirty="0" err="1"/>
              <a:t>giúp</a:t>
            </a:r>
            <a:r>
              <a:rPr lang="en-US" sz="2400" dirty="0"/>
              <a:t> </a:t>
            </a:r>
            <a:r>
              <a:rPr lang="en-US" sz="2400" dirty="0" err="1"/>
              <a:t>bạn</a:t>
            </a:r>
            <a:r>
              <a:rPr lang="en-US" sz="2400" dirty="0"/>
              <a:t> </a:t>
            </a:r>
            <a:r>
              <a:rPr lang="en-US" sz="2400" dirty="0" err="1"/>
              <a:t>dễ</a:t>
            </a:r>
            <a:r>
              <a:rPr lang="en-US" sz="2400" dirty="0"/>
              <a:t> </a:t>
            </a:r>
            <a:r>
              <a:rPr lang="en-US" sz="2400" dirty="0" err="1"/>
              <a:t>dàng</a:t>
            </a:r>
            <a:r>
              <a:rPr lang="en-US" sz="2400" dirty="0"/>
              <a:t> </a:t>
            </a:r>
            <a:r>
              <a:rPr lang="en-US" sz="2400" dirty="0" err="1"/>
              <a:t>quản</a:t>
            </a:r>
            <a:r>
              <a:rPr lang="en-US" sz="2400" dirty="0"/>
              <a:t> </a:t>
            </a:r>
            <a:r>
              <a:rPr lang="en-US" sz="2400" dirty="0" err="1"/>
              <a:t>lý</a:t>
            </a:r>
            <a:r>
              <a:rPr lang="en-US" sz="2400" dirty="0"/>
              <a:t> code </a:t>
            </a:r>
            <a:r>
              <a:rPr lang="en-US" sz="2400" dirty="0" err="1"/>
              <a:t>ngay</a:t>
            </a:r>
            <a:r>
              <a:rPr lang="en-US" sz="2400" dirty="0"/>
              <a:t> </a:t>
            </a:r>
            <a:r>
              <a:rPr lang="en-US" sz="2400" dirty="0" err="1"/>
              <a:t>trong</a:t>
            </a:r>
            <a:r>
              <a:rPr lang="en-US" sz="2400" dirty="0"/>
              <a:t> </a:t>
            </a:r>
            <a:r>
              <a:rPr lang="en-US" sz="2400" dirty="0" err="1"/>
              <a:t>trình</a:t>
            </a:r>
            <a:r>
              <a:rPr lang="en-US" sz="2400" dirty="0"/>
              <a:t> </a:t>
            </a:r>
            <a:r>
              <a:rPr lang="en-US" sz="2400" dirty="0" err="1"/>
              <a:t>soạn</a:t>
            </a:r>
            <a:r>
              <a:rPr lang="en-US" sz="2400" dirty="0"/>
              <a:t> </a:t>
            </a:r>
            <a:r>
              <a:rPr lang="en-US" sz="2400" dirty="0" err="1"/>
              <a:t>thảo</a:t>
            </a:r>
            <a:r>
              <a:rPr lang="en-US" sz="2400" dirty="0"/>
              <a:t> </a:t>
            </a:r>
            <a:r>
              <a:rPr lang="en-US" sz="2400" dirty="0" err="1"/>
              <a:t>mà</a:t>
            </a:r>
            <a:r>
              <a:rPr lang="en-US" sz="2400" dirty="0"/>
              <a:t> </a:t>
            </a:r>
            <a:r>
              <a:rPr lang="en-US" sz="2400" dirty="0" err="1"/>
              <a:t>không</a:t>
            </a:r>
            <a:r>
              <a:rPr lang="en-US" sz="2400" dirty="0"/>
              <a:t> </a:t>
            </a:r>
            <a:r>
              <a:rPr lang="en-US" sz="2400" dirty="0" err="1"/>
              <a:t>cần</a:t>
            </a:r>
            <a:r>
              <a:rPr lang="en-US" sz="2400" dirty="0"/>
              <a:t> </a:t>
            </a:r>
            <a:r>
              <a:rPr lang="en-US" sz="2400" dirty="0" err="1"/>
              <a:t>dùng</a:t>
            </a:r>
            <a:r>
              <a:rPr lang="en-US" sz="2400" dirty="0"/>
              <a:t> Terminal. </a:t>
            </a:r>
            <a:endParaRPr lang="en-US" sz="2400" dirty="0">
              <a:latin typeface="Lato" panose="020F0502020204030203" pitchFamily="34" charset="0"/>
              <a:ea typeface="Lato" panose="020F0502020204030203" pitchFamily="34" charset="0"/>
              <a:cs typeface="Lato" panose="020F0502020204030203" pitchFamily="34" charset="0"/>
            </a:endParaRPr>
          </a:p>
        </p:txBody>
      </p:sp>
      <p:sp>
        <p:nvSpPr>
          <p:cNvPr id="7" name="Chart Placeholder 2">
            <a:extLst>
              <a:ext uri="{FF2B5EF4-FFF2-40B4-BE49-F238E27FC236}">
                <a16:creationId xmlns:a16="http://schemas.microsoft.com/office/drawing/2014/main" id="{867D4481-23B7-F769-C1D9-D19A82EA41A6}"/>
              </a:ext>
            </a:extLst>
          </p:cNvPr>
          <p:cNvSpPr txBox="1">
            <a:spLocks/>
          </p:cNvSpPr>
          <p:nvPr/>
        </p:nvSpPr>
        <p:spPr>
          <a:xfrm>
            <a:off x="190831" y="1329784"/>
            <a:ext cx="1725433"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chemeClr val="bg1"/>
                </a:solidFill>
              </a:rPr>
              <a:t>Vs Code</a:t>
            </a:r>
          </a:p>
        </p:txBody>
      </p:sp>
      <p:pic>
        <p:nvPicPr>
          <p:cNvPr id="2050" name="Picture 2" descr="How to Connect GitHub to VS Code [Step by Step]">
            <a:extLst>
              <a:ext uri="{FF2B5EF4-FFF2-40B4-BE49-F238E27FC236}">
                <a16:creationId xmlns:a16="http://schemas.microsoft.com/office/drawing/2014/main" id="{56FDD899-4F72-8C34-5E25-25EFA178A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5637" y="2370691"/>
            <a:ext cx="4889146" cy="2728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143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31DF0-0F91-674B-3344-6D348C7FA100}"/>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15D7432-4EC4-BB32-1183-F9AD8CCE6AB8}"/>
              </a:ext>
            </a:extLst>
          </p:cNvPr>
          <p:cNvSpPr>
            <a:spLocks noGrp="1"/>
          </p:cNvSpPr>
          <p:nvPr>
            <p:ph type="sldNum" sz="quarter" idx="12"/>
          </p:nvPr>
        </p:nvSpPr>
        <p:spPr>
          <a:xfrm>
            <a:off x="6867383" y="6492878"/>
            <a:ext cx="2057400" cy="365125"/>
          </a:xfrm>
          <a:prstGeom prst="rect">
            <a:avLst/>
          </a:prstGeom>
        </p:spPr>
        <p:txBody>
          <a:bodyPr/>
          <a:lstStyle/>
          <a:p>
            <a:fld id="{9EA0BE3B-158A-4EDF-80DC-E394A0D1600F}" type="slidenum">
              <a:rPr lang="en-US" smtClean="0"/>
              <a:pPr/>
              <a:t>12</a:t>
            </a:fld>
            <a:endParaRPr lang="en-US"/>
          </a:p>
        </p:txBody>
      </p:sp>
      <p:sp>
        <p:nvSpPr>
          <p:cNvPr id="2" name="Title 1">
            <a:extLst>
              <a:ext uri="{FF2B5EF4-FFF2-40B4-BE49-F238E27FC236}">
                <a16:creationId xmlns:a16="http://schemas.microsoft.com/office/drawing/2014/main" id="{FFCFDF85-D045-666B-6684-C6E570AB5667}"/>
              </a:ext>
            </a:extLst>
          </p:cNvPr>
          <p:cNvSpPr>
            <a:spLocks noGrp="1"/>
          </p:cNvSpPr>
          <p:nvPr>
            <p:ph type="title"/>
          </p:nvPr>
        </p:nvSpPr>
        <p:spPr>
          <a:xfrm>
            <a:off x="254052" y="112543"/>
            <a:ext cx="8635896" cy="436098"/>
          </a:xfrm>
          <a:prstGeom prst="rect">
            <a:avLst/>
          </a:prstGeom>
        </p:spPr>
        <p:txBody>
          <a:bodyPr/>
          <a:lstStyle/>
          <a:p>
            <a:r>
              <a:rPr lang="en-US" dirty="0"/>
              <a:t>CÔNG CỤ SỬ DỤNG CHO DỰ ÁN</a:t>
            </a:r>
          </a:p>
        </p:txBody>
      </p:sp>
      <p:sp>
        <p:nvSpPr>
          <p:cNvPr id="6" name="TextBox 5">
            <a:extLst>
              <a:ext uri="{FF2B5EF4-FFF2-40B4-BE49-F238E27FC236}">
                <a16:creationId xmlns:a16="http://schemas.microsoft.com/office/drawing/2014/main" id="{0E965088-34C7-9088-A5C5-656B4FD67910}"/>
              </a:ext>
            </a:extLst>
          </p:cNvPr>
          <p:cNvSpPr txBox="1"/>
          <p:nvPr/>
        </p:nvSpPr>
        <p:spPr>
          <a:xfrm>
            <a:off x="190831" y="1842011"/>
            <a:ext cx="3729162" cy="461665"/>
          </a:xfrm>
          <a:prstGeom prst="rect">
            <a:avLst/>
          </a:prstGeom>
          <a:noFill/>
          <a:ln>
            <a:solidFill>
              <a:schemeClr val="tx1"/>
            </a:solidFill>
          </a:ln>
        </p:spPr>
        <p:txBody>
          <a:bodyPr wrap="squar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a:t>
            </a:r>
          </a:p>
        </p:txBody>
      </p:sp>
      <p:sp>
        <p:nvSpPr>
          <p:cNvPr id="7" name="Chart Placeholder 2">
            <a:extLst>
              <a:ext uri="{FF2B5EF4-FFF2-40B4-BE49-F238E27FC236}">
                <a16:creationId xmlns:a16="http://schemas.microsoft.com/office/drawing/2014/main" id="{B3F57127-3652-4C98-C902-1F9C331D81AE}"/>
              </a:ext>
            </a:extLst>
          </p:cNvPr>
          <p:cNvSpPr txBox="1">
            <a:spLocks/>
          </p:cNvSpPr>
          <p:nvPr/>
        </p:nvSpPr>
        <p:spPr>
          <a:xfrm>
            <a:off x="190831" y="1329784"/>
            <a:ext cx="3005593"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a:solidFill>
                  <a:schemeClr val="bg1"/>
                </a:solidFill>
              </a:rPr>
              <a:t>ĐANG UPDATE</a:t>
            </a:r>
          </a:p>
        </p:txBody>
      </p:sp>
    </p:spTree>
    <p:extLst>
      <p:ext uri="{BB962C8B-B14F-4D97-AF65-F5344CB8AC3E}">
        <p14:creationId xmlns:p14="http://schemas.microsoft.com/office/powerpoint/2010/main" val="3593620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13</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3716-1A4C-0838-86B6-64CAAF77DF5B}"/>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45003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012" y="398419"/>
            <a:ext cx="2037225" cy="611594"/>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2421636"/>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000" dirty="0" err="1"/>
              <a:t>Hệ</a:t>
            </a:r>
            <a:r>
              <a:rPr lang="en-US" sz="4000" dirty="0"/>
              <a:t> </a:t>
            </a:r>
            <a:r>
              <a:rPr lang="en-US" sz="4000" dirty="0" err="1"/>
              <a:t>thống</a:t>
            </a:r>
            <a:r>
              <a:rPr lang="en-US" sz="4000" dirty="0"/>
              <a:t> </a:t>
            </a:r>
            <a:r>
              <a:rPr lang="en-US" sz="4000" dirty="0" err="1"/>
              <a:t>quản</a:t>
            </a:r>
            <a:r>
              <a:rPr lang="en-US" sz="4000" dirty="0"/>
              <a:t> </a:t>
            </a:r>
            <a:r>
              <a:rPr lang="en-US" sz="4000" dirty="0" err="1"/>
              <a:t>lí</a:t>
            </a:r>
            <a:r>
              <a:rPr lang="en-US" sz="4000" dirty="0"/>
              <a:t> </a:t>
            </a:r>
            <a:r>
              <a:rPr lang="en-US" sz="4000" dirty="0" err="1"/>
              <a:t>chăn</a:t>
            </a:r>
            <a:r>
              <a:rPr lang="en-US" sz="4000" dirty="0"/>
              <a:t> </a:t>
            </a:r>
            <a:r>
              <a:rPr lang="en-US" sz="4000" dirty="0" err="1"/>
              <a:t>nuôi</a:t>
            </a:r>
            <a:r>
              <a:rPr lang="en-US" sz="4000" dirty="0"/>
              <a:t>  Hust Farm</a:t>
            </a:r>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76623" y="3587573"/>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nSpc>
                <a:spcPct val="150000"/>
              </a:lnSpc>
            </a:pPr>
            <a:r>
              <a:rPr lang="en-US" sz="2800" b="0" dirty="0" err="1"/>
              <a:t>Dự</a:t>
            </a:r>
            <a:r>
              <a:rPr lang="en-US" sz="2800" b="0" dirty="0"/>
              <a:t> </a:t>
            </a:r>
            <a:r>
              <a:rPr lang="en-US" sz="2800" b="0" dirty="0" err="1"/>
              <a:t>án</a:t>
            </a:r>
            <a:r>
              <a:rPr lang="en-US" sz="2800" b="0" dirty="0"/>
              <a:t> </a:t>
            </a:r>
            <a:r>
              <a:rPr lang="en-US" sz="2800" b="0" dirty="0" err="1"/>
              <a:t>môn</a:t>
            </a:r>
            <a:r>
              <a:rPr lang="en-US" sz="2800" b="0" dirty="0"/>
              <a:t> </a:t>
            </a:r>
            <a:r>
              <a:rPr lang="en-US" sz="2800" b="0" dirty="0" err="1"/>
              <a:t>học</a:t>
            </a:r>
            <a:r>
              <a:rPr lang="en-US" sz="2800" b="0" dirty="0"/>
              <a:t> </a:t>
            </a:r>
            <a:r>
              <a:rPr lang="en-US" sz="2800" b="0" dirty="0" err="1"/>
              <a:t>kĩ</a:t>
            </a:r>
            <a:r>
              <a:rPr lang="en-US" sz="2800" b="0" dirty="0"/>
              <a:t> </a:t>
            </a:r>
            <a:r>
              <a:rPr lang="en-US" sz="2800" b="0" dirty="0" err="1"/>
              <a:t>thuật</a:t>
            </a:r>
            <a:r>
              <a:rPr lang="en-US" sz="2800" b="0" dirty="0"/>
              <a:t> </a:t>
            </a:r>
            <a:r>
              <a:rPr lang="en-US" sz="2800" b="0" dirty="0" err="1"/>
              <a:t>phần</a:t>
            </a:r>
            <a:r>
              <a:rPr lang="en-US" sz="2800" b="0" dirty="0"/>
              <a:t> </a:t>
            </a:r>
            <a:r>
              <a:rPr lang="en-US" sz="2800" b="0" dirty="0" err="1"/>
              <a:t>mềm</a:t>
            </a:r>
            <a:r>
              <a:rPr lang="en-US" sz="2800" b="0" dirty="0"/>
              <a:t> </a:t>
            </a:r>
            <a:r>
              <a:rPr lang="en-US" sz="2800" b="0" dirty="0" err="1"/>
              <a:t>ứng</a:t>
            </a:r>
            <a:r>
              <a:rPr lang="en-US" sz="2800" b="0" dirty="0"/>
              <a:t> </a:t>
            </a:r>
            <a:r>
              <a:rPr lang="en-US" sz="2800" b="0" dirty="0" err="1"/>
              <a:t>dụng</a:t>
            </a:r>
            <a:endParaRPr lang="en-US" sz="2800" b="0" dirty="0"/>
          </a:p>
          <a:p>
            <a:pPr>
              <a:lnSpc>
                <a:spcPct val="150000"/>
              </a:lnSpc>
            </a:pPr>
            <a:r>
              <a:rPr lang="en-US" sz="2800" b="0" dirty="0"/>
              <a:t>GVHD: TS. Vũ </a:t>
            </a:r>
            <a:r>
              <a:rPr lang="en-US" sz="2800" b="0" dirty="0" err="1"/>
              <a:t>Hải</a:t>
            </a:r>
            <a:endParaRPr lang="en-US" sz="2800" b="0" dirty="0"/>
          </a:p>
          <a:p>
            <a:pPr>
              <a:lnSpc>
                <a:spcPct val="150000"/>
              </a:lnSpc>
            </a:pPr>
            <a:r>
              <a:rPr lang="en-US" sz="2800" b="0" dirty="0" err="1"/>
              <a:t>Mã</a:t>
            </a:r>
            <a:r>
              <a:rPr lang="en-US" sz="2800" b="0" dirty="0"/>
              <a:t> </a:t>
            </a:r>
            <a:r>
              <a:rPr lang="en-US" sz="2800" b="0" dirty="0" err="1"/>
              <a:t>lớp</a:t>
            </a:r>
            <a:r>
              <a:rPr lang="en-US" sz="2800" b="0" dirty="0"/>
              <a:t>: 158176</a:t>
            </a:r>
          </a:p>
          <a:p>
            <a:endParaRPr lang="en-US" sz="2800" b="0" dirty="0"/>
          </a:p>
          <a:p>
            <a:endParaRPr lang="en-US" sz="2800" b="0" dirty="0"/>
          </a:p>
          <a:p>
            <a:endParaRPr lang="en-US" sz="2800" b="0" dirty="0"/>
          </a:p>
          <a:p>
            <a:endParaRPr lang="en-US" sz="2800" b="0" dirty="0"/>
          </a:p>
        </p:txBody>
      </p:sp>
    </p:spTree>
    <p:extLst>
      <p:ext uri="{BB962C8B-B14F-4D97-AF65-F5344CB8AC3E}">
        <p14:creationId xmlns:p14="http://schemas.microsoft.com/office/powerpoint/2010/main" val="743172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en-US" dirty="0"/>
              <a:t>NHÓM SINH VIÊN THỰC HIỆN</a:t>
            </a:r>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pPr>
              <a:lnSpc>
                <a:spcPct val="200000"/>
              </a:lnSpc>
            </a:pPr>
            <a:r>
              <a:rPr lang="en-US" dirty="0" err="1">
                <a:solidFill>
                  <a:srgbClr val="C00000"/>
                </a:solidFill>
              </a:rPr>
              <a:t>Nguyễn</a:t>
            </a:r>
            <a:r>
              <a:rPr lang="en-US" dirty="0">
                <a:solidFill>
                  <a:srgbClr val="C00000"/>
                </a:solidFill>
              </a:rPr>
              <a:t> Minh Sang 20226718</a:t>
            </a:r>
          </a:p>
          <a:p>
            <a:pPr>
              <a:lnSpc>
                <a:spcPct val="200000"/>
              </a:lnSpc>
            </a:pPr>
            <a:r>
              <a:rPr lang="en-US" dirty="0">
                <a:solidFill>
                  <a:srgbClr val="C00000"/>
                </a:solidFill>
              </a:rPr>
              <a:t>Vũ </a:t>
            </a:r>
            <a:r>
              <a:rPr lang="en-US" dirty="0" err="1">
                <a:solidFill>
                  <a:srgbClr val="C00000"/>
                </a:solidFill>
              </a:rPr>
              <a:t>Quốc</a:t>
            </a:r>
            <a:r>
              <a:rPr lang="en-US" dirty="0">
                <a:solidFill>
                  <a:srgbClr val="C00000"/>
                </a:solidFill>
              </a:rPr>
              <a:t> Khánh 20226647</a:t>
            </a:r>
          </a:p>
          <a:p>
            <a:pPr>
              <a:lnSpc>
                <a:spcPct val="200000"/>
              </a:lnSpc>
            </a:pPr>
            <a:r>
              <a:rPr lang="en-US" dirty="0">
                <a:solidFill>
                  <a:srgbClr val="C00000"/>
                </a:solidFill>
              </a:rPr>
              <a:t>Lê Minh </a:t>
            </a:r>
            <a:r>
              <a:rPr lang="en-US" dirty="0" err="1">
                <a:solidFill>
                  <a:srgbClr val="C00000"/>
                </a:solidFill>
              </a:rPr>
              <a:t>Tuấn</a:t>
            </a:r>
            <a:r>
              <a:rPr lang="en-US" dirty="0">
                <a:solidFill>
                  <a:srgbClr val="C00000"/>
                </a:solidFill>
              </a:rPr>
              <a:t> 20224189</a:t>
            </a:r>
          </a:p>
          <a:p>
            <a:pPr>
              <a:lnSpc>
                <a:spcPct val="200000"/>
              </a:lnSpc>
            </a:pPr>
            <a:r>
              <a:rPr lang="en-US" dirty="0">
                <a:solidFill>
                  <a:srgbClr val="C00000"/>
                </a:solidFill>
              </a:rPr>
              <a:t>Lê Hoàng Long 20233506</a:t>
            </a:r>
          </a:p>
        </p:txBody>
      </p:sp>
    </p:spTree>
    <p:extLst>
      <p:ext uri="{BB962C8B-B14F-4D97-AF65-F5344CB8AC3E}">
        <p14:creationId xmlns:p14="http://schemas.microsoft.com/office/powerpoint/2010/main" val="292364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CAB07-B0CD-4712-9734-2D3CBC72598C}"/>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F39C6F49-1887-4BE4-A583-FB79B8A22935}"/>
              </a:ext>
            </a:extLst>
          </p:cNvPr>
          <p:cNvSpPr>
            <a:spLocks noGrp="1"/>
          </p:cNvSpPr>
          <p:nvPr>
            <p:ph type="title"/>
          </p:nvPr>
        </p:nvSpPr>
        <p:spPr/>
        <p:txBody>
          <a:bodyPr/>
          <a:lstStyle/>
          <a:p>
            <a:r>
              <a:rPr lang="en-US" dirty="0"/>
              <a:t>GIỚI THIỆU VỀ DỰ ÁN</a:t>
            </a:r>
          </a:p>
        </p:txBody>
      </p:sp>
      <p:sp>
        <p:nvSpPr>
          <p:cNvPr id="5" name="TextBox 4">
            <a:extLst>
              <a:ext uri="{FF2B5EF4-FFF2-40B4-BE49-F238E27FC236}">
                <a16:creationId xmlns:a16="http://schemas.microsoft.com/office/drawing/2014/main" id="{6C00A36A-8A31-4B16-82CE-C046B55B581B}"/>
              </a:ext>
            </a:extLst>
          </p:cNvPr>
          <p:cNvSpPr txBox="1"/>
          <p:nvPr/>
        </p:nvSpPr>
        <p:spPr>
          <a:xfrm>
            <a:off x="433859" y="1642396"/>
            <a:ext cx="8070574" cy="4154984"/>
          </a:xfrm>
          <a:prstGeom prst="rect">
            <a:avLst/>
          </a:prstGeom>
          <a:noFill/>
          <a:ln>
            <a:solidFill>
              <a:schemeClr val="tx1"/>
            </a:solidFill>
          </a:ln>
        </p:spPr>
        <p:txBody>
          <a:bodyPr wrap="square" rtlCol="0">
            <a:spAutoFit/>
          </a:bodyPr>
          <a:lstStyle/>
          <a:p>
            <a:r>
              <a:rPr lang="vi-VN" sz="2400" dirty="0"/>
              <a:t>Trong lĩnh vực nông nghiệp, đặc biệt là chăn nuôi, việc quản lý số lượng đàn, thức ăn, sức khỏe vật nuôi, chi phí và lợi nhuận là một thách thức lớn. </a:t>
            </a:r>
            <a:endParaRPr lang="en-US" sz="2400" dirty="0"/>
          </a:p>
          <a:p>
            <a:r>
              <a:rPr lang="vi-VN" sz="2400" dirty="0"/>
              <a:t>Phương pháp quản lý thủ công truyền thống bằng sổ sách hoặc file Excel có nhiều hạn chế như: khó theo dõi, dễ sai sót và tốn nhiều thời gian.</a:t>
            </a:r>
            <a:endParaRPr lang="en-US" sz="2400" dirty="0"/>
          </a:p>
          <a:p>
            <a:r>
              <a:rPr lang="vi-VN" sz="2400" dirty="0"/>
              <a:t>Sự phát triển của công nghệ thông tin mang lại cơ hội số hóa các quy trình trong chăn nuôi</a:t>
            </a:r>
            <a:r>
              <a:rPr lang="en-US" sz="2400" dirty="0"/>
              <a:t>. </a:t>
            </a:r>
            <a:r>
              <a:rPr lang="vi-VN" sz="2400" dirty="0"/>
              <a:t>Do đó, việc xây dựng một </a:t>
            </a:r>
            <a:r>
              <a:rPr lang="vi-VN" sz="2400" b="1" dirty="0"/>
              <a:t>phần mềm quản lý chăn nuôi</a:t>
            </a:r>
            <a:r>
              <a:rPr lang="vi-VN" sz="2400" dirty="0"/>
              <a:t> là cần thiết để giúp nông dân, trang trại và doanh nghiệp chăn nuôi hoạt động hiệu quả hơn.</a:t>
            </a:r>
            <a:endParaRPr lang="en-US" sz="2400" dirty="0">
              <a:latin typeface="Lato" panose="020F0502020204030203" pitchFamily="34" charset="0"/>
              <a:ea typeface="Lato" panose="020F0502020204030203" pitchFamily="34" charset="0"/>
              <a:cs typeface="Lato" panose="020F0502020204030203" pitchFamily="34" charset="0"/>
            </a:endParaRPr>
          </a:p>
        </p:txBody>
      </p:sp>
      <p:sp>
        <p:nvSpPr>
          <p:cNvPr id="6" name="Chart Placeholder 2">
            <a:extLst>
              <a:ext uri="{FF2B5EF4-FFF2-40B4-BE49-F238E27FC236}">
                <a16:creationId xmlns:a16="http://schemas.microsoft.com/office/drawing/2014/main" id="{3E9E9613-6C86-A058-421F-C4428199807D}"/>
              </a:ext>
            </a:extLst>
          </p:cNvPr>
          <p:cNvSpPr txBox="1">
            <a:spLocks/>
          </p:cNvSpPr>
          <p:nvPr/>
        </p:nvSpPr>
        <p:spPr>
          <a:xfrm>
            <a:off x="433859" y="1130169"/>
            <a:ext cx="2363755"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err="1">
                <a:solidFill>
                  <a:schemeClr val="bg1"/>
                </a:solidFill>
              </a:rPr>
              <a:t>Đặt</a:t>
            </a:r>
            <a:r>
              <a:rPr lang="en-US" b="1" dirty="0">
                <a:solidFill>
                  <a:schemeClr val="bg1"/>
                </a:solidFill>
              </a:rPr>
              <a:t> </a:t>
            </a:r>
            <a:r>
              <a:rPr lang="en-US" b="1" dirty="0" err="1">
                <a:solidFill>
                  <a:schemeClr val="bg1"/>
                </a:solidFill>
              </a:rPr>
              <a:t>vấn</a:t>
            </a:r>
            <a:r>
              <a:rPr lang="en-US" b="1" dirty="0">
                <a:solidFill>
                  <a:schemeClr val="bg1"/>
                </a:solidFill>
              </a:rPr>
              <a:t> </a:t>
            </a:r>
            <a:r>
              <a:rPr lang="en-US" b="1" dirty="0" err="1">
                <a:solidFill>
                  <a:schemeClr val="bg1"/>
                </a:solidFill>
              </a:rPr>
              <a:t>đề</a:t>
            </a:r>
            <a:endParaRPr lang="en-US" b="1" dirty="0">
              <a:solidFill>
                <a:schemeClr val="bg1"/>
              </a:solidFill>
            </a:endParaRPr>
          </a:p>
        </p:txBody>
      </p:sp>
    </p:spTree>
    <p:extLst>
      <p:ext uri="{BB962C8B-B14F-4D97-AF65-F5344CB8AC3E}">
        <p14:creationId xmlns:p14="http://schemas.microsoft.com/office/powerpoint/2010/main" val="2751358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E207-A869-B342-B6D9-77005A268D98}"/>
              </a:ext>
            </a:extLst>
          </p:cNvPr>
          <p:cNvSpPr>
            <a:spLocks noGrp="1"/>
          </p:cNvSpPr>
          <p:nvPr>
            <p:ph type="title"/>
          </p:nvPr>
        </p:nvSpPr>
        <p:spPr/>
        <p:txBody>
          <a:bodyPr/>
          <a:lstStyle/>
          <a:p>
            <a:r>
              <a:rPr lang="en-US" dirty="0"/>
              <a:t>MỤC TIÊU CỦA  DỰ ÁN</a:t>
            </a:r>
          </a:p>
        </p:txBody>
      </p:sp>
      <p:sp>
        <p:nvSpPr>
          <p:cNvPr id="5" name="Slide Number Placeholder 4">
            <a:extLst>
              <a:ext uri="{FF2B5EF4-FFF2-40B4-BE49-F238E27FC236}">
                <a16:creationId xmlns:a16="http://schemas.microsoft.com/office/drawing/2014/main" id="{853CF161-A6C1-F8C7-C9A5-5CD5BD5C176E}"/>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10" name="TextBox 9">
            <a:extLst>
              <a:ext uri="{FF2B5EF4-FFF2-40B4-BE49-F238E27FC236}">
                <a16:creationId xmlns:a16="http://schemas.microsoft.com/office/drawing/2014/main" id="{E2D20950-9655-D681-2F87-D2CAF499E370}"/>
              </a:ext>
            </a:extLst>
          </p:cNvPr>
          <p:cNvSpPr txBox="1"/>
          <p:nvPr/>
        </p:nvSpPr>
        <p:spPr>
          <a:xfrm>
            <a:off x="190831" y="1842011"/>
            <a:ext cx="4230094" cy="3785652"/>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vi-VN" sz="2400" b="1" dirty="0">
                <a:latin typeface="Lato" panose="020F0502020204030203" pitchFamily="34" charset="0"/>
                <a:ea typeface="Lato" panose="020F0502020204030203" pitchFamily="34" charset="0"/>
                <a:cs typeface="Lato" panose="020F0502020204030203" pitchFamily="34" charset="0"/>
              </a:rPr>
              <a:t>Thiếu công cụ số hóa</a:t>
            </a:r>
            <a:endParaRPr lang="en-US" sz="2400" b="1" dirty="0">
              <a:latin typeface="Lato" panose="020F0502020204030203" pitchFamily="34" charset="0"/>
              <a:ea typeface="Lato" panose="020F0502020204030203" pitchFamily="34" charset="0"/>
              <a:cs typeface="Lato" panose="020F0502020204030203" pitchFamily="34" charset="0"/>
            </a:endParaRPr>
          </a:p>
          <a:p>
            <a:r>
              <a:rPr lang="vi-VN" sz="2400" dirty="0">
                <a:latin typeface="Lato" panose="020F0502020204030203" pitchFamily="34" charset="0"/>
                <a:ea typeface="Lato" panose="020F0502020204030203" pitchFamily="34" charset="0"/>
                <a:cs typeface="Lato" panose="020F0502020204030203" pitchFamily="34" charset="0"/>
              </a:rPr>
              <a:t>Nhiều</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tổ</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chức</a:t>
            </a:r>
            <a:r>
              <a:rPr lang="vi-VN" sz="2400" dirty="0">
                <a:latin typeface="Lato" panose="020F0502020204030203" pitchFamily="34" charset="0"/>
                <a:ea typeface="Lato" panose="020F0502020204030203" pitchFamily="34" charset="0"/>
                <a:cs typeface="Lato" panose="020F0502020204030203" pitchFamily="34" charset="0"/>
              </a:rPr>
              <a:t> chăn nuôi vẫn sử dụng phương pháp ghi chép thủ công, dễ thất lạc và khó tổng hợp dữ liệu</a:t>
            </a:r>
            <a:endParaRPr lang="en-US" sz="24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US" sz="2400" b="1" dirty="0" err="1">
                <a:latin typeface="Lato" panose="020F0502020204030203" pitchFamily="34" charset="0"/>
                <a:ea typeface="Lato" panose="020F0502020204030203" pitchFamily="34" charset="0"/>
                <a:cs typeface="Lato" panose="020F0502020204030203" pitchFamily="34" charset="0"/>
              </a:rPr>
              <a:t>Thiếu</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nền</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tảng</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quản</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lí</a:t>
            </a:r>
            <a:endParaRPr lang="en-US" sz="2400" b="1" dirty="0">
              <a:latin typeface="Lato" panose="020F0502020204030203" pitchFamily="34" charset="0"/>
              <a:ea typeface="Lato" panose="020F0502020204030203" pitchFamily="34" charset="0"/>
              <a:cs typeface="Lato" panose="020F0502020204030203" pitchFamily="34" charset="0"/>
            </a:endParaRPr>
          </a:p>
          <a:p>
            <a:r>
              <a:rPr lang="en-US" sz="2400" dirty="0" err="1">
                <a:latin typeface="Lato" panose="020F0502020204030203" pitchFamily="34" charset="0"/>
                <a:ea typeface="Lato" panose="020F0502020204030203" pitchFamily="34" charset="0"/>
                <a:cs typeface="Lato" panose="020F0502020204030203" pitchFamily="34" charset="0"/>
              </a:rPr>
              <a:t>Nhiều</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tổ</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chức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chăn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nuôi</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vẫn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chưa</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có</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một</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hệ</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thống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để</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quản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lí</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các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loài</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động</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vật</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thức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ăn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nguồn</a:t>
            </a:r>
            <a:r>
              <a:rPr lang="en-US" sz="2400" dirty="0">
                <a:latin typeface="Lato" panose="020F0502020204030203" pitchFamily="34" charset="0"/>
                <a:ea typeface="Lato" panose="020F0502020204030203" pitchFamily="34" charset="0"/>
                <a:cs typeface="Lato" panose="020F0502020204030203" pitchFamily="34" charset="0"/>
              </a:rPr>
              <a:t> gen</a:t>
            </a:r>
          </a:p>
        </p:txBody>
      </p:sp>
      <p:sp>
        <p:nvSpPr>
          <p:cNvPr id="11" name="Chart Placeholder 2">
            <a:extLst>
              <a:ext uri="{FF2B5EF4-FFF2-40B4-BE49-F238E27FC236}">
                <a16:creationId xmlns:a16="http://schemas.microsoft.com/office/drawing/2014/main" id="{F9325E67-C76B-E4FD-755F-C2D963E5A90D}"/>
              </a:ext>
            </a:extLst>
          </p:cNvPr>
          <p:cNvSpPr txBox="1">
            <a:spLocks/>
          </p:cNvSpPr>
          <p:nvPr/>
        </p:nvSpPr>
        <p:spPr>
          <a:xfrm>
            <a:off x="190831" y="1329784"/>
            <a:ext cx="1550505"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err="1">
                <a:solidFill>
                  <a:schemeClr val="bg1"/>
                </a:solidFill>
              </a:rPr>
              <a:t>Vấn</a:t>
            </a:r>
            <a:r>
              <a:rPr lang="en-US" b="1" dirty="0">
                <a:solidFill>
                  <a:schemeClr val="bg1"/>
                </a:solidFill>
              </a:rPr>
              <a:t> </a:t>
            </a:r>
            <a:r>
              <a:rPr lang="en-US" b="1" dirty="0" err="1">
                <a:solidFill>
                  <a:schemeClr val="bg1"/>
                </a:solidFill>
              </a:rPr>
              <a:t>đề</a:t>
            </a:r>
            <a:endParaRPr lang="en-US" b="1" dirty="0">
              <a:solidFill>
                <a:schemeClr val="bg1"/>
              </a:solidFill>
            </a:endParaRPr>
          </a:p>
        </p:txBody>
      </p:sp>
      <p:sp>
        <p:nvSpPr>
          <p:cNvPr id="12" name="TextBox 11">
            <a:extLst>
              <a:ext uri="{FF2B5EF4-FFF2-40B4-BE49-F238E27FC236}">
                <a16:creationId xmlns:a16="http://schemas.microsoft.com/office/drawing/2014/main" id="{2DDF91D7-BC49-D2CD-ECA6-49954BC35F0E}"/>
              </a:ext>
            </a:extLst>
          </p:cNvPr>
          <p:cNvSpPr txBox="1"/>
          <p:nvPr/>
        </p:nvSpPr>
        <p:spPr>
          <a:xfrm>
            <a:off x="4571999" y="1842011"/>
            <a:ext cx="4336924" cy="3785652"/>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vi-VN" sz="2400" b="1" dirty="0">
                <a:latin typeface="Lato" panose="020F0502020204030203" pitchFamily="34" charset="0"/>
                <a:ea typeface="Lato" panose="020F0502020204030203" pitchFamily="34" charset="0"/>
                <a:cs typeface="Lato" panose="020F0502020204030203" pitchFamily="34" charset="0"/>
              </a:rPr>
              <a:t>Số hóa </a:t>
            </a:r>
            <a:r>
              <a:rPr lang="en-US" sz="2400" b="1" dirty="0" err="1">
                <a:latin typeface="Lato" panose="020F0502020204030203" pitchFamily="34" charset="0"/>
                <a:ea typeface="Lato" panose="020F0502020204030203" pitchFamily="34" charset="0"/>
                <a:cs typeface="Lato" panose="020F0502020204030203" pitchFamily="34" charset="0"/>
              </a:rPr>
              <a:t>quản</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lí</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hệ</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thống</a:t>
            </a:r>
            <a:endParaRPr lang="en-US" sz="2400" b="1" dirty="0">
              <a:latin typeface="Lato" panose="020F0502020204030203" pitchFamily="34" charset="0"/>
              <a:ea typeface="Lato" panose="020F0502020204030203" pitchFamily="34" charset="0"/>
              <a:cs typeface="Lato" panose="020F0502020204030203" pitchFamily="34" charset="0"/>
            </a:endParaRPr>
          </a:p>
          <a:p>
            <a:r>
              <a:rPr lang="vi-VN" sz="2400" dirty="0">
                <a:latin typeface="Lato" panose="020F0502020204030203" pitchFamily="34" charset="0"/>
                <a:ea typeface="Lato" panose="020F0502020204030203" pitchFamily="34" charset="0"/>
                <a:cs typeface="Lato" panose="020F0502020204030203" pitchFamily="34" charset="0"/>
              </a:rPr>
              <a:t>Giúp người dùng dễ dàng theo dõi và cập nhật thông tin đàn vật nuôi</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thức</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ăn</a:t>
            </a:r>
            <a:r>
              <a:rPr lang="en-US" sz="2400" dirty="0">
                <a:latin typeface="Lato" panose="020F0502020204030203" pitchFamily="34" charset="0"/>
                <a:ea typeface="Lato" panose="020F0502020204030203" pitchFamily="34" charset="0"/>
                <a:cs typeface="Lato" panose="020F0502020204030203" pitchFamily="34" charset="0"/>
              </a:rPr>
              <a:t>, </a:t>
            </a:r>
            <a:r>
              <a:rPr lang="en-US" sz="2400" dirty="0" err="1">
                <a:latin typeface="Lato" panose="020F0502020204030203" pitchFamily="34" charset="0"/>
                <a:ea typeface="Lato" panose="020F0502020204030203" pitchFamily="34" charset="0"/>
                <a:cs typeface="Lato" panose="020F0502020204030203" pitchFamily="34" charset="0"/>
              </a:rPr>
              <a:t>nguồn</a:t>
            </a:r>
            <a:r>
              <a:rPr lang="en-US" sz="2400" dirty="0">
                <a:latin typeface="Lato" panose="020F0502020204030203" pitchFamily="34" charset="0"/>
                <a:ea typeface="Lato" panose="020F0502020204030203" pitchFamily="34" charset="0"/>
                <a:cs typeface="Lato" panose="020F0502020204030203" pitchFamily="34" charset="0"/>
              </a:rPr>
              <a:t> gen</a:t>
            </a:r>
          </a:p>
          <a:p>
            <a:pPr marL="342900" indent="-342900">
              <a:buFont typeface="Arial" panose="020B0604020202020204" pitchFamily="34" charset="0"/>
              <a:buChar char="•"/>
            </a:pPr>
            <a:r>
              <a:rPr lang="en-US" sz="2400" b="1" dirty="0" err="1">
                <a:latin typeface="Lato" panose="020F0502020204030203" pitchFamily="34" charset="0"/>
                <a:ea typeface="Lato" panose="020F0502020204030203" pitchFamily="34" charset="0"/>
                <a:cs typeface="Lato" panose="020F0502020204030203" pitchFamily="34" charset="0"/>
              </a:rPr>
              <a:t>Tạo</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nền</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tảng</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quản</a:t>
            </a:r>
            <a:r>
              <a:rPr lang="en-US" sz="2400" b="1" dirty="0">
                <a:latin typeface="Lato" panose="020F0502020204030203" pitchFamily="34" charset="0"/>
                <a:ea typeface="Lato" panose="020F0502020204030203" pitchFamily="34" charset="0"/>
                <a:cs typeface="Lato" panose="020F0502020204030203" pitchFamily="34" charset="0"/>
              </a:rPr>
              <a:t> </a:t>
            </a:r>
            <a:r>
              <a:rPr lang="en-US" sz="2400" b="1" dirty="0" err="1">
                <a:latin typeface="Lato" panose="020F0502020204030203" pitchFamily="34" charset="0"/>
                <a:ea typeface="Lato" panose="020F0502020204030203" pitchFamily="34" charset="0"/>
                <a:cs typeface="Lato" panose="020F0502020204030203" pitchFamily="34" charset="0"/>
              </a:rPr>
              <a:t>lí</a:t>
            </a:r>
            <a:endParaRPr lang="en-US" sz="2400" b="1" dirty="0">
              <a:latin typeface="Lato" panose="020F0502020204030203" pitchFamily="34" charset="0"/>
              <a:ea typeface="Lato" panose="020F0502020204030203" pitchFamily="34" charset="0"/>
              <a:cs typeface="Lato" panose="020F0502020204030203" pitchFamily="34" charset="0"/>
            </a:endParaRPr>
          </a:p>
          <a:p>
            <a:r>
              <a:rPr lang="en-US" sz="2400" dirty="0"/>
              <a:t>N</a:t>
            </a:r>
            <a:r>
              <a:rPr lang="vi-VN" sz="2400" dirty="0"/>
              <a:t>gười quản lý có thể nắm bắt các thông tin về các thông tin gen giống, thức ăn vật nuôi, theo dõi và quản lý các cơ sở tổ chức chăn nuôi </a:t>
            </a:r>
            <a:endParaRPr lang="en-US" sz="2400" b="1" dirty="0">
              <a:latin typeface="Lato" panose="020F0502020204030203" pitchFamily="34" charset="0"/>
              <a:ea typeface="Lato" panose="020F0502020204030203" pitchFamily="34" charset="0"/>
              <a:cs typeface="Lato" panose="020F0502020204030203" pitchFamily="34" charset="0"/>
            </a:endParaRPr>
          </a:p>
        </p:txBody>
      </p:sp>
      <p:sp>
        <p:nvSpPr>
          <p:cNvPr id="13" name="Chart Placeholder 2">
            <a:extLst>
              <a:ext uri="{FF2B5EF4-FFF2-40B4-BE49-F238E27FC236}">
                <a16:creationId xmlns:a16="http://schemas.microsoft.com/office/drawing/2014/main" id="{8B74351F-6623-D5DB-A1D4-1D5BB68701BC}"/>
              </a:ext>
            </a:extLst>
          </p:cNvPr>
          <p:cNvSpPr txBox="1">
            <a:spLocks/>
          </p:cNvSpPr>
          <p:nvPr/>
        </p:nvSpPr>
        <p:spPr>
          <a:xfrm>
            <a:off x="4572000" y="1329784"/>
            <a:ext cx="1884459"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err="1">
                <a:solidFill>
                  <a:schemeClr val="bg1"/>
                </a:solidFill>
              </a:rPr>
              <a:t>Giải</a:t>
            </a:r>
            <a:r>
              <a:rPr lang="en-US" b="1" dirty="0">
                <a:solidFill>
                  <a:schemeClr val="bg1"/>
                </a:solidFill>
              </a:rPr>
              <a:t> </a:t>
            </a:r>
            <a:r>
              <a:rPr lang="en-US" b="1" dirty="0" err="1">
                <a:solidFill>
                  <a:schemeClr val="bg1"/>
                </a:solidFill>
              </a:rPr>
              <a:t>pháp</a:t>
            </a:r>
            <a:endParaRPr lang="en-US" b="1" dirty="0">
              <a:solidFill>
                <a:schemeClr val="bg1"/>
              </a:solidFill>
            </a:endParaRPr>
          </a:p>
        </p:txBody>
      </p:sp>
    </p:spTree>
    <p:extLst>
      <p:ext uri="{BB962C8B-B14F-4D97-AF65-F5344CB8AC3E}">
        <p14:creationId xmlns:p14="http://schemas.microsoft.com/office/powerpoint/2010/main" val="3651498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AD8E52-349C-EF76-69EB-C09C6078A876}"/>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5" name="Title 4">
            <a:extLst>
              <a:ext uri="{FF2B5EF4-FFF2-40B4-BE49-F238E27FC236}">
                <a16:creationId xmlns:a16="http://schemas.microsoft.com/office/drawing/2014/main" id="{5131D202-5F2A-ABF7-24FC-3F311F569FC5}"/>
              </a:ext>
            </a:extLst>
          </p:cNvPr>
          <p:cNvSpPr>
            <a:spLocks noGrp="1"/>
          </p:cNvSpPr>
          <p:nvPr>
            <p:ph type="title"/>
          </p:nvPr>
        </p:nvSpPr>
        <p:spPr/>
        <p:txBody>
          <a:bodyPr/>
          <a:lstStyle/>
          <a:p>
            <a:r>
              <a:rPr lang="en-US" dirty="0"/>
              <a:t>MỤC TIÊU CỦA DỰ ÁN</a:t>
            </a:r>
          </a:p>
        </p:txBody>
      </p:sp>
      <p:sp>
        <p:nvSpPr>
          <p:cNvPr id="6" name="TextBox 5">
            <a:extLst>
              <a:ext uri="{FF2B5EF4-FFF2-40B4-BE49-F238E27FC236}">
                <a16:creationId xmlns:a16="http://schemas.microsoft.com/office/drawing/2014/main" id="{E31A1E7D-4BE0-CF4E-A33B-907A98B267DB}"/>
              </a:ext>
            </a:extLst>
          </p:cNvPr>
          <p:cNvSpPr txBox="1"/>
          <p:nvPr/>
        </p:nvSpPr>
        <p:spPr>
          <a:xfrm>
            <a:off x="190831" y="1842011"/>
            <a:ext cx="8673846" cy="1938992"/>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vi-VN" sz="2000" dirty="0">
                <a:latin typeface="Lato" panose="020F0502020204030203" pitchFamily="34" charset="0"/>
                <a:ea typeface="Lato" panose="020F0502020204030203" pitchFamily="34" charset="0"/>
                <a:cs typeface="Lato" panose="020F0502020204030203" pitchFamily="34" charset="0"/>
              </a:rPr>
              <a:t>Cung cấp giao diện trực quan, dễ dùng</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vi-VN" sz="2000" dirty="0">
                <a:latin typeface="Lato" panose="020F0502020204030203" pitchFamily="34" charset="0"/>
                <a:ea typeface="Lato" panose="020F0502020204030203" pitchFamily="34" charset="0"/>
                <a:cs typeface="Lato" panose="020F0502020204030203" pitchFamily="34" charset="0"/>
              </a:rPr>
              <a:t>Có thể dễ dàng quản lý lượng người truy cập cũng như quản lý tài khoản</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vi-VN" sz="2000" dirty="0">
                <a:latin typeface="Lato" panose="020F0502020204030203" pitchFamily="34" charset="0"/>
                <a:ea typeface="Lato" panose="020F0502020204030203" pitchFamily="34" charset="0"/>
                <a:cs typeface="Lato" panose="020F0502020204030203" pitchFamily="34" charset="0"/>
              </a:rPr>
              <a:t>Dễ dàng quản lý, thống kê tình trạng liên quan đến các cá nhân, tổ chức cơ quan trong ngành chăn nuôi</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vi-VN" sz="2000" dirty="0">
                <a:latin typeface="Lato" panose="020F0502020204030203" pitchFamily="34" charset="0"/>
                <a:ea typeface="Lato" panose="020F0502020204030203" pitchFamily="34" charset="0"/>
                <a:cs typeface="Lato" panose="020F0502020204030203" pitchFamily="34" charset="0"/>
              </a:rPr>
              <a:t>Có thể dễ dàng cập nhật, bổ sung các thông tin mới liên quan đến văn bản pháp luật</a:t>
            </a:r>
            <a:endParaRPr lang="en-US" sz="2000" dirty="0">
              <a:latin typeface="Lato" panose="020F0502020204030203" pitchFamily="34" charset="0"/>
              <a:ea typeface="Lato" panose="020F0502020204030203" pitchFamily="34" charset="0"/>
              <a:cs typeface="Lato" panose="020F0502020204030203" pitchFamily="34" charset="0"/>
            </a:endParaRPr>
          </a:p>
        </p:txBody>
      </p:sp>
      <p:sp>
        <p:nvSpPr>
          <p:cNvPr id="7" name="Chart Placeholder 2">
            <a:extLst>
              <a:ext uri="{FF2B5EF4-FFF2-40B4-BE49-F238E27FC236}">
                <a16:creationId xmlns:a16="http://schemas.microsoft.com/office/drawing/2014/main" id="{87E7324A-4532-172C-4655-E950816D0226}"/>
              </a:ext>
            </a:extLst>
          </p:cNvPr>
          <p:cNvSpPr txBox="1">
            <a:spLocks/>
          </p:cNvSpPr>
          <p:nvPr/>
        </p:nvSpPr>
        <p:spPr>
          <a:xfrm>
            <a:off x="190831" y="1329784"/>
            <a:ext cx="3116912"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err="1">
                <a:solidFill>
                  <a:schemeClr val="bg1"/>
                </a:solidFill>
              </a:rPr>
              <a:t>Mục</a:t>
            </a:r>
            <a:r>
              <a:rPr lang="en-US" b="1" dirty="0">
                <a:solidFill>
                  <a:schemeClr val="bg1"/>
                </a:solidFill>
              </a:rPr>
              <a:t> </a:t>
            </a:r>
            <a:r>
              <a:rPr lang="en-US" b="1" dirty="0" err="1">
                <a:solidFill>
                  <a:schemeClr val="bg1"/>
                </a:solidFill>
              </a:rPr>
              <a:t>đích</a:t>
            </a:r>
            <a:r>
              <a:rPr lang="en-US" b="1" dirty="0">
                <a:solidFill>
                  <a:schemeClr val="bg1"/>
                </a:solidFill>
              </a:rPr>
              <a:t> </a:t>
            </a:r>
            <a:r>
              <a:rPr lang="en-US" b="1" dirty="0" err="1">
                <a:solidFill>
                  <a:schemeClr val="bg1"/>
                </a:solidFill>
              </a:rPr>
              <a:t>cơ</a:t>
            </a:r>
            <a:r>
              <a:rPr lang="en-US" b="1" dirty="0">
                <a:solidFill>
                  <a:schemeClr val="bg1"/>
                </a:solidFill>
              </a:rPr>
              <a:t> </a:t>
            </a:r>
            <a:r>
              <a:rPr lang="en-US" b="1" dirty="0" err="1">
                <a:solidFill>
                  <a:schemeClr val="bg1"/>
                </a:solidFill>
              </a:rPr>
              <a:t>bản</a:t>
            </a:r>
            <a:endParaRPr lang="en-US" b="1" dirty="0">
              <a:solidFill>
                <a:schemeClr val="bg1"/>
              </a:solidFill>
            </a:endParaRPr>
          </a:p>
        </p:txBody>
      </p:sp>
      <p:sp>
        <p:nvSpPr>
          <p:cNvPr id="10" name="TextBox 9">
            <a:extLst>
              <a:ext uri="{FF2B5EF4-FFF2-40B4-BE49-F238E27FC236}">
                <a16:creationId xmlns:a16="http://schemas.microsoft.com/office/drawing/2014/main" id="{FA988E1E-AC57-2E2B-5A9E-832047D35092}"/>
              </a:ext>
            </a:extLst>
          </p:cNvPr>
          <p:cNvSpPr txBox="1"/>
          <p:nvPr/>
        </p:nvSpPr>
        <p:spPr>
          <a:xfrm>
            <a:off x="190831" y="4530877"/>
            <a:ext cx="8673846" cy="1323439"/>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en-US" sz="2000" dirty="0" err="1">
                <a:latin typeface="Lato" panose="020F0502020204030203" pitchFamily="34" charset="0"/>
                <a:ea typeface="Lato" panose="020F0502020204030203" pitchFamily="34" charset="0"/>
                <a:cs typeface="Lato" panose="020F0502020204030203" pitchFamily="34" charset="0"/>
              </a:rPr>
              <a:t>Giúp</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cán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bộ</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nghiệp</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vụ</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tiết</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kiệm</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thời</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gian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không</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cần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tốn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thời</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gian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kiểm</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tra</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US" sz="2000" dirty="0" err="1">
                <a:latin typeface="Lato" panose="020F0502020204030203" pitchFamily="34" charset="0"/>
                <a:ea typeface="Lato" panose="020F0502020204030203" pitchFamily="34" charset="0"/>
                <a:cs typeface="Lato" panose="020F0502020204030203" pitchFamily="34" charset="0"/>
              </a:rPr>
              <a:t>Giúp</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dễ</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dàng</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quản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lý</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nhiều</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việc</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cùng</a:t>
            </a:r>
            <a:r>
              <a:rPr lang="en-US" sz="2000" dirty="0">
                <a:latin typeface="Lato" panose="020F0502020204030203" pitchFamily="34" charset="0"/>
                <a:ea typeface="Lato" panose="020F0502020204030203" pitchFamily="34" charset="0"/>
                <a:cs typeface="Lato" panose="020F0502020204030203" pitchFamily="34" charset="0"/>
              </a:rPr>
              <a:t> 1 </a:t>
            </a:r>
            <a:r>
              <a:rPr lang="en-US" sz="2000" dirty="0" err="1">
                <a:latin typeface="Lato" panose="020F0502020204030203" pitchFamily="34" charset="0"/>
                <a:ea typeface="Lato" panose="020F0502020204030203" pitchFamily="34" charset="0"/>
                <a:cs typeface="Lato" panose="020F0502020204030203" pitchFamily="34" charset="0"/>
              </a:rPr>
              <a:t>thời</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gian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một</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cách</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tiện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lợi</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từ</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đó</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nâng</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cao</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năng</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lực</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xử</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lý</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công</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việc</a:t>
            </a:r>
            <a:endParaRPr lang="en-US" sz="2000" dirty="0">
              <a:latin typeface="Lato" panose="020F0502020204030203" pitchFamily="34" charset="0"/>
              <a:ea typeface="Lato" panose="020F0502020204030203" pitchFamily="34" charset="0"/>
              <a:cs typeface="Lato" panose="020F0502020204030203" pitchFamily="34" charset="0"/>
            </a:endParaRPr>
          </a:p>
        </p:txBody>
      </p:sp>
      <p:sp>
        <p:nvSpPr>
          <p:cNvPr id="11" name="Chart Placeholder 2">
            <a:extLst>
              <a:ext uri="{FF2B5EF4-FFF2-40B4-BE49-F238E27FC236}">
                <a16:creationId xmlns:a16="http://schemas.microsoft.com/office/drawing/2014/main" id="{954DB07B-AC14-F959-85B1-9AB43E91B392}"/>
              </a:ext>
            </a:extLst>
          </p:cNvPr>
          <p:cNvSpPr txBox="1">
            <a:spLocks/>
          </p:cNvSpPr>
          <p:nvPr/>
        </p:nvSpPr>
        <p:spPr>
          <a:xfrm>
            <a:off x="190831" y="4018650"/>
            <a:ext cx="3116912"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err="1">
                <a:solidFill>
                  <a:schemeClr val="bg1"/>
                </a:solidFill>
              </a:rPr>
              <a:t>Giá</a:t>
            </a:r>
            <a:r>
              <a:rPr lang="en-US" b="1" dirty="0">
                <a:solidFill>
                  <a:schemeClr val="bg1"/>
                </a:solidFill>
              </a:rPr>
              <a:t> </a:t>
            </a:r>
            <a:r>
              <a:rPr lang="en-US" b="1" dirty="0" err="1">
                <a:solidFill>
                  <a:schemeClr val="bg1"/>
                </a:solidFill>
              </a:rPr>
              <a:t>trị</a:t>
            </a:r>
            <a:r>
              <a:rPr lang="en-US" b="1" dirty="0">
                <a:solidFill>
                  <a:schemeClr val="bg1"/>
                </a:solidFill>
              </a:rPr>
              <a:t> </a:t>
            </a:r>
            <a:r>
              <a:rPr lang="en-US" b="1" dirty="0" err="1">
                <a:solidFill>
                  <a:schemeClr val="bg1"/>
                </a:solidFill>
              </a:rPr>
              <a:t>nghiệp</a:t>
            </a:r>
            <a:r>
              <a:rPr lang="en-US" b="1" dirty="0">
                <a:solidFill>
                  <a:schemeClr val="bg1"/>
                </a:solidFill>
              </a:rPr>
              <a:t> </a:t>
            </a:r>
            <a:r>
              <a:rPr lang="en-US" b="1" dirty="0" err="1">
                <a:solidFill>
                  <a:schemeClr val="bg1"/>
                </a:solidFill>
              </a:rPr>
              <a:t>vụ</a:t>
            </a:r>
            <a:endParaRPr lang="en-US" b="1" dirty="0">
              <a:solidFill>
                <a:schemeClr val="bg1"/>
              </a:solidFill>
            </a:endParaRPr>
          </a:p>
        </p:txBody>
      </p:sp>
    </p:spTree>
    <p:extLst>
      <p:ext uri="{BB962C8B-B14F-4D97-AF65-F5344CB8AC3E}">
        <p14:creationId xmlns:p14="http://schemas.microsoft.com/office/powerpoint/2010/main" val="1341840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A5FD9F-F079-E7CB-275B-4B407F7320C6}"/>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CE73DABA-0E07-DDEE-86EE-B4224D9C9822}"/>
              </a:ext>
            </a:extLst>
          </p:cNvPr>
          <p:cNvSpPr>
            <a:spLocks noGrp="1"/>
          </p:cNvSpPr>
          <p:nvPr>
            <p:ph type="title"/>
          </p:nvPr>
        </p:nvSpPr>
        <p:spPr/>
        <p:txBody>
          <a:bodyPr/>
          <a:lstStyle/>
          <a:p>
            <a:r>
              <a:rPr lang="en-US" dirty="0"/>
              <a:t>MỤC TIÊU CỦA SẢN PHẨM ( DỰ KIẾN )</a:t>
            </a:r>
          </a:p>
        </p:txBody>
      </p:sp>
      <p:sp>
        <p:nvSpPr>
          <p:cNvPr id="4" name="Text Placeholder 3">
            <a:extLst>
              <a:ext uri="{FF2B5EF4-FFF2-40B4-BE49-F238E27FC236}">
                <a16:creationId xmlns:a16="http://schemas.microsoft.com/office/drawing/2014/main" id="{D7A5E0C5-7F9C-BDE6-162B-F94E54DA8B01}"/>
              </a:ext>
            </a:extLst>
          </p:cNvPr>
          <p:cNvSpPr>
            <a:spLocks noGrp="1"/>
          </p:cNvSpPr>
          <p:nvPr>
            <p:ph type="body" sz="quarter" idx="13"/>
          </p:nvPr>
        </p:nvSpPr>
        <p:spPr/>
        <p:txBody>
          <a:bodyPr/>
          <a:lstStyle/>
          <a:p>
            <a:pPr>
              <a:lnSpc>
                <a:spcPct val="100000"/>
              </a:lnSpc>
            </a:pPr>
            <a:r>
              <a:rPr lang="vi-VN" sz="2400" dirty="0"/>
              <a:t>Mỗi khi có cập nhật mới liên quan đến chăn nuôi động vật, nguồn gen và thức ăn, cán bộ nghiệp vụ sẽ nhận được thông tin mới khi truy cập vào hệ thống. Họ cũng có thể chỉnh sửa, cập nhật và xoá các thông tin này khỏi hệ thống</a:t>
            </a:r>
            <a:endParaRPr lang="en-US" sz="2400" dirty="0"/>
          </a:p>
          <a:p>
            <a:pPr>
              <a:lnSpc>
                <a:spcPct val="100000"/>
              </a:lnSpc>
            </a:pPr>
            <a:r>
              <a:rPr lang="vi-VN" sz="2400" dirty="0"/>
              <a:t>Cán bộ nghiệp vụ có thể tra cứu các loại gen giống và thức ăn cho vật nuôi, các cá nhân, tổ chức liên quan đến chăn nuôi</a:t>
            </a:r>
            <a:endParaRPr lang="en-US" sz="2400" dirty="0"/>
          </a:p>
          <a:p>
            <a:pPr>
              <a:lnSpc>
                <a:spcPct val="100000"/>
              </a:lnSpc>
            </a:pPr>
            <a:r>
              <a:rPr lang="vi-VN" sz="2400" dirty="0"/>
              <a:t>Cán bộ có thể dễ dàng kiểm tra thông tin các cá nhân hay tổ chức trong CSDL đảm bảo các yêu cầu về điều kiện cơ sở</a:t>
            </a:r>
            <a:endParaRPr lang="en-US" sz="2400" dirty="0"/>
          </a:p>
          <a:p>
            <a:pPr>
              <a:lnSpc>
                <a:spcPct val="100000"/>
              </a:lnSpc>
            </a:pPr>
            <a:r>
              <a:rPr lang="vi-VN" sz="2400" dirty="0"/>
              <a:t>Hệ thống có thể quản lý đa dạng các loại thông tin của cả người dùng lẫn những dữ liệu liên quan đến chăn nuôi</a:t>
            </a:r>
            <a:endParaRPr lang="en-US" sz="2400" dirty="0"/>
          </a:p>
        </p:txBody>
      </p:sp>
    </p:spTree>
    <p:extLst>
      <p:ext uri="{BB962C8B-B14F-4D97-AF65-F5344CB8AC3E}">
        <p14:creationId xmlns:p14="http://schemas.microsoft.com/office/powerpoint/2010/main" val="644728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FA32A-7F63-91B3-DC5B-37BD1320725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27B510-89EF-0FF8-198A-71782B00F6D4}"/>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5" name="Title 4">
            <a:extLst>
              <a:ext uri="{FF2B5EF4-FFF2-40B4-BE49-F238E27FC236}">
                <a16:creationId xmlns:a16="http://schemas.microsoft.com/office/drawing/2014/main" id="{00004D99-5A76-C837-31E5-15BD3082E402}"/>
              </a:ext>
            </a:extLst>
          </p:cNvPr>
          <p:cNvSpPr>
            <a:spLocks noGrp="1"/>
          </p:cNvSpPr>
          <p:nvPr>
            <p:ph type="title"/>
          </p:nvPr>
        </p:nvSpPr>
        <p:spPr/>
        <p:txBody>
          <a:bodyPr/>
          <a:lstStyle/>
          <a:p>
            <a:r>
              <a:rPr lang="en-US" dirty="0"/>
              <a:t>YÊU CẦU CHỨC NĂNG VÀ PHI CHỨC NĂNG</a:t>
            </a:r>
          </a:p>
        </p:txBody>
      </p:sp>
      <p:sp>
        <p:nvSpPr>
          <p:cNvPr id="6" name="TextBox 5">
            <a:extLst>
              <a:ext uri="{FF2B5EF4-FFF2-40B4-BE49-F238E27FC236}">
                <a16:creationId xmlns:a16="http://schemas.microsoft.com/office/drawing/2014/main" id="{7BB0834B-234E-7846-CD83-826177E27D44}"/>
              </a:ext>
            </a:extLst>
          </p:cNvPr>
          <p:cNvSpPr txBox="1"/>
          <p:nvPr/>
        </p:nvSpPr>
        <p:spPr>
          <a:xfrm>
            <a:off x="190831" y="1842011"/>
            <a:ext cx="8673846" cy="1631216"/>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en-US" sz="2000" dirty="0" err="1">
                <a:latin typeface="Lato" panose="020F0502020204030203" pitchFamily="34" charset="0"/>
                <a:ea typeface="Lato" panose="020F0502020204030203" pitchFamily="34" charset="0"/>
                <a:cs typeface="Lato" panose="020F0502020204030203" pitchFamily="34" charset="0"/>
              </a:rPr>
              <a:t>Quản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lí</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hệ</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thống</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US" sz="2000" dirty="0" err="1">
                <a:latin typeface="Lato" panose="020F0502020204030203" pitchFamily="34" charset="0"/>
                <a:ea typeface="Lato" panose="020F0502020204030203" pitchFamily="34" charset="0"/>
                <a:cs typeface="Lato" panose="020F0502020204030203" pitchFamily="34" charset="0"/>
              </a:rPr>
              <a:t>Quản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lí</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danh</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mục</a:t>
            </a:r>
            <a:r>
              <a:rPr lang="en-US" sz="2000" dirty="0">
                <a:latin typeface="Lato" panose="020F0502020204030203" pitchFamily="34" charset="0"/>
                <a:ea typeface="Lato" panose="020F0502020204030203" pitchFamily="34" charset="0"/>
                <a:cs typeface="Lato" panose="020F0502020204030203" pitchFamily="34" charset="0"/>
              </a:rPr>
              <a:t> gen </a:t>
            </a:r>
            <a:r>
              <a:rPr lang="en-US" sz="2000" dirty="0" err="1">
                <a:latin typeface="Lato" panose="020F0502020204030203" pitchFamily="34" charset="0"/>
                <a:ea typeface="Lato" panose="020F0502020204030203" pitchFamily="34" charset="0"/>
                <a:cs typeface="Lato" panose="020F0502020204030203" pitchFamily="34" charset="0"/>
              </a:rPr>
              <a:t>giống</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và</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thức</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ăn</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US" sz="2000" dirty="0" err="1">
                <a:latin typeface="Lato" panose="020F0502020204030203" pitchFamily="34" charset="0"/>
                <a:ea typeface="Lato" panose="020F0502020204030203" pitchFamily="34" charset="0"/>
                <a:cs typeface="Lato" panose="020F0502020204030203" pitchFamily="34" charset="0"/>
              </a:rPr>
              <a:t>Thống</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kê</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báo</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cáo</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về</a:t>
            </a:r>
            <a:r>
              <a:rPr lang="en-US" sz="2000" dirty="0">
                <a:latin typeface="Lato" panose="020F0502020204030203" pitchFamily="34" charset="0"/>
                <a:ea typeface="Lato" panose="020F0502020204030203" pitchFamily="34" charset="0"/>
                <a:cs typeface="Lato" panose="020F0502020204030203" pitchFamily="34" charset="0"/>
              </a:rPr>
              <a:t> CSDL </a:t>
            </a:r>
            <a:r>
              <a:rPr lang="en-US" sz="2000" dirty="0" err="1">
                <a:latin typeface="Lato" panose="020F0502020204030203" pitchFamily="34" charset="0"/>
                <a:ea typeface="Lato" panose="020F0502020204030203" pitchFamily="34" charset="0"/>
                <a:cs typeface="Lato" panose="020F0502020204030203" pitchFamily="34" charset="0"/>
              </a:rPr>
              <a:t>chăn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nuôi</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US" sz="2000" dirty="0" err="1">
                <a:latin typeface="Lato" panose="020F0502020204030203" pitchFamily="34" charset="0"/>
                <a:ea typeface="Lato" panose="020F0502020204030203" pitchFamily="34" charset="0"/>
                <a:cs typeface="Lato" panose="020F0502020204030203" pitchFamily="34" charset="0"/>
              </a:rPr>
              <a:t>Quản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lí</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văn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bản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pháp</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luật</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về</a:t>
            </a:r>
            <a:r>
              <a:rPr lang="en-US" sz="2000" dirty="0">
                <a:latin typeface="Lato" panose="020F0502020204030203" pitchFamily="34" charset="0"/>
                <a:ea typeface="Lato" panose="020F0502020204030203" pitchFamily="34" charset="0"/>
                <a:cs typeface="Lato" panose="020F0502020204030203" pitchFamily="34" charset="0"/>
              </a:rPr>
              <a:t> CSDL </a:t>
            </a:r>
            <a:r>
              <a:rPr lang="en-US" sz="2000" dirty="0" err="1">
                <a:latin typeface="Lato" panose="020F0502020204030203" pitchFamily="34" charset="0"/>
                <a:ea typeface="Lato" panose="020F0502020204030203" pitchFamily="34" charset="0"/>
                <a:cs typeface="Lato" panose="020F0502020204030203" pitchFamily="34" charset="0"/>
              </a:rPr>
              <a:t>chăn</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nuôi</a:t>
            </a:r>
            <a:endParaRPr lang="en-US" sz="2000" dirty="0">
              <a:latin typeface="Lato" panose="020F0502020204030203" pitchFamily="34" charset="0"/>
              <a:ea typeface="Lato" panose="020F0502020204030203" pitchFamily="34" charset="0"/>
              <a:cs typeface="Lato" panose="020F0502020204030203" pitchFamily="34" charset="0"/>
            </a:endParaRPr>
          </a:p>
          <a:p>
            <a:pPr marL="342900" indent="-342900">
              <a:buFont typeface="Arial" panose="020B0604020202020204" pitchFamily="34" charset="0"/>
              <a:buChar char="•"/>
            </a:pPr>
            <a:r>
              <a:rPr lang="en-US" sz="2000" dirty="0" err="1">
                <a:latin typeface="Lato" panose="020F0502020204030203" pitchFamily="34" charset="0"/>
                <a:ea typeface="Lato" panose="020F0502020204030203" pitchFamily="34" charset="0"/>
                <a:cs typeface="Lato" panose="020F0502020204030203" pitchFamily="34" charset="0"/>
              </a:rPr>
              <a:t>Tìm</a:t>
            </a:r>
            <a:r>
              <a:rPr lang="en-US" sz="2000" dirty="0">
                <a:latin typeface="Lato" panose="020F0502020204030203" pitchFamily="34" charset="0"/>
                <a:ea typeface="Lato" panose="020F0502020204030203" pitchFamily="34" charset="0"/>
                <a:cs typeface="Lato" panose="020F0502020204030203" pitchFamily="34" charset="0"/>
              </a:rPr>
              <a:t> </a:t>
            </a:r>
            <a:r>
              <a:rPr lang="en-US" sz="2000" dirty="0" err="1">
                <a:latin typeface="Lato" panose="020F0502020204030203" pitchFamily="34" charset="0"/>
                <a:ea typeface="Lato" panose="020F0502020204030203" pitchFamily="34" charset="0"/>
                <a:cs typeface="Lato" panose="020F0502020204030203" pitchFamily="34" charset="0"/>
              </a:rPr>
              <a:t>kiếm</a:t>
            </a:r>
            <a:endParaRPr lang="en-US" sz="2000" dirty="0">
              <a:latin typeface="Lato" panose="020F0502020204030203" pitchFamily="34" charset="0"/>
              <a:ea typeface="Lato" panose="020F0502020204030203" pitchFamily="34" charset="0"/>
              <a:cs typeface="Lato" panose="020F0502020204030203" pitchFamily="34" charset="0"/>
            </a:endParaRPr>
          </a:p>
        </p:txBody>
      </p:sp>
      <p:sp>
        <p:nvSpPr>
          <p:cNvPr id="7" name="Chart Placeholder 2">
            <a:extLst>
              <a:ext uri="{FF2B5EF4-FFF2-40B4-BE49-F238E27FC236}">
                <a16:creationId xmlns:a16="http://schemas.microsoft.com/office/drawing/2014/main" id="{51145D79-1367-6DDE-51F6-4534EA734BD8}"/>
              </a:ext>
            </a:extLst>
          </p:cNvPr>
          <p:cNvSpPr txBox="1">
            <a:spLocks/>
          </p:cNvSpPr>
          <p:nvPr/>
        </p:nvSpPr>
        <p:spPr>
          <a:xfrm>
            <a:off x="190831" y="1329784"/>
            <a:ext cx="3450866"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err="1">
                <a:solidFill>
                  <a:schemeClr val="bg1"/>
                </a:solidFill>
              </a:rPr>
              <a:t>Yêu</a:t>
            </a:r>
            <a:r>
              <a:rPr lang="en-US" b="1" dirty="0">
                <a:solidFill>
                  <a:schemeClr val="bg1"/>
                </a:solidFill>
              </a:rPr>
              <a:t> </a:t>
            </a:r>
            <a:r>
              <a:rPr lang="en-US" b="1" dirty="0" err="1">
                <a:solidFill>
                  <a:schemeClr val="bg1"/>
                </a:solidFill>
              </a:rPr>
              <a:t>cầu</a:t>
            </a:r>
            <a:r>
              <a:rPr lang="en-US" b="1" dirty="0">
                <a:solidFill>
                  <a:schemeClr val="bg1"/>
                </a:solidFill>
              </a:rPr>
              <a:t> </a:t>
            </a:r>
            <a:r>
              <a:rPr lang="en-US" b="1" dirty="0" err="1">
                <a:solidFill>
                  <a:schemeClr val="bg1"/>
                </a:solidFill>
              </a:rPr>
              <a:t>chức</a:t>
            </a:r>
            <a:r>
              <a:rPr lang="en-US" b="1" dirty="0">
                <a:solidFill>
                  <a:schemeClr val="bg1"/>
                </a:solidFill>
              </a:rPr>
              <a:t> </a:t>
            </a:r>
            <a:r>
              <a:rPr lang="en-US" b="1" dirty="0" err="1">
                <a:solidFill>
                  <a:schemeClr val="bg1"/>
                </a:solidFill>
              </a:rPr>
              <a:t>năng</a:t>
            </a:r>
            <a:endParaRPr lang="en-US" b="1" dirty="0">
              <a:solidFill>
                <a:schemeClr val="bg1"/>
              </a:solidFill>
            </a:endParaRPr>
          </a:p>
        </p:txBody>
      </p:sp>
      <p:sp>
        <p:nvSpPr>
          <p:cNvPr id="10" name="TextBox 9">
            <a:extLst>
              <a:ext uri="{FF2B5EF4-FFF2-40B4-BE49-F238E27FC236}">
                <a16:creationId xmlns:a16="http://schemas.microsoft.com/office/drawing/2014/main" id="{2A8C9735-DAE6-12E2-0655-610A71DE4102}"/>
              </a:ext>
            </a:extLst>
          </p:cNvPr>
          <p:cNvSpPr txBox="1"/>
          <p:nvPr/>
        </p:nvSpPr>
        <p:spPr>
          <a:xfrm>
            <a:off x="190831" y="4324144"/>
            <a:ext cx="8673846" cy="1631216"/>
          </a:xfrm>
          <a:prstGeom prst="rect">
            <a:avLst/>
          </a:prstGeom>
          <a:noFill/>
          <a:ln>
            <a:solidFill>
              <a:schemeClr val="tx1"/>
            </a:solidFill>
          </a:ln>
        </p:spPr>
        <p:txBody>
          <a:bodyPr wrap="square" rtlCol="0">
            <a:spAutoFit/>
          </a:bodyPr>
          <a:lstStyle/>
          <a:p>
            <a:pPr marL="342900" indent="-342900">
              <a:buFont typeface="Arial" panose="020B0604020202020204" pitchFamily="34" charset="0"/>
              <a:buChar char="•"/>
            </a:pPr>
            <a:r>
              <a:rPr lang="vi-VN" sz="2000" dirty="0"/>
              <a:t>Web được trình bày đơn giản, gọn, đẹp mà không mất tính mỹ quan, thu hút sự chú ý của người xem</a:t>
            </a:r>
            <a:endParaRPr lang="en-US" sz="2000" dirty="0"/>
          </a:p>
          <a:p>
            <a:pPr marL="342900" indent="-342900">
              <a:buFont typeface="Arial" panose="020B0604020202020204" pitchFamily="34" charset="0"/>
              <a:buChar char="•"/>
            </a:pPr>
            <a:r>
              <a:rPr lang="vi-VN" sz="2000" dirty="0"/>
              <a:t>Chạy trên nền tảng Windows</a:t>
            </a:r>
            <a:endParaRPr lang="en-US" sz="2000" dirty="0"/>
          </a:p>
          <a:p>
            <a:pPr marL="342900" indent="-342900">
              <a:buFont typeface="Arial" panose="020B0604020202020204" pitchFamily="34" charset="0"/>
              <a:buChar char="•"/>
            </a:pPr>
            <a:r>
              <a:rPr lang="vi-VN" sz="2000" dirty="0"/>
              <a:t>Hệ thống hoạt động tin cậy</a:t>
            </a:r>
            <a:endParaRPr lang="en-US" sz="2000" dirty="0"/>
          </a:p>
          <a:p>
            <a:pPr marL="342900" indent="-342900">
              <a:buFont typeface="Arial" panose="020B0604020202020204" pitchFamily="34" charset="0"/>
              <a:buChar char="•"/>
            </a:pPr>
            <a:r>
              <a:rPr lang="vi-VN" sz="2000" dirty="0"/>
              <a:t>Thao tác dễ dàng</a:t>
            </a:r>
            <a:endParaRPr lang="en-US" sz="2000" dirty="0">
              <a:latin typeface="Lato" panose="020F0502020204030203" pitchFamily="34" charset="0"/>
              <a:ea typeface="Lato" panose="020F0502020204030203" pitchFamily="34" charset="0"/>
              <a:cs typeface="Lato" panose="020F0502020204030203" pitchFamily="34" charset="0"/>
            </a:endParaRPr>
          </a:p>
        </p:txBody>
      </p:sp>
      <p:sp>
        <p:nvSpPr>
          <p:cNvPr id="11" name="Chart Placeholder 2">
            <a:extLst>
              <a:ext uri="{FF2B5EF4-FFF2-40B4-BE49-F238E27FC236}">
                <a16:creationId xmlns:a16="http://schemas.microsoft.com/office/drawing/2014/main" id="{8E6DAC0C-2EB7-590C-A9F9-E086BE13BAC3}"/>
              </a:ext>
            </a:extLst>
          </p:cNvPr>
          <p:cNvSpPr txBox="1">
            <a:spLocks/>
          </p:cNvSpPr>
          <p:nvPr/>
        </p:nvSpPr>
        <p:spPr>
          <a:xfrm>
            <a:off x="190831" y="3811917"/>
            <a:ext cx="3864334" cy="512227"/>
          </a:xfrm>
          <a:prstGeom prst="rect">
            <a:avLst/>
          </a:prstGeom>
          <a:solidFill>
            <a:srgbClr val="C00000"/>
          </a:solidFill>
          <a:ln w="28575"/>
        </p:spPr>
        <p:style>
          <a:lnRef idx="2">
            <a:schemeClr val="dk1"/>
          </a:lnRef>
          <a:fillRef idx="1">
            <a:schemeClr val="lt1"/>
          </a:fillRef>
          <a:effectRef idx="0">
            <a:schemeClr val="dk1"/>
          </a:effectRef>
          <a:fontRef idx="minor">
            <a:schemeClr val="dk1"/>
          </a:fontRef>
        </p:style>
        <p:txBody>
          <a:bodyPr anchor="b"/>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b="1" dirty="0" err="1">
                <a:solidFill>
                  <a:schemeClr val="bg1"/>
                </a:solidFill>
              </a:rPr>
              <a:t>Yêu</a:t>
            </a:r>
            <a:r>
              <a:rPr lang="en-US" b="1" dirty="0">
                <a:solidFill>
                  <a:schemeClr val="bg1"/>
                </a:solidFill>
              </a:rPr>
              <a:t> </a:t>
            </a:r>
            <a:r>
              <a:rPr lang="en-US" b="1" dirty="0" err="1">
                <a:solidFill>
                  <a:schemeClr val="bg1"/>
                </a:solidFill>
              </a:rPr>
              <a:t>cầu</a:t>
            </a:r>
            <a:r>
              <a:rPr lang="en-US" b="1" dirty="0">
                <a:solidFill>
                  <a:schemeClr val="bg1"/>
                </a:solidFill>
              </a:rPr>
              <a:t> phi </a:t>
            </a:r>
            <a:r>
              <a:rPr lang="en-US" b="1" dirty="0" err="1">
                <a:solidFill>
                  <a:schemeClr val="bg1"/>
                </a:solidFill>
              </a:rPr>
              <a:t>chức</a:t>
            </a:r>
            <a:r>
              <a:rPr lang="en-US" b="1" dirty="0">
                <a:solidFill>
                  <a:schemeClr val="bg1"/>
                </a:solidFill>
              </a:rPr>
              <a:t> </a:t>
            </a:r>
            <a:r>
              <a:rPr lang="en-US" b="1" dirty="0" err="1">
                <a:solidFill>
                  <a:schemeClr val="bg1"/>
                </a:solidFill>
              </a:rPr>
              <a:t>năng</a:t>
            </a:r>
            <a:endParaRPr lang="en-US" b="1" dirty="0">
              <a:solidFill>
                <a:schemeClr val="bg1"/>
              </a:solidFill>
            </a:endParaRPr>
          </a:p>
        </p:txBody>
      </p:sp>
    </p:spTree>
    <p:extLst>
      <p:ext uri="{BB962C8B-B14F-4D97-AF65-F5344CB8AC3E}">
        <p14:creationId xmlns:p14="http://schemas.microsoft.com/office/powerpoint/2010/main" val="34214973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261</TotalTime>
  <Words>829</Words>
  <Application>Microsoft Office PowerPoint</Application>
  <PresentationFormat>On-screen Show (4:3)</PresentationFormat>
  <Paragraphs>79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Lato</vt:lpstr>
      <vt:lpstr>Office Theme</vt:lpstr>
      <vt:lpstr>PowerPoint Presentation</vt:lpstr>
      <vt:lpstr>PowerPoint Presentation</vt:lpstr>
      <vt:lpstr>PowerPoint Presentation</vt:lpstr>
      <vt:lpstr>NHÓM SINH VIÊN THỰC HIỆN</vt:lpstr>
      <vt:lpstr>GIỚI THIỆU VỀ DỰ ÁN</vt:lpstr>
      <vt:lpstr>MỤC TIÊU CỦA  DỰ ÁN</vt:lpstr>
      <vt:lpstr>MỤC TIÊU CỦA DỰ ÁN</vt:lpstr>
      <vt:lpstr>MỤC TIÊU CỦA SẢN PHẨM ( DỰ KIẾN )</vt:lpstr>
      <vt:lpstr>YÊU CẦU CHỨC NĂNG VÀ PHI CHỨC NĂNG</vt:lpstr>
      <vt:lpstr>NỀN  TẢNG TRAO ĐỔI DỰ ÁN</vt:lpstr>
      <vt:lpstr>CÔNG CỤ SỬ DỤNG CHO DỰ ÁN</vt:lpstr>
      <vt:lpstr>CÔNG CỤ SỬ DỤNG CHO DỰ ÁN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Sang Nguyen Minh</cp:lastModifiedBy>
  <cp:revision>14</cp:revision>
  <dcterms:created xsi:type="dcterms:W3CDTF">2021-05-28T04:32:29Z</dcterms:created>
  <dcterms:modified xsi:type="dcterms:W3CDTF">2025-03-03T16:22:04Z</dcterms:modified>
</cp:coreProperties>
</file>