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0"/>
  </p:notesMasterIdLst>
  <p:handoutMasterIdLst>
    <p:handoutMasterId r:id="rId21"/>
  </p:handoutMasterIdLst>
  <p:sldIdLst>
    <p:sldId id="275" r:id="rId5"/>
    <p:sldId id="257" r:id="rId6"/>
    <p:sldId id="265" r:id="rId7"/>
    <p:sldId id="266" r:id="rId8"/>
    <p:sldId id="271" r:id="rId9"/>
    <p:sldId id="270" r:id="rId10"/>
    <p:sldId id="272" r:id="rId11"/>
    <p:sldId id="278" r:id="rId12"/>
    <p:sldId id="261" r:id="rId13"/>
    <p:sldId id="277" r:id="rId14"/>
    <p:sldId id="281" r:id="rId15"/>
    <p:sldId id="280" r:id="rId16"/>
    <p:sldId id="283" r:id="rId17"/>
    <p:sldId id="279"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6" d="100"/>
          <a:sy n="96" d="100"/>
        </p:scale>
        <p:origin x="10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3/18/2025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3/18/2025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3/18/2025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83" r:id="rId6"/>
    <p:sldLayoutId id="2147483679" r:id="rId7"/>
    <p:sldLayoutId id="2147483680" r:id="rId8"/>
    <p:sldLayoutId id="2147483681" r:id="rId9"/>
    <p:sldLayoutId id="2147483682" r:id="rId10"/>
    <p:sldLayoutId id="21474836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EB2B-8C7E-AFFD-DB7D-F38FC9B6EB2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F82BD6-EC12-9E65-D112-D8472E3E82CB}"/>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EAA97EA4-C524-4C4B-BED1-96F33F7C4186}"/>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6" name="TextBox 5">
            <a:extLst>
              <a:ext uri="{FF2B5EF4-FFF2-40B4-BE49-F238E27FC236}">
                <a16:creationId xmlns:a16="http://schemas.microsoft.com/office/drawing/2014/main" id="{41E833DD-C8D9-9B19-47DB-55D08AD51C39}"/>
              </a:ext>
            </a:extLst>
          </p:cNvPr>
          <p:cNvSpPr txBox="1"/>
          <p:nvPr/>
        </p:nvSpPr>
        <p:spPr>
          <a:xfrm>
            <a:off x="190831" y="1842011"/>
            <a:ext cx="3729162" cy="4154984"/>
          </a:xfrm>
          <a:prstGeom prst="rect">
            <a:avLst/>
          </a:prstGeom>
          <a:noFill/>
          <a:ln>
            <a:solidFill>
              <a:schemeClr val="tx1"/>
            </a:solidFill>
          </a:ln>
        </p:spPr>
        <p:txBody>
          <a:bodyPr wrap="square" rtlCol="0">
            <a:spAutoFit/>
          </a:bodyPr>
          <a:lstStyle/>
          <a:p>
            <a:r>
              <a:rPr lang="en-US" sz="2400" b="1" dirty="0">
                <a:latin typeface="Lato" panose="020F0502020204030203" pitchFamily="34" charset="0"/>
                <a:ea typeface="Lato" panose="020F0502020204030203" pitchFamily="34" charset="0"/>
                <a:cs typeface="Lato" panose="020F0502020204030203" pitchFamily="34" charset="0"/>
              </a:rPr>
              <a:t>Vs Code </a:t>
            </a:r>
            <a:r>
              <a:rPr lang="en-US" sz="2400" dirty="0" err="1">
                <a:latin typeface="Lato" panose="020F0502020204030203" pitchFamily="34" charset="0"/>
                <a:ea typeface="Lato" panose="020F0502020204030203" pitchFamily="34" charset="0"/>
                <a:cs typeface="Lato" panose="020F0502020204030203" pitchFamily="34" charset="0"/>
              </a:rPr>
              <a:t>là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một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công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cụ</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mạnh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mẽ</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linh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hoạt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hỗ</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trợ</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phát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triển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ứng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dụng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ngôn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ngữ</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lập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trình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nền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tảng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khác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nhau</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1" dirty="0">
                <a:latin typeface="Lato" panose="020F0502020204030203" pitchFamily="34" charset="0"/>
                <a:ea typeface="Lato" panose="020F0502020204030203" pitchFamily="34" charset="0"/>
                <a:cs typeface="Lato" panose="020F0502020204030203" pitchFamily="34" charset="0"/>
              </a:rPr>
              <a:t>Vs Code</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tích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hợp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sẵn</a:t>
            </a:r>
            <a:r>
              <a:rPr lang="en-US" sz="2400" dirty="0">
                <a:latin typeface="Lato" panose="020F0502020204030203" pitchFamily="34" charset="0"/>
                <a:ea typeface="Lato" panose="020F0502020204030203" pitchFamily="34" charset="0"/>
                <a:cs typeface="Lato" panose="020F0502020204030203" pitchFamily="34" charset="0"/>
              </a:rPr>
              <a:t> GitHub, </a:t>
            </a:r>
            <a:r>
              <a:rPr lang="en-US" sz="2400" dirty="0" err="1">
                <a:latin typeface="Lato" panose="020F0502020204030203" pitchFamily="34" charset="0"/>
                <a:ea typeface="Lato" panose="020F0502020204030203" pitchFamily="34" charset="0"/>
                <a:cs typeface="Lato" panose="020F0502020204030203" pitchFamily="34" charset="0"/>
              </a:rPr>
              <a:t>giúp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bạn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dễ</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dàng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lý</a:t>
            </a:r>
            <a:r>
              <a:rPr lang="en-US" sz="2400" dirty="0">
                <a:latin typeface="Lato" panose="020F0502020204030203" pitchFamily="34" charset="0"/>
                <a:ea typeface="Lato" panose="020F0502020204030203" pitchFamily="34" charset="0"/>
                <a:cs typeface="Lato" panose="020F0502020204030203" pitchFamily="34" charset="0"/>
              </a:rPr>
              <a:t> code </a:t>
            </a:r>
            <a:r>
              <a:rPr lang="en-US" sz="2400" dirty="0" err="1">
                <a:latin typeface="Lato" panose="020F0502020204030203" pitchFamily="34" charset="0"/>
                <a:ea typeface="Lato" panose="020F0502020204030203" pitchFamily="34" charset="0"/>
                <a:cs typeface="Lato" panose="020F0502020204030203" pitchFamily="34" charset="0"/>
              </a:rPr>
              <a:t>ngay</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trong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trình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soạn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thảo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mà</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không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dùng</a:t>
            </a:r>
            <a:r>
              <a:rPr lang="en-US" sz="2400" dirty="0">
                <a:latin typeface="Lato" panose="020F0502020204030203" pitchFamily="34" charset="0"/>
                <a:ea typeface="Lato" panose="020F0502020204030203" pitchFamily="34" charset="0"/>
                <a:cs typeface="Lato" panose="020F0502020204030203" pitchFamily="34" charset="0"/>
              </a:rPr>
              <a:t> Terminal. </a:t>
            </a:r>
          </a:p>
        </p:txBody>
      </p:sp>
      <p:sp>
        <p:nvSpPr>
          <p:cNvPr id="7" name="Chart Placeholder 2">
            <a:extLst>
              <a:ext uri="{FF2B5EF4-FFF2-40B4-BE49-F238E27FC236}">
                <a16:creationId xmlns:a16="http://schemas.microsoft.com/office/drawing/2014/main" id="{867D4481-23B7-F769-C1D9-D19A82EA41A6}"/>
              </a:ext>
            </a:extLst>
          </p:cNvPr>
          <p:cNvSpPr txBox="1">
            <a:spLocks/>
          </p:cNvSpPr>
          <p:nvPr/>
        </p:nvSpPr>
        <p:spPr>
          <a:xfrm>
            <a:off x="190831" y="1329784"/>
            <a:ext cx="252851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Môi</a:t>
            </a:r>
            <a:r>
              <a:rPr lang="en-US" b="1" dirty="0">
                <a:solidFill>
                  <a:schemeClr val="bg1"/>
                </a:solidFill>
              </a:rPr>
              <a:t> Trường</a:t>
            </a:r>
          </a:p>
        </p:txBody>
      </p:sp>
      <p:pic>
        <p:nvPicPr>
          <p:cNvPr id="2050" name="Picture 2" descr="How to Connect GitHub to VS Code [Step by Step]">
            <a:extLst>
              <a:ext uri="{FF2B5EF4-FFF2-40B4-BE49-F238E27FC236}">
                <a16:creationId xmlns:a16="http://schemas.microsoft.com/office/drawing/2014/main" id="{56FDD899-4F72-8C34-5E25-25EFA178A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637" y="2370691"/>
            <a:ext cx="4889146" cy="272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15179-8DEF-0BAD-7165-4BDA2059064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B458D2-7714-BD3A-6BE2-FA6CE35A66A8}"/>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0E0CFF4A-8413-7E2D-2187-3810359DF67E}"/>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7" name="Chart Placeholder 2">
            <a:extLst>
              <a:ext uri="{FF2B5EF4-FFF2-40B4-BE49-F238E27FC236}">
                <a16:creationId xmlns:a16="http://schemas.microsoft.com/office/drawing/2014/main" id="{DF465915-D063-4B93-25CF-4D0FC03ABEB3}"/>
              </a:ext>
            </a:extLst>
          </p:cNvPr>
          <p:cNvSpPr txBox="1">
            <a:spLocks/>
          </p:cNvSpPr>
          <p:nvPr/>
        </p:nvSpPr>
        <p:spPr>
          <a:xfrm>
            <a:off x="190831" y="1329784"/>
            <a:ext cx="2975450"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Ngôn</a:t>
            </a:r>
            <a:r>
              <a:rPr lang="en-US" b="1" dirty="0">
                <a:solidFill>
                  <a:schemeClr val="bg1"/>
                </a:solidFill>
              </a:rPr>
              <a:t> </a:t>
            </a:r>
            <a:r>
              <a:rPr lang="en-US" b="1" dirty="0" err="1">
                <a:solidFill>
                  <a:schemeClr val="bg1"/>
                </a:solidFill>
              </a:rPr>
              <a:t>ngữ</a:t>
            </a:r>
            <a:endParaRPr lang="en-US" b="1" dirty="0">
              <a:solidFill>
                <a:schemeClr val="bg1"/>
              </a:solidFill>
            </a:endParaRPr>
          </a:p>
        </p:txBody>
      </p:sp>
      <p:sp>
        <p:nvSpPr>
          <p:cNvPr id="3" name="Rectangle 2">
            <a:extLst>
              <a:ext uri="{FF2B5EF4-FFF2-40B4-BE49-F238E27FC236}">
                <a16:creationId xmlns:a16="http://schemas.microsoft.com/office/drawing/2014/main" id="{30B17CDF-1E9B-EE2C-F8C7-579B6C61211F}"/>
              </a:ext>
            </a:extLst>
          </p:cNvPr>
          <p:cNvSpPr/>
          <p:nvPr/>
        </p:nvSpPr>
        <p:spPr>
          <a:xfrm>
            <a:off x="190832" y="1842011"/>
            <a:ext cx="2975450" cy="682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Lato" panose="020F0502020204030203" pitchFamily="34" charset="0"/>
                <a:ea typeface="Lato" panose="020F0502020204030203" pitchFamily="34" charset="0"/>
                <a:cs typeface="Lato" panose="020F0502020204030203" pitchFamily="34" charset="0"/>
              </a:rPr>
              <a:t>C Sharp</a:t>
            </a:r>
          </a:p>
        </p:txBody>
      </p:sp>
      <p:sp>
        <p:nvSpPr>
          <p:cNvPr id="4" name="Chart Placeholder 2">
            <a:extLst>
              <a:ext uri="{FF2B5EF4-FFF2-40B4-BE49-F238E27FC236}">
                <a16:creationId xmlns:a16="http://schemas.microsoft.com/office/drawing/2014/main" id="{24246351-5BEC-5BA4-3001-C14BA385C528}"/>
              </a:ext>
            </a:extLst>
          </p:cNvPr>
          <p:cNvSpPr txBox="1">
            <a:spLocks/>
          </p:cNvSpPr>
          <p:nvPr/>
        </p:nvSpPr>
        <p:spPr>
          <a:xfrm>
            <a:off x="3656510" y="1329784"/>
            <a:ext cx="2975450"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Cơ</a:t>
            </a:r>
            <a:r>
              <a:rPr lang="en-US" b="1" dirty="0">
                <a:solidFill>
                  <a:schemeClr val="bg1"/>
                </a:solidFill>
              </a:rPr>
              <a:t> </a:t>
            </a:r>
            <a:r>
              <a:rPr lang="en-US" b="1" dirty="0" err="1">
                <a:solidFill>
                  <a:schemeClr val="bg1"/>
                </a:solidFill>
              </a:rPr>
              <a:t>sở</a:t>
            </a:r>
            <a:r>
              <a:rPr lang="en-US" b="1" dirty="0">
                <a:solidFill>
                  <a:schemeClr val="bg1"/>
                </a:solidFill>
              </a:rPr>
              <a:t> </a:t>
            </a:r>
            <a:r>
              <a:rPr lang="en-US" b="1" dirty="0" err="1">
                <a:solidFill>
                  <a:schemeClr val="bg1"/>
                </a:solidFill>
              </a:rPr>
              <a:t>dữ</a:t>
            </a:r>
            <a:r>
              <a:rPr lang="en-US" b="1" dirty="0">
                <a:solidFill>
                  <a:schemeClr val="bg1"/>
                </a:solidFill>
              </a:rPr>
              <a:t> </a:t>
            </a:r>
            <a:r>
              <a:rPr lang="en-US" b="1" dirty="0" err="1">
                <a:solidFill>
                  <a:schemeClr val="bg1"/>
                </a:solidFill>
              </a:rPr>
              <a:t>liệu</a:t>
            </a:r>
            <a:endParaRPr lang="en-US" b="1" dirty="0">
              <a:solidFill>
                <a:schemeClr val="bg1"/>
              </a:solidFill>
            </a:endParaRPr>
          </a:p>
        </p:txBody>
      </p:sp>
      <p:sp>
        <p:nvSpPr>
          <p:cNvPr id="6" name="Rectangle 5">
            <a:extLst>
              <a:ext uri="{FF2B5EF4-FFF2-40B4-BE49-F238E27FC236}">
                <a16:creationId xmlns:a16="http://schemas.microsoft.com/office/drawing/2014/main" id="{F632989A-29CA-A614-E0E3-7D9B33FCD99B}"/>
              </a:ext>
            </a:extLst>
          </p:cNvPr>
          <p:cNvSpPr/>
          <p:nvPr/>
        </p:nvSpPr>
        <p:spPr>
          <a:xfrm>
            <a:off x="3656510" y="1842011"/>
            <a:ext cx="4588993" cy="682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Lato" panose="020F0502020204030203" pitchFamily="34" charset="0"/>
                <a:ea typeface="Lato" panose="020F0502020204030203" pitchFamily="34" charset="0"/>
                <a:cs typeface="Lato" panose="020F0502020204030203" pitchFamily="34" charset="0"/>
              </a:rPr>
              <a:t>SQL Server - </a:t>
            </a:r>
            <a:r>
              <a:rPr lang="en-US" sz="2400" dirty="0" err="1">
                <a:latin typeface="Lato" panose="020F0502020204030203" pitchFamily="34" charset="0"/>
                <a:ea typeface="Lato" panose="020F0502020204030203" pitchFamily="34" charset="0"/>
                <a:cs typeface="Lato" panose="020F0502020204030203" pitchFamily="34" charset="0"/>
              </a:rPr>
              <a:t>Ứng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dụng</a:t>
            </a:r>
            <a:r>
              <a:rPr lang="en-US" sz="2400" dirty="0">
                <a:latin typeface="Lato" panose="020F0502020204030203" pitchFamily="34" charset="0"/>
                <a:ea typeface="Lato" panose="020F0502020204030203" pitchFamily="34" charset="0"/>
                <a:cs typeface="Lato" panose="020F0502020204030203" pitchFamily="34" charset="0"/>
              </a:rPr>
              <a:t> SSMS 20</a:t>
            </a:r>
          </a:p>
        </p:txBody>
      </p:sp>
      <p:sp>
        <p:nvSpPr>
          <p:cNvPr id="8" name="Chart Placeholder 2">
            <a:extLst>
              <a:ext uri="{FF2B5EF4-FFF2-40B4-BE49-F238E27FC236}">
                <a16:creationId xmlns:a16="http://schemas.microsoft.com/office/drawing/2014/main" id="{6B443C09-7DD0-1294-B426-ADBD4CC771ED}"/>
              </a:ext>
            </a:extLst>
          </p:cNvPr>
          <p:cNvSpPr txBox="1">
            <a:spLocks/>
          </p:cNvSpPr>
          <p:nvPr/>
        </p:nvSpPr>
        <p:spPr>
          <a:xfrm>
            <a:off x="190831" y="3037063"/>
            <a:ext cx="2975450"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Framework</a:t>
            </a:r>
          </a:p>
        </p:txBody>
      </p:sp>
      <p:sp>
        <p:nvSpPr>
          <p:cNvPr id="9" name="Rectangle 8">
            <a:extLst>
              <a:ext uri="{FF2B5EF4-FFF2-40B4-BE49-F238E27FC236}">
                <a16:creationId xmlns:a16="http://schemas.microsoft.com/office/drawing/2014/main" id="{A7B5F445-F04D-3B08-2666-17E0FCC57E24}"/>
              </a:ext>
            </a:extLst>
          </p:cNvPr>
          <p:cNvSpPr/>
          <p:nvPr/>
        </p:nvSpPr>
        <p:spPr>
          <a:xfrm>
            <a:off x="190832" y="3549290"/>
            <a:ext cx="2975450" cy="682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atin typeface="Lato" panose="020F0502020204030203" pitchFamily="34" charset="0"/>
                <a:ea typeface="Lato" panose="020F0502020204030203" pitchFamily="34" charset="0"/>
                <a:cs typeface="Lato" panose="020F0502020204030203" pitchFamily="34" charset="0"/>
              </a:rPr>
              <a:t>.Net</a:t>
            </a:r>
            <a:r>
              <a:rPr lang="en-US" sz="2400" dirty="0">
                <a:latin typeface="Lato" panose="020F0502020204030203" pitchFamily="34" charset="0"/>
                <a:ea typeface="Lato" panose="020F0502020204030203" pitchFamily="34" charset="0"/>
                <a:cs typeface="Lato" panose="020F0502020204030203" pitchFamily="34" charset="0"/>
              </a:rPr>
              <a:t> Framework 6.0</a:t>
            </a:r>
          </a:p>
        </p:txBody>
      </p:sp>
    </p:spTree>
    <p:extLst>
      <p:ext uri="{BB962C8B-B14F-4D97-AF65-F5344CB8AC3E}">
        <p14:creationId xmlns:p14="http://schemas.microsoft.com/office/powerpoint/2010/main" val="110009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55FB-4D44-9383-CC00-C2EF9240795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C19021-3C12-F20B-A95D-2F4EAE881E8D}"/>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43CDCF02-9984-39D2-EF2A-EDA4DDF65C66}"/>
              </a:ext>
            </a:extLst>
          </p:cNvPr>
          <p:cNvSpPr>
            <a:spLocks noGrp="1"/>
          </p:cNvSpPr>
          <p:nvPr>
            <p:ph type="title"/>
          </p:nvPr>
        </p:nvSpPr>
        <p:spPr>
          <a:xfrm>
            <a:off x="254052" y="112543"/>
            <a:ext cx="8635896" cy="436098"/>
          </a:xfrm>
          <a:prstGeom prst="rect">
            <a:avLst/>
          </a:prstGeom>
        </p:spPr>
        <p:txBody>
          <a:bodyPr/>
          <a:lstStyle/>
          <a:p>
            <a:r>
              <a:rPr lang="en-US" dirty="0"/>
              <a:t>PHÂN CÔNG NHIỆM VỤ</a:t>
            </a:r>
          </a:p>
        </p:txBody>
      </p:sp>
      <p:sp>
        <p:nvSpPr>
          <p:cNvPr id="3" name="Rectangle 2">
            <a:extLst>
              <a:ext uri="{FF2B5EF4-FFF2-40B4-BE49-F238E27FC236}">
                <a16:creationId xmlns:a16="http://schemas.microsoft.com/office/drawing/2014/main" id="{E772D49E-480D-B54E-854C-37948483772E}"/>
              </a:ext>
            </a:extLst>
          </p:cNvPr>
          <p:cNvSpPr/>
          <p:nvPr/>
        </p:nvSpPr>
        <p:spPr>
          <a:xfrm>
            <a:off x="135173" y="1293370"/>
            <a:ext cx="7752522" cy="3644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rgbClr val="FF0000"/>
                </a:solidFill>
                <a:latin typeface="Lato" panose="020F0502020204030203" pitchFamily="34" charset="0"/>
                <a:ea typeface="Lato" panose="020F0502020204030203" pitchFamily="34" charset="0"/>
                <a:cs typeface="Lato" panose="020F0502020204030203" pitchFamily="34" charset="0"/>
              </a:rPr>
              <a:t>Nguyễn Minh Sang - 20226718: </a:t>
            </a:r>
            <a:r>
              <a:rPr lang="en-US" sz="2400" dirty="0">
                <a:latin typeface="Lato" panose="020F0502020204030203" pitchFamily="34" charset="0"/>
                <a:ea typeface="Lato" panose="020F0502020204030203" pitchFamily="34" charset="0"/>
                <a:cs typeface="Lato" panose="020F0502020204030203" pitchFamily="34" charset="0"/>
              </a:rPr>
              <a:t>Quản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tiến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độ</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dự</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án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làm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báo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cáo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tiến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độ</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kiểm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mềm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FrontEnd</a:t>
            </a:r>
            <a:r>
              <a:rPr lang="en-US" sz="2400" dirty="0">
                <a:latin typeface="Lato" panose="020F0502020204030203" pitchFamily="34" charset="0"/>
                <a:ea typeface="Lato" panose="020F0502020204030203" pitchFamily="34" charset="0"/>
                <a:cs typeface="Lato" panose="020F0502020204030203" pitchFamily="34" charset="0"/>
              </a:rPr>
              <a:t> + </a:t>
            </a:r>
            <a:r>
              <a:rPr lang="en-US" sz="2400" dirty="0" err="1">
                <a:latin typeface="Lato" panose="020F0502020204030203" pitchFamily="34" charset="0"/>
                <a:ea typeface="Lato" panose="020F0502020204030203" pitchFamily="34" charset="0"/>
                <a:cs typeface="Lato" panose="020F0502020204030203" pitchFamily="34" charset="0"/>
              </a:rPr>
              <a:t>BackEnd</a:t>
            </a:r>
            <a:r>
              <a:rPr lang="en-US" sz="2400" dirty="0">
                <a:latin typeface="Lato" panose="020F0502020204030203" pitchFamily="34" charset="0"/>
                <a:ea typeface="Lato" panose="020F0502020204030203" pitchFamily="34" charset="0"/>
                <a:cs typeface="Lato" panose="020F0502020204030203" pitchFamily="34" charset="0"/>
              </a:rPr>
              <a:t>.</a:t>
            </a:r>
          </a:p>
          <a:p>
            <a:r>
              <a:rPr lang="en-US" sz="2400" dirty="0">
                <a:solidFill>
                  <a:srgbClr val="FF0000"/>
                </a:solidFill>
                <a:latin typeface="Lato" panose="020F0502020204030203" pitchFamily="34" charset="0"/>
                <a:ea typeface="Lato" panose="020F0502020204030203" pitchFamily="34" charset="0"/>
                <a:cs typeface="Lato" panose="020F0502020204030203" pitchFamily="34" charset="0"/>
              </a:rPr>
              <a:t>Vũ Quốc Khánh - 20226647: </a:t>
            </a:r>
            <a:r>
              <a:rPr lang="en-US" sz="2400" dirty="0" err="1">
                <a:latin typeface="Lato" panose="020F0502020204030203" pitchFamily="34" charset="0"/>
                <a:ea typeface="Lato" panose="020F0502020204030203" pitchFamily="34" charset="0"/>
                <a:cs typeface="Lato" panose="020F0502020204030203" pitchFamily="34" charset="0"/>
              </a:rPr>
              <a:t>Thiết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kế</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hệ</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thống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mềm</a:t>
            </a:r>
            <a:r>
              <a:rPr lang="en-US" sz="2400" dirty="0">
                <a:latin typeface="Lato" panose="020F0502020204030203" pitchFamily="34" charset="0"/>
                <a:ea typeface="Lato" panose="020F0502020204030203" pitchFamily="34" charset="0"/>
                <a:cs typeface="Lato" panose="020F0502020204030203" pitchFamily="34" charset="0"/>
              </a:rPr>
              <a:t>, Database </a:t>
            </a:r>
            <a:r>
              <a:rPr lang="en-US" sz="2400" dirty="0" err="1">
                <a:latin typeface="Lato" panose="020F0502020204030203" pitchFamily="34" charset="0"/>
                <a:ea typeface="Lato" panose="020F0502020204030203" pitchFamily="34" charset="0"/>
                <a:cs typeface="Lato" panose="020F0502020204030203" pitchFamily="34" charset="0"/>
              </a:rPr>
              <a:t>SQL+BackEnd</a:t>
            </a:r>
            <a:r>
              <a:rPr lang="en-US" sz="2400" dirty="0">
                <a:latin typeface="Lato" panose="020F0502020204030203" pitchFamily="34" charset="0"/>
                <a:ea typeface="Lato" panose="020F0502020204030203" pitchFamily="34" charset="0"/>
                <a:cs typeface="Lato" panose="020F0502020204030203" pitchFamily="34" charset="0"/>
              </a:rPr>
              <a:t>.</a:t>
            </a:r>
          </a:p>
          <a:p>
            <a:r>
              <a:rPr lang="en-US" sz="2400" dirty="0">
                <a:solidFill>
                  <a:srgbClr val="FF0000"/>
                </a:solidFill>
                <a:latin typeface="Lato" panose="020F0502020204030203" pitchFamily="34" charset="0"/>
                <a:ea typeface="Lato" panose="020F0502020204030203" pitchFamily="34" charset="0"/>
                <a:cs typeface="Lato" panose="020F0502020204030203" pitchFamily="34" charset="0"/>
              </a:rPr>
              <a:t>Lê Hoàng Long - 20233506: </a:t>
            </a:r>
            <a:r>
              <a:rPr lang="en-US" sz="2400" dirty="0" err="1">
                <a:latin typeface="Lato" panose="020F0502020204030203" pitchFamily="34" charset="0"/>
                <a:ea typeface="Lato" panose="020F0502020204030203" pitchFamily="34" charset="0"/>
                <a:cs typeface="Lato" panose="020F0502020204030203" pitchFamily="34" charset="0"/>
              </a:rPr>
              <a:t>Thiết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kế</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hệ</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thống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mềm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FrontEnd</a:t>
            </a:r>
            <a:r>
              <a:rPr lang="en-US" sz="2400" dirty="0">
                <a:latin typeface="Lato" panose="020F0502020204030203" pitchFamily="34" charset="0"/>
                <a:ea typeface="Lato" panose="020F0502020204030203" pitchFamily="34" charset="0"/>
                <a:cs typeface="Lato" panose="020F0502020204030203" pitchFamily="34" charset="0"/>
              </a:rPr>
              <a:t> + Database SQL</a:t>
            </a:r>
          </a:p>
          <a:p>
            <a:r>
              <a:rPr lang="en-US" sz="2400" dirty="0">
                <a:solidFill>
                  <a:srgbClr val="FF0000"/>
                </a:solidFill>
                <a:latin typeface="Lato" panose="020F0502020204030203" pitchFamily="34" charset="0"/>
                <a:ea typeface="Lato" panose="020F0502020204030203" pitchFamily="34" charset="0"/>
                <a:cs typeface="Lato" panose="020F0502020204030203" pitchFamily="34" charset="0"/>
              </a:rPr>
              <a:t>Lê Minh Tuấn - 20224189: </a:t>
            </a:r>
            <a:r>
              <a:rPr lang="en-US" sz="2400" dirty="0" err="1">
                <a:latin typeface="Lato" panose="020F0502020204030203" pitchFamily="34" charset="0"/>
                <a:ea typeface="Lato" panose="020F0502020204030203" pitchFamily="34" charset="0"/>
                <a:cs typeface="Lato" panose="020F0502020204030203" pitchFamily="34" charset="0"/>
              </a:rPr>
              <a:t>Kiểm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mềm</a:t>
            </a:r>
            <a:r>
              <a:rPr lang="en-US" sz="2400" dirty="0">
                <a:latin typeface="Lato" panose="020F0502020204030203" pitchFamily="34" charset="0"/>
                <a:ea typeface="Lato" panose="020F0502020204030203" pitchFamily="34" charset="0"/>
                <a:cs typeface="Lato" panose="020F0502020204030203" pitchFamily="34" charset="0"/>
              </a:rPr>
              <a:t>, Database SQL + </a:t>
            </a:r>
            <a:r>
              <a:rPr lang="en-US" sz="2400" dirty="0" err="1">
                <a:latin typeface="Lato" panose="020F0502020204030203" pitchFamily="34" charset="0"/>
                <a:ea typeface="Lato" panose="020F0502020204030203" pitchFamily="34" charset="0"/>
                <a:cs typeface="Lato" panose="020F0502020204030203" pitchFamily="34" charset="0"/>
              </a:rPr>
              <a:t>BackEnd</a:t>
            </a:r>
            <a:r>
              <a:rPr lang="en-US" sz="2400" dirty="0">
                <a:latin typeface="Lato" panose="020F0502020204030203" pitchFamily="34" charset="0"/>
                <a:ea typeface="Lato" panose="020F0502020204030203" pitchFamily="34" charset="0"/>
                <a:cs typeface="Lato" panose="020F0502020204030203" pitchFamily="34" charset="0"/>
              </a:rPr>
              <a:t>.</a:t>
            </a:r>
          </a:p>
        </p:txBody>
      </p:sp>
      <p:sp>
        <p:nvSpPr>
          <p:cNvPr id="4" name="Rectangle 3">
            <a:extLst>
              <a:ext uri="{FF2B5EF4-FFF2-40B4-BE49-F238E27FC236}">
                <a16:creationId xmlns:a16="http://schemas.microsoft.com/office/drawing/2014/main" id="{272FAF56-9A12-F0A8-E0ED-8466A9413C31}"/>
              </a:ext>
            </a:extLst>
          </p:cNvPr>
          <p:cNvSpPr/>
          <p:nvPr/>
        </p:nvSpPr>
        <p:spPr>
          <a:xfrm>
            <a:off x="135174" y="5017274"/>
            <a:ext cx="7752521" cy="11688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latin typeface="Lato" panose="020F0502020204030203" pitchFamily="34" charset="0"/>
                <a:ea typeface="Lato" panose="020F0502020204030203" pitchFamily="34" charset="0"/>
                <a:cs typeface="Lato" panose="020F0502020204030203" pitchFamily="34" charset="0"/>
              </a:rPr>
              <a:t>Từng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thành</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viên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sẽ</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đảm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nhiệm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từng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theo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sơ</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đồ</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phân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cấp</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của</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phần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mềm</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sẽ</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được</a:t>
            </a:r>
            <a:r>
              <a:rPr lang="en-US" sz="2400" dirty="0">
                <a:latin typeface="Lato" panose="020F0502020204030203" pitchFamily="34" charset="0"/>
                <a:ea typeface="Lato" panose="020F0502020204030203" pitchFamily="34" charset="0"/>
                <a:cs typeface="Lato" panose="020F0502020204030203" pitchFamily="34" charset="0"/>
              </a:rPr>
              <a:t> update </a:t>
            </a:r>
            <a:r>
              <a:rPr lang="en-US" sz="2400" dirty="0" err="1">
                <a:latin typeface="Lato" panose="020F0502020204030203" pitchFamily="34" charset="0"/>
                <a:ea typeface="Lato" panose="020F0502020204030203" pitchFamily="34" charset="0"/>
                <a:cs typeface="Lato" panose="020F0502020204030203" pitchFamily="34" charset="0"/>
              </a:rPr>
              <a:t>sau</a:t>
            </a:r>
            <a:r>
              <a:rPr lang="en-US" sz="2400" dirty="0">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425649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46ACD-4EB0-2EE0-9BD4-AE18333543B2}"/>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4" name="Content Placeholder 3">
            <a:extLst>
              <a:ext uri="{FF2B5EF4-FFF2-40B4-BE49-F238E27FC236}">
                <a16:creationId xmlns:a16="http://schemas.microsoft.com/office/drawing/2014/main" id="{231CF921-B389-A07E-D933-7A007A648250}"/>
              </a:ext>
            </a:extLst>
          </p:cNvPr>
          <p:cNvSpPr>
            <a:spLocks noGrp="1"/>
          </p:cNvSpPr>
          <p:nvPr>
            <p:ph sz="half" idx="2"/>
          </p:nvPr>
        </p:nvSpPr>
        <p:spPr/>
        <p:txBody>
          <a:bodyPr/>
          <a:lstStyle/>
          <a:p>
            <a:endParaRPr lang="en-US"/>
          </a:p>
        </p:txBody>
      </p:sp>
      <p:sp>
        <p:nvSpPr>
          <p:cNvPr id="5" name="Title 4">
            <a:extLst>
              <a:ext uri="{FF2B5EF4-FFF2-40B4-BE49-F238E27FC236}">
                <a16:creationId xmlns:a16="http://schemas.microsoft.com/office/drawing/2014/main" id="{4302A0EB-C1CF-409E-5094-51AEB16B0ED1}"/>
              </a:ext>
            </a:extLst>
          </p:cNvPr>
          <p:cNvSpPr>
            <a:spLocks noGrp="1"/>
          </p:cNvSpPr>
          <p:nvPr>
            <p:ph type="title"/>
          </p:nvPr>
        </p:nvSpPr>
        <p:spPr/>
        <p:txBody>
          <a:bodyPr/>
          <a:lstStyle/>
          <a:p>
            <a:r>
              <a:rPr lang="en-US" dirty="0"/>
              <a:t>SƠ ĐỒ PHÂN CẤP CHỨC NĂNG</a:t>
            </a:r>
          </a:p>
        </p:txBody>
      </p:sp>
      <p:pic>
        <p:nvPicPr>
          <p:cNvPr id="8" name="Picture 7">
            <a:extLst>
              <a:ext uri="{FF2B5EF4-FFF2-40B4-BE49-F238E27FC236}">
                <a16:creationId xmlns:a16="http://schemas.microsoft.com/office/drawing/2014/main" id="{DACEAC55-3D03-8C03-0F3D-A5F681825D17}"/>
              </a:ext>
            </a:extLst>
          </p:cNvPr>
          <p:cNvPicPr>
            <a:picLocks noChangeAspect="1"/>
          </p:cNvPicPr>
          <p:nvPr/>
        </p:nvPicPr>
        <p:blipFill>
          <a:blip r:embed="rId2"/>
          <a:stretch>
            <a:fillRect/>
          </a:stretch>
        </p:blipFill>
        <p:spPr>
          <a:xfrm>
            <a:off x="429369" y="1252555"/>
            <a:ext cx="8158039" cy="4810687"/>
          </a:xfrm>
          <a:prstGeom prst="rect">
            <a:avLst/>
          </a:prstGeom>
        </p:spPr>
      </p:pic>
    </p:spTree>
    <p:extLst>
      <p:ext uri="{BB962C8B-B14F-4D97-AF65-F5344CB8AC3E}">
        <p14:creationId xmlns:p14="http://schemas.microsoft.com/office/powerpoint/2010/main" val="167735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31DF0-0F91-674B-3344-6D348C7FA10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5D7432-4EC4-BB32-1183-F9AD8CCE6AB8}"/>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14</a:t>
            </a:fld>
            <a:endParaRPr lang="en-US"/>
          </a:p>
        </p:txBody>
      </p:sp>
      <p:sp>
        <p:nvSpPr>
          <p:cNvPr id="2" name="Title 1">
            <a:extLst>
              <a:ext uri="{FF2B5EF4-FFF2-40B4-BE49-F238E27FC236}">
                <a16:creationId xmlns:a16="http://schemas.microsoft.com/office/drawing/2014/main" id="{FFCFDF85-D045-666B-6684-C6E570AB5667}"/>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6" name="TextBox 5">
            <a:extLst>
              <a:ext uri="{FF2B5EF4-FFF2-40B4-BE49-F238E27FC236}">
                <a16:creationId xmlns:a16="http://schemas.microsoft.com/office/drawing/2014/main" id="{0E965088-34C7-9088-A5C5-656B4FD67910}"/>
              </a:ext>
            </a:extLst>
          </p:cNvPr>
          <p:cNvSpPr txBox="1"/>
          <p:nvPr/>
        </p:nvSpPr>
        <p:spPr>
          <a:xfrm>
            <a:off x="190831" y="1842011"/>
            <a:ext cx="3729162" cy="461665"/>
          </a:xfrm>
          <a:prstGeom prst="rect">
            <a:avLst/>
          </a:prstGeom>
          <a:noFill/>
          <a:ln>
            <a:solidFill>
              <a:schemeClr val="tx1"/>
            </a:solidFill>
          </a:ln>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a:t>
            </a:r>
          </a:p>
        </p:txBody>
      </p:sp>
      <p:sp>
        <p:nvSpPr>
          <p:cNvPr id="7" name="Chart Placeholder 2">
            <a:extLst>
              <a:ext uri="{FF2B5EF4-FFF2-40B4-BE49-F238E27FC236}">
                <a16:creationId xmlns:a16="http://schemas.microsoft.com/office/drawing/2014/main" id="{B3F57127-3652-4C98-C902-1F9C331D81AE}"/>
              </a:ext>
            </a:extLst>
          </p:cNvPr>
          <p:cNvSpPr txBox="1">
            <a:spLocks/>
          </p:cNvSpPr>
          <p:nvPr/>
        </p:nvSpPr>
        <p:spPr>
          <a:xfrm>
            <a:off x="190831" y="1329784"/>
            <a:ext cx="3005593"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UPDATING…</a:t>
            </a:r>
          </a:p>
        </p:txBody>
      </p:sp>
    </p:spTree>
    <p:extLst>
      <p:ext uri="{BB962C8B-B14F-4D97-AF65-F5344CB8AC3E}">
        <p14:creationId xmlns:p14="http://schemas.microsoft.com/office/powerpoint/2010/main" val="359362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Hệ</a:t>
            </a:r>
            <a:r>
              <a:rPr lang="en-US" sz="4000" dirty="0"/>
              <a:t> </a:t>
            </a:r>
            <a:r>
              <a:rPr lang="en-US" sz="4000" dirty="0" err="1"/>
              <a:t>thống</a:t>
            </a:r>
            <a:r>
              <a:rPr lang="en-US" sz="4000" dirty="0"/>
              <a:t> </a:t>
            </a:r>
            <a:r>
              <a:rPr lang="en-US" sz="4000" dirty="0" err="1"/>
              <a:t>quản</a:t>
            </a:r>
            <a:r>
              <a:rPr lang="en-US" sz="4000" dirty="0"/>
              <a:t> </a:t>
            </a:r>
            <a:r>
              <a:rPr lang="en-US" sz="4000" dirty="0" err="1"/>
              <a:t>lí</a:t>
            </a:r>
            <a:r>
              <a:rPr lang="en-US" sz="4000" dirty="0"/>
              <a:t> </a:t>
            </a:r>
            <a:r>
              <a:rPr lang="en-US" sz="4000" dirty="0" err="1"/>
              <a:t>chăn</a:t>
            </a:r>
            <a:r>
              <a:rPr lang="en-US" sz="4000" dirty="0"/>
              <a:t> </a:t>
            </a:r>
            <a:r>
              <a:rPr lang="en-US" sz="4000" dirty="0" err="1"/>
              <a:t>nuôi</a:t>
            </a:r>
            <a:r>
              <a:rPr lang="en-US" sz="4000" dirty="0"/>
              <a:t>  Hust Farm</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76623" y="358757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50000"/>
              </a:lnSpc>
            </a:pPr>
            <a:r>
              <a:rPr lang="en-US" sz="2800" b="0" dirty="0" err="1"/>
              <a:t>Dự</a:t>
            </a:r>
            <a:r>
              <a:rPr lang="en-US" sz="2800" b="0" dirty="0"/>
              <a:t> </a:t>
            </a:r>
            <a:r>
              <a:rPr lang="en-US" sz="2800" b="0" dirty="0" err="1"/>
              <a:t>án</a:t>
            </a:r>
            <a:r>
              <a:rPr lang="en-US" sz="2800" b="0" dirty="0"/>
              <a:t> </a:t>
            </a:r>
            <a:r>
              <a:rPr lang="en-US" sz="2800" b="0" dirty="0" err="1"/>
              <a:t>môn</a:t>
            </a:r>
            <a:r>
              <a:rPr lang="en-US" sz="2800" b="0" dirty="0"/>
              <a:t> </a:t>
            </a:r>
            <a:r>
              <a:rPr lang="en-US" sz="2800" b="0" dirty="0" err="1"/>
              <a:t>học</a:t>
            </a:r>
            <a:r>
              <a:rPr lang="en-US" sz="2800" b="0" dirty="0"/>
              <a:t> </a:t>
            </a:r>
            <a:r>
              <a:rPr lang="en-US" sz="2800" b="0" dirty="0" err="1"/>
              <a:t>kĩ</a:t>
            </a:r>
            <a:r>
              <a:rPr lang="en-US" sz="2800" b="0" dirty="0"/>
              <a:t> </a:t>
            </a:r>
            <a:r>
              <a:rPr lang="en-US" sz="2800" b="0" dirty="0" err="1"/>
              <a:t>thuật</a:t>
            </a:r>
            <a:r>
              <a:rPr lang="en-US" sz="2800" b="0" dirty="0"/>
              <a:t> </a:t>
            </a:r>
            <a:r>
              <a:rPr lang="en-US" sz="2800" b="0" dirty="0" err="1"/>
              <a:t>phần</a:t>
            </a:r>
            <a:r>
              <a:rPr lang="en-US" sz="2800" b="0" dirty="0"/>
              <a:t> </a:t>
            </a:r>
            <a:r>
              <a:rPr lang="en-US" sz="2800" b="0" dirty="0" err="1"/>
              <a:t>mềm</a:t>
            </a:r>
            <a:r>
              <a:rPr lang="en-US" sz="2800" b="0" dirty="0"/>
              <a:t> </a:t>
            </a:r>
            <a:r>
              <a:rPr lang="en-US" sz="2800" b="0" dirty="0" err="1"/>
              <a:t>ứng</a:t>
            </a:r>
            <a:r>
              <a:rPr lang="en-US" sz="2800" b="0" dirty="0"/>
              <a:t> </a:t>
            </a:r>
            <a:r>
              <a:rPr lang="en-US" sz="2800" b="0" dirty="0" err="1"/>
              <a:t>dụng</a:t>
            </a:r>
            <a:endParaRPr lang="en-US" sz="2800" b="0" dirty="0"/>
          </a:p>
          <a:p>
            <a:pPr>
              <a:lnSpc>
                <a:spcPct val="150000"/>
              </a:lnSpc>
            </a:pPr>
            <a:r>
              <a:rPr lang="en-US" sz="2800" b="0" dirty="0"/>
              <a:t>GVHD: TS. Vũ </a:t>
            </a:r>
            <a:r>
              <a:rPr lang="en-US" sz="2800" b="0" dirty="0" err="1"/>
              <a:t>Hải</a:t>
            </a:r>
            <a:endParaRPr lang="en-US" sz="2800" b="0" dirty="0"/>
          </a:p>
          <a:p>
            <a:pPr>
              <a:lnSpc>
                <a:spcPct val="150000"/>
              </a:lnSpc>
            </a:pPr>
            <a:r>
              <a:rPr lang="en-US" sz="2800" b="0" dirty="0" err="1"/>
              <a:t>Mã</a:t>
            </a:r>
            <a:r>
              <a:rPr lang="en-US" sz="2800" b="0" dirty="0"/>
              <a:t> </a:t>
            </a:r>
            <a:r>
              <a:rPr lang="en-US" sz="2800" b="0" dirty="0" err="1"/>
              <a:t>lớp</a:t>
            </a:r>
            <a:r>
              <a:rPr lang="en-US" sz="2800" b="0" dirty="0"/>
              <a:t>: 158176</a:t>
            </a:r>
          </a:p>
          <a:p>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NHÓM SINH VIÊN THỰC HIỆN</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a:lnSpc>
                <a:spcPct val="200000"/>
              </a:lnSpc>
            </a:pPr>
            <a:r>
              <a:rPr lang="en-US" dirty="0" err="1">
                <a:solidFill>
                  <a:srgbClr val="C00000"/>
                </a:solidFill>
              </a:rPr>
              <a:t>Nguyễn</a:t>
            </a:r>
            <a:r>
              <a:rPr lang="en-US" dirty="0">
                <a:solidFill>
                  <a:srgbClr val="C00000"/>
                </a:solidFill>
              </a:rPr>
              <a:t> Minh Sang 20226718</a:t>
            </a:r>
          </a:p>
          <a:p>
            <a:pPr>
              <a:lnSpc>
                <a:spcPct val="200000"/>
              </a:lnSpc>
            </a:pPr>
            <a:r>
              <a:rPr lang="en-US" dirty="0">
                <a:solidFill>
                  <a:srgbClr val="C00000"/>
                </a:solidFill>
              </a:rPr>
              <a:t>Vũ </a:t>
            </a:r>
            <a:r>
              <a:rPr lang="en-US" dirty="0" err="1">
                <a:solidFill>
                  <a:srgbClr val="C00000"/>
                </a:solidFill>
              </a:rPr>
              <a:t>Quốc</a:t>
            </a:r>
            <a:r>
              <a:rPr lang="en-US" dirty="0">
                <a:solidFill>
                  <a:srgbClr val="C00000"/>
                </a:solidFill>
              </a:rPr>
              <a:t> Khánh 20226647</a:t>
            </a:r>
          </a:p>
          <a:p>
            <a:pPr>
              <a:lnSpc>
                <a:spcPct val="200000"/>
              </a:lnSpc>
            </a:pPr>
            <a:r>
              <a:rPr lang="en-US" dirty="0">
                <a:solidFill>
                  <a:srgbClr val="C00000"/>
                </a:solidFill>
              </a:rPr>
              <a:t>Lê Minh </a:t>
            </a:r>
            <a:r>
              <a:rPr lang="en-US" dirty="0" err="1">
                <a:solidFill>
                  <a:srgbClr val="C00000"/>
                </a:solidFill>
              </a:rPr>
              <a:t>Tuấn</a:t>
            </a:r>
            <a:r>
              <a:rPr lang="en-US" dirty="0">
                <a:solidFill>
                  <a:srgbClr val="C00000"/>
                </a:solidFill>
              </a:rPr>
              <a:t> 20224189</a:t>
            </a:r>
          </a:p>
          <a:p>
            <a:pPr>
              <a:lnSpc>
                <a:spcPct val="200000"/>
              </a:lnSpc>
            </a:pPr>
            <a:r>
              <a:rPr lang="en-US" dirty="0">
                <a:solidFill>
                  <a:srgbClr val="C00000"/>
                </a:solidFill>
              </a:rPr>
              <a:t>Lê Hoàng Long 20233506</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a:t>GIỚI THIỆU VỀ DỰ ÁN</a:t>
            </a:r>
          </a:p>
        </p:txBody>
      </p:sp>
      <p:sp>
        <p:nvSpPr>
          <p:cNvPr id="5" name="TextBox 4">
            <a:extLst>
              <a:ext uri="{FF2B5EF4-FFF2-40B4-BE49-F238E27FC236}">
                <a16:creationId xmlns:a16="http://schemas.microsoft.com/office/drawing/2014/main" id="{6C00A36A-8A31-4B16-82CE-C046B55B581B}"/>
              </a:ext>
            </a:extLst>
          </p:cNvPr>
          <p:cNvSpPr txBox="1"/>
          <p:nvPr/>
        </p:nvSpPr>
        <p:spPr>
          <a:xfrm>
            <a:off x="433859" y="1642396"/>
            <a:ext cx="8070574" cy="4154984"/>
          </a:xfrm>
          <a:prstGeom prst="rect">
            <a:avLst/>
          </a:prstGeom>
          <a:noFill/>
          <a:ln>
            <a:solidFill>
              <a:schemeClr val="tx1"/>
            </a:solidFill>
          </a:ln>
        </p:spPr>
        <p:txBody>
          <a:bodyPr wrap="square" rtlCol="0">
            <a:spAutoFit/>
          </a:bodyPr>
          <a:lstStyle/>
          <a:p>
            <a:r>
              <a:rPr lang="vi-VN" sz="2400" dirty="0"/>
              <a:t>Trong lĩnh vực nông nghiệp, đặc biệt là chăn nuôi, việc quản lý số lượng đàn, thức ăn, sức khỏe vật nuôi, chi phí và lợi nhuận là một thách thức lớn. </a:t>
            </a:r>
            <a:endParaRPr lang="en-US" sz="2400" dirty="0"/>
          </a:p>
          <a:p>
            <a:r>
              <a:rPr lang="vi-VN" sz="2400" dirty="0"/>
              <a:t>Phương pháp quản lý thủ công truyền thống bằng sổ sách hoặc file Excel có nhiều hạn chế như: khó theo dõi, dễ sai sót và tốn nhiều thời gian.</a:t>
            </a:r>
            <a:endParaRPr lang="en-US" sz="2400" dirty="0"/>
          </a:p>
          <a:p>
            <a:r>
              <a:rPr lang="vi-VN" sz="2400" dirty="0"/>
              <a:t>Sự phát triển của công nghệ thông tin mang lại cơ hội số hóa các quy trình trong chăn nuôi</a:t>
            </a:r>
            <a:r>
              <a:rPr lang="en-US" sz="2400" dirty="0"/>
              <a:t>. </a:t>
            </a:r>
            <a:r>
              <a:rPr lang="vi-VN" sz="2400" dirty="0"/>
              <a:t>Do đó, việc xây dựng một </a:t>
            </a:r>
            <a:r>
              <a:rPr lang="vi-VN" sz="2400" b="1" dirty="0"/>
              <a:t>phần mềm quản lý chăn nuôi</a:t>
            </a:r>
            <a:r>
              <a:rPr lang="vi-VN" sz="2400" dirty="0"/>
              <a:t> là cần thiết để giúp nông dân, trang trại và doanh nghiệp chăn nuôi hoạt động hiệu quả hơn.</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6" name="Chart Placeholder 2">
            <a:extLst>
              <a:ext uri="{FF2B5EF4-FFF2-40B4-BE49-F238E27FC236}">
                <a16:creationId xmlns:a16="http://schemas.microsoft.com/office/drawing/2014/main" id="{3E9E9613-6C86-A058-421F-C4428199807D}"/>
              </a:ext>
            </a:extLst>
          </p:cNvPr>
          <p:cNvSpPr txBox="1">
            <a:spLocks/>
          </p:cNvSpPr>
          <p:nvPr/>
        </p:nvSpPr>
        <p:spPr>
          <a:xfrm>
            <a:off x="433859" y="1130169"/>
            <a:ext cx="236375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Đặt</a:t>
            </a:r>
            <a:r>
              <a:rPr lang="en-US" b="1" dirty="0">
                <a:solidFill>
                  <a:schemeClr val="bg1"/>
                </a:solidFill>
              </a:rPr>
              <a:t> </a:t>
            </a:r>
            <a:r>
              <a:rPr lang="en-US" b="1" dirty="0" err="1">
                <a:solidFill>
                  <a:schemeClr val="bg1"/>
                </a:solidFill>
              </a:rPr>
              <a:t>vấn</a:t>
            </a:r>
            <a:r>
              <a:rPr lang="en-US" b="1" dirty="0">
                <a:solidFill>
                  <a:schemeClr val="bg1"/>
                </a:solidFill>
              </a:rPr>
              <a:t> </a:t>
            </a:r>
            <a:r>
              <a:rPr lang="en-US" b="1" dirty="0" err="1">
                <a:solidFill>
                  <a:schemeClr val="bg1"/>
                </a:solidFill>
              </a:rPr>
              <a:t>đề</a:t>
            </a:r>
            <a:endParaRPr lang="en-US" b="1" dirty="0">
              <a:solidFill>
                <a:schemeClr val="bg1"/>
              </a:solidFill>
            </a:endParaRPr>
          </a:p>
        </p:txBody>
      </p:sp>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a:t>MỤC TIÊU CỦA  DỰ ÁN</a:t>
            </a:r>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10" name="TextBox 9">
            <a:extLst>
              <a:ext uri="{FF2B5EF4-FFF2-40B4-BE49-F238E27FC236}">
                <a16:creationId xmlns:a16="http://schemas.microsoft.com/office/drawing/2014/main" id="{E2D20950-9655-D681-2F87-D2CAF499E370}"/>
              </a:ext>
            </a:extLst>
          </p:cNvPr>
          <p:cNvSpPr txBox="1"/>
          <p:nvPr/>
        </p:nvSpPr>
        <p:spPr>
          <a:xfrm>
            <a:off x="190831" y="1842011"/>
            <a:ext cx="4230094" cy="378565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400" b="1" dirty="0">
                <a:latin typeface="Lato" panose="020F0502020204030203" pitchFamily="34" charset="0"/>
                <a:ea typeface="Lato" panose="020F0502020204030203" pitchFamily="34" charset="0"/>
                <a:cs typeface="Lato" panose="020F0502020204030203" pitchFamily="34" charset="0"/>
              </a:rPr>
              <a:t>Thiếu công cụ số hóa</a:t>
            </a:r>
            <a:endParaRPr lang="en-US" sz="2400" b="1" dirty="0">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tổ</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vi-VN" sz="2400" dirty="0">
                <a:latin typeface="Lato" panose="020F0502020204030203" pitchFamily="34" charset="0"/>
                <a:ea typeface="Lato" panose="020F0502020204030203" pitchFamily="34" charset="0"/>
                <a:cs typeface="Lato" panose="020F0502020204030203" pitchFamily="34" charset="0"/>
              </a:rPr>
              <a:t> chăn nuôi vẫn sử dụng phương pháp ghi chép thủ công, dễ thất lạc và khó tổng hợp dữ liệu</a:t>
            </a: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400" b="1" dirty="0" err="1">
                <a:latin typeface="Lato" panose="020F0502020204030203" pitchFamily="34" charset="0"/>
                <a:ea typeface="Lato" panose="020F0502020204030203" pitchFamily="34" charset="0"/>
                <a:cs typeface="Lato" panose="020F0502020204030203" pitchFamily="34" charset="0"/>
              </a:rPr>
              <a:t>Thiếu</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nền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tảng</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endParaRPr lang="en-US" sz="2400" b="1"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tổ</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nuôi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vẫn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chưa</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có</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một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hệ</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thống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để</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loài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động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vật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r>
              <a:rPr lang="en-US" sz="2400" dirty="0">
                <a:latin typeface="Lato" panose="020F0502020204030203" pitchFamily="34" charset="0"/>
                <a:ea typeface="Lato" panose="020F0502020204030203" pitchFamily="34" charset="0"/>
                <a:cs typeface="Lato" panose="020F0502020204030203" pitchFamily="34" charset="0"/>
              </a:rPr>
              <a:t> gen</a:t>
            </a:r>
          </a:p>
        </p:txBody>
      </p:sp>
      <p:sp>
        <p:nvSpPr>
          <p:cNvPr id="11" name="Chart Placeholder 2">
            <a:extLst>
              <a:ext uri="{FF2B5EF4-FFF2-40B4-BE49-F238E27FC236}">
                <a16:creationId xmlns:a16="http://schemas.microsoft.com/office/drawing/2014/main" id="{F9325E67-C76B-E4FD-755F-C2D963E5A90D}"/>
              </a:ext>
            </a:extLst>
          </p:cNvPr>
          <p:cNvSpPr txBox="1">
            <a:spLocks/>
          </p:cNvSpPr>
          <p:nvPr/>
        </p:nvSpPr>
        <p:spPr>
          <a:xfrm>
            <a:off x="190831" y="1329784"/>
            <a:ext cx="155050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Vấn</a:t>
            </a:r>
            <a:r>
              <a:rPr lang="en-US" b="1" dirty="0">
                <a:solidFill>
                  <a:schemeClr val="bg1"/>
                </a:solidFill>
              </a:rPr>
              <a:t> </a:t>
            </a:r>
            <a:r>
              <a:rPr lang="en-US" b="1" dirty="0" err="1">
                <a:solidFill>
                  <a:schemeClr val="bg1"/>
                </a:solidFill>
              </a:rPr>
              <a:t>đề</a:t>
            </a:r>
            <a:endParaRPr lang="en-US" b="1" dirty="0">
              <a:solidFill>
                <a:schemeClr val="bg1"/>
              </a:solidFill>
            </a:endParaRPr>
          </a:p>
        </p:txBody>
      </p:sp>
      <p:sp>
        <p:nvSpPr>
          <p:cNvPr id="12" name="TextBox 11">
            <a:extLst>
              <a:ext uri="{FF2B5EF4-FFF2-40B4-BE49-F238E27FC236}">
                <a16:creationId xmlns:a16="http://schemas.microsoft.com/office/drawing/2014/main" id="{2DDF91D7-BC49-D2CD-ECA6-49954BC35F0E}"/>
              </a:ext>
            </a:extLst>
          </p:cNvPr>
          <p:cNvSpPr txBox="1"/>
          <p:nvPr/>
        </p:nvSpPr>
        <p:spPr>
          <a:xfrm>
            <a:off x="4571999" y="1842011"/>
            <a:ext cx="4336924" cy="378565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400" b="1" dirty="0">
                <a:latin typeface="Lato" panose="020F0502020204030203" pitchFamily="34" charset="0"/>
                <a:ea typeface="Lato" panose="020F0502020204030203" pitchFamily="34" charset="0"/>
                <a:cs typeface="Lato" panose="020F0502020204030203" pitchFamily="34" charset="0"/>
              </a:rPr>
              <a:t>Số hóa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hệ</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thống</a:t>
            </a:r>
            <a:endParaRPr lang="en-US" sz="2400" b="1" dirty="0">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Giúp người dùng dễ dàng theo dõi và cập nhật thông tin đàn vật nuôi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r>
              <a:rPr lang="en-US" sz="2400" dirty="0">
                <a:latin typeface="Lato" panose="020F0502020204030203" pitchFamily="34" charset="0"/>
                <a:ea typeface="Lato" panose="020F0502020204030203" pitchFamily="34" charset="0"/>
                <a:cs typeface="Lato" panose="020F0502020204030203" pitchFamily="34" charset="0"/>
              </a:rPr>
              <a:t> gen</a:t>
            </a:r>
          </a:p>
          <a:p>
            <a:pPr marL="342900" indent="-342900">
              <a:buFont typeface="Arial" panose="020B0604020202020204" pitchFamily="34" charset="0"/>
              <a:buChar char="•"/>
            </a:pPr>
            <a:r>
              <a:rPr lang="en-US" sz="2400" b="1" dirty="0" err="1">
                <a:latin typeface="Lato" panose="020F0502020204030203" pitchFamily="34" charset="0"/>
                <a:ea typeface="Lato" panose="020F0502020204030203" pitchFamily="34" charset="0"/>
                <a:cs typeface="Lato" panose="020F0502020204030203" pitchFamily="34" charset="0"/>
              </a:rPr>
              <a:t>Tạo</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nền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tảng</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endParaRPr lang="en-US" sz="2400" b="1" dirty="0">
              <a:latin typeface="Lato" panose="020F0502020204030203" pitchFamily="34" charset="0"/>
              <a:ea typeface="Lato" panose="020F0502020204030203" pitchFamily="34" charset="0"/>
              <a:cs typeface="Lato" panose="020F0502020204030203" pitchFamily="34" charset="0"/>
            </a:endParaRPr>
          </a:p>
          <a:p>
            <a:r>
              <a:rPr lang="en-US" sz="2400" dirty="0"/>
              <a:t>N</a:t>
            </a:r>
            <a:r>
              <a:rPr lang="vi-VN" sz="2400" dirty="0"/>
              <a:t>gười quản lý có thể nắm bắt các thông tin về các thông tin gen giống, thức ăn vật nuôi, theo dõi và quản lý các cơ sở tổ chức chăn nuôi </a:t>
            </a:r>
            <a:endParaRPr lang="en-US" sz="2400" b="1" dirty="0">
              <a:latin typeface="Lato" panose="020F0502020204030203" pitchFamily="34" charset="0"/>
              <a:ea typeface="Lato" panose="020F0502020204030203" pitchFamily="34" charset="0"/>
              <a:cs typeface="Lato" panose="020F0502020204030203" pitchFamily="34" charset="0"/>
            </a:endParaRPr>
          </a:p>
        </p:txBody>
      </p:sp>
      <p:sp>
        <p:nvSpPr>
          <p:cNvPr id="13" name="Chart Placeholder 2">
            <a:extLst>
              <a:ext uri="{FF2B5EF4-FFF2-40B4-BE49-F238E27FC236}">
                <a16:creationId xmlns:a16="http://schemas.microsoft.com/office/drawing/2014/main" id="{8B74351F-6623-D5DB-A1D4-1D5BB68701BC}"/>
              </a:ext>
            </a:extLst>
          </p:cNvPr>
          <p:cNvSpPr txBox="1">
            <a:spLocks/>
          </p:cNvSpPr>
          <p:nvPr/>
        </p:nvSpPr>
        <p:spPr>
          <a:xfrm>
            <a:off x="4572000" y="1329784"/>
            <a:ext cx="1884459"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Giải</a:t>
            </a:r>
            <a:r>
              <a:rPr lang="en-US" b="1" dirty="0">
                <a:solidFill>
                  <a:schemeClr val="bg1"/>
                </a:solidFill>
              </a:rPr>
              <a:t> </a:t>
            </a:r>
            <a:r>
              <a:rPr lang="en-US" b="1" dirty="0" err="1">
                <a:solidFill>
                  <a:schemeClr val="bg1"/>
                </a:solidFill>
              </a:rPr>
              <a:t>pháp</a:t>
            </a:r>
            <a:endParaRPr lang="en-US" b="1" dirty="0">
              <a:solidFill>
                <a:schemeClr val="bg1"/>
              </a:solidFill>
            </a:endParaRPr>
          </a:p>
        </p:txBody>
      </p:sp>
    </p:spTree>
    <p:extLst>
      <p:ext uri="{BB962C8B-B14F-4D97-AF65-F5344CB8AC3E}">
        <p14:creationId xmlns:p14="http://schemas.microsoft.com/office/powerpoint/2010/main" val="365149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a:t>MỤC TIÊU CỦA DỰ ÁN</a:t>
            </a:r>
          </a:p>
        </p:txBody>
      </p:sp>
      <p:sp>
        <p:nvSpPr>
          <p:cNvPr id="6" name="TextBox 5">
            <a:extLst>
              <a:ext uri="{FF2B5EF4-FFF2-40B4-BE49-F238E27FC236}">
                <a16:creationId xmlns:a16="http://schemas.microsoft.com/office/drawing/2014/main" id="{E31A1E7D-4BE0-CF4E-A33B-907A98B267DB}"/>
              </a:ext>
            </a:extLst>
          </p:cNvPr>
          <p:cNvSpPr txBox="1"/>
          <p:nvPr/>
        </p:nvSpPr>
        <p:spPr>
          <a:xfrm>
            <a:off x="190831" y="1842011"/>
            <a:ext cx="8673846" cy="193899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Cung cấp giao diện trực quan, dễ dùng</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Có thể dễ dàng quản lý lượng người truy cập cũng như quản lý tài khoản</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Dễ dàng quản lý, thống kê tình trạng liên quan đến các cá nhân, tổ chức cơ quan trong ngành chăn 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Có thể dễ dàng cập nhật, bổ sung các thông tin mới liên quan đến văn bản pháp luật</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87E7324A-4532-172C-4655-E950816D0226}"/>
              </a:ext>
            </a:extLst>
          </p:cNvPr>
          <p:cNvSpPr txBox="1">
            <a:spLocks/>
          </p:cNvSpPr>
          <p:nvPr/>
        </p:nvSpPr>
        <p:spPr>
          <a:xfrm>
            <a:off x="190831" y="1329784"/>
            <a:ext cx="3116912"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Mục</a:t>
            </a:r>
            <a:r>
              <a:rPr lang="en-US" b="1" dirty="0">
                <a:solidFill>
                  <a:schemeClr val="bg1"/>
                </a:solidFill>
              </a:rPr>
              <a:t> </a:t>
            </a:r>
            <a:r>
              <a:rPr lang="en-US" b="1" dirty="0" err="1">
                <a:solidFill>
                  <a:schemeClr val="bg1"/>
                </a:solidFill>
              </a:rPr>
              <a:t>đích</a:t>
            </a:r>
            <a:r>
              <a:rPr lang="en-US" b="1" dirty="0">
                <a:solidFill>
                  <a:schemeClr val="bg1"/>
                </a:solidFill>
              </a:rPr>
              <a:t> </a:t>
            </a:r>
            <a:r>
              <a:rPr lang="en-US" b="1" dirty="0" err="1">
                <a:solidFill>
                  <a:schemeClr val="bg1"/>
                </a:solidFill>
              </a:rPr>
              <a:t>cơ</a:t>
            </a:r>
            <a:r>
              <a:rPr lang="en-US" b="1" dirty="0">
                <a:solidFill>
                  <a:schemeClr val="bg1"/>
                </a:solidFill>
              </a:rPr>
              <a:t> </a:t>
            </a:r>
            <a:r>
              <a:rPr lang="en-US" b="1" dirty="0" err="1">
                <a:solidFill>
                  <a:schemeClr val="bg1"/>
                </a:solidFill>
              </a:rPr>
              <a:t>bản</a:t>
            </a:r>
            <a:endParaRPr lang="en-US" b="1" dirty="0">
              <a:solidFill>
                <a:schemeClr val="bg1"/>
              </a:solidFill>
            </a:endParaRPr>
          </a:p>
        </p:txBody>
      </p:sp>
      <p:sp>
        <p:nvSpPr>
          <p:cNvPr id="10" name="TextBox 9">
            <a:extLst>
              <a:ext uri="{FF2B5EF4-FFF2-40B4-BE49-F238E27FC236}">
                <a16:creationId xmlns:a16="http://schemas.microsoft.com/office/drawing/2014/main" id="{FA988E1E-AC57-2E2B-5A9E-832047D35092}"/>
              </a:ext>
            </a:extLst>
          </p:cNvPr>
          <p:cNvSpPr txBox="1"/>
          <p:nvPr/>
        </p:nvSpPr>
        <p:spPr>
          <a:xfrm>
            <a:off x="190831" y="4530877"/>
            <a:ext cx="8673846" cy="132343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Giúp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bộ</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nghiệp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vụ</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tiết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kiệm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không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cần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tốn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kiểm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tra</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Giúp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dễ</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dàng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lý</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nhiều</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việc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cùng</a:t>
            </a:r>
            <a:r>
              <a:rPr lang="en-US" sz="2000" dirty="0">
                <a:latin typeface="Lato" panose="020F0502020204030203" pitchFamily="34" charset="0"/>
                <a:ea typeface="Lato" panose="020F0502020204030203" pitchFamily="34" charset="0"/>
                <a:cs typeface="Lato" panose="020F0502020204030203" pitchFamily="34" charset="0"/>
              </a:rPr>
              <a:t> 1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một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cách</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tiện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lợi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từ</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đó</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nâng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cao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năng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lực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xử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lý</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công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việc</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1" name="Chart Placeholder 2">
            <a:extLst>
              <a:ext uri="{FF2B5EF4-FFF2-40B4-BE49-F238E27FC236}">
                <a16:creationId xmlns:a16="http://schemas.microsoft.com/office/drawing/2014/main" id="{954DB07B-AC14-F959-85B1-9AB43E91B392}"/>
              </a:ext>
            </a:extLst>
          </p:cNvPr>
          <p:cNvSpPr txBox="1">
            <a:spLocks/>
          </p:cNvSpPr>
          <p:nvPr/>
        </p:nvSpPr>
        <p:spPr>
          <a:xfrm>
            <a:off x="190831" y="4018650"/>
            <a:ext cx="3116912"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Giá</a:t>
            </a:r>
            <a:r>
              <a:rPr lang="en-US" b="1" dirty="0">
                <a:solidFill>
                  <a:schemeClr val="bg1"/>
                </a:solidFill>
              </a:rPr>
              <a:t> </a:t>
            </a:r>
            <a:r>
              <a:rPr lang="en-US" b="1" dirty="0" err="1">
                <a:solidFill>
                  <a:schemeClr val="bg1"/>
                </a:solidFill>
              </a:rPr>
              <a:t>trị</a:t>
            </a:r>
            <a:r>
              <a:rPr lang="en-US" b="1" dirty="0">
                <a:solidFill>
                  <a:schemeClr val="bg1"/>
                </a:solidFill>
              </a:rPr>
              <a:t> </a:t>
            </a:r>
            <a:r>
              <a:rPr lang="en-US" b="1" dirty="0" err="1">
                <a:solidFill>
                  <a:schemeClr val="bg1"/>
                </a:solidFill>
              </a:rPr>
              <a:t>nghiệp</a:t>
            </a:r>
            <a:r>
              <a:rPr lang="en-US" b="1" dirty="0">
                <a:solidFill>
                  <a:schemeClr val="bg1"/>
                </a:solidFill>
              </a:rPr>
              <a:t> </a:t>
            </a:r>
            <a:r>
              <a:rPr lang="en-US" b="1" dirty="0" err="1">
                <a:solidFill>
                  <a:schemeClr val="bg1"/>
                </a:solidFill>
              </a:rPr>
              <a:t>vụ</a:t>
            </a:r>
            <a:endParaRPr lang="en-US" b="1" dirty="0">
              <a:solidFill>
                <a:schemeClr val="bg1"/>
              </a:solidFill>
            </a:endParaRPr>
          </a:p>
        </p:txBody>
      </p:sp>
    </p:spTree>
    <p:extLst>
      <p:ext uri="{BB962C8B-B14F-4D97-AF65-F5344CB8AC3E}">
        <p14:creationId xmlns:p14="http://schemas.microsoft.com/office/powerpoint/2010/main" val="134184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dirty="0"/>
              <a:t>MỤC TIÊU CỦA SẢN PHẨM ( DỰ KIẾN )</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a:lnSpc>
                <a:spcPct val="100000"/>
              </a:lnSpc>
            </a:pPr>
            <a:r>
              <a:rPr lang="vi-VN" sz="2400" dirty="0"/>
              <a:t>Mỗi khi có cập nhật mới liên quan đến chăn nuôi động vật, nguồn gen và thức ăn, cán bộ nghiệp vụ sẽ nhận được thông tin mới khi truy cập vào hệ thống. Họ cũng có thể chỉnh sửa, cập nhật và xoá các thông tin này khỏi hệ thống</a:t>
            </a:r>
            <a:endParaRPr lang="en-US" sz="2400" dirty="0"/>
          </a:p>
          <a:p>
            <a:pPr>
              <a:lnSpc>
                <a:spcPct val="100000"/>
              </a:lnSpc>
            </a:pPr>
            <a:r>
              <a:rPr lang="vi-VN" sz="2400" dirty="0"/>
              <a:t>Cán bộ nghiệp vụ có thể tra cứu các loại gen giống và thức ăn cho vật nuôi, các cá nhân, tổ chức liên quan đến chăn nuôi</a:t>
            </a:r>
            <a:endParaRPr lang="en-US" sz="2400" dirty="0"/>
          </a:p>
          <a:p>
            <a:pPr>
              <a:lnSpc>
                <a:spcPct val="100000"/>
              </a:lnSpc>
            </a:pPr>
            <a:r>
              <a:rPr lang="vi-VN" sz="2400" dirty="0"/>
              <a:t>Cán bộ có thể dễ dàng kiểm tra thông tin các cá nhân hay tổ chức trong CSDL đảm bảo các yêu cầu về điều kiện cơ sở</a:t>
            </a:r>
            <a:endParaRPr lang="en-US" sz="2400" dirty="0"/>
          </a:p>
          <a:p>
            <a:pPr>
              <a:lnSpc>
                <a:spcPct val="100000"/>
              </a:lnSpc>
            </a:pPr>
            <a:r>
              <a:rPr lang="vi-VN" sz="2400" dirty="0"/>
              <a:t>Hệ thống có thể quản lý đa dạng các loại thông tin của cả người dùng lẫn những dữ liệu liên quan đến chăn nuôi</a:t>
            </a:r>
            <a:endParaRPr lang="en-US" sz="2400" dirty="0"/>
          </a:p>
        </p:txBody>
      </p:sp>
    </p:spTree>
    <p:extLst>
      <p:ext uri="{BB962C8B-B14F-4D97-AF65-F5344CB8AC3E}">
        <p14:creationId xmlns:p14="http://schemas.microsoft.com/office/powerpoint/2010/main" val="64472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FA32A-7F63-91B3-DC5B-37BD1320725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7B510-89EF-0FF8-198A-71782B00F6D4}"/>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5" name="Title 4">
            <a:extLst>
              <a:ext uri="{FF2B5EF4-FFF2-40B4-BE49-F238E27FC236}">
                <a16:creationId xmlns:a16="http://schemas.microsoft.com/office/drawing/2014/main" id="{00004D99-5A76-C837-31E5-15BD3082E402}"/>
              </a:ext>
            </a:extLst>
          </p:cNvPr>
          <p:cNvSpPr>
            <a:spLocks noGrp="1"/>
          </p:cNvSpPr>
          <p:nvPr>
            <p:ph type="title"/>
          </p:nvPr>
        </p:nvSpPr>
        <p:spPr/>
        <p:txBody>
          <a:bodyPr/>
          <a:lstStyle/>
          <a:p>
            <a:r>
              <a:rPr lang="en-US" dirty="0"/>
              <a:t>YÊU CẦU CHỨC NĂNG VÀ PHI CHỨC NĂNG</a:t>
            </a:r>
          </a:p>
        </p:txBody>
      </p:sp>
      <p:sp>
        <p:nvSpPr>
          <p:cNvPr id="6" name="TextBox 5">
            <a:extLst>
              <a:ext uri="{FF2B5EF4-FFF2-40B4-BE49-F238E27FC236}">
                <a16:creationId xmlns:a16="http://schemas.microsoft.com/office/drawing/2014/main" id="{7BB0834B-234E-7846-CD83-826177E27D44}"/>
              </a:ext>
            </a:extLst>
          </p:cNvPr>
          <p:cNvSpPr txBox="1"/>
          <p:nvPr/>
        </p:nvSpPr>
        <p:spPr>
          <a:xfrm>
            <a:off x="190831" y="1842011"/>
            <a:ext cx="8673846"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hệ</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thống</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danh</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mục</a:t>
            </a:r>
            <a:r>
              <a:rPr lang="en-US" sz="2000" dirty="0">
                <a:latin typeface="Lato" panose="020F0502020204030203" pitchFamily="34" charset="0"/>
                <a:ea typeface="Lato" panose="020F0502020204030203" pitchFamily="34" charset="0"/>
                <a:cs typeface="Lato" panose="020F0502020204030203" pitchFamily="34" charset="0"/>
              </a:rPr>
              <a:t> gen </a:t>
            </a:r>
            <a:r>
              <a:rPr lang="en-US" sz="2000" dirty="0" err="1">
                <a:latin typeface="Lato" panose="020F0502020204030203" pitchFamily="34" charset="0"/>
                <a:ea typeface="Lato" panose="020F0502020204030203" pitchFamily="34" charset="0"/>
                <a:cs typeface="Lato" panose="020F0502020204030203" pitchFamily="34" charset="0"/>
              </a:rPr>
              <a:t>giống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và</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thức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ăn</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Thống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kê</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báo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về</a:t>
            </a:r>
            <a:r>
              <a:rPr lang="en-US" sz="2000" dirty="0">
                <a:latin typeface="Lato" panose="020F0502020204030203" pitchFamily="34" charset="0"/>
                <a:ea typeface="Lato" panose="020F0502020204030203" pitchFamily="34" charset="0"/>
                <a:cs typeface="Lato" panose="020F0502020204030203" pitchFamily="34" charset="0"/>
              </a:rPr>
              <a:t> CSDL </a:t>
            </a:r>
            <a:r>
              <a:rPr lang="en-US" sz="2000" dirty="0" err="1">
                <a:latin typeface="Lato" panose="020F0502020204030203" pitchFamily="34" charset="0"/>
                <a:ea typeface="Lato" panose="020F0502020204030203" pitchFamily="34" charset="0"/>
                <a:cs typeface="Lato" panose="020F0502020204030203" pitchFamily="34" charset="0"/>
              </a:rPr>
              <a:t>chăn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pháp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luật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về</a:t>
            </a:r>
            <a:r>
              <a:rPr lang="en-US" sz="2000" dirty="0">
                <a:latin typeface="Lato" panose="020F0502020204030203" pitchFamily="34" charset="0"/>
                <a:ea typeface="Lato" panose="020F0502020204030203" pitchFamily="34" charset="0"/>
                <a:cs typeface="Lato" panose="020F0502020204030203" pitchFamily="34" charset="0"/>
              </a:rPr>
              <a:t> CSDL </a:t>
            </a:r>
            <a:r>
              <a:rPr lang="en-US" sz="2000" dirty="0" err="1">
                <a:latin typeface="Lato" panose="020F0502020204030203" pitchFamily="34" charset="0"/>
                <a:ea typeface="Lato" panose="020F0502020204030203" pitchFamily="34" charset="0"/>
                <a:cs typeface="Lato" panose="020F0502020204030203" pitchFamily="34" charset="0"/>
              </a:rPr>
              <a:t>chăn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Tìm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kiếm</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51145D79-1367-6DDE-51F6-4534EA734BD8}"/>
              </a:ext>
            </a:extLst>
          </p:cNvPr>
          <p:cNvSpPr txBox="1">
            <a:spLocks/>
          </p:cNvSpPr>
          <p:nvPr/>
        </p:nvSpPr>
        <p:spPr>
          <a:xfrm>
            <a:off x="190831" y="1329784"/>
            <a:ext cx="3450866"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a:t>
            </a:r>
            <a:r>
              <a:rPr lang="en-US" b="1" dirty="0" err="1">
                <a:solidFill>
                  <a:schemeClr val="bg1"/>
                </a:solidFill>
              </a:rPr>
              <a:t>chức</a:t>
            </a:r>
            <a:r>
              <a:rPr lang="en-US" b="1" dirty="0">
                <a:solidFill>
                  <a:schemeClr val="bg1"/>
                </a:solidFill>
              </a:rPr>
              <a:t> </a:t>
            </a:r>
            <a:r>
              <a:rPr lang="en-US" b="1" dirty="0" err="1">
                <a:solidFill>
                  <a:schemeClr val="bg1"/>
                </a:solidFill>
              </a:rPr>
              <a:t>năng</a:t>
            </a:r>
            <a:endParaRPr lang="en-US" b="1" dirty="0">
              <a:solidFill>
                <a:schemeClr val="bg1"/>
              </a:solidFill>
            </a:endParaRPr>
          </a:p>
        </p:txBody>
      </p:sp>
      <p:sp>
        <p:nvSpPr>
          <p:cNvPr id="10" name="TextBox 9">
            <a:extLst>
              <a:ext uri="{FF2B5EF4-FFF2-40B4-BE49-F238E27FC236}">
                <a16:creationId xmlns:a16="http://schemas.microsoft.com/office/drawing/2014/main" id="{2A8C9735-DAE6-12E2-0655-610A71DE4102}"/>
              </a:ext>
            </a:extLst>
          </p:cNvPr>
          <p:cNvSpPr txBox="1"/>
          <p:nvPr/>
        </p:nvSpPr>
        <p:spPr>
          <a:xfrm>
            <a:off x="190831" y="4324144"/>
            <a:ext cx="8673846"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Web được trình bày đơn giản, gọn, đẹp mà không mất tính mỹ quan, thu hút sự chú ý của người xem</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Chạy trên nền tảng Windows</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Hệ thống hoạt động tin cậy</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Thao tác dễ dàng</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1" name="Chart Placeholder 2">
            <a:extLst>
              <a:ext uri="{FF2B5EF4-FFF2-40B4-BE49-F238E27FC236}">
                <a16:creationId xmlns:a16="http://schemas.microsoft.com/office/drawing/2014/main" id="{8E6DAC0C-2EB7-590C-A9F9-E086BE13BAC3}"/>
              </a:ext>
            </a:extLst>
          </p:cNvPr>
          <p:cNvSpPr txBox="1">
            <a:spLocks/>
          </p:cNvSpPr>
          <p:nvPr/>
        </p:nvSpPr>
        <p:spPr>
          <a:xfrm>
            <a:off x="190831" y="3811917"/>
            <a:ext cx="3864334"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phi </a:t>
            </a:r>
            <a:r>
              <a:rPr lang="en-US" b="1" dirty="0" err="1">
                <a:solidFill>
                  <a:schemeClr val="bg1"/>
                </a:solidFill>
              </a:rPr>
              <a:t>chức</a:t>
            </a:r>
            <a:r>
              <a:rPr lang="en-US" b="1" dirty="0">
                <a:solidFill>
                  <a:schemeClr val="bg1"/>
                </a:solidFill>
              </a:rPr>
              <a:t> </a:t>
            </a:r>
            <a:r>
              <a:rPr lang="en-US" b="1" dirty="0" err="1">
                <a:solidFill>
                  <a:schemeClr val="bg1"/>
                </a:solidFill>
              </a:rPr>
              <a:t>năng</a:t>
            </a:r>
            <a:endParaRPr lang="en-US" b="1" dirty="0">
              <a:solidFill>
                <a:schemeClr val="bg1"/>
              </a:solidFill>
            </a:endParaRPr>
          </a:p>
        </p:txBody>
      </p:sp>
    </p:spTree>
    <p:extLst>
      <p:ext uri="{BB962C8B-B14F-4D97-AF65-F5344CB8AC3E}">
        <p14:creationId xmlns:p14="http://schemas.microsoft.com/office/powerpoint/2010/main" val="34214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9</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dirty="0"/>
              <a:t>NỀN  TẢNG TRAO ĐỔI DỰ ÁN</a:t>
            </a:r>
          </a:p>
        </p:txBody>
      </p:sp>
      <p:sp>
        <p:nvSpPr>
          <p:cNvPr id="6" name="TextBox 5">
            <a:extLst>
              <a:ext uri="{FF2B5EF4-FFF2-40B4-BE49-F238E27FC236}">
                <a16:creationId xmlns:a16="http://schemas.microsoft.com/office/drawing/2014/main" id="{16BAC2D2-0188-F110-76EC-5DE9B7A69E83}"/>
              </a:ext>
            </a:extLst>
          </p:cNvPr>
          <p:cNvSpPr txBox="1"/>
          <p:nvPr/>
        </p:nvSpPr>
        <p:spPr>
          <a:xfrm>
            <a:off x="190831" y="1842011"/>
            <a:ext cx="4230094" cy="3785652"/>
          </a:xfrm>
          <a:prstGeom prst="rect">
            <a:avLst/>
          </a:prstGeom>
          <a:noFill/>
          <a:ln>
            <a:solidFill>
              <a:schemeClr val="tx1"/>
            </a:solidFill>
          </a:ln>
        </p:spPr>
        <p:txBody>
          <a:bodyPr wrap="square" rtlCol="0">
            <a:spAutoFit/>
          </a:bodyPr>
          <a:lstStyle/>
          <a:p>
            <a:r>
              <a:rPr lang="vi-VN" sz="2400" b="1" dirty="0">
                <a:latin typeface="Lato" panose="020F0502020204030203" pitchFamily="34" charset="0"/>
                <a:ea typeface="Lato" panose="020F0502020204030203" pitchFamily="34" charset="0"/>
                <a:cs typeface="Lato" panose="020F0502020204030203" pitchFamily="34" charset="0"/>
              </a:rPr>
              <a:t>GitHub</a:t>
            </a:r>
            <a:r>
              <a:rPr lang="vi-VN" sz="2400" dirty="0">
                <a:latin typeface="Lato" panose="020F0502020204030203" pitchFamily="34" charset="0"/>
                <a:ea typeface="Lato" panose="020F0502020204030203" pitchFamily="34" charset="0"/>
                <a:cs typeface="Lato" panose="020F0502020204030203" pitchFamily="34" charset="0"/>
              </a:rPr>
              <a:t> là một nền tảng quản lý mã nguồn dựa trên Git, giúp các lập trình viên lưu trữ, theo dõi và cộng tác trên các dự án phần mềm</a:t>
            </a:r>
            <a:r>
              <a:rPr lang="vi-VN" sz="2400" dirty="0"/>
              <a:t>.</a:t>
            </a:r>
            <a:endParaRPr lang="en-US" sz="2400" dirty="0"/>
          </a:p>
          <a:p>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chính</a:t>
            </a:r>
            <a:r>
              <a:rPr lang="en-US" sz="2400" dirty="0">
                <a:latin typeface="Lato" panose="020F0502020204030203" pitchFamily="34" charset="0"/>
                <a:ea typeface="Lato" panose="020F0502020204030203" pitchFamily="34" charset="0"/>
                <a:cs typeface="Lato" panose="020F0502020204030203" pitchFamily="34" charset="0"/>
              </a:rPr>
              <a:t>:</a:t>
            </a: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Lưu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trữ</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mã</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 branch, merge )</a:t>
            </a: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Cộng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nhóm</a:t>
            </a: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phiên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bản</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1026" name="Picture 2" descr="Why you should start using GitHub Right now? | by Sourav Kumar Nanda |  codeburst">
            <a:extLst>
              <a:ext uri="{FF2B5EF4-FFF2-40B4-BE49-F238E27FC236}">
                <a16:creationId xmlns:a16="http://schemas.microsoft.com/office/drawing/2014/main" id="{E9F041EF-E357-E90D-5EBB-68D7C6ED5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077" y="2544417"/>
            <a:ext cx="4083844" cy="2353585"/>
          </a:xfrm>
          <a:prstGeom prst="rect">
            <a:avLst/>
          </a:prstGeom>
          <a:noFill/>
          <a:extLst>
            <a:ext uri="{909E8E84-426E-40DD-AFC4-6F175D3DCCD1}">
              <a14:hiddenFill xmlns:a14="http://schemas.microsoft.com/office/drawing/2010/main">
                <a:solidFill>
                  <a:srgbClr val="FFFFFF"/>
                </a:solidFill>
              </a14:hiddenFill>
            </a:ext>
          </a:extLst>
        </p:spPr>
      </p:pic>
      <p:sp>
        <p:nvSpPr>
          <p:cNvPr id="7" name="Chart Placeholder 2">
            <a:extLst>
              <a:ext uri="{FF2B5EF4-FFF2-40B4-BE49-F238E27FC236}">
                <a16:creationId xmlns:a16="http://schemas.microsoft.com/office/drawing/2014/main" id="{190A5F72-E0D9-2191-9AA6-7A9F2BE412CB}"/>
              </a:ext>
            </a:extLst>
          </p:cNvPr>
          <p:cNvSpPr txBox="1">
            <a:spLocks/>
          </p:cNvSpPr>
          <p:nvPr/>
        </p:nvSpPr>
        <p:spPr>
          <a:xfrm>
            <a:off x="190832" y="1329784"/>
            <a:ext cx="2441050"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Nền</a:t>
            </a:r>
            <a:r>
              <a:rPr lang="en-US" b="1" dirty="0">
                <a:solidFill>
                  <a:schemeClr val="bg1"/>
                </a:solidFill>
              </a:rPr>
              <a:t> </a:t>
            </a:r>
            <a:r>
              <a:rPr lang="en-US" b="1" dirty="0" err="1">
                <a:solidFill>
                  <a:schemeClr val="bg1"/>
                </a:solidFill>
              </a:rPr>
              <a:t>tảng</a:t>
            </a:r>
            <a:endParaRPr lang="en-US" b="1" dirty="0">
              <a:solidFill>
                <a:schemeClr val="bg1"/>
              </a:solidFill>
            </a:endParaRPr>
          </a:p>
        </p:txBody>
      </p:sp>
    </p:spTree>
    <p:extLst>
      <p:ext uri="{BB962C8B-B14F-4D97-AF65-F5344CB8AC3E}">
        <p14:creationId xmlns:p14="http://schemas.microsoft.com/office/powerpoint/2010/main" val="640846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626045DC229B4BB7B7B3F8BFE9FE79" ma:contentTypeVersion="4" ma:contentTypeDescription="Create a new document." ma:contentTypeScope="" ma:versionID="a5fc3acd12c5ce11d841d193731a2246">
  <xsd:schema xmlns:xsd="http://www.w3.org/2001/XMLSchema" xmlns:xs="http://www.w3.org/2001/XMLSchema" xmlns:p="http://schemas.microsoft.com/office/2006/metadata/properties" xmlns:ns2="81891dcd-5e5d-4ee9-aaae-624ed4657cc8" targetNamespace="http://schemas.microsoft.com/office/2006/metadata/properties" ma:root="true" ma:fieldsID="fdcf2792bc227897d65c9ed4f83cc88d" ns2:_="">
    <xsd:import namespace="81891dcd-5e5d-4ee9-aaae-624ed4657c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891dcd-5e5d-4ee9-aaae-624ed4657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25700A-05CB-4BBA-BD00-79E4682D0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891dcd-5e5d-4ee9-aaae-624ed4657c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F8DCFD-5E85-4518-A1F3-29E1741DADBB}">
  <ds:schemaRefs>
    <ds:schemaRef ds:uri="http://schemas.microsoft.com/sharepoint/v3/contenttype/forms"/>
  </ds:schemaRefs>
</ds:datastoreItem>
</file>

<file path=customXml/itemProps3.xml><?xml version="1.0" encoding="utf-8"?>
<ds:datastoreItem xmlns:ds="http://schemas.openxmlformats.org/officeDocument/2006/customXml" ds:itemID="{1D569F28-F45D-4BDF-B9BF-3DA38EA144F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364</TotalTime>
  <Words>980</Words>
  <Application>Microsoft Office PowerPoint</Application>
  <PresentationFormat>On-screen Show (4:3)</PresentationFormat>
  <Paragraphs>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Lato</vt:lpstr>
      <vt:lpstr>Office Theme</vt:lpstr>
      <vt:lpstr>PowerPoint Presentation</vt:lpstr>
      <vt:lpstr>PowerPoint Presentation</vt:lpstr>
      <vt:lpstr>NHÓM SINH VIÊN THỰC HIỆN</vt:lpstr>
      <vt:lpstr>GIỚI THIỆU VỀ DỰ ÁN</vt:lpstr>
      <vt:lpstr>MỤC TIÊU CỦA  DỰ ÁN</vt:lpstr>
      <vt:lpstr>MỤC TIÊU CỦA DỰ ÁN</vt:lpstr>
      <vt:lpstr>MỤC TIÊU CỦA SẢN PHẨM ( DỰ KIẾN )</vt:lpstr>
      <vt:lpstr>YÊU CẦU CHỨC NĂNG VÀ PHI CHỨC NĂNG</vt:lpstr>
      <vt:lpstr>NỀN  TẢNG TRAO ĐỔI DỰ ÁN</vt:lpstr>
      <vt:lpstr>CÔNG CỤ SỬ DỤNG CHO DỰ ÁN</vt:lpstr>
      <vt:lpstr>CÔNG CỤ SỬ DỤNG CHO DỰ ÁN</vt:lpstr>
      <vt:lpstr>PHÂN CÔNG NHIỆM VỤ</vt:lpstr>
      <vt:lpstr>SƠ ĐỒ PHÂN CẤP CHỨC NĂNG</vt:lpstr>
      <vt:lpstr>CÔNG CỤ SỬ DỤNG CHO DỰ 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Sang Nguyen Minh</cp:lastModifiedBy>
  <cp:revision>29</cp:revision>
  <dcterms:created xsi:type="dcterms:W3CDTF">2021-05-28T04:32:29Z</dcterms:created>
  <dcterms:modified xsi:type="dcterms:W3CDTF">2025-03-18T16:20:58Z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0x01010079626045DC229B4BB7B7B3F8BFE9FE79</vt:lpwstr>
  </property>
</Properties>
</file>