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Nuni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830A36-71D3-4A5D-B988-FFC8CED4AFD5}">
  <a:tblStyle styleId="{08830A36-71D3-4A5D-B988-FFC8CED4AF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Nuni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4.xml"/><Relationship Id="rId33" Type="http://schemas.openxmlformats.org/officeDocument/2006/relationships/font" Target="fonts/RobotoMono-bold.fntdata"/><Relationship Id="rId10" Type="http://schemas.openxmlformats.org/officeDocument/2006/relationships/slide" Target="slides/slide3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6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8.xml"/><Relationship Id="rId37" Type="http://schemas.openxmlformats.org/officeDocument/2006/relationships/font" Target="fonts/NunitoLight-bold.fntdata"/><Relationship Id="rId14" Type="http://schemas.openxmlformats.org/officeDocument/2006/relationships/slide" Target="slides/slide7.xml"/><Relationship Id="rId36" Type="http://schemas.openxmlformats.org/officeDocument/2006/relationships/font" Target="fonts/NunitoLight-regular.fntdata"/><Relationship Id="rId17" Type="http://schemas.openxmlformats.org/officeDocument/2006/relationships/slide" Target="slides/slide10.xml"/><Relationship Id="rId39" Type="http://schemas.openxmlformats.org/officeDocument/2006/relationships/font" Target="fonts/NunitoLight-boldItalic.fntdata"/><Relationship Id="rId16" Type="http://schemas.openxmlformats.org/officeDocument/2006/relationships/slide" Target="slides/slide9.xml"/><Relationship Id="rId38" Type="http://schemas.openxmlformats.org/officeDocument/2006/relationships/font" Target="fonts/NunitoLight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d986e22d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d986e22d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d8e30e563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7d8e30e56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d69c6d04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d69c6d04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d8e30e5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d8e30e5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d8e30e5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d8e30e5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/>
              <a:t>Researchers </a:t>
            </a:r>
            <a:r>
              <a:rPr b="1" i="1" lang="en-GB" sz="1200"/>
              <a:t>have data</a:t>
            </a:r>
            <a:r>
              <a:rPr lang="en-GB" sz="1200"/>
              <a:t> to be analysed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/>
              <a:t>Computing / storage resources </a:t>
            </a:r>
            <a:r>
              <a:rPr b="1" i="1" lang="en-GB" sz="1200"/>
              <a:t>are available</a:t>
            </a:r>
            <a:r>
              <a:rPr lang="en-GB" sz="1200"/>
              <a:t>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/>
              <a:t>Analysis: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/>
              <a:t>Initial data explorations 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/>
              <a:t>Using pre-built Janis pipelines. 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/>
              <a:t>Quick setup; useful for getting early results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/>
              <a:t>Most parameters are default; not disease or panel specific</a:t>
            </a:r>
            <a:endParaRPr sz="1200"/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</a:pPr>
            <a:r>
              <a:rPr lang="en-GB" sz="1000"/>
              <a:t>E.g. QC pipeline (FASTQ -&gt; BAM -&gt; QC tools) to check if sequencing result was ok before doing more downstream analysis (or if re-sequencing needs to be arranged)</a:t>
            </a:r>
            <a:endParaRPr sz="1000"/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</a:pPr>
            <a:r>
              <a:rPr lang="en-GB" sz="1000"/>
              <a:t>E.g. VariantCalling (FASTQ -&gt; VCF) to check if certain variants present in datasets for diagnostic purposes</a:t>
            </a:r>
            <a:endParaRPr sz="10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200"/>
              <a:t>Build own pipelines through Janis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/>
              <a:t>Can be customised to panel / cancer-type / study specific parameters 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/>
              <a:t>Add more tools 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-GB" sz="1200"/>
              <a:t>Extend pre-built pipelines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/>
              <a:t>Solution: Run at Peter Mac’s cluster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d8e30e5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d8e30e5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Researchers </a:t>
            </a:r>
            <a:r>
              <a:rPr b="1" i="1" lang="en-GB" sz="1200">
                <a:solidFill>
                  <a:schemeClr val="dk2"/>
                </a:solidFill>
              </a:rPr>
              <a:t>have data</a:t>
            </a:r>
            <a:r>
              <a:rPr lang="en-GB" sz="1200">
                <a:solidFill>
                  <a:schemeClr val="dk2"/>
                </a:solidFill>
              </a:rPr>
              <a:t> to be analysed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Computing / storage resources </a:t>
            </a:r>
            <a:r>
              <a:rPr b="1" i="1" lang="en-GB" sz="1200">
                <a:solidFill>
                  <a:schemeClr val="dk2"/>
                </a:solidFill>
              </a:rPr>
              <a:t>are not available </a:t>
            </a:r>
            <a:endParaRPr b="1" i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Analysis: pipelines are already in Janis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Solution: Use other computing environments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Send data to other HPCs (WEHI / Spartan / NCI / Pawsey / Nectar / AWS / Google Cloud / etc)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Setup Janis (some will be pre-installed elsewhere)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Setup pipelines (if not part of pre-built pipelines)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Run analysis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Transfer results back to Peter Mac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d8e30e5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d8e30e5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Researchers and external collaborators have their </a:t>
            </a:r>
            <a:r>
              <a:rPr b="1" i="1" lang="en-GB" sz="1200">
                <a:solidFill>
                  <a:schemeClr val="dk2"/>
                </a:solidFill>
              </a:rPr>
              <a:t>own sets of data</a:t>
            </a:r>
            <a:r>
              <a:rPr lang="en-GB" sz="1200">
                <a:solidFill>
                  <a:schemeClr val="dk2"/>
                </a:solidFill>
              </a:rPr>
              <a:t> to be analysed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Computing / storage resources </a:t>
            </a:r>
            <a:r>
              <a:rPr b="1" i="1" lang="en-GB" sz="1200">
                <a:solidFill>
                  <a:schemeClr val="dk2"/>
                </a:solidFill>
              </a:rPr>
              <a:t>are available</a:t>
            </a:r>
            <a:r>
              <a:rPr lang="en-GB" sz="1200">
                <a:solidFill>
                  <a:schemeClr val="dk2"/>
                </a:solidFill>
              </a:rPr>
              <a:t> at both institutes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Analysis: pipelines are already in Janis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Solution 1 </a:t>
            </a:r>
            <a:r>
              <a:rPr i="1" lang="en-GB" sz="1200">
                <a:solidFill>
                  <a:schemeClr val="dk2"/>
                </a:solidFill>
              </a:rPr>
              <a:t>[traditionally]</a:t>
            </a:r>
            <a:r>
              <a:rPr lang="en-GB" sz="1200">
                <a:solidFill>
                  <a:schemeClr val="dk2"/>
                </a:solidFill>
              </a:rPr>
              <a:t>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Transfer one of the datasets to another institute (assumption: no geo-fencing / data locality problem re: geolocations) 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Run pipelines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Share results 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Solution 2 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Share Janis pipeline to the other institute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Data is analysed with the same pipeline on different computing infrastructure (each keep their own raw data)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Share results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d8e30e56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d8e30e56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Researchers have analysed data through pipelines (or series of analysis steps) and results are included for publication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Data / methods / results will be published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What about the reproducibility of the analysis?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How does reviewer / other users normally reproduce the results of a paper?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Potential solution: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Publish the pipeline used for analysis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-GB" sz="1200">
                <a:solidFill>
                  <a:schemeClr val="dk2"/>
                </a:solidFill>
              </a:rPr>
              <a:t>Janis pipeline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-GB" sz="1200">
                <a:solidFill>
                  <a:schemeClr val="dk2"/>
                </a:solidFill>
              </a:rPr>
              <a:t>Translated CWL / WDL 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-GB" sz="1200">
                <a:solidFill>
                  <a:schemeClr val="dk2"/>
                </a:solidFill>
              </a:rPr>
              <a:t>Or through service such as </a:t>
            </a:r>
            <a:r>
              <a:rPr b="1" i="1" lang="en-GB" sz="1200">
                <a:solidFill>
                  <a:schemeClr val="dk2"/>
                </a:solidFill>
              </a:rPr>
              <a:t>Dockstore</a:t>
            </a:r>
            <a:endParaRPr b="1" i="1"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Reviewers / other users can download data + pipeline and re-run analysis on their own computing environments, if required.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d8e30e56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d8e30e56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Researchers </a:t>
            </a:r>
            <a:r>
              <a:rPr b="1" i="1" lang="en-GB" sz="1200">
                <a:solidFill>
                  <a:schemeClr val="dk2"/>
                </a:solidFill>
              </a:rPr>
              <a:t>have no data</a:t>
            </a:r>
            <a:endParaRPr b="1" i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Need to </a:t>
            </a:r>
            <a:r>
              <a:rPr b="1" i="1" lang="en-GB" sz="1200">
                <a:solidFill>
                  <a:schemeClr val="dk2"/>
                </a:solidFill>
              </a:rPr>
              <a:t>confirm hypothesis</a:t>
            </a:r>
            <a:r>
              <a:rPr lang="en-GB" sz="1200">
                <a:solidFill>
                  <a:schemeClr val="dk2"/>
                </a:solidFill>
              </a:rPr>
              <a:t> through the use of public datasets (e.g. TCGA / ICGC / PCAWG )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i="1" lang="en-GB" sz="1200">
                <a:solidFill>
                  <a:schemeClr val="dk2"/>
                </a:solidFill>
              </a:rPr>
              <a:t>Have</a:t>
            </a:r>
            <a:r>
              <a:rPr lang="en-GB" sz="1200">
                <a:solidFill>
                  <a:schemeClr val="dk2"/>
                </a:solidFill>
              </a:rPr>
              <a:t> a reliable </a:t>
            </a:r>
            <a:r>
              <a:rPr b="1" i="1" lang="en-GB" sz="1200">
                <a:solidFill>
                  <a:schemeClr val="dk2"/>
                </a:solidFill>
              </a:rPr>
              <a:t>pipeline</a:t>
            </a:r>
            <a:r>
              <a:rPr lang="en-GB" sz="1200">
                <a:solidFill>
                  <a:schemeClr val="dk2"/>
                </a:solidFill>
              </a:rPr>
              <a:t> (familiar with the results structure) from previous study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Solution 1 (traditionally):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Request access to datasets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Download raw data (storage + egress cost)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Run pipeline</a:t>
            </a:r>
            <a:br>
              <a:rPr lang="en-GB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Solution 2 (portable pipeline):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Request access to datasets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Bring pipeline to where data resides (AWS / GCP etc) 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Run pipeline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Download results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==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Researchers </a:t>
            </a:r>
            <a:r>
              <a:rPr b="1" i="1" lang="en-GB" sz="1200">
                <a:solidFill>
                  <a:schemeClr val="dk2"/>
                </a:solidFill>
              </a:rPr>
              <a:t>have no data</a:t>
            </a:r>
            <a:endParaRPr b="1" i="1"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Need to </a:t>
            </a:r>
            <a:r>
              <a:rPr b="1" i="1" lang="en-GB" sz="1200">
                <a:solidFill>
                  <a:schemeClr val="dk2"/>
                </a:solidFill>
              </a:rPr>
              <a:t>confirm hypothesis</a:t>
            </a:r>
            <a:r>
              <a:rPr lang="en-GB" sz="1200">
                <a:solidFill>
                  <a:schemeClr val="dk2"/>
                </a:solidFill>
              </a:rPr>
              <a:t> through the use of public datasets (e.g. TCGA / ICGC / PCAWG )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Researchers </a:t>
            </a:r>
            <a:r>
              <a:rPr b="1" i="1" lang="en-GB" sz="1200">
                <a:solidFill>
                  <a:schemeClr val="dk2"/>
                </a:solidFill>
              </a:rPr>
              <a:t>have no pipeline</a:t>
            </a:r>
            <a:br>
              <a:rPr lang="en-GB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Solution: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Request access to datasets 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Request pipeline from Dockstore 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Run pipeline in DNANexus / SevenBridges / AWS / GCP / Azure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Download results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d69c6d0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d69c6d0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69c6d0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69c6d0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e62a62e83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6e62a62e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69c6d04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69c6d04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d986e22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d986e22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d8e30e5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d8e30e5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d69c6d04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d69c6d04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d8e30e563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7d8e30e56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d986e22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d986e22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d986e22d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d986e22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hyperlink" Target="https://docs.docker.com/storage/volumes/" TargetMode="External"/><Relationship Id="rId7" Type="http://schemas.openxmlformats.org/officeDocument/2006/relationships/hyperlink" Target="https://cloud.google.com/solutions/automating-infrastructure-using-cloud-compos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hyperlink" Target="https://ucscgenomics.soe.ucsc.edu/global-alliance-for-genomics-health-integration-grou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exico.com/definition/workflo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923545" y="1072750"/>
            <a:ext cx="33270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Janis</a:t>
            </a:r>
            <a:endParaRPr b="1" sz="52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923550" y="2840388"/>
            <a:ext cx="2083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Nunito Light"/>
                <a:ea typeface="Nunito Light"/>
                <a:cs typeface="Nunito Light"/>
                <a:sym typeface="Nunito Light"/>
              </a:rPr>
              <a:t>Michael Franklin</a:t>
            </a:r>
            <a:endParaRPr sz="1800">
              <a:solidFill>
                <a:srgbClr val="AD3192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923550" y="3235500"/>
            <a:ext cx="47844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GB">
                <a:solidFill>
                  <a:srgbClr val="999999"/>
                </a:solidFill>
                <a:latin typeface="Nunito Light"/>
                <a:ea typeface="Nunito Light"/>
                <a:cs typeface="Nunito Light"/>
                <a:sym typeface="Nunito Light"/>
              </a:rPr>
              <a:t>February 12th, 2020</a:t>
            </a:r>
            <a:endParaRPr b="0" i="1" sz="1400" u="none" cap="none" strike="noStrike">
              <a:solidFill>
                <a:srgbClr val="999999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923554" y="2156350"/>
            <a:ext cx="5253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sz="1800">
                <a:solidFill>
                  <a:srgbClr val="AD3192"/>
                </a:solidFill>
                <a:latin typeface="Nunito Light"/>
                <a:ea typeface="Nunito Light"/>
                <a:cs typeface="Nunito Light"/>
                <a:sym typeface="Nunito Light"/>
              </a:rPr>
              <a:t>Workshop 1 - Peter Mac</a:t>
            </a:r>
            <a:endParaRPr b="0" i="1" sz="1800" u="none" cap="none" strike="noStrike">
              <a:solidFill>
                <a:srgbClr val="AD3192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/>
        </p:nvSpPr>
        <p:spPr>
          <a:xfrm>
            <a:off x="271500" y="681200"/>
            <a:ext cx="3148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Containers &amp; Cloud Storage</a:t>
            </a:r>
            <a:endParaRPr sz="1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450" y="1309025"/>
            <a:ext cx="2893150" cy="146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821" y="2870785"/>
            <a:ext cx="2870408" cy="128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3925" y="1309016"/>
            <a:ext cx="2809502" cy="2909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/>
          <p:nvPr/>
        </p:nvSpPr>
        <p:spPr>
          <a:xfrm>
            <a:off x="4331375" y="4568875"/>
            <a:ext cx="45009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[1] </a:t>
            </a:r>
            <a:r>
              <a:rPr lang="en-GB" sz="800">
                <a:solidFill>
                  <a:srgbClr val="B7B7B7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/>
              </a:rPr>
              <a:t>https://docs.docker.com/storage/volumes/</a:t>
            </a:r>
            <a:endParaRPr sz="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[2] </a:t>
            </a:r>
            <a:r>
              <a:rPr lang="en-GB" sz="800">
                <a:solidFill>
                  <a:srgbClr val="B7B7B7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7"/>
              </a:rPr>
              <a:t>https://cloud.google.com/solutions/automating-infrastructure -using-cloud-composer</a:t>
            </a:r>
            <a:endParaRPr sz="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764350" y="1309025"/>
            <a:ext cx="309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[1]</a:t>
            </a:r>
            <a:endParaRPr/>
          </a:p>
        </p:txBody>
      </p:sp>
      <p:sp>
        <p:nvSpPr>
          <p:cNvPr id="285" name="Google Shape;285;p34"/>
          <p:cNvSpPr txBox="1"/>
          <p:nvPr/>
        </p:nvSpPr>
        <p:spPr>
          <a:xfrm>
            <a:off x="4865950" y="1309025"/>
            <a:ext cx="3099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[2]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Existing specifications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398500" y="1412450"/>
            <a:ext cx="475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-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Common Workflow Language (CWL) 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YAML specification (key-value pairs)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hard to write, easy to parse</a:t>
            </a:r>
            <a:br>
              <a:rPr lang="en-GB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-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Workflow Description Language (WDL)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custom DSL, easier to write, hard to parse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initially by Broad Institute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Cromwell execution engine</a:t>
            </a:r>
            <a:br>
              <a:rPr lang="en-GB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unito"/>
              <a:buChar char="-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Nextflow, Snakemake, Bpipe, ...more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125" y="2621901"/>
            <a:ext cx="1915000" cy="7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 rotWithShape="1">
          <a:blip r:embed="rId4">
            <a:alphaModFix/>
          </a:blip>
          <a:srcRect b="0" l="0" r="0" t="3623"/>
          <a:stretch/>
        </p:blipFill>
        <p:spPr>
          <a:xfrm>
            <a:off x="5985125" y="1183850"/>
            <a:ext cx="1815124" cy="11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5125" y="3669600"/>
            <a:ext cx="2250975" cy="4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Why portable pipelines?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975638" y="2504600"/>
            <a:ext cx="39411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Characterised by: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Nunito"/>
              <a:buChar char="-"/>
            </a:pPr>
            <a:r>
              <a:rPr lang="en-GB" sz="2000">
                <a:solidFill>
                  <a:srgbClr val="AD3192"/>
                </a:solidFill>
                <a:latin typeface="Nunito"/>
                <a:ea typeface="Nunito"/>
                <a:cs typeface="Nunito"/>
                <a:sym typeface="Nunito"/>
              </a:rPr>
              <a:t>Data</a:t>
            </a: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 locality (local / external)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-"/>
            </a:pPr>
            <a:r>
              <a:rPr lang="en-GB" sz="2000">
                <a:solidFill>
                  <a:srgbClr val="AD3192"/>
                </a:solidFill>
                <a:latin typeface="Nunito"/>
                <a:ea typeface="Nunito"/>
                <a:cs typeface="Nunito"/>
                <a:sym typeface="Nunito"/>
              </a:rPr>
              <a:t>Compute</a:t>
            </a: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 availability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-"/>
            </a:pPr>
            <a:r>
              <a:rPr lang="en-GB" sz="2000">
                <a:solidFill>
                  <a:srgbClr val="AD3192"/>
                </a:solidFill>
                <a:latin typeface="Nunito"/>
                <a:ea typeface="Nunito"/>
                <a:cs typeface="Nunito"/>
                <a:sym typeface="Nunito"/>
              </a:rPr>
              <a:t>Pipeline</a:t>
            </a: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 source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237" y="2567338"/>
            <a:ext cx="1705698" cy="170872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/>
        </p:nvSpPr>
        <p:spPr>
          <a:xfrm>
            <a:off x="3072000" y="1468825"/>
            <a:ext cx="3000000" cy="538500"/>
          </a:xfrm>
          <a:prstGeom prst="rect">
            <a:avLst/>
          </a:prstGeom>
          <a:noFill/>
          <a:ln cap="flat" cmpd="sng" w="19050">
            <a:solidFill>
              <a:srgbClr val="AD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Bring pipeline</a:t>
            </a:r>
            <a:r>
              <a:rPr lang="en-GB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Common scenarios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1932350" y="3817900"/>
            <a:ext cx="164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 + Compute in same place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2434088" y="2352300"/>
            <a:ext cx="639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OR</a:t>
            </a:r>
            <a:endParaRPr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738" y="1658888"/>
            <a:ext cx="1363074" cy="1365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7"/>
          <p:cNvSpPr txBox="1"/>
          <p:nvPr/>
        </p:nvSpPr>
        <p:spPr>
          <a:xfrm>
            <a:off x="6176388" y="3817900"/>
            <a:ext cx="192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Move data to compute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113" y="2297860"/>
            <a:ext cx="1164967" cy="5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4002" y="1700517"/>
            <a:ext cx="1803951" cy="128218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 txBox="1"/>
          <p:nvPr/>
        </p:nvSpPr>
        <p:spPr>
          <a:xfrm>
            <a:off x="1932351" y="3547450"/>
            <a:ext cx="1643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( preferred )</a:t>
            </a:r>
            <a:endParaRPr i="1" sz="12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1350550" y="3088138"/>
            <a:ext cx="7641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local</a:t>
            </a:r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3593925" y="3088138"/>
            <a:ext cx="7641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cloud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 case 1 - analysis @ Peter Mac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23" name="Google Shape;323;p38"/>
          <p:cNvGraphicFramePr/>
          <p:nvPr/>
        </p:nvGraphicFramePr>
        <p:xfrm>
          <a:off x="869725" y="15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{08830A36-71D3-4A5D-B988-FFC8CED4AFD5}</a:tableStyleId>
              </a:tblPr>
              <a:tblGrid>
                <a:gridCol w="1328575"/>
                <a:gridCol w="3267725"/>
              </a:tblGrid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available locally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Compute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vailable locally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Solution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</a:t>
                      </a:r>
                      <a:r>
                        <a:rPr b="1"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un at Peter Mac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94" y="2147857"/>
            <a:ext cx="1802952" cy="8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 case 2 - no compute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0" name="Google Shape;330;p39"/>
          <p:cNvGraphicFramePr/>
          <p:nvPr/>
        </p:nvGraphicFramePr>
        <p:xfrm>
          <a:off x="869725" y="15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{08830A36-71D3-4A5D-B988-FFC8CED4AFD5}</a:tableStyleId>
              </a:tblPr>
              <a:tblGrid>
                <a:gridCol w="1328575"/>
                <a:gridCol w="3267725"/>
              </a:tblGrid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vailable locally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Compute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</a:t>
                      </a:r>
                      <a:r>
                        <a:rPr b="1"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ot available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Solution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upload data to compute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</a:t>
                      </a: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nstitute HPCs</a:t>
                      </a:r>
                      <a:endParaRPr sz="18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</a:t>
                      </a: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CI / Pawsey / Nectar</a:t>
                      </a:r>
                      <a:endParaRPr sz="18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AWS / GCP / Azure</a:t>
                      </a:r>
                      <a:endParaRPr sz="18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25" y="1692502"/>
            <a:ext cx="1755424" cy="175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 case 3 - external collaborations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7" name="Google Shape;337;p40"/>
          <p:cNvGraphicFramePr/>
          <p:nvPr/>
        </p:nvGraphicFramePr>
        <p:xfrm>
          <a:off x="869725" y="15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{08830A36-71D3-4A5D-B988-FFC8CED4AFD5}</a:tableStyleId>
              </a:tblPr>
              <a:tblGrid>
                <a:gridCol w="1328575"/>
                <a:gridCol w="3267725"/>
              </a:tblGrid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available at both institutes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Compute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available at both institutes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Solution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</a:t>
                      </a: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raditional solution</a:t>
                      </a:r>
                      <a:endParaRPr sz="18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strike="sngStrike">
                          <a:solidFill>
                            <a:srgbClr val="CCCC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</a:t>
                      </a:r>
                      <a:r>
                        <a:rPr lang="en-GB" sz="1800" strike="sngStrike">
                          <a:solidFill>
                            <a:srgbClr val="CCCC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ransfer data to </a:t>
                      </a:r>
                      <a:br>
                        <a:rPr lang="en-GB" sz="1800" strike="sngStrike">
                          <a:solidFill>
                            <a:srgbClr val="CCCC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-GB" sz="1800" strike="sngStrike">
                          <a:solidFill>
                            <a:srgbClr val="CCCCCC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single institute</a:t>
                      </a:r>
                      <a:endParaRPr sz="1800" strike="sngStrike">
                        <a:solidFill>
                          <a:srgbClr val="CCCCCC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</a:t>
                      </a: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ew solution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share portable pipeline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8" name="Google Shape;3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250" y="1530297"/>
            <a:ext cx="1296027" cy="129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024" y="3126013"/>
            <a:ext cx="1046400" cy="49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312" y="3126013"/>
            <a:ext cx="1046400" cy="49203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 txBox="1"/>
          <p:nvPr/>
        </p:nvSpPr>
        <p:spPr>
          <a:xfrm>
            <a:off x="5949350" y="3678550"/>
            <a:ext cx="1033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Institute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7475900" y="3678550"/>
            <a:ext cx="1033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Institute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 case 4 - publication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48" name="Google Shape;348;p41"/>
          <p:cNvGraphicFramePr/>
          <p:nvPr/>
        </p:nvGraphicFramePr>
        <p:xfrm>
          <a:off x="869725" y="15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{08830A36-71D3-4A5D-B988-FFC8CED4AFD5}</a:tableStyleId>
              </a:tblPr>
              <a:tblGrid>
                <a:gridCol w="1335350"/>
                <a:gridCol w="4795700"/>
              </a:tblGrid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</a:t>
                      </a: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ublished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Compute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flexible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Solution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r>
                        <a:rPr b="1"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ownload pipeline </a:t>
                      </a: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(eg from dockstore)</a:t>
                      </a:r>
                      <a:b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(a) run compute next to data, or</a:t>
                      </a:r>
                      <a:b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(b) </a:t>
                      </a: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download (egress) data to institute</a:t>
                      </a:r>
                      <a:endParaRPr sz="1800">
                        <a:solidFill>
                          <a:srgbClr val="9999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Aim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</a:t>
                      </a: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eproduce published results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9" name="Google Shape;3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275" y="1621675"/>
            <a:ext cx="1708026" cy="1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Use case 5 - public datasets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55" name="Google Shape;355;p42"/>
          <p:cNvGraphicFramePr/>
          <p:nvPr/>
        </p:nvGraphicFramePr>
        <p:xfrm>
          <a:off x="869725" y="15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{08830A36-71D3-4A5D-B988-FFC8CED4AFD5}</a:tableStyleId>
              </a:tblPr>
              <a:tblGrid>
                <a:gridCol w="1340525"/>
                <a:gridCol w="4342800"/>
              </a:tblGrid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public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Compute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flexible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Solution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download data</a:t>
                      </a:r>
                      <a:br>
                        <a:rPr lang="en-GB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run pipeline locally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ring pipeline to data source</a:t>
                      </a:r>
                      <a:br>
                        <a:rPr lang="en-GB" sz="1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-GB" sz="1800">
                          <a:solidFill>
                            <a:srgbClr val="9999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run pipeline on GCP / AWS / other</a:t>
                      </a:r>
                      <a:endParaRPr sz="1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AD319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Example</a:t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r>
                        <a:rPr lang="en-GB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onfirm hypothesis through use of public datasets like TCGA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AD319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6" name="Google Shape;3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237" y="1562055"/>
            <a:ext cx="1296027" cy="129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44444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Global Alliance for Genomics &amp; Health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952" y="1288350"/>
            <a:ext cx="3866100" cy="25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 txBox="1"/>
          <p:nvPr/>
        </p:nvSpPr>
        <p:spPr>
          <a:xfrm>
            <a:off x="4527900" y="4483575"/>
            <a:ext cx="4304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7B7B7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https://ucscgenomics.soe.ucsc.edu/global-alliance-for-genomics-health-integration-group/</a:t>
            </a:r>
            <a:endParaRPr sz="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3177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Workflows</a:t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092775" y="1117488"/>
            <a:ext cx="47541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rgbClr val="AD3192"/>
                </a:solidFill>
              </a:rPr>
              <a:t>Sequence</a:t>
            </a:r>
            <a:r>
              <a:rPr lang="en-GB"/>
              <a:t> of steps or </a:t>
            </a:r>
            <a:r>
              <a:rPr lang="en-GB">
                <a:solidFill>
                  <a:srgbClr val="AD3192"/>
                </a:solidFill>
              </a:rPr>
              <a:t>processes</a:t>
            </a:r>
            <a:r>
              <a:rPr lang="en-GB"/>
              <a:t> through which a piece of work passes </a:t>
            </a:r>
            <a:r>
              <a:rPr baseline="30000" lang="en-GB"/>
              <a:t>[1]</a:t>
            </a: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Steps may be </a:t>
            </a:r>
            <a:r>
              <a:rPr lang="en-GB">
                <a:solidFill>
                  <a:srgbClr val="AD3192"/>
                </a:solidFill>
              </a:rPr>
              <a:t>dependent</a:t>
            </a:r>
            <a:r>
              <a:rPr lang="en-GB"/>
              <a:t> on other tasks to complete</a:t>
            </a: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5809575" y="4568875"/>
            <a:ext cx="30228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[1] </a:t>
            </a:r>
            <a:r>
              <a:rPr lang="en-GB" sz="1000">
                <a:solidFill>
                  <a:srgbClr val="999999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https://www.lexico.com/definition/workflow</a:t>
            </a:r>
            <a:endParaRPr sz="1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1721838" y="1141925"/>
            <a:ext cx="1440000" cy="432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A</a:t>
            </a: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1721838" y="1969475"/>
            <a:ext cx="1440000" cy="432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B</a:t>
            </a: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790900" y="3098850"/>
            <a:ext cx="1440000" cy="432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C1</a:t>
            </a: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2652775" y="3098850"/>
            <a:ext cx="1440000" cy="432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C2</a:t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1721825" y="4075825"/>
            <a:ext cx="1440000" cy="432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</a:t>
            </a:r>
            <a:endParaRPr/>
          </a:p>
        </p:txBody>
      </p:sp>
      <p:cxnSp>
        <p:nvCxnSpPr>
          <p:cNvPr id="115" name="Google Shape;115;p26"/>
          <p:cNvCxnSpPr>
            <a:stCxn id="110" idx="2"/>
            <a:endCxn id="111" idx="0"/>
          </p:cNvCxnSpPr>
          <p:nvPr/>
        </p:nvCxnSpPr>
        <p:spPr>
          <a:xfrm>
            <a:off x="2441838" y="1573925"/>
            <a:ext cx="0" cy="3957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6"/>
          <p:cNvCxnSpPr>
            <a:stCxn id="111" idx="2"/>
            <a:endCxn id="112" idx="0"/>
          </p:cNvCxnSpPr>
          <p:nvPr/>
        </p:nvCxnSpPr>
        <p:spPr>
          <a:xfrm rot="5400000">
            <a:off x="1627638" y="2284775"/>
            <a:ext cx="697500" cy="930900"/>
          </a:xfrm>
          <a:prstGeom prst="bentConnector3">
            <a:avLst>
              <a:gd fmla="val 43419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6"/>
          <p:cNvCxnSpPr>
            <a:stCxn id="113" idx="2"/>
            <a:endCxn id="114" idx="0"/>
          </p:cNvCxnSpPr>
          <p:nvPr/>
        </p:nvCxnSpPr>
        <p:spPr>
          <a:xfrm rot="5400000">
            <a:off x="2634775" y="3337950"/>
            <a:ext cx="545100" cy="9309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6"/>
          <p:cNvCxnSpPr>
            <a:stCxn id="112" idx="2"/>
            <a:endCxn id="114" idx="0"/>
          </p:cNvCxnSpPr>
          <p:nvPr/>
        </p:nvCxnSpPr>
        <p:spPr>
          <a:xfrm flipH="1" rot="-5400000">
            <a:off x="1703800" y="3337950"/>
            <a:ext cx="545100" cy="9309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6"/>
          <p:cNvCxnSpPr>
            <a:stCxn id="111" idx="2"/>
            <a:endCxn id="113" idx="0"/>
          </p:cNvCxnSpPr>
          <p:nvPr/>
        </p:nvCxnSpPr>
        <p:spPr>
          <a:xfrm flipH="1" rot="-5400000">
            <a:off x="2558538" y="2284775"/>
            <a:ext cx="697500" cy="930900"/>
          </a:xfrm>
          <a:prstGeom prst="bentConnector3">
            <a:avLst>
              <a:gd fmla="val 43419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311700" y="13048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framework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for </a:t>
            </a:r>
            <a:r>
              <a:rPr lang="en-GB">
                <a:solidFill>
                  <a:srgbClr val="AD3192"/>
                </a:solidFill>
                <a:latin typeface="Nunito"/>
                <a:ea typeface="Nunito"/>
                <a:cs typeface="Nunito"/>
                <a:sym typeface="Nunito"/>
              </a:rPr>
              <a:t>workflow specification</a:t>
            </a:r>
            <a:endParaRPr>
              <a:solidFill>
                <a:srgbClr val="AD319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simple API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build workflow using Janis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type-safe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connections</a:t>
            </a:r>
            <a:br>
              <a:rPr lang="en-GB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 sz="1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Generates</a:t>
            </a: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 CWL and WDL</a:t>
            </a:r>
            <a:br>
              <a:rPr lang="en-GB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Registry of </a:t>
            </a: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tools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types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unix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bioinformatics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550" y="1716113"/>
            <a:ext cx="3604374" cy="27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3337" y="715463"/>
            <a:ext cx="3882801" cy="9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025" y="509175"/>
            <a:ext cx="1777469" cy="651452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7"/>
          <p:cNvGrpSpPr/>
          <p:nvPr/>
        </p:nvGrpSpPr>
        <p:grpSpPr>
          <a:xfrm>
            <a:off x="571675" y="571233"/>
            <a:ext cx="2920172" cy="4001037"/>
            <a:chOff x="571675" y="571233"/>
            <a:chExt cx="2920172" cy="4001037"/>
          </a:xfrm>
        </p:grpSpPr>
        <p:sp>
          <p:nvSpPr>
            <p:cNvPr id="125" name="Google Shape;125;p27"/>
            <p:cNvSpPr/>
            <p:nvPr/>
          </p:nvSpPr>
          <p:spPr>
            <a:xfrm>
              <a:off x="1395011" y="1522348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Alignment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1395011" y="2272196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Mark Dups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571675" y="3226483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Call Var 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2218347" y="3226483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Call var 2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1395000" y="4180770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Merge</a:t>
              </a:r>
              <a:r>
                <a:rPr lang="en-GB"/>
                <a:t> Vars</a:t>
              </a:r>
              <a:endParaRPr/>
            </a:p>
          </p:txBody>
        </p:sp>
        <p:cxnSp>
          <p:nvCxnSpPr>
            <p:cNvPr id="130" name="Google Shape;130;p27"/>
            <p:cNvCxnSpPr>
              <a:stCxn id="125" idx="2"/>
              <a:endCxn id="126" idx="0"/>
            </p:cNvCxnSpPr>
            <p:nvPr/>
          </p:nvCxnSpPr>
          <p:spPr>
            <a:xfrm>
              <a:off x="2031761" y="1913848"/>
              <a:ext cx="0" cy="3582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27"/>
            <p:cNvCxnSpPr>
              <a:stCxn id="126" idx="2"/>
              <a:endCxn id="127" idx="0"/>
            </p:cNvCxnSpPr>
            <p:nvPr/>
          </p:nvCxnSpPr>
          <p:spPr>
            <a:xfrm rot="5400000">
              <a:off x="1338761" y="2533496"/>
              <a:ext cx="562800" cy="823200"/>
            </a:xfrm>
            <a:prstGeom prst="bentConnector3">
              <a:avLst>
                <a:gd fmla="val 43018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27"/>
            <p:cNvCxnSpPr>
              <a:stCxn id="128" idx="2"/>
              <a:endCxn id="129" idx="0"/>
            </p:cNvCxnSpPr>
            <p:nvPr/>
          </p:nvCxnSpPr>
          <p:spPr>
            <a:xfrm rot="5400000">
              <a:off x="2162097" y="3487783"/>
              <a:ext cx="562800" cy="823200"/>
            </a:xfrm>
            <a:prstGeom prst="bentConnector3">
              <a:avLst>
                <a:gd fmla="val 49990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27"/>
            <p:cNvCxnSpPr>
              <a:stCxn id="127" idx="2"/>
              <a:endCxn id="129" idx="0"/>
            </p:cNvCxnSpPr>
            <p:nvPr/>
          </p:nvCxnSpPr>
          <p:spPr>
            <a:xfrm flipH="1" rot="-5400000">
              <a:off x="1338625" y="3487783"/>
              <a:ext cx="562800" cy="823200"/>
            </a:xfrm>
            <a:prstGeom prst="bentConnector3">
              <a:avLst>
                <a:gd fmla="val 49990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27"/>
            <p:cNvCxnSpPr>
              <a:stCxn id="126" idx="2"/>
              <a:endCxn id="128" idx="0"/>
            </p:cNvCxnSpPr>
            <p:nvPr/>
          </p:nvCxnSpPr>
          <p:spPr>
            <a:xfrm flipH="1" rot="-5400000">
              <a:off x="2161961" y="2533496"/>
              <a:ext cx="562800" cy="823200"/>
            </a:xfrm>
            <a:prstGeom prst="bentConnector3">
              <a:avLst>
                <a:gd fmla="val 43018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5" name="Google Shape;135;p27"/>
            <p:cNvGrpSpPr/>
            <p:nvPr/>
          </p:nvGrpSpPr>
          <p:grpSpPr>
            <a:xfrm>
              <a:off x="1625458" y="571233"/>
              <a:ext cx="812675" cy="648008"/>
              <a:chOff x="3034721" y="817258"/>
              <a:chExt cx="812675" cy="648008"/>
            </a:xfrm>
          </p:grpSpPr>
          <p:sp>
            <p:nvSpPr>
              <p:cNvPr id="136" name="Google Shape;136;p27"/>
              <p:cNvSpPr/>
              <p:nvPr/>
            </p:nvSpPr>
            <p:spPr>
              <a:xfrm rot="2314083">
                <a:off x="3183329" y="879291"/>
                <a:ext cx="515459" cy="523943"/>
              </a:xfrm>
              <a:prstGeom prst="rect">
                <a:avLst/>
              </a:prstGeom>
              <a:solidFill>
                <a:srgbClr val="F3F3F3"/>
              </a:solidFill>
              <a:ln cap="flat" cmpd="sng" w="2857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7"/>
              <p:cNvSpPr txBox="1"/>
              <p:nvPr/>
            </p:nvSpPr>
            <p:spPr>
              <a:xfrm>
                <a:off x="3080313" y="962006"/>
                <a:ext cx="721500" cy="35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>
                    <a:latin typeface="Nunito"/>
                    <a:ea typeface="Nunito"/>
                    <a:cs typeface="Nunito"/>
                    <a:sym typeface="Nunito"/>
                  </a:rPr>
                  <a:t>Fastq</a:t>
                </a:r>
                <a:endParaRPr sz="13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cxnSp>
          <p:nvCxnSpPr>
            <p:cNvPr id="138" name="Google Shape;138;p27"/>
            <p:cNvCxnSpPr>
              <a:endCxn id="125" idx="0"/>
            </p:cNvCxnSpPr>
            <p:nvPr/>
          </p:nvCxnSpPr>
          <p:spPr>
            <a:xfrm>
              <a:off x="2030261" y="1219348"/>
              <a:ext cx="1500" cy="3030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9" name="Google Shape;139;p27"/>
          <p:cNvSpPr txBox="1"/>
          <p:nvPr/>
        </p:nvSpPr>
        <p:spPr>
          <a:xfrm>
            <a:off x="4035575" y="921150"/>
            <a:ext cx="4941300" cy="4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$fastq=</a:t>
            </a:r>
            <a:r>
              <a:rPr lang="en-GB" sz="11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BRCA1_R*.fastq.gz</a:t>
            </a:r>
            <a:endParaRPr sz="1100">
              <a:solidFill>
                <a:srgbClr val="AD31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D31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bwa mem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$fastq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lang="en-GB" sz="11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samtools view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&gt; </a:t>
            </a:r>
            <a:r>
              <a:rPr lang="en-GB" sz="1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aligned.bam</a:t>
            </a:r>
            <a:endParaRPr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SortSam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-I </a:t>
            </a:r>
            <a:r>
              <a:rPr lang="en-GB" sz="1100">
                <a:solidFill>
                  <a:srgbClr val="0B5394"/>
                </a:solidFill>
                <a:latin typeface="Roboto Mono"/>
                <a:ea typeface="Roboto Mono"/>
                <a:cs typeface="Roboto Mono"/>
                <a:sym typeface="Roboto Mono"/>
              </a:rPr>
              <a:t>aligned.bam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-O </a:t>
            </a:r>
            <a:r>
              <a:rPr lang="en-GB" sz="1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aligned.sorted.bam</a:t>
            </a:r>
            <a:endParaRPr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D31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MarkDuplicates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-I </a:t>
            </a:r>
            <a:r>
              <a:rPr lang="en-GB" sz="11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aligned.sorted.bam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lang="en-GB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-O </a:t>
            </a:r>
            <a:r>
              <a:rPr lang="en-GB" sz="1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aligned.sorted.marked.bam</a:t>
            </a:r>
            <a:endParaRPr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D31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HaplotypeCaller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--input </a:t>
            </a:r>
            <a:r>
              <a:rPr lang="en-GB" sz="11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aligned.sorted.marked.bam</a:t>
            </a:r>
            <a:endParaRPr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100"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configStrelka.py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--bam </a:t>
            </a:r>
            <a:r>
              <a:rPr lang="en-GB" sz="11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aligned.sorted.marked.bam</a:t>
            </a:r>
            <a:endParaRPr sz="1100">
              <a:solidFill>
                <a:srgbClr val="07376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D31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GatherVcfs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lang="en-GB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--INPUT </a:t>
            </a:r>
            <a:r>
              <a:rPr lang="en-GB" sz="11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gatk_variants.vcf.gz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lang="en-GB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--INPUT </a:t>
            </a:r>
            <a:r>
              <a:rPr lang="en-GB" sz="11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strelka_variants.vcf.gz </a:t>
            </a: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\</a:t>
            </a:r>
            <a:br>
              <a:rPr lang="en-GB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    --OUTPUT </a:t>
            </a:r>
            <a:r>
              <a:rPr lang="en-GB" sz="1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variants.vcf.gz</a:t>
            </a:r>
            <a:endParaRPr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100"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Roboto Mono"/>
                <a:ea typeface="Roboto Mono"/>
                <a:cs typeface="Roboto Mono"/>
                <a:sym typeface="Roboto Mono"/>
              </a:rPr>
              <a:t>$output=</a:t>
            </a:r>
            <a:r>
              <a:rPr lang="en-GB" sz="1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variants.vcf.gz</a:t>
            </a:r>
            <a:endParaRPr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3887100" y="1018850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3879750" y="1350575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/>
          <p:nvPr/>
        </p:nvSpPr>
        <p:spPr>
          <a:xfrm>
            <a:off x="3879750" y="1997100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3879750" y="3214175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3879750" y="3591650"/>
            <a:ext cx="51000" cy="70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3879750" y="4578150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3879750" y="2706188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>
            <a:off x="571675" y="571233"/>
            <a:ext cx="2920172" cy="4001037"/>
            <a:chOff x="571675" y="571233"/>
            <a:chExt cx="2920172" cy="4001037"/>
          </a:xfrm>
        </p:grpSpPr>
        <p:sp>
          <p:nvSpPr>
            <p:cNvPr id="152" name="Google Shape;152;p28"/>
            <p:cNvSpPr/>
            <p:nvPr/>
          </p:nvSpPr>
          <p:spPr>
            <a:xfrm>
              <a:off x="1395011" y="1522348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Alignment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1395011" y="2272196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Mark Dups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571675" y="3226483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Call Var 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218347" y="3226483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Call var 2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1395000" y="4180770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Merge</a:t>
              </a:r>
              <a:r>
                <a:rPr lang="en-GB"/>
                <a:t> Vars</a:t>
              </a:r>
              <a:endParaRPr/>
            </a:p>
          </p:txBody>
        </p:sp>
        <p:cxnSp>
          <p:nvCxnSpPr>
            <p:cNvPr id="157" name="Google Shape;157;p28"/>
            <p:cNvCxnSpPr>
              <a:stCxn id="152" idx="2"/>
              <a:endCxn id="153" idx="0"/>
            </p:cNvCxnSpPr>
            <p:nvPr/>
          </p:nvCxnSpPr>
          <p:spPr>
            <a:xfrm>
              <a:off x="2031761" y="1913848"/>
              <a:ext cx="0" cy="3582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28"/>
            <p:cNvCxnSpPr>
              <a:stCxn id="153" idx="2"/>
              <a:endCxn id="154" idx="0"/>
            </p:cNvCxnSpPr>
            <p:nvPr/>
          </p:nvCxnSpPr>
          <p:spPr>
            <a:xfrm rot="5400000">
              <a:off x="1338761" y="2533496"/>
              <a:ext cx="562800" cy="823200"/>
            </a:xfrm>
            <a:prstGeom prst="bentConnector3">
              <a:avLst>
                <a:gd fmla="val 43018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8"/>
            <p:cNvCxnSpPr>
              <a:stCxn id="155" idx="2"/>
              <a:endCxn id="156" idx="0"/>
            </p:cNvCxnSpPr>
            <p:nvPr/>
          </p:nvCxnSpPr>
          <p:spPr>
            <a:xfrm rot="5400000">
              <a:off x="2162097" y="3487783"/>
              <a:ext cx="562800" cy="823200"/>
            </a:xfrm>
            <a:prstGeom prst="bentConnector3">
              <a:avLst>
                <a:gd fmla="val 49990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8"/>
            <p:cNvCxnSpPr>
              <a:stCxn id="154" idx="2"/>
              <a:endCxn id="156" idx="0"/>
            </p:cNvCxnSpPr>
            <p:nvPr/>
          </p:nvCxnSpPr>
          <p:spPr>
            <a:xfrm flipH="1" rot="-5400000">
              <a:off x="1338625" y="3487783"/>
              <a:ext cx="562800" cy="823200"/>
            </a:xfrm>
            <a:prstGeom prst="bentConnector3">
              <a:avLst>
                <a:gd fmla="val 49990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8"/>
            <p:cNvCxnSpPr>
              <a:stCxn id="153" idx="2"/>
              <a:endCxn id="155" idx="0"/>
            </p:cNvCxnSpPr>
            <p:nvPr/>
          </p:nvCxnSpPr>
          <p:spPr>
            <a:xfrm flipH="1" rot="-5400000">
              <a:off x="2161961" y="2533496"/>
              <a:ext cx="562800" cy="823200"/>
            </a:xfrm>
            <a:prstGeom prst="bentConnector3">
              <a:avLst>
                <a:gd fmla="val 43018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2" name="Google Shape;162;p28"/>
            <p:cNvGrpSpPr/>
            <p:nvPr/>
          </p:nvGrpSpPr>
          <p:grpSpPr>
            <a:xfrm>
              <a:off x="1625312" y="571233"/>
              <a:ext cx="812700" cy="648000"/>
              <a:chOff x="3034575" y="817258"/>
              <a:chExt cx="812700" cy="648000"/>
            </a:xfrm>
          </p:grpSpPr>
          <p:sp>
            <p:nvSpPr>
              <p:cNvPr id="163" name="Google Shape;163;p28"/>
              <p:cNvSpPr/>
              <p:nvPr/>
            </p:nvSpPr>
            <p:spPr>
              <a:xfrm rot="2314275">
                <a:off x="3183261" y="879214"/>
                <a:ext cx="515327" cy="524089"/>
              </a:xfrm>
              <a:prstGeom prst="rect">
                <a:avLst/>
              </a:prstGeom>
              <a:solidFill>
                <a:srgbClr val="F3F3F3"/>
              </a:solidFill>
              <a:ln cap="flat" cmpd="sng" w="2857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8"/>
              <p:cNvSpPr txBox="1"/>
              <p:nvPr/>
            </p:nvSpPr>
            <p:spPr>
              <a:xfrm>
                <a:off x="3080313" y="962006"/>
                <a:ext cx="721500" cy="35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Nunito"/>
                    <a:ea typeface="Nunito"/>
                    <a:cs typeface="Nunito"/>
                    <a:sym typeface="Nunito"/>
                  </a:rPr>
                  <a:t>Fastq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cxnSp>
          <p:nvCxnSpPr>
            <p:cNvPr id="165" name="Google Shape;165;p28"/>
            <p:cNvCxnSpPr>
              <a:endCxn id="152" idx="0"/>
            </p:cNvCxnSpPr>
            <p:nvPr/>
          </p:nvCxnSpPr>
          <p:spPr>
            <a:xfrm>
              <a:off x="2030261" y="1219348"/>
              <a:ext cx="1500" cy="3030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6" name="Google Shape;166;p28"/>
          <p:cNvSpPr txBox="1"/>
          <p:nvPr/>
        </p:nvSpPr>
        <p:spPr>
          <a:xfrm>
            <a:off x="4035575" y="921150"/>
            <a:ext cx="4941300" cy="4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$fastq=BRCA1_R*.fastq.gz</a:t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bwa mem $fastq [...] | samtools view [...] &gt; </a:t>
            </a:r>
            <a: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aligned.bam</a:t>
            </a:r>
            <a:endParaRPr sz="11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gatk SortSam -I aligned.bam [...] -O </a:t>
            </a:r>
            <a: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aligned.sorted.bam</a:t>
            </a:r>
            <a:endParaRPr sz="11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gatk MarkDuplicates -I aligned.sorted.bam [...] \</a:t>
            </a:r>
            <a:b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   -O aligned.sorted.marked.bam</a:t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gatk HaplotypeCaller --input aligned.sorted.marked.bam</a:t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configStrelka.py [...] --bam aligned.sorted.marked.bam</a:t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gatk GatherVcfs \</a:t>
            </a:r>
            <a:b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   --INPUT </a:t>
            </a:r>
            <a: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gatk_variants.vcf.gz</a:t>
            </a: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   --INPUT </a:t>
            </a:r>
            <a: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strelka_variants.vcf.gz</a:t>
            </a: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   --OUTPUT variants.vcf.gz</a:t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$output=variants.vcf.gz</a:t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887100" y="1018850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3879750" y="1350575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3879750" y="1997100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3879750" y="3214175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3879750" y="3591650"/>
            <a:ext cx="51000" cy="70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3879750" y="4578150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3879750" y="2706188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5018975" y="502650"/>
            <a:ext cx="29745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Removing i</a:t>
            </a:r>
            <a:r>
              <a:rPr b="1" lang="en-GB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ntermediate files?</a:t>
            </a:r>
            <a:endParaRPr b="1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6704950" y="4242600"/>
            <a:ext cx="2439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rm a</a:t>
            </a:r>
            <a: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ligned.bam</a:t>
            </a:r>
            <a:b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rm aligned.sorted.bam</a:t>
            </a:r>
            <a:b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rm gatk_variants.vcf.gz</a:t>
            </a:r>
            <a:b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rm strelka_variants.vcf.gz</a:t>
            </a:r>
            <a:endParaRPr sz="11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9"/>
          <p:cNvGrpSpPr/>
          <p:nvPr/>
        </p:nvGrpSpPr>
        <p:grpSpPr>
          <a:xfrm>
            <a:off x="571675" y="571233"/>
            <a:ext cx="2920172" cy="4001037"/>
            <a:chOff x="571675" y="571233"/>
            <a:chExt cx="2920172" cy="4001037"/>
          </a:xfrm>
        </p:grpSpPr>
        <p:sp>
          <p:nvSpPr>
            <p:cNvPr id="181" name="Google Shape;181;p29"/>
            <p:cNvSpPr/>
            <p:nvPr/>
          </p:nvSpPr>
          <p:spPr>
            <a:xfrm>
              <a:off x="1395011" y="1522348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Alignment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1395011" y="2272196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Mark Dups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71675" y="3226483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Call Var 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218347" y="3226483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Call var 2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395000" y="4180770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Merge</a:t>
              </a:r>
              <a:r>
                <a:rPr lang="en-GB"/>
                <a:t> Vars</a:t>
              </a:r>
              <a:endParaRPr/>
            </a:p>
          </p:txBody>
        </p:sp>
        <p:cxnSp>
          <p:nvCxnSpPr>
            <p:cNvPr id="186" name="Google Shape;186;p29"/>
            <p:cNvCxnSpPr>
              <a:stCxn id="181" idx="2"/>
              <a:endCxn id="182" idx="0"/>
            </p:cNvCxnSpPr>
            <p:nvPr/>
          </p:nvCxnSpPr>
          <p:spPr>
            <a:xfrm>
              <a:off x="2031761" y="1913848"/>
              <a:ext cx="0" cy="3582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29"/>
            <p:cNvCxnSpPr>
              <a:stCxn id="182" idx="2"/>
              <a:endCxn id="183" idx="0"/>
            </p:cNvCxnSpPr>
            <p:nvPr/>
          </p:nvCxnSpPr>
          <p:spPr>
            <a:xfrm rot="5400000">
              <a:off x="1338761" y="2533496"/>
              <a:ext cx="562800" cy="823200"/>
            </a:xfrm>
            <a:prstGeom prst="bentConnector3">
              <a:avLst>
                <a:gd fmla="val 43018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29"/>
            <p:cNvCxnSpPr>
              <a:stCxn id="184" idx="2"/>
              <a:endCxn id="185" idx="0"/>
            </p:cNvCxnSpPr>
            <p:nvPr/>
          </p:nvCxnSpPr>
          <p:spPr>
            <a:xfrm rot="5400000">
              <a:off x="2162097" y="3487783"/>
              <a:ext cx="562800" cy="823200"/>
            </a:xfrm>
            <a:prstGeom prst="bentConnector3">
              <a:avLst>
                <a:gd fmla="val 49990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29"/>
            <p:cNvCxnSpPr>
              <a:stCxn id="183" idx="2"/>
              <a:endCxn id="185" idx="0"/>
            </p:cNvCxnSpPr>
            <p:nvPr/>
          </p:nvCxnSpPr>
          <p:spPr>
            <a:xfrm flipH="1" rot="-5400000">
              <a:off x="1338625" y="3487783"/>
              <a:ext cx="562800" cy="823200"/>
            </a:xfrm>
            <a:prstGeom prst="bentConnector3">
              <a:avLst>
                <a:gd fmla="val 49990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9"/>
            <p:cNvCxnSpPr>
              <a:stCxn id="182" idx="2"/>
              <a:endCxn id="184" idx="0"/>
            </p:cNvCxnSpPr>
            <p:nvPr/>
          </p:nvCxnSpPr>
          <p:spPr>
            <a:xfrm flipH="1" rot="-5400000">
              <a:off x="2161961" y="2533496"/>
              <a:ext cx="562800" cy="823200"/>
            </a:xfrm>
            <a:prstGeom prst="bentConnector3">
              <a:avLst>
                <a:gd fmla="val 43018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91" name="Google Shape;191;p29"/>
            <p:cNvGrpSpPr/>
            <p:nvPr/>
          </p:nvGrpSpPr>
          <p:grpSpPr>
            <a:xfrm>
              <a:off x="1625312" y="571233"/>
              <a:ext cx="812700" cy="648000"/>
              <a:chOff x="3034575" y="817258"/>
              <a:chExt cx="812700" cy="648000"/>
            </a:xfrm>
          </p:grpSpPr>
          <p:sp>
            <p:nvSpPr>
              <p:cNvPr id="192" name="Google Shape;192;p29"/>
              <p:cNvSpPr/>
              <p:nvPr/>
            </p:nvSpPr>
            <p:spPr>
              <a:xfrm rot="2314275">
                <a:off x="3183261" y="879214"/>
                <a:ext cx="515327" cy="524089"/>
              </a:xfrm>
              <a:prstGeom prst="rect">
                <a:avLst/>
              </a:prstGeom>
              <a:solidFill>
                <a:srgbClr val="F3F3F3"/>
              </a:solidFill>
              <a:ln cap="flat" cmpd="sng" w="2857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9"/>
              <p:cNvSpPr txBox="1"/>
              <p:nvPr/>
            </p:nvSpPr>
            <p:spPr>
              <a:xfrm>
                <a:off x="3080313" y="962006"/>
                <a:ext cx="721500" cy="35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Nunito"/>
                    <a:ea typeface="Nunito"/>
                    <a:cs typeface="Nunito"/>
                    <a:sym typeface="Nunito"/>
                  </a:rPr>
                  <a:t>Fastq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cxnSp>
          <p:nvCxnSpPr>
            <p:cNvPr id="194" name="Google Shape;194;p29"/>
            <p:cNvCxnSpPr>
              <a:endCxn id="181" idx="0"/>
            </p:cNvCxnSpPr>
            <p:nvPr/>
          </p:nvCxnSpPr>
          <p:spPr>
            <a:xfrm>
              <a:off x="2030261" y="1219348"/>
              <a:ext cx="1500" cy="3030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5" name="Google Shape;195;p29"/>
          <p:cNvSpPr txBox="1"/>
          <p:nvPr/>
        </p:nvSpPr>
        <p:spPr>
          <a:xfrm>
            <a:off x="4035575" y="243275"/>
            <a:ext cx="4941300" cy="4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8761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#SBATCH --job-name=alignment</a:t>
            </a:r>
            <a:br>
              <a:rPr lang="en-GB" sz="1100">
                <a:solidFill>
                  <a:srgbClr val="38761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38761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#SBATCH --time=10:00</a:t>
            </a:r>
            <a:br>
              <a:rPr lang="en-GB" sz="1100">
                <a:solidFill>
                  <a:srgbClr val="38761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38761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#SBATCH [...more]</a:t>
            </a:r>
            <a:br>
              <a:rPr lang="en-GB" sz="1100">
                <a:solidFill>
                  <a:srgbClr val="6AA8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6AA8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$fastq=BRCA1_R*.fastq.gz</a:t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bwa mem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$fastq [...] | </a:t>
            </a:r>
            <a:r>
              <a:rPr lang="en-GB" sz="11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samtools view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[...] &gt; aligned.bam</a:t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gatk SortSam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-I aligned.bam [...] -O aligned.sorted.bam</a:t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gatk MarkDuplicates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-I aligned.sorted.bam [...] \</a:t>
            </a:r>
            <a:b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-O aligned.sorted.marked.bam</a:t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gatk HaplotypeCaller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--input aligned.sorted.marked.bam</a:t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configStrelka.py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[...] --bam aligned.sorted.marked.bam</a:t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gatk GatherVcfs</a:t>
            </a: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--INPUT gatk_variants.vcf.gz \</a:t>
            </a:r>
            <a:b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--INPUT strelka_variants.vcf.gz \</a:t>
            </a:r>
            <a:b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--OUTPUT variants.vcf.gz</a:t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$output=variants.vcf.gz</a:t>
            </a:r>
            <a:endParaRPr sz="11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3887100" y="1026750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3879750" y="1358475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3879750" y="2005000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3879750" y="3222075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3879750" y="3599550"/>
            <a:ext cx="51000" cy="700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3879750" y="4586050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3879750" y="2714088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6313450" y="1026750"/>
            <a:ext cx="25707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GB" sz="12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ulti-threaded; low memory</a:t>
            </a:r>
            <a:endParaRPr sz="12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6313450" y="1728763"/>
            <a:ext cx="2678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single-threaded; high memory</a:t>
            </a:r>
            <a:endParaRPr sz="12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313450" y="452900"/>
            <a:ext cx="2678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multi</a:t>
            </a:r>
            <a:r>
              <a:rPr b="1" lang="en-GB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-threaded; high memory</a:t>
            </a:r>
            <a:endParaRPr b="1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6313450" y="2475700"/>
            <a:ext cx="2678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single-threaded; low memory</a:t>
            </a:r>
            <a:endParaRPr sz="12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6313450" y="3495000"/>
            <a:ext cx="2678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single-threaded; high memory</a:t>
            </a:r>
            <a:endParaRPr sz="12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6313450" y="2962875"/>
            <a:ext cx="2678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multi-threaded; high memory</a:t>
            </a:r>
            <a:endParaRPr sz="12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4020875" y="551975"/>
            <a:ext cx="4941300" cy="4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$fastq=</a:t>
            </a:r>
            <a:r>
              <a:rPr lang="en-GB" sz="10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BRCA1_R*.fastq.gz</a:t>
            </a:r>
            <a:endParaRPr sz="1000">
              <a:solidFill>
                <a:srgbClr val="AD31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D31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sBWAid=$(sbatch [.] --wrap “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bwa mem $fastq [...] \</a:t>
            </a:r>
            <a:endParaRPr sz="10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| </a:t>
            </a:r>
            <a:r>
              <a:rPr lang="en-GB" sz="10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samtools view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[...] &gt; aligned.bam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“)</a:t>
            </a:r>
            <a:endParaRPr sz="1000">
              <a:solidFill>
                <a:srgbClr val="134F5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sSORTid=$(sbatch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[.] --dependency=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afterok:$sBWAid --wrap \</a:t>
            </a:r>
            <a:endParaRPr sz="1000">
              <a:solidFill>
                <a:srgbClr val="134F5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-GB" sz="10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gatk SortSam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-I aligned.bam [...] \</a:t>
            </a:r>
            <a:endParaRPr sz="10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 -O aligned.sorted.bam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D31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sMARKid=$(sbatch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[.] --dependency=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afterok:$sSORTid --wrap \</a:t>
            </a:r>
            <a:br>
              <a:rPr lang="en-GB" sz="10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00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-GB" sz="10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gatk MarkDuplicates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-I aligned.sorted.bam [...] \</a:t>
            </a:r>
            <a:b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 -O processed.bam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“)</a:t>
            </a:r>
            <a:endParaRPr sz="1000">
              <a:solidFill>
                <a:srgbClr val="134F5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D31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sHAPLid=$(sbatch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[.] --dependency=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afterok:$sMARKid --wrap \</a:t>
            </a:r>
            <a:b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-GB" sz="10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gatk HaplotypeCaller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--input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processed.bam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“)</a:t>
            </a:r>
            <a:endParaRPr sz="10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sSTRKid=$(sbatch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[.] --dependency=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afterok:$sMARKid --wrap \</a:t>
            </a:r>
            <a:b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lang="en-GB" sz="10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configStrelka.py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[...] --bam processed.bam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“)</a:t>
            </a:r>
            <a:endParaRPr sz="1000">
              <a:solidFill>
                <a:srgbClr val="07376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0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sbatch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[.] --dependency=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afterok:$sMARKid,afterok:$sHAPLid \</a:t>
            </a:r>
            <a:b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    --wrap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-GB" sz="10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gatk GatherVcfs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b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    --INPUT gatk_variants.vcf.gz \</a:t>
            </a:r>
            <a:b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--INPUT strelka_variants.vcf.gz \</a:t>
            </a:r>
            <a:b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0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--OUTPUT variants.vcf.gz</a:t>
            </a:r>
            <a:r>
              <a:rPr lang="en-GB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“)</a:t>
            </a:r>
            <a:endParaRPr sz="10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$output=</a:t>
            </a:r>
            <a:r>
              <a:rPr lang="en-GB" sz="10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variants.vcf.gz</a:t>
            </a:r>
            <a:endParaRPr sz="10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3865025" y="982725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865025" y="1258025"/>
            <a:ext cx="51000" cy="448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3865025" y="1862675"/>
            <a:ext cx="51000" cy="448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3865025" y="3383525"/>
            <a:ext cx="51000" cy="7722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3865025" y="4286550"/>
            <a:ext cx="51000" cy="228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3865025" y="2467313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3865025" y="2894188"/>
            <a:ext cx="51000" cy="358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1395011" y="1522348"/>
            <a:ext cx="1273500" cy="3915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Alignment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1395011" y="2272196"/>
            <a:ext cx="1273500" cy="3915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Mark Dups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571675" y="3226483"/>
            <a:ext cx="1273500" cy="3915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Call Var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2218347" y="3226483"/>
            <a:ext cx="1273500" cy="3915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Call var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1395000" y="4180770"/>
            <a:ext cx="1273500" cy="3915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Merge</a:t>
            </a:r>
            <a:r>
              <a:rPr lang="en-GB"/>
              <a:t> Vars</a:t>
            </a:r>
            <a:endParaRPr/>
          </a:p>
        </p:txBody>
      </p:sp>
      <p:cxnSp>
        <p:nvCxnSpPr>
          <p:cNvPr id="226" name="Google Shape;226;p30"/>
          <p:cNvCxnSpPr>
            <a:stCxn id="221" idx="2"/>
            <a:endCxn id="222" idx="0"/>
          </p:cNvCxnSpPr>
          <p:nvPr/>
        </p:nvCxnSpPr>
        <p:spPr>
          <a:xfrm>
            <a:off x="2031761" y="1913848"/>
            <a:ext cx="0" cy="3582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0"/>
          <p:cNvCxnSpPr>
            <a:stCxn id="222" idx="2"/>
            <a:endCxn id="223" idx="0"/>
          </p:cNvCxnSpPr>
          <p:nvPr/>
        </p:nvCxnSpPr>
        <p:spPr>
          <a:xfrm rot="5400000">
            <a:off x="1338761" y="2533496"/>
            <a:ext cx="562800" cy="823200"/>
          </a:xfrm>
          <a:prstGeom prst="bentConnector3">
            <a:avLst>
              <a:gd fmla="val 44066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0"/>
          <p:cNvCxnSpPr>
            <a:stCxn id="224" idx="2"/>
            <a:endCxn id="225" idx="0"/>
          </p:cNvCxnSpPr>
          <p:nvPr/>
        </p:nvCxnSpPr>
        <p:spPr>
          <a:xfrm rot="5400000">
            <a:off x="2162097" y="3487783"/>
            <a:ext cx="562800" cy="8232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0"/>
          <p:cNvCxnSpPr>
            <a:stCxn id="223" idx="2"/>
            <a:endCxn id="225" idx="0"/>
          </p:cNvCxnSpPr>
          <p:nvPr/>
        </p:nvCxnSpPr>
        <p:spPr>
          <a:xfrm flipH="1" rot="-5400000">
            <a:off x="1338625" y="3487783"/>
            <a:ext cx="562800" cy="8232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0"/>
          <p:cNvCxnSpPr>
            <a:stCxn id="222" idx="2"/>
            <a:endCxn id="224" idx="0"/>
          </p:cNvCxnSpPr>
          <p:nvPr/>
        </p:nvCxnSpPr>
        <p:spPr>
          <a:xfrm flipH="1" rot="-5400000">
            <a:off x="2161961" y="2533496"/>
            <a:ext cx="562800" cy="823200"/>
          </a:xfrm>
          <a:prstGeom prst="bentConnector3">
            <a:avLst>
              <a:gd fmla="val 44066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1" name="Google Shape;231;p30"/>
          <p:cNvGrpSpPr/>
          <p:nvPr/>
        </p:nvGrpSpPr>
        <p:grpSpPr>
          <a:xfrm>
            <a:off x="1625312" y="571233"/>
            <a:ext cx="812700" cy="648000"/>
            <a:chOff x="3034575" y="817258"/>
            <a:chExt cx="812700" cy="648000"/>
          </a:xfrm>
        </p:grpSpPr>
        <p:sp>
          <p:nvSpPr>
            <p:cNvPr id="232" name="Google Shape;232;p30"/>
            <p:cNvSpPr/>
            <p:nvPr/>
          </p:nvSpPr>
          <p:spPr>
            <a:xfrm rot="2314275">
              <a:off x="3183261" y="879214"/>
              <a:ext cx="515327" cy="524089"/>
            </a:xfrm>
            <a:prstGeom prst="rect">
              <a:avLst/>
            </a:prstGeom>
            <a:solidFill>
              <a:srgbClr val="F3F3F3"/>
            </a:solidFill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3080313" y="962006"/>
              <a:ext cx="7215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Fastq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234" name="Google Shape;234;p30"/>
          <p:cNvCxnSpPr>
            <a:endCxn id="221" idx="0"/>
          </p:cNvCxnSpPr>
          <p:nvPr/>
        </p:nvCxnSpPr>
        <p:spPr>
          <a:xfrm>
            <a:off x="2030261" y="1219348"/>
            <a:ext cx="1500" cy="3030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0"/>
          <p:cNvSpPr txBox="1"/>
          <p:nvPr/>
        </p:nvSpPr>
        <p:spPr>
          <a:xfrm>
            <a:off x="2946875" y="2239325"/>
            <a:ext cx="3090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solidFill>
                  <a:srgbClr val="AD679E"/>
                </a:solidFill>
                <a:latin typeface="Roboto Mono"/>
                <a:ea typeface="Roboto Mono"/>
                <a:cs typeface="Roboto Mono"/>
                <a:sym typeface="Roboto Mono"/>
              </a:rPr>
              <a:t>Some other steps</a:t>
            </a:r>
            <a:r>
              <a:rPr lang="en-GB" sz="6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 -I aligned.sorted.bam [...] -O processed.bam</a:t>
            </a:r>
            <a:endParaRPr sz="600"/>
          </a:p>
        </p:txBody>
      </p:sp>
      <p:sp>
        <p:nvSpPr>
          <p:cNvPr id="236" name="Google Shape;236;p30"/>
          <p:cNvSpPr txBox="1"/>
          <p:nvPr/>
        </p:nvSpPr>
        <p:spPr>
          <a:xfrm>
            <a:off x="3060400" y="1632350"/>
            <a:ext cx="2497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-GB" sz="8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ailed  previously &amp; need to resume from here</a:t>
            </a:r>
            <a:endParaRPr sz="800">
              <a:solidFill>
                <a:srgbClr val="4A86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Using a workflow engine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1351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Benefits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easy subworkflows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easy parallelism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input / output checking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restart / continue / rerun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audit trail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notifications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Disadvantages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learning curve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extra complexity in debugging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400" y="1560325"/>
            <a:ext cx="4430900" cy="248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/>
        </p:nvSpPr>
        <p:spPr>
          <a:xfrm>
            <a:off x="4499275" y="4701925"/>
            <a:ext cx="4199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Visualisation of variant-calling workflow from Rabix Composer</a:t>
            </a:r>
            <a:endParaRPr b="0" i="0" sz="900" u="none" cap="none" strike="noStrike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2"/>
          <p:cNvGrpSpPr/>
          <p:nvPr/>
        </p:nvGrpSpPr>
        <p:grpSpPr>
          <a:xfrm>
            <a:off x="571675" y="571233"/>
            <a:ext cx="2920172" cy="4001037"/>
            <a:chOff x="571675" y="571233"/>
            <a:chExt cx="2920172" cy="4001037"/>
          </a:xfrm>
        </p:grpSpPr>
        <p:sp>
          <p:nvSpPr>
            <p:cNvPr id="251" name="Google Shape;251;p32"/>
            <p:cNvSpPr/>
            <p:nvPr/>
          </p:nvSpPr>
          <p:spPr>
            <a:xfrm>
              <a:off x="1395011" y="1522348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Alignment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1395011" y="2272196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Mark Dups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571675" y="3226483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Call Var 1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2218347" y="3226483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Call var 2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1395000" y="4180770"/>
              <a:ext cx="1273500" cy="391500"/>
            </a:xfrm>
            <a:prstGeom prst="rect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Nunito"/>
                  <a:ea typeface="Nunito"/>
                  <a:cs typeface="Nunito"/>
                  <a:sym typeface="Nunito"/>
                </a:rPr>
                <a:t>Merge</a:t>
              </a:r>
              <a:r>
                <a:rPr lang="en-GB"/>
                <a:t> Vars</a:t>
              </a:r>
              <a:endParaRPr/>
            </a:p>
          </p:txBody>
        </p:sp>
        <p:cxnSp>
          <p:nvCxnSpPr>
            <p:cNvPr id="256" name="Google Shape;256;p32"/>
            <p:cNvCxnSpPr>
              <a:stCxn id="251" idx="2"/>
              <a:endCxn id="252" idx="0"/>
            </p:cNvCxnSpPr>
            <p:nvPr/>
          </p:nvCxnSpPr>
          <p:spPr>
            <a:xfrm>
              <a:off x="2031761" y="1913848"/>
              <a:ext cx="0" cy="3582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32"/>
            <p:cNvCxnSpPr>
              <a:stCxn id="252" idx="2"/>
              <a:endCxn id="253" idx="0"/>
            </p:cNvCxnSpPr>
            <p:nvPr/>
          </p:nvCxnSpPr>
          <p:spPr>
            <a:xfrm rot="5400000">
              <a:off x="1338761" y="2533496"/>
              <a:ext cx="562800" cy="823200"/>
            </a:xfrm>
            <a:prstGeom prst="bentConnector3">
              <a:avLst>
                <a:gd fmla="val 43018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32"/>
            <p:cNvCxnSpPr>
              <a:stCxn id="254" idx="2"/>
              <a:endCxn id="255" idx="0"/>
            </p:cNvCxnSpPr>
            <p:nvPr/>
          </p:nvCxnSpPr>
          <p:spPr>
            <a:xfrm rot="5400000">
              <a:off x="2162097" y="3487783"/>
              <a:ext cx="562800" cy="823200"/>
            </a:xfrm>
            <a:prstGeom prst="bentConnector3">
              <a:avLst>
                <a:gd fmla="val 49990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p32"/>
            <p:cNvCxnSpPr>
              <a:stCxn id="253" idx="2"/>
              <a:endCxn id="255" idx="0"/>
            </p:cNvCxnSpPr>
            <p:nvPr/>
          </p:nvCxnSpPr>
          <p:spPr>
            <a:xfrm flipH="1" rot="-5400000">
              <a:off x="1338625" y="3487783"/>
              <a:ext cx="562800" cy="823200"/>
            </a:xfrm>
            <a:prstGeom prst="bentConnector3">
              <a:avLst>
                <a:gd fmla="val 49990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" name="Google Shape;260;p32"/>
            <p:cNvCxnSpPr>
              <a:stCxn id="252" idx="2"/>
              <a:endCxn id="254" idx="0"/>
            </p:cNvCxnSpPr>
            <p:nvPr/>
          </p:nvCxnSpPr>
          <p:spPr>
            <a:xfrm flipH="1" rot="-5400000">
              <a:off x="2161961" y="2533496"/>
              <a:ext cx="562800" cy="823200"/>
            </a:xfrm>
            <a:prstGeom prst="bentConnector3">
              <a:avLst>
                <a:gd fmla="val 43018" name="adj1"/>
              </a:avLst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61" name="Google Shape;261;p32"/>
            <p:cNvGrpSpPr/>
            <p:nvPr/>
          </p:nvGrpSpPr>
          <p:grpSpPr>
            <a:xfrm>
              <a:off x="1625312" y="571233"/>
              <a:ext cx="812700" cy="648000"/>
              <a:chOff x="3034575" y="817258"/>
              <a:chExt cx="812700" cy="648000"/>
            </a:xfrm>
          </p:grpSpPr>
          <p:sp>
            <p:nvSpPr>
              <p:cNvPr id="262" name="Google Shape;262;p32"/>
              <p:cNvSpPr/>
              <p:nvPr/>
            </p:nvSpPr>
            <p:spPr>
              <a:xfrm rot="2314275">
                <a:off x="3183261" y="879214"/>
                <a:ext cx="515327" cy="524089"/>
              </a:xfrm>
              <a:prstGeom prst="rect">
                <a:avLst/>
              </a:prstGeom>
              <a:solidFill>
                <a:srgbClr val="F3F3F3"/>
              </a:solidFill>
              <a:ln cap="flat" cmpd="sng" w="2857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2"/>
              <p:cNvSpPr txBox="1"/>
              <p:nvPr/>
            </p:nvSpPr>
            <p:spPr>
              <a:xfrm>
                <a:off x="3080313" y="962006"/>
                <a:ext cx="721500" cy="35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Nunito"/>
                    <a:ea typeface="Nunito"/>
                    <a:cs typeface="Nunito"/>
                    <a:sym typeface="Nunito"/>
                  </a:rPr>
                  <a:t>Fastq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cxnSp>
          <p:nvCxnSpPr>
            <p:cNvPr id="264" name="Google Shape;264;p32"/>
            <p:cNvCxnSpPr>
              <a:endCxn id="251" idx="0"/>
            </p:cNvCxnSpPr>
            <p:nvPr/>
          </p:nvCxnSpPr>
          <p:spPr>
            <a:xfrm>
              <a:off x="2030261" y="1219348"/>
              <a:ext cx="1500" cy="30300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65" name="Google Shape;265;p32"/>
          <p:cNvSpPr txBox="1"/>
          <p:nvPr/>
        </p:nvSpPr>
        <p:spPr>
          <a:xfrm>
            <a:off x="3858250" y="610175"/>
            <a:ext cx="4941300" cy="4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wa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ransform  (“bam”)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bwa mem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${input.fastq} | 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samtools view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-B &gt; ${output.bam}”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ortsam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ilter (“sorted”)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SortSam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${input.bam} -o ${output.bam}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arkdups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ilter (“markdups”)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MarkDuplicates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${input.bam} -o ${output.bam}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haplotypecaller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ransform (“vcf”)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HaplotypeCaller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${input.bam} -o ${output.vcf}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trelka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ransform (“vcf”) {</a:t>
            </a:r>
            <a:br>
              <a:rPr lang="en-GB" sz="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configStrelka.py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${input.bam} -o ${output.vcf}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gatherVcf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roduce (“vcf”)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GatherVcfs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${input1.vcf} -I ${input2.vcf} -o ${output.vcf}”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Roboto Mono"/>
                <a:ea typeface="Roboto Mono"/>
                <a:cs typeface="Roboto Mono"/>
                <a:sym typeface="Roboto Mono"/>
              </a:rPr>
              <a:t>Bpipe.run {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Roboto Mono"/>
                <a:ea typeface="Roboto Mono"/>
                <a:cs typeface="Roboto Mono"/>
                <a:sym typeface="Roboto Mono"/>
              </a:rPr>
              <a:t>     bwa + sortsam + markdups + [ strelka, haplotypecaller ] + gatherVcf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3858238" y="187600"/>
            <a:ext cx="2843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bpipe / seqliner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/>
        </p:nvSpPr>
        <p:spPr>
          <a:xfrm>
            <a:off x="4329938" y="332600"/>
            <a:ext cx="2843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bpipe / seqliner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4329950" y="755188"/>
            <a:ext cx="4646700" cy="4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bwa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transform  (“bam”)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exec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bwa mem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${input.fastq} | 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samtools view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-B &gt; ${output.bam}”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sortsam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filter (“sorted”)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exec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SortSam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${input.bam} -o ${output.bam}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markdups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filter (“markdups”)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exec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MarkDuplicates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${input.bam} -o ${output.bam}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haplotypecaller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transform (“vcf”)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exec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HaplotypeCaller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${input.bam} -o ${output.vcf}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strelka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transform (“vcf”) {</a:t>
            </a:r>
            <a:br>
              <a:rPr lang="en-GB" sz="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 exec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configStrelka.py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${input.bam} -o ${output.vcf}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gatherVcf =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produce (“vcf”) {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    exec “</a:t>
            </a:r>
            <a:r>
              <a:rPr lang="en-GB" sz="600">
                <a:solidFill>
                  <a:srgbClr val="AD3192"/>
                </a:solidFill>
                <a:latin typeface="Roboto Mono"/>
                <a:ea typeface="Roboto Mono"/>
                <a:cs typeface="Roboto Mono"/>
                <a:sym typeface="Roboto Mono"/>
              </a:rPr>
              <a:t>gatk GatherVcfs</a:t>
            </a: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-I ${input1.vcf} -I ${input2.vcf} -o ${output.vcf}” 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Roboto Mono"/>
                <a:ea typeface="Roboto Mono"/>
                <a:cs typeface="Roboto Mono"/>
                <a:sym typeface="Roboto Mono"/>
              </a:rPr>
              <a:t>Bpipe.run {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Roboto Mono"/>
                <a:ea typeface="Roboto Mono"/>
                <a:cs typeface="Roboto Mono"/>
                <a:sym typeface="Roboto Mono"/>
              </a:rPr>
              <a:t>     bwa + sortsam + markdups + [ strelka, haplotypecaller ] + gatherVcf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311700" y="445025"/>
            <a:ext cx="241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Limitations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311700" y="1134000"/>
            <a:ext cx="367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3192"/>
              </a:buClr>
              <a:buSzPts val="1800"/>
              <a:buFont typeface="Nunito"/>
              <a:buChar char="-"/>
            </a:pPr>
            <a:r>
              <a:rPr lang="en-GB">
                <a:solidFill>
                  <a:srgbClr val="AD3192"/>
                </a:solidFill>
                <a:latin typeface="Nunito"/>
                <a:ea typeface="Nunito"/>
                <a:cs typeface="Nunito"/>
                <a:sym typeface="Nunito"/>
              </a:rPr>
              <a:t>Portability</a:t>
            </a:r>
            <a:endParaRPr>
              <a:solidFill>
                <a:srgbClr val="AD319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locked to shared infrastructure</a:t>
            </a:r>
            <a:br>
              <a:rPr lang="en-GB" sz="1400">
                <a:latin typeface="Nunito"/>
                <a:ea typeface="Nunito"/>
                <a:cs typeface="Nunito"/>
                <a:sym typeface="Nunito"/>
              </a:rPr>
            </a:b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Limited </a:t>
            </a:r>
            <a:r>
              <a:rPr lang="en-GB">
                <a:solidFill>
                  <a:srgbClr val="AD3192"/>
                </a:solidFill>
                <a:latin typeface="Nunito"/>
                <a:ea typeface="Nunito"/>
                <a:cs typeface="Nunito"/>
                <a:sym typeface="Nunito"/>
              </a:rPr>
              <a:t>engine support</a:t>
            </a:r>
            <a:endParaRPr>
              <a:solidFill>
                <a:srgbClr val="AD319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DNANexus, Terra, SevenBridges</a:t>
            </a:r>
            <a:br>
              <a:rPr lang="en-GB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solidFill>
                  <a:srgbClr val="AD3192"/>
                </a:solidFill>
                <a:latin typeface="Nunito"/>
                <a:ea typeface="Nunito"/>
                <a:cs typeface="Nunito"/>
                <a:sym typeface="Nunito"/>
              </a:rPr>
              <a:t>Inefficient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with resources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scale for complex pipelines</a:t>
            </a:r>
            <a:br>
              <a:rPr lang="en-GB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Written in </a:t>
            </a:r>
            <a:r>
              <a:rPr lang="en-GB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Groovy </a:t>
            </a:r>
            <a:r>
              <a:rPr lang="en-GB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language</a:t>
            </a:r>
            <a:endParaRPr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unito"/>
              <a:buChar char="-"/>
            </a:pPr>
            <a:r>
              <a:rPr lang="en-GB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limited skill in this field</a:t>
            </a:r>
            <a:endParaRPr sz="1400">
              <a:solidFill>
                <a:srgbClr val="59595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D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D319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