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1" r:id="rId2"/>
    <p:sldId id="293" r:id="rId3"/>
    <p:sldId id="315" r:id="rId4"/>
    <p:sldId id="316" r:id="rId5"/>
    <p:sldId id="317" r:id="rId6"/>
    <p:sldId id="314" r:id="rId7"/>
    <p:sldId id="318" r:id="rId8"/>
    <p:sldId id="320" r:id="rId9"/>
    <p:sldId id="324" r:id="rId10"/>
    <p:sldId id="325" r:id="rId11"/>
    <p:sldId id="326" r:id="rId12"/>
    <p:sldId id="328" r:id="rId13"/>
    <p:sldId id="327" r:id="rId14"/>
    <p:sldId id="329" r:id="rId15"/>
    <p:sldId id="330" r:id="rId16"/>
    <p:sldId id="332" r:id="rId17"/>
    <p:sldId id="333" r:id="rId18"/>
    <p:sldId id="336" r:id="rId19"/>
    <p:sldId id="334" r:id="rId20"/>
    <p:sldId id="335" r:id="rId21"/>
    <p:sldId id="269" r:id="rId22"/>
    <p:sldId id="32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91951-30A0-4028-9825-AABA46F44F90}" type="datetimeFigureOut">
              <a:rPr lang="en-GB" smtClean="0"/>
              <a:t>19/09/2017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3D564-EB57-4053-A729-4B22EC39C50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4135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3D564-EB57-4053-A729-4B22EC39C50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8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054F-DEA8-4E23-B60A-5580D6CD97B2}" type="datetimeFigureOut">
              <a:rPr lang="en-GB" smtClean="0"/>
              <a:pPr/>
              <a:t>19/09/2017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0478-D218-43A4-BF97-B56837ADBE5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054F-DEA8-4E23-B60A-5580D6CD97B2}" type="datetimeFigureOut">
              <a:rPr lang="en-GB" smtClean="0"/>
              <a:pPr/>
              <a:t>19/09/2017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0478-D218-43A4-BF97-B56837ADBE5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054F-DEA8-4E23-B60A-5580D6CD97B2}" type="datetimeFigureOut">
              <a:rPr lang="en-GB" smtClean="0"/>
              <a:pPr/>
              <a:t>19/09/2017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0478-D218-43A4-BF97-B56837ADBE5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054F-DEA8-4E23-B60A-5580D6CD97B2}" type="datetimeFigureOut">
              <a:rPr lang="en-GB" smtClean="0"/>
              <a:pPr/>
              <a:t>19/09/2017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0478-D218-43A4-BF97-B56837ADBE5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054F-DEA8-4E23-B60A-5580D6CD97B2}" type="datetimeFigureOut">
              <a:rPr lang="en-GB" smtClean="0"/>
              <a:pPr/>
              <a:t>19/09/2017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0478-D218-43A4-BF97-B56837ADBE5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054F-DEA8-4E23-B60A-5580D6CD97B2}" type="datetimeFigureOut">
              <a:rPr lang="en-GB" smtClean="0"/>
              <a:pPr/>
              <a:t>19/09/2017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0478-D218-43A4-BF97-B56837ADBE5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054F-DEA8-4E23-B60A-5580D6CD97B2}" type="datetimeFigureOut">
              <a:rPr lang="en-GB" smtClean="0"/>
              <a:pPr/>
              <a:t>19/09/2017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0478-D218-43A4-BF97-B56837ADBE5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054F-DEA8-4E23-B60A-5580D6CD97B2}" type="datetimeFigureOut">
              <a:rPr lang="en-GB" smtClean="0"/>
              <a:pPr/>
              <a:t>19/09/2017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0478-D218-43A4-BF97-B56837ADBE5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054F-DEA8-4E23-B60A-5580D6CD97B2}" type="datetimeFigureOut">
              <a:rPr lang="en-GB" smtClean="0"/>
              <a:pPr/>
              <a:t>19/09/2017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0478-D218-43A4-BF97-B56837ADBE5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054F-DEA8-4E23-B60A-5580D6CD97B2}" type="datetimeFigureOut">
              <a:rPr lang="en-GB" smtClean="0"/>
              <a:pPr/>
              <a:t>19/09/2017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0478-D218-43A4-BF97-B56837ADBE5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054F-DEA8-4E23-B60A-5580D6CD97B2}" type="datetimeFigureOut">
              <a:rPr lang="en-GB" smtClean="0"/>
              <a:pPr/>
              <a:t>19/09/2017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0478-D218-43A4-BF97-B56837ADBE5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B054F-DEA8-4E23-B60A-5580D6CD97B2}" type="datetimeFigureOut">
              <a:rPr lang="en-GB" smtClean="0"/>
              <a:pPr/>
              <a:t>19/09/2017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D0478-D218-43A4-BF97-B56837ADBE5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 dir="vert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agilemanifesto.org/principl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agilemanifesto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COMP08035 Computer Games Design</a:t>
            </a:r>
            <a:endParaRPr lang="en-GB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92941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buNone/>
            </a:pP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 02 Lecture – The Game Development Lifecycle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415" y="3212976"/>
            <a:ext cx="4504710" cy="3284984"/>
          </a:xfrm>
          <a:prstGeom prst="rect">
            <a:avLst/>
          </a:prstGeom>
          <a:effectLst>
            <a:glow rad="101600">
              <a:srgbClr val="002060">
                <a:alpha val="60000"/>
              </a:srgbClr>
            </a:glow>
          </a:effectLst>
          <a:scene3d>
            <a:camera prst="isometricOffAxis2Left"/>
            <a:lightRig rig="threePt" dir="t"/>
          </a:scene3d>
          <a:sp3d>
            <a:bevelT prst="angle"/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073821"/>
            <a:ext cx="3888432" cy="2731443"/>
          </a:xfrm>
          <a:prstGeom prst="rect">
            <a:avLst/>
          </a:prstGeom>
          <a:effectLst>
            <a:glow rad="101600">
              <a:srgbClr val="002060">
                <a:alpha val="60000"/>
              </a:srgbClr>
            </a:glow>
          </a:effectLst>
          <a:scene3d>
            <a:camera prst="isometricOffAxis1Right"/>
            <a:lightRig rig="threePt" dir="t"/>
          </a:scene3d>
          <a:sp3d>
            <a:bevelT prst="angle"/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81" y="3054585"/>
            <a:ext cx="8724639" cy="39028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Agile Manifesto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061" y="908720"/>
            <a:ext cx="8229600" cy="2880320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en-GB" sz="800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en-GB" sz="2000" dirty="0" smtClean="0"/>
              <a:t>Principles of the Agile Manifesto continued: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GB" sz="800" dirty="0" smtClean="0"/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arenR" startAt="8"/>
            </a:pPr>
            <a:r>
              <a:rPr lang="en-GB" sz="2000" dirty="0" smtClean="0"/>
              <a:t>agile </a:t>
            </a:r>
            <a:r>
              <a:rPr lang="en-GB" sz="2000" dirty="0"/>
              <a:t>processes promote sustainable development;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arenR" startAt="8"/>
            </a:pPr>
            <a:r>
              <a:rPr lang="en-GB" sz="2000" dirty="0" smtClean="0"/>
              <a:t>technical </a:t>
            </a:r>
            <a:r>
              <a:rPr lang="en-GB" sz="2000" dirty="0"/>
              <a:t>excellence and good design enhances agility;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arenR" startAt="8"/>
            </a:pPr>
            <a:r>
              <a:rPr lang="en-GB" sz="2000" dirty="0" smtClean="0"/>
              <a:t>simplicity </a:t>
            </a:r>
            <a:r>
              <a:rPr lang="en-GB" sz="2000" dirty="0"/>
              <a:t>is essential;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arenR" startAt="8"/>
            </a:pPr>
            <a:r>
              <a:rPr lang="en-GB" sz="2000" dirty="0" smtClean="0"/>
              <a:t>architectures</a:t>
            </a:r>
            <a:r>
              <a:rPr lang="en-GB" sz="2000" dirty="0"/>
              <a:t>, requirements, and designs come via self-organising teams</a:t>
            </a:r>
            <a:r>
              <a:rPr lang="en-GB" sz="2000" dirty="0" smtClean="0"/>
              <a:t>;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arenR" startAt="8"/>
            </a:pPr>
            <a:r>
              <a:rPr lang="en-GB" sz="2000" dirty="0"/>
              <a:t>t</a:t>
            </a:r>
            <a:r>
              <a:rPr lang="en-GB" sz="2000" dirty="0" smtClean="0"/>
              <a:t>eam reflects on how to become more effective.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arenR" startAt="8"/>
            </a:pPr>
            <a:endParaRPr lang="en-GB" sz="2000" dirty="0"/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arenR" startAt="8"/>
            </a:pPr>
            <a:endParaRPr lang="en-GB" sz="20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GB" sz="2000" dirty="0"/>
          </a:p>
          <a:p>
            <a:pPr marL="0" indent="0" algn="just">
              <a:spcBef>
                <a:spcPts val="0"/>
              </a:spcBef>
              <a:buNone/>
            </a:pPr>
            <a:endParaRPr lang="en-GB" sz="2000" dirty="0" smtClean="0"/>
          </a:p>
          <a:p>
            <a:pPr marL="457200" indent="-457200" algn="just">
              <a:spcBef>
                <a:spcPts val="0"/>
              </a:spcBef>
              <a:buFont typeface="+mj-lt"/>
              <a:buAutoNum type="arabicParenR"/>
            </a:pPr>
            <a:endParaRPr lang="en-GB" sz="2000" dirty="0"/>
          </a:p>
          <a:p>
            <a:pPr marL="0" indent="0" algn="just">
              <a:spcBef>
                <a:spcPts val="0"/>
              </a:spcBef>
              <a:buNone/>
            </a:pPr>
            <a:endParaRPr lang="en-GB" sz="2000" dirty="0"/>
          </a:p>
          <a:p>
            <a:pPr marL="0" indent="0" algn="just">
              <a:spcBef>
                <a:spcPts val="0"/>
              </a:spcBef>
              <a:buNone/>
            </a:pPr>
            <a:endParaRPr lang="en-GB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73481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Quality Assurance (QA)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84576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GB" sz="2000" dirty="0" smtClean="0"/>
              <a:t>QA testing known as “quality assurance”.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GB" sz="2000" dirty="0" smtClean="0"/>
              <a:t>This testing does not relate to how enjoyable the game is but looking for bugs.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GB" sz="8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en-GB" sz="2000" dirty="0" smtClean="0"/>
              <a:t>The main elements of Quality Assurance (QA) testing are (Gibson, 2015, p.152):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GB" sz="800" dirty="0"/>
          </a:p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GB" sz="2000" dirty="0" smtClean="0"/>
              <a:t>Find a bug in the game; </a:t>
            </a:r>
          </a:p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GB" sz="2000" dirty="0" smtClean="0"/>
              <a:t>Discover and write down the steps required to reproduce the bug;</a:t>
            </a:r>
          </a:p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GB" sz="2000" dirty="0" smtClean="0"/>
              <a:t>Prioritise the bug. Does it crash the game? How likely is it to occur for a normal player? How noticeable is it?</a:t>
            </a:r>
          </a:p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GB" sz="2000" dirty="0" smtClean="0"/>
              <a:t>Inform engineering team so they can fix it.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GB" sz="800" dirty="0"/>
          </a:p>
          <a:p>
            <a:pPr marL="0" indent="0" algn="just">
              <a:spcBef>
                <a:spcPts val="0"/>
              </a:spcBef>
              <a:buNone/>
            </a:pPr>
            <a:endParaRPr lang="en-GB" sz="2000" dirty="0" smtClean="0"/>
          </a:p>
          <a:p>
            <a:pPr marL="457200" indent="-457200" algn="just">
              <a:spcBef>
                <a:spcPts val="0"/>
              </a:spcBef>
              <a:buFont typeface="+mj-lt"/>
              <a:buAutoNum type="arabicParenR"/>
            </a:pPr>
            <a:endParaRPr lang="en-GB" sz="2000" dirty="0" smtClean="0"/>
          </a:p>
          <a:p>
            <a:pPr marL="457200" indent="-457200" algn="just">
              <a:spcBef>
                <a:spcPts val="0"/>
              </a:spcBef>
              <a:buFont typeface="+mj-lt"/>
              <a:buAutoNum type="arabicParenR"/>
            </a:pPr>
            <a:endParaRPr lang="en-GB" sz="2000" dirty="0"/>
          </a:p>
          <a:p>
            <a:pPr marL="0" indent="0" algn="just">
              <a:spcBef>
                <a:spcPts val="0"/>
              </a:spcBef>
              <a:buNone/>
            </a:pPr>
            <a:endParaRPr lang="en-GB" sz="2000" dirty="0"/>
          </a:p>
          <a:p>
            <a:pPr marL="0" indent="0" algn="just">
              <a:spcBef>
                <a:spcPts val="0"/>
              </a:spcBef>
              <a:buNone/>
            </a:pPr>
            <a:endParaRPr lang="en-GB" sz="24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119" y="4005064"/>
            <a:ext cx="2783681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0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Quality Assurance (QA)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84576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GB" sz="2000" dirty="0" smtClean="0"/>
              <a:t>QA testing involves the following stages (Fullerton, 2014, p.418, p.421) 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GB" sz="800" dirty="0"/>
          </a:p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GB" sz="2000" dirty="0" smtClean="0"/>
              <a:t>QA team creates a test plan;</a:t>
            </a:r>
          </a:p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GB" sz="2000" dirty="0" smtClean="0"/>
              <a:t>QA engineers run tests against current build;</a:t>
            </a:r>
          </a:p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GB" sz="2000" dirty="0" smtClean="0"/>
              <a:t>Bugs then entered into database;</a:t>
            </a:r>
          </a:p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GB" sz="2000" dirty="0" smtClean="0"/>
              <a:t>Bugs are assigned to specific individuals;</a:t>
            </a:r>
          </a:p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GB" sz="2000" dirty="0" smtClean="0"/>
              <a:t>Fixed bugs are sent back to the QA team for retesting;</a:t>
            </a:r>
          </a:p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GB" sz="2000" dirty="0" smtClean="0"/>
              <a:t>QA team satisfied bug fixed it is marked “resolved” in database.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GB" sz="800" dirty="0"/>
          </a:p>
          <a:p>
            <a:pPr algn="just">
              <a:spcBef>
                <a:spcPts val="0"/>
              </a:spcBef>
            </a:pPr>
            <a:r>
              <a:rPr lang="en-GB" sz="2000" dirty="0" smtClean="0"/>
              <a:t>Typical console title will have several thousand bugs in database;</a:t>
            </a:r>
          </a:p>
          <a:p>
            <a:pPr algn="just">
              <a:spcBef>
                <a:spcPts val="0"/>
              </a:spcBef>
            </a:pPr>
            <a:r>
              <a:rPr lang="en-GB" sz="2000" dirty="0" smtClean="0"/>
              <a:t>Programmers work through database systematically;</a:t>
            </a:r>
          </a:p>
          <a:p>
            <a:pPr algn="just">
              <a:spcBef>
                <a:spcPts val="0"/>
              </a:spcBef>
            </a:pPr>
            <a:r>
              <a:rPr lang="en-GB" sz="2000" dirty="0" smtClean="0"/>
              <a:t>Highest priority bugs eliminated first;</a:t>
            </a:r>
          </a:p>
          <a:p>
            <a:pPr algn="just">
              <a:spcBef>
                <a:spcPts val="0"/>
              </a:spcBef>
            </a:pPr>
            <a:r>
              <a:rPr lang="en-GB" sz="2000" dirty="0" smtClean="0"/>
              <a:t>No more “priority 1” bugs in database = project is a beta;</a:t>
            </a:r>
          </a:p>
          <a:p>
            <a:pPr algn="just">
              <a:spcBef>
                <a:spcPts val="0"/>
              </a:spcBef>
            </a:pPr>
            <a:r>
              <a:rPr lang="en-GB" sz="2000" dirty="0" smtClean="0"/>
              <a:t>Final stage of project = “gold code” = all bugs resolved.</a:t>
            </a:r>
          </a:p>
          <a:p>
            <a:pPr algn="just">
              <a:spcBef>
                <a:spcPts val="0"/>
              </a:spcBef>
            </a:pPr>
            <a:endParaRPr lang="en-GB" sz="20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GB" sz="800" dirty="0"/>
          </a:p>
          <a:p>
            <a:pPr marL="0" indent="0" algn="just">
              <a:spcBef>
                <a:spcPts val="0"/>
              </a:spcBef>
              <a:buNone/>
            </a:pPr>
            <a:endParaRPr lang="en-GB" sz="2000" dirty="0" smtClean="0"/>
          </a:p>
          <a:p>
            <a:pPr marL="457200" indent="-457200" algn="just">
              <a:spcBef>
                <a:spcPts val="0"/>
              </a:spcBef>
              <a:buFont typeface="+mj-lt"/>
              <a:buAutoNum type="arabicParenR"/>
            </a:pPr>
            <a:endParaRPr lang="en-GB" sz="2000" dirty="0" smtClean="0"/>
          </a:p>
          <a:p>
            <a:pPr marL="457200" indent="-457200" algn="just">
              <a:spcBef>
                <a:spcPts val="0"/>
              </a:spcBef>
              <a:buFont typeface="+mj-lt"/>
              <a:buAutoNum type="arabicParenR"/>
            </a:pPr>
            <a:endParaRPr lang="en-GB" sz="2000" dirty="0"/>
          </a:p>
          <a:p>
            <a:pPr marL="0" indent="0" algn="just">
              <a:spcBef>
                <a:spcPts val="0"/>
              </a:spcBef>
              <a:buNone/>
            </a:pPr>
            <a:endParaRPr lang="en-GB" sz="2000" dirty="0"/>
          </a:p>
          <a:p>
            <a:pPr marL="0" indent="0" algn="just">
              <a:spcBef>
                <a:spcPts val="0"/>
              </a:spcBef>
              <a:buNone/>
            </a:pPr>
            <a:endParaRPr lang="en-GB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47278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Game Testing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84576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GB" sz="2000" dirty="0" smtClean="0"/>
              <a:t>Two main aims of game testing (</a:t>
            </a:r>
            <a:r>
              <a:rPr lang="en-GB" sz="2000" dirty="0" err="1" smtClean="0"/>
              <a:t>Schutz</a:t>
            </a:r>
            <a:r>
              <a:rPr lang="en-GB" sz="2000" dirty="0" smtClean="0"/>
              <a:t> and Bryant, 2017, p.21):</a:t>
            </a:r>
            <a:endParaRPr lang="en-GB" sz="800" dirty="0"/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GB" sz="2000" dirty="0" smtClean="0"/>
              <a:t>Find defects that are in the game code or design;</a:t>
            </a: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GB" sz="2000" dirty="0" smtClean="0"/>
              <a:t>Demonstrate which parts of the game are working properly.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b="1" dirty="0" smtClean="0"/>
              <a:t>Test Phases </a:t>
            </a:r>
          </a:p>
          <a:p>
            <a:pPr marL="228600" indent="-228600" algn="just">
              <a:spcBef>
                <a:spcPts val="0"/>
              </a:spcBef>
              <a:buFont typeface="+mj-lt"/>
              <a:buAutoNum type="arabicParenR"/>
            </a:pPr>
            <a:endParaRPr lang="en-GB" sz="8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GB" sz="800" dirty="0"/>
          </a:p>
          <a:p>
            <a:pPr marL="0" indent="0" algn="just">
              <a:spcBef>
                <a:spcPts val="0"/>
              </a:spcBef>
              <a:buNone/>
            </a:pPr>
            <a:endParaRPr lang="en-GB" sz="20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GB" sz="2000" dirty="0" smtClean="0"/>
          </a:p>
          <a:p>
            <a:pPr marL="457200" indent="-457200" algn="just">
              <a:spcBef>
                <a:spcPts val="0"/>
              </a:spcBef>
              <a:buFont typeface="+mj-lt"/>
              <a:buAutoNum type="arabicParenR"/>
            </a:pPr>
            <a:endParaRPr lang="en-GB" sz="2000" dirty="0"/>
          </a:p>
          <a:p>
            <a:pPr marL="0" indent="0" algn="just">
              <a:spcBef>
                <a:spcPts val="0"/>
              </a:spcBef>
              <a:buNone/>
            </a:pPr>
            <a:endParaRPr lang="en-GB" sz="2000" dirty="0"/>
          </a:p>
          <a:p>
            <a:pPr marL="0" indent="0" algn="just">
              <a:spcBef>
                <a:spcPts val="0"/>
              </a:spcBef>
              <a:buNone/>
            </a:pPr>
            <a:endParaRPr lang="en-GB" sz="24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348880"/>
            <a:ext cx="2495550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3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Test Phases: Alpha Testing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84576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GB" sz="2000" dirty="0" smtClean="0"/>
              <a:t>The main purposes of </a:t>
            </a:r>
            <a:r>
              <a:rPr lang="en-GB" sz="2000" b="1" dirty="0" smtClean="0"/>
              <a:t>Alpha Testing </a:t>
            </a:r>
            <a:r>
              <a:rPr lang="en-GB" sz="2000" dirty="0" smtClean="0"/>
              <a:t>(Schultz and Bryant, 2017, pp. 108-109):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GB" sz="800" dirty="0"/>
          </a:p>
          <a:p>
            <a:pPr algn="just">
              <a:spcBef>
                <a:spcPts val="0"/>
              </a:spcBef>
            </a:pPr>
            <a:r>
              <a:rPr lang="en-GB" sz="2000" dirty="0" smtClean="0"/>
              <a:t>Testing conducted in-house;</a:t>
            </a:r>
          </a:p>
          <a:p>
            <a:pPr algn="just">
              <a:spcBef>
                <a:spcPts val="0"/>
              </a:spcBef>
            </a:pPr>
            <a:r>
              <a:rPr lang="en-GB" sz="2000" dirty="0" smtClean="0"/>
              <a:t>Performed by employees making the software;</a:t>
            </a:r>
          </a:p>
          <a:p>
            <a:pPr algn="just">
              <a:spcBef>
                <a:spcPts val="0"/>
              </a:spcBef>
            </a:pPr>
            <a:r>
              <a:rPr lang="en-GB" sz="2000" dirty="0" smtClean="0"/>
              <a:t>Game design is fine tuned;</a:t>
            </a:r>
          </a:p>
          <a:p>
            <a:pPr algn="just">
              <a:spcBef>
                <a:spcPts val="0"/>
              </a:spcBef>
            </a:pPr>
            <a:r>
              <a:rPr lang="en-GB" sz="2000" dirty="0" smtClean="0"/>
              <a:t>Features play tested, revised or removed;</a:t>
            </a:r>
          </a:p>
          <a:p>
            <a:pPr algn="just">
              <a:spcBef>
                <a:spcPts val="0"/>
              </a:spcBef>
            </a:pPr>
            <a:r>
              <a:rPr lang="en-GB" sz="2000" dirty="0" smtClean="0"/>
              <a:t>Missing assets are integrated;</a:t>
            </a:r>
          </a:p>
          <a:p>
            <a:pPr algn="just">
              <a:spcBef>
                <a:spcPts val="0"/>
              </a:spcBef>
            </a:pPr>
            <a:r>
              <a:rPr lang="en-GB" sz="2000" dirty="0" smtClean="0"/>
              <a:t>Systems created by different programmers are linked together;</a:t>
            </a:r>
          </a:p>
          <a:p>
            <a:pPr algn="just">
              <a:spcBef>
                <a:spcPts val="0"/>
              </a:spcBef>
            </a:pPr>
            <a:r>
              <a:rPr lang="en-GB" sz="2000" dirty="0" smtClean="0"/>
              <a:t>Code and art teams check new work into build (check for defects);</a:t>
            </a:r>
          </a:p>
          <a:p>
            <a:pPr algn="just">
              <a:spcBef>
                <a:spcPts val="0"/>
              </a:spcBef>
            </a:pPr>
            <a:r>
              <a:rPr lang="en-GB" sz="2000" dirty="0" smtClean="0"/>
              <a:t>All modules of game tested at least once;</a:t>
            </a:r>
          </a:p>
          <a:p>
            <a:pPr algn="just">
              <a:spcBef>
                <a:spcPts val="0"/>
              </a:spcBef>
            </a:pPr>
            <a:r>
              <a:rPr lang="en-GB" sz="2000" dirty="0" smtClean="0"/>
              <a:t>Performance baselines established (frame rate, load times).</a:t>
            </a:r>
          </a:p>
          <a:p>
            <a:pPr algn="just">
              <a:spcBef>
                <a:spcPts val="0"/>
              </a:spcBef>
            </a:pPr>
            <a:endParaRPr lang="en-GB" sz="2000" dirty="0" smtClean="0"/>
          </a:p>
          <a:p>
            <a:pPr algn="just">
              <a:spcBef>
                <a:spcPts val="0"/>
              </a:spcBef>
            </a:pPr>
            <a:endParaRPr lang="en-GB" sz="2000" dirty="0" smtClean="0"/>
          </a:p>
          <a:p>
            <a:pPr algn="just">
              <a:spcBef>
                <a:spcPts val="0"/>
              </a:spcBef>
            </a:pPr>
            <a:endParaRPr lang="en-GB" sz="20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GB" sz="2000" dirty="0"/>
          </a:p>
          <a:p>
            <a:pPr marL="0" indent="0" algn="just">
              <a:spcBef>
                <a:spcPts val="0"/>
              </a:spcBef>
              <a:buNone/>
            </a:pPr>
            <a:endParaRPr lang="en-GB" sz="800" dirty="0"/>
          </a:p>
          <a:p>
            <a:pPr marL="0" indent="0" algn="just">
              <a:spcBef>
                <a:spcPts val="0"/>
              </a:spcBef>
              <a:buNone/>
            </a:pPr>
            <a:endParaRPr lang="en-GB" sz="2000" dirty="0" smtClean="0"/>
          </a:p>
          <a:p>
            <a:pPr marL="457200" indent="-457200" algn="just">
              <a:spcBef>
                <a:spcPts val="0"/>
              </a:spcBef>
              <a:buFont typeface="+mj-lt"/>
              <a:buAutoNum type="arabicParenR"/>
            </a:pPr>
            <a:endParaRPr lang="en-GB" sz="2000" dirty="0" smtClean="0"/>
          </a:p>
          <a:p>
            <a:pPr marL="457200" indent="-457200" algn="just">
              <a:spcBef>
                <a:spcPts val="0"/>
              </a:spcBef>
              <a:buFont typeface="+mj-lt"/>
              <a:buAutoNum type="arabicParenR"/>
            </a:pPr>
            <a:endParaRPr lang="en-GB" sz="2000" dirty="0"/>
          </a:p>
          <a:p>
            <a:pPr marL="0" indent="0" algn="just">
              <a:spcBef>
                <a:spcPts val="0"/>
              </a:spcBef>
              <a:buNone/>
            </a:pPr>
            <a:endParaRPr lang="en-GB" sz="2000" dirty="0"/>
          </a:p>
          <a:p>
            <a:pPr marL="0" indent="0" algn="just">
              <a:spcBef>
                <a:spcPts val="0"/>
              </a:spcBef>
              <a:buNone/>
            </a:pPr>
            <a:endParaRPr lang="en-GB" sz="24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358" y="4293096"/>
            <a:ext cx="3583285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2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Test Phases: Beta Testing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84576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GB" sz="2000" dirty="0" smtClean="0"/>
              <a:t>Criteria typical of </a:t>
            </a:r>
            <a:r>
              <a:rPr lang="en-GB" sz="2000" b="1" dirty="0" smtClean="0"/>
              <a:t>Beta Testing </a:t>
            </a:r>
            <a:r>
              <a:rPr lang="en-GB" sz="2000" dirty="0" smtClean="0"/>
              <a:t>for a console game (Schultz and Bryant, 2017, pp. 110-113):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GB" sz="800" dirty="0"/>
          </a:p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GB" sz="2000" dirty="0" smtClean="0"/>
              <a:t>All features and options are implemented;</a:t>
            </a:r>
          </a:p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GB" sz="2000" dirty="0" smtClean="0"/>
              <a:t>Code passes at least 100% of platform TRC (Technical Requirements Checklist);</a:t>
            </a:r>
          </a:p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GB" sz="2000" dirty="0" smtClean="0"/>
              <a:t>Game can be navigated on all paths;</a:t>
            </a:r>
          </a:p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GB" sz="2000" dirty="0" smtClean="0"/>
              <a:t>Entire graphical user interface (GUI) is final;</a:t>
            </a:r>
          </a:p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GB" sz="2000" dirty="0" smtClean="0"/>
              <a:t>Game is compatible with all specified hardware and software configurations;</a:t>
            </a:r>
          </a:p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GB" sz="2000" dirty="0" smtClean="0"/>
              <a:t>Game logic and AI is final;</a:t>
            </a:r>
          </a:p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GB" sz="2000" dirty="0" smtClean="0"/>
              <a:t>All controllers work;</a:t>
            </a:r>
          </a:p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GB" sz="2000" dirty="0" smtClean="0"/>
              <a:t>Final artwork is implemented;</a:t>
            </a:r>
          </a:p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GB" sz="2000" dirty="0" smtClean="0"/>
              <a:t>Final audio is implemented;</a:t>
            </a:r>
          </a:p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GB" sz="2000" dirty="0" smtClean="0"/>
              <a:t>All online modes are complete and testable;</a:t>
            </a:r>
          </a:p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GB" sz="2000" dirty="0" smtClean="0"/>
              <a:t>All language version text is implemented and ready for simultaneous release.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GB" sz="2000" dirty="0"/>
          </a:p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endParaRPr lang="en-GB" sz="20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GB" sz="800" dirty="0"/>
          </a:p>
          <a:p>
            <a:pPr algn="just">
              <a:spcBef>
                <a:spcPts val="0"/>
              </a:spcBef>
            </a:pPr>
            <a:endParaRPr lang="en-GB" sz="2000" dirty="0" smtClean="0"/>
          </a:p>
          <a:p>
            <a:pPr algn="just">
              <a:spcBef>
                <a:spcPts val="0"/>
              </a:spcBef>
            </a:pPr>
            <a:endParaRPr lang="en-GB" sz="2000" dirty="0" smtClean="0"/>
          </a:p>
          <a:p>
            <a:pPr algn="just">
              <a:spcBef>
                <a:spcPts val="0"/>
              </a:spcBef>
            </a:pPr>
            <a:endParaRPr lang="en-GB" sz="20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GB" sz="2000" dirty="0"/>
          </a:p>
          <a:p>
            <a:pPr marL="0" indent="0" algn="just">
              <a:spcBef>
                <a:spcPts val="0"/>
              </a:spcBef>
              <a:buNone/>
            </a:pPr>
            <a:endParaRPr lang="en-GB" sz="800" dirty="0"/>
          </a:p>
          <a:p>
            <a:pPr marL="0" indent="0" algn="just">
              <a:spcBef>
                <a:spcPts val="0"/>
              </a:spcBef>
              <a:buNone/>
            </a:pPr>
            <a:endParaRPr lang="en-GB" sz="2000" dirty="0" smtClean="0"/>
          </a:p>
          <a:p>
            <a:pPr marL="457200" indent="-457200" algn="just">
              <a:spcBef>
                <a:spcPts val="0"/>
              </a:spcBef>
              <a:buFont typeface="+mj-lt"/>
              <a:buAutoNum type="arabicParenR"/>
            </a:pPr>
            <a:endParaRPr lang="en-GB" sz="2000" dirty="0" smtClean="0"/>
          </a:p>
          <a:p>
            <a:pPr marL="457200" indent="-457200" algn="just">
              <a:spcBef>
                <a:spcPts val="0"/>
              </a:spcBef>
              <a:buFont typeface="+mj-lt"/>
              <a:buAutoNum type="arabicParenR"/>
            </a:pPr>
            <a:endParaRPr lang="en-GB" sz="2000" dirty="0"/>
          </a:p>
          <a:p>
            <a:pPr marL="0" indent="0" algn="just">
              <a:spcBef>
                <a:spcPts val="0"/>
              </a:spcBef>
              <a:buNone/>
            </a:pPr>
            <a:endParaRPr lang="en-GB" sz="2000" dirty="0"/>
          </a:p>
          <a:p>
            <a:pPr marL="0" indent="0" algn="just">
              <a:spcBef>
                <a:spcPts val="0"/>
              </a:spcBef>
              <a:buNone/>
            </a:pPr>
            <a:endParaRPr lang="en-GB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46236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Test Phases: Gold Testing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84576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GB" sz="2000" dirty="0" smtClean="0"/>
              <a:t>Criteria typical of </a:t>
            </a:r>
            <a:r>
              <a:rPr lang="en-GB" sz="2000" b="1" dirty="0" smtClean="0"/>
              <a:t>Gold Testing </a:t>
            </a:r>
            <a:r>
              <a:rPr lang="en-GB" sz="2000" dirty="0" smtClean="0"/>
              <a:t>(release testing) for a console game (Schultz and Bryant, 2017, pp. 113-114):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GB" sz="800" dirty="0"/>
          </a:p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GB" sz="2000" dirty="0" smtClean="0"/>
              <a:t>All known Severity 1 bugs (crashes, hangs, major function failures) are fixed;</a:t>
            </a:r>
          </a:p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GB" sz="2000" dirty="0" smtClean="0"/>
              <a:t>Greater than 90% of all known Severity 2 bugs are fixed;</a:t>
            </a:r>
          </a:p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GB" sz="2000" dirty="0" smtClean="0"/>
              <a:t>Greater than 85% of all known Severity 3 bugs are fixed;</a:t>
            </a:r>
          </a:p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GB" sz="2000" dirty="0" smtClean="0"/>
              <a:t>Known open issues have a workaround that has been communicated to technical support;</a:t>
            </a:r>
          </a:p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GB" sz="2000" dirty="0" smtClean="0"/>
              <a:t>Release-level performance has been achieved.</a:t>
            </a:r>
          </a:p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endParaRPr lang="en-GB" sz="20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GB" sz="800" dirty="0"/>
          </a:p>
          <a:p>
            <a:pPr marL="0" indent="0" algn="just">
              <a:spcBef>
                <a:spcPts val="0"/>
              </a:spcBef>
              <a:buNone/>
            </a:pPr>
            <a:endParaRPr lang="en-GB" sz="2000" dirty="0"/>
          </a:p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endParaRPr lang="en-GB" sz="20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GB" sz="800" dirty="0"/>
          </a:p>
          <a:p>
            <a:pPr algn="just">
              <a:spcBef>
                <a:spcPts val="0"/>
              </a:spcBef>
            </a:pPr>
            <a:endParaRPr lang="en-GB" sz="2000" dirty="0" smtClean="0"/>
          </a:p>
          <a:p>
            <a:pPr algn="just">
              <a:spcBef>
                <a:spcPts val="0"/>
              </a:spcBef>
            </a:pPr>
            <a:endParaRPr lang="en-GB" sz="2000" dirty="0" smtClean="0"/>
          </a:p>
          <a:p>
            <a:pPr algn="just">
              <a:spcBef>
                <a:spcPts val="0"/>
              </a:spcBef>
            </a:pPr>
            <a:endParaRPr lang="en-GB" sz="20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GB" sz="2000" dirty="0"/>
          </a:p>
          <a:p>
            <a:pPr marL="0" indent="0" algn="just">
              <a:spcBef>
                <a:spcPts val="0"/>
              </a:spcBef>
              <a:buNone/>
            </a:pPr>
            <a:endParaRPr lang="en-GB" sz="800" dirty="0"/>
          </a:p>
          <a:p>
            <a:pPr marL="0" indent="0" algn="just">
              <a:spcBef>
                <a:spcPts val="0"/>
              </a:spcBef>
              <a:buNone/>
            </a:pPr>
            <a:endParaRPr lang="en-GB" sz="2000" dirty="0" smtClean="0"/>
          </a:p>
          <a:p>
            <a:pPr marL="457200" indent="-457200" algn="just">
              <a:spcBef>
                <a:spcPts val="0"/>
              </a:spcBef>
              <a:buFont typeface="+mj-lt"/>
              <a:buAutoNum type="arabicParenR"/>
            </a:pPr>
            <a:endParaRPr lang="en-GB" sz="2000" dirty="0" smtClean="0"/>
          </a:p>
          <a:p>
            <a:pPr marL="457200" indent="-457200" algn="just">
              <a:spcBef>
                <a:spcPts val="0"/>
              </a:spcBef>
              <a:buFont typeface="+mj-lt"/>
              <a:buAutoNum type="arabicParenR"/>
            </a:pPr>
            <a:endParaRPr lang="en-GB" sz="2000" dirty="0"/>
          </a:p>
          <a:p>
            <a:pPr marL="0" indent="0" algn="just">
              <a:spcBef>
                <a:spcPts val="0"/>
              </a:spcBef>
              <a:buNone/>
            </a:pPr>
            <a:endParaRPr lang="en-GB" sz="2000" dirty="0"/>
          </a:p>
          <a:p>
            <a:pPr marL="0" indent="0" algn="just">
              <a:spcBef>
                <a:spcPts val="0"/>
              </a:spcBef>
              <a:buNone/>
            </a:pPr>
            <a:endParaRPr lang="en-GB" sz="24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872748"/>
            <a:ext cx="3888433" cy="294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6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Test Phases: “Black Box” Testing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84576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GB" sz="2000" b="1" dirty="0" smtClean="0"/>
              <a:t>“Black Box” Testing </a:t>
            </a:r>
            <a:r>
              <a:rPr lang="en-GB" sz="2000" dirty="0" smtClean="0"/>
              <a:t>(Behavioural or Functional Testing):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GB" sz="800" dirty="0"/>
          </a:p>
          <a:p>
            <a:pPr algn="just">
              <a:spcBef>
                <a:spcPts val="0"/>
              </a:spcBef>
            </a:pPr>
            <a:r>
              <a:rPr lang="en-GB" sz="2000" dirty="0" smtClean="0"/>
              <a:t>Most game testing is black box testing;</a:t>
            </a:r>
          </a:p>
          <a:p>
            <a:pPr algn="just">
              <a:spcBef>
                <a:spcPts val="0"/>
              </a:spcBef>
            </a:pPr>
            <a:r>
              <a:rPr lang="en-GB" sz="2000" dirty="0" smtClean="0"/>
              <a:t>Testing is conducted from outside application;</a:t>
            </a:r>
          </a:p>
          <a:p>
            <a:pPr algn="just">
              <a:spcBef>
                <a:spcPts val="0"/>
              </a:spcBef>
            </a:pPr>
            <a:r>
              <a:rPr lang="en-GB" sz="2000" dirty="0" smtClean="0"/>
              <a:t>No knowledge of or access the source code is granted to tester;</a:t>
            </a:r>
          </a:p>
          <a:p>
            <a:pPr algn="just">
              <a:spcBef>
                <a:spcPts val="0"/>
              </a:spcBef>
            </a:pPr>
            <a:r>
              <a:rPr lang="en-GB" sz="2000" dirty="0" smtClean="0"/>
              <a:t>Defects found using same input devices available to the player;</a:t>
            </a:r>
          </a:p>
          <a:p>
            <a:pPr algn="just">
              <a:spcBef>
                <a:spcPts val="0"/>
              </a:spcBef>
            </a:pPr>
            <a:r>
              <a:rPr lang="en-GB" sz="2000" dirty="0" smtClean="0"/>
              <a:t>Most cost-effective way to test complex networks of systems and modules that video games represent.</a:t>
            </a:r>
          </a:p>
          <a:p>
            <a:pPr algn="just">
              <a:spcBef>
                <a:spcPts val="0"/>
              </a:spcBef>
            </a:pPr>
            <a:endParaRPr lang="en-GB" sz="20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GB" sz="800" dirty="0"/>
          </a:p>
          <a:p>
            <a:pPr marL="0" indent="0" algn="just">
              <a:spcBef>
                <a:spcPts val="0"/>
              </a:spcBef>
              <a:buNone/>
            </a:pPr>
            <a:endParaRPr lang="en-GB" sz="2000" dirty="0"/>
          </a:p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endParaRPr lang="en-GB" sz="20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GB" sz="800" dirty="0"/>
          </a:p>
          <a:p>
            <a:pPr algn="just">
              <a:spcBef>
                <a:spcPts val="0"/>
              </a:spcBef>
            </a:pPr>
            <a:endParaRPr lang="en-GB" sz="2000" dirty="0" smtClean="0"/>
          </a:p>
          <a:p>
            <a:pPr algn="just">
              <a:spcBef>
                <a:spcPts val="0"/>
              </a:spcBef>
            </a:pPr>
            <a:endParaRPr lang="en-GB" sz="2000" dirty="0" smtClean="0"/>
          </a:p>
          <a:p>
            <a:pPr algn="just">
              <a:spcBef>
                <a:spcPts val="0"/>
              </a:spcBef>
            </a:pPr>
            <a:endParaRPr lang="en-GB" sz="20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GB" sz="2000" dirty="0"/>
          </a:p>
          <a:p>
            <a:pPr marL="0" indent="0" algn="just">
              <a:spcBef>
                <a:spcPts val="0"/>
              </a:spcBef>
              <a:buNone/>
            </a:pPr>
            <a:endParaRPr lang="en-GB" sz="800" dirty="0"/>
          </a:p>
          <a:p>
            <a:pPr marL="0" indent="0" algn="just">
              <a:spcBef>
                <a:spcPts val="0"/>
              </a:spcBef>
              <a:buNone/>
            </a:pPr>
            <a:endParaRPr lang="en-GB" sz="2000" dirty="0" smtClean="0"/>
          </a:p>
          <a:p>
            <a:pPr marL="457200" indent="-457200" algn="just">
              <a:spcBef>
                <a:spcPts val="0"/>
              </a:spcBef>
              <a:buFont typeface="+mj-lt"/>
              <a:buAutoNum type="arabicParenR"/>
            </a:pPr>
            <a:endParaRPr lang="en-GB" sz="2000" dirty="0" smtClean="0"/>
          </a:p>
          <a:p>
            <a:pPr marL="457200" indent="-457200" algn="just">
              <a:spcBef>
                <a:spcPts val="0"/>
              </a:spcBef>
              <a:buFont typeface="+mj-lt"/>
              <a:buAutoNum type="arabicParenR"/>
            </a:pPr>
            <a:endParaRPr lang="en-GB" sz="2000" dirty="0"/>
          </a:p>
          <a:p>
            <a:pPr marL="0" indent="0" algn="just">
              <a:spcBef>
                <a:spcPts val="0"/>
              </a:spcBef>
              <a:buNone/>
            </a:pPr>
            <a:endParaRPr lang="en-GB" sz="2000" dirty="0"/>
          </a:p>
          <a:p>
            <a:pPr marL="0" indent="0" algn="just">
              <a:spcBef>
                <a:spcPts val="0"/>
              </a:spcBef>
              <a:buNone/>
            </a:pPr>
            <a:endParaRPr lang="en-GB" sz="24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501008"/>
            <a:ext cx="532859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0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Test Phases: “Black Box” Testing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84576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GB" sz="2000" b="1" dirty="0" smtClean="0"/>
              <a:t>“Black Box” Testing </a:t>
            </a:r>
            <a:r>
              <a:rPr lang="en-GB" sz="2000" dirty="0" smtClean="0"/>
              <a:t>(Behavioural or Functional Testing):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GB" sz="20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GB" sz="20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GB" sz="800" dirty="0"/>
          </a:p>
          <a:p>
            <a:pPr marL="0" indent="0" algn="just">
              <a:spcBef>
                <a:spcPts val="0"/>
              </a:spcBef>
              <a:buNone/>
            </a:pPr>
            <a:endParaRPr lang="en-GB" sz="2000" dirty="0"/>
          </a:p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endParaRPr lang="en-GB" sz="20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GB" sz="800" dirty="0"/>
          </a:p>
          <a:p>
            <a:pPr algn="just">
              <a:spcBef>
                <a:spcPts val="0"/>
              </a:spcBef>
            </a:pPr>
            <a:endParaRPr lang="en-GB" sz="2000" dirty="0" smtClean="0"/>
          </a:p>
          <a:p>
            <a:pPr algn="just">
              <a:spcBef>
                <a:spcPts val="0"/>
              </a:spcBef>
            </a:pPr>
            <a:endParaRPr lang="en-GB" sz="2000" dirty="0" smtClean="0"/>
          </a:p>
          <a:p>
            <a:pPr algn="just">
              <a:spcBef>
                <a:spcPts val="0"/>
              </a:spcBef>
            </a:pPr>
            <a:endParaRPr lang="en-GB" sz="20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GB" sz="2000" dirty="0"/>
          </a:p>
          <a:p>
            <a:pPr marL="0" indent="0" algn="just">
              <a:spcBef>
                <a:spcPts val="0"/>
              </a:spcBef>
              <a:buNone/>
            </a:pPr>
            <a:endParaRPr lang="en-GB" sz="800" dirty="0"/>
          </a:p>
          <a:p>
            <a:pPr marL="0" indent="0" algn="just">
              <a:spcBef>
                <a:spcPts val="0"/>
              </a:spcBef>
              <a:buNone/>
            </a:pPr>
            <a:endParaRPr lang="en-GB" sz="2000" dirty="0" smtClean="0"/>
          </a:p>
          <a:p>
            <a:pPr marL="457200" indent="-457200" algn="just">
              <a:spcBef>
                <a:spcPts val="0"/>
              </a:spcBef>
              <a:buFont typeface="+mj-lt"/>
              <a:buAutoNum type="arabicParenR"/>
            </a:pPr>
            <a:endParaRPr lang="en-GB" sz="2000" dirty="0" smtClean="0"/>
          </a:p>
          <a:p>
            <a:pPr marL="457200" indent="-457200" algn="just">
              <a:spcBef>
                <a:spcPts val="0"/>
              </a:spcBef>
              <a:buFont typeface="+mj-lt"/>
              <a:buAutoNum type="arabicParenR"/>
            </a:pPr>
            <a:endParaRPr lang="en-GB" sz="2000" dirty="0"/>
          </a:p>
          <a:p>
            <a:pPr marL="0" indent="0" algn="just">
              <a:spcBef>
                <a:spcPts val="0"/>
              </a:spcBef>
              <a:buNone/>
            </a:pPr>
            <a:endParaRPr lang="en-GB" sz="2000" dirty="0"/>
          </a:p>
          <a:p>
            <a:pPr marL="0" indent="0" algn="just">
              <a:spcBef>
                <a:spcPts val="0"/>
              </a:spcBef>
              <a:buNone/>
            </a:pPr>
            <a:endParaRPr lang="en-GB" sz="2400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6096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794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Test Phases: “White Box” Testing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84576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GB" sz="2000" b="1" dirty="0" smtClean="0"/>
              <a:t>“White Box” Testing </a:t>
            </a:r>
            <a:r>
              <a:rPr lang="en-GB" sz="2000" dirty="0" smtClean="0"/>
              <a:t>(Structural Testing):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GB" sz="800" dirty="0"/>
          </a:p>
          <a:p>
            <a:pPr algn="just">
              <a:spcBef>
                <a:spcPts val="0"/>
              </a:spcBef>
            </a:pPr>
            <a:r>
              <a:rPr lang="en-GB" sz="2000" dirty="0" smtClean="0"/>
              <a:t>Internal structure/design/implementation of game being tested is known to the tester;</a:t>
            </a:r>
          </a:p>
          <a:p>
            <a:pPr algn="just">
              <a:spcBef>
                <a:spcPts val="0"/>
              </a:spcBef>
            </a:pPr>
            <a:r>
              <a:rPr lang="en-GB" sz="2000" dirty="0"/>
              <a:t>A</a:t>
            </a:r>
            <a:r>
              <a:rPr lang="en-GB" sz="2000" dirty="0" smtClean="0"/>
              <a:t>llows tester to exercise source code directly;</a:t>
            </a:r>
          </a:p>
          <a:p>
            <a:pPr algn="just">
              <a:spcBef>
                <a:spcPts val="0"/>
              </a:spcBef>
            </a:pPr>
            <a:r>
              <a:rPr lang="en-GB" sz="2000" dirty="0" smtClean="0"/>
              <a:t>Examines program structure deriving test data from program logic/code;</a:t>
            </a:r>
          </a:p>
          <a:p>
            <a:pPr algn="just">
              <a:spcBef>
                <a:spcPts val="0"/>
              </a:spcBef>
            </a:pPr>
            <a:r>
              <a:rPr lang="en-GB" sz="2000" dirty="0" smtClean="0"/>
              <a:t>White Box testing examines statement, branch and path coverage;</a:t>
            </a:r>
          </a:p>
          <a:p>
            <a:pPr algn="just">
              <a:spcBef>
                <a:spcPts val="0"/>
              </a:spcBef>
            </a:pPr>
            <a:r>
              <a:rPr lang="en-GB" sz="2000" dirty="0" smtClean="0"/>
              <a:t>Test developers focus on the implementation;</a:t>
            </a:r>
          </a:p>
          <a:p>
            <a:pPr algn="just">
              <a:spcBef>
                <a:spcPts val="0"/>
              </a:spcBef>
            </a:pPr>
            <a:r>
              <a:rPr lang="en-GB" sz="2000" dirty="0" smtClean="0"/>
              <a:t>Process reveals “hidden” code;</a:t>
            </a:r>
          </a:p>
          <a:p>
            <a:pPr algn="just">
              <a:spcBef>
                <a:spcPts val="0"/>
              </a:spcBef>
            </a:pPr>
            <a:r>
              <a:rPr lang="en-GB" sz="2000" dirty="0" smtClean="0"/>
              <a:t>Identifies issues associated with best programming practices.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GB" sz="2000" dirty="0"/>
          </a:p>
          <a:p>
            <a:pPr marL="0" indent="0" algn="just">
              <a:spcBef>
                <a:spcPts val="0"/>
              </a:spcBef>
              <a:buNone/>
            </a:pPr>
            <a:endParaRPr lang="en-GB" sz="2000" dirty="0" smtClean="0"/>
          </a:p>
          <a:p>
            <a:pPr algn="just">
              <a:spcBef>
                <a:spcPts val="0"/>
              </a:spcBef>
            </a:pPr>
            <a:endParaRPr lang="en-GB" sz="2000" dirty="0" smtClean="0"/>
          </a:p>
          <a:p>
            <a:pPr algn="just">
              <a:spcBef>
                <a:spcPts val="0"/>
              </a:spcBef>
            </a:pPr>
            <a:endParaRPr lang="en-GB" sz="20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GB" sz="800" dirty="0"/>
          </a:p>
          <a:p>
            <a:pPr algn="just">
              <a:spcBef>
                <a:spcPts val="0"/>
              </a:spcBef>
            </a:pPr>
            <a:endParaRPr lang="en-GB" sz="20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GB" sz="800" dirty="0"/>
          </a:p>
          <a:p>
            <a:pPr marL="0" indent="0" algn="just">
              <a:spcBef>
                <a:spcPts val="0"/>
              </a:spcBef>
              <a:buNone/>
            </a:pPr>
            <a:endParaRPr lang="en-GB" sz="2000" dirty="0"/>
          </a:p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endParaRPr lang="en-GB" sz="20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GB" sz="800" dirty="0"/>
          </a:p>
          <a:p>
            <a:pPr algn="just">
              <a:spcBef>
                <a:spcPts val="0"/>
              </a:spcBef>
            </a:pPr>
            <a:endParaRPr lang="en-GB" sz="2000" dirty="0" smtClean="0"/>
          </a:p>
          <a:p>
            <a:pPr algn="just">
              <a:spcBef>
                <a:spcPts val="0"/>
              </a:spcBef>
            </a:pPr>
            <a:endParaRPr lang="en-GB" sz="2000" dirty="0" smtClean="0"/>
          </a:p>
          <a:p>
            <a:pPr algn="just">
              <a:spcBef>
                <a:spcPts val="0"/>
              </a:spcBef>
            </a:pPr>
            <a:endParaRPr lang="en-GB" sz="20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GB" sz="2000" dirty="0"/>
          </a:p>
          <a:p>
            <a:pPr marL="0" indent="0" algn="just">
              <a:spcBef>
                <a:spcPts val="0"/>
              </a:spcBef>
              <a:buNone/>
            </a:pPr>
            <a:endParaRPr lang="en-GB" sz="800" dirty="0"/>
          </a:p>
          <a:p>
            <a:pPr marL="0" indent="0" algn="just">
              <a:spcBef>
                <a:spcPts val="0"/>
              </a:spcBef>
              <a:buNone/>
            </a:pPr>
            <a:endParaRPr lang="en-GB" sz="2000" dirty="0" smtClean="0"/>
          </a:p>
          <a:p>
            <a:pPr marL="457200" indent="-457200" algn="just">
              <a:spcBef>
                <a:spcPts val="0"/>
              </a:spcBef>
              <a:buFont typeface="+mj-lt"/>
              <a:buAutoNum type="arabicParenR"/>
            </a:pPr>
            <a:endParaRPr lang="en-GB" sz="2000" dirty="0" smtClean="0"/>
          </a:p>
          <a:p>
            <a:pPr marL="457200" indent="-457200" algn="just">
              <a:spcBef>
                <a:spcPts val="0"/>
              </a:spcBef>
              <a:buFont typeface="+mj-lt"/>
              <a:buAutoNum type="arabicParenR"/>
            </a:pPr>
            <a:endParaRPr lang="en-GB" sz="2000" dirty="0"/>
          </a:p>
          <a:p>
            <a:pPr marL="0" indent="0" algn="just">
              <a:spcBef>
                <a:spcPts val="0"/>
              </a:spcBef>
              <a:buNone/>
            </a:pPr>
            <a:endParaRPr lang="en-GB" sz="2000" dirty="0"/>
          </a:p>
          <a:p>
            <a:pPr marL="0" indent="0" algn="just">
              <a:spcBef>
                <a:spcPts val="0"/>
              </a:spcBef>
              <a:buNone/>
            </a:pPr>
            <a:endParaRPr lang="en-GB" sz="24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216" y="4077072"/>
            <a:ext cx="532859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1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r>
              <a:rPr lang="en-GB" sz="4000" dirty="0" smtClean="0"/>
              <a:t>Lecture Learning Outcomes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6085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dirty="0" smtClean="0"/>
              <a:t>During this lecture you will learn the following: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GB" sz="2400" dirty="0" smtClean="0"/>
              <a:t>Gain an overview of the games development life cycle (GDLC) and its importance in the context of games development.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GB" sz="2400" dirty="0" smtClean="0"/>
              <a:t>Understand the benefits of agile development in the context of development methodologies with regards to games design.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GB" sz="2400" dirty="0" smtClean="0"/>
              <a:t>Obtain a firm understanding of quality assurance (QA) and testing approaches in the area of games development.</a:t>
            </a:r>
          </a:p>
          <a:p>
            <a:pPr marL="514350" indent="-514350" algn="just">
              <a:buFont typeface="+mj-lt"/>
              <a:buAutoNum type="romanUcPeriod"/>
            </a:pPr>
            <a:endParaRPr lang="en-GB" sz="2400" dirty="0" smtClean="0"/>
          </a:p>
          <a:p>
            <a:pPr marL="514350" indent="-514350" algn="just">
              <a:buFont typeface="+mj-lt"/>
              <a:buAutoNum type="romanUcPeriod"/>
            </a:pPr>
            <a:endParaRPr lang="en-GB" sz="2400" dirty="0" smtClean="0"/>
          </a:p>
          <a:p>
            <a:pPr marL="514350" indent="-514350" algn="just">
              <a:buFont typeface="+mj-lt"/>
              <a:buAutoNum type="romanUcPeriod"/>
            </a:pPr>
            <a:endParaRPr lang="en-GB" sz="2800" dirty="0" smtClean="0"/>
          </a:p>
          <a:p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338746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Test Phases: Regression Testing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84576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GB" sz="2000" b="1" dirty="0" smtClean="0"/>
              <a:t>Regression Testing</a:t>
            </a:r>
            <a:r>
              <a:rPr lang="en-GB" sz="2000" dirty="0" smtClean="0"/>
              <a:t>: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GB" sz="800" dirty="0"/>
          </a:p>
          <a:p>
            <a:pPr algn="just">
              <a:spcBef>
                <a:spcPts val="0"/>
              </a:spcBef>
            </a:pPr>
            <a:r>
              <a:rPr lang="en-GB" sz="2000" dirty="0" smtClean="0"/>
              <a:t>Obtains its name from determining whether any good has “regressed” resulting from changes introduced in latest build;</a:t>
            </a:r>
          </a:p>
          <a:p>
            <a:pPr algn="just">
              <a:spcBef>
                <a:spcPts val="0"/>
              </a:spcBef>
            </a:pPr>
            <a:r>
              <a:rPr lang="en-GB" sz="2000" dirty="0" smtClean="0"/>
              <a:t>Aims to identify new or remaining errors in code;</a:t>
            </a:r>
          </a:p>
          <a:p>
            <a:pPr algn="just">
              <a:spcBef>
                <a:spcPts val="0"/>
              </a:spcBef>
            </a:pPr>
            <a:r>
              <a:rPr lang="en-GB" sz="2000" b="1" dirty="0" smtClean="0"/>
              <a:t>Retest all: </a:t>
            </a:r>
            <a:r>
              <a:rPr lang="en-GB" sz="2000" dirty="0" smtClean="0"/>
              <a:t>all the tests in the existing test suite should re-executed;</a:t>
            </a:r>
          </a:p>
          <a:p>
            <a:pPr algn="just">
              <a:spcBef>
                <a:spcPts val="0"/>
              </a:spcBef>
            </a:pPr>
            <a:r>
              <a:rPr lang="en-GB" sz="2000" b="1" dirty="0" smtClean="0"/>
              <a:t>Regression Test Selection: </a:t>
            </a:r>
            <a:r>
              <a:rPr lang="en-GB" sz="2000" dirty="0" smtClean="0"/>
              <a:t>part of the test suite to be run is selected;</a:t>
            </a:r>
          </a:p>
          <a:p>
            <a:pPr algn="just">
              <a:spcBef>
                <a:spcPts val="0"/>
              </a:spcBef>
            </a:pPr>
            <a:r>
              <a:rPr lang="en-GB" sz="2000" b="1" dirty="0" smtClean="0"/>
              <a:t>Prioritisation of Test Cases:</a:t>
            </a:r>
            <a:r>
              <a:rPr lang="en-GB" sz="2000" dirty="0" smtClean="0"/>
              <a:t> increase a test suite’s rate of fault detection; test cases of higher priority are executed before test cases of lower priority.</a:t>
            </a:r>
          </a:p>
          <a:p>
            <a:pPr algn="just">
              <a:spcBef>
                <a:spcPts val="0"/>
              </a:spcBef>
            </a:pPr>
            <a:endParaRPr lang="en-GB" sz="2000" dirty="0"/>
          </a:p>
          <a:p>
            <a:pPr algn="just">
              <a:spcBef>
                <a:spcPts val="0"/>
              </a:spcBef>
            </a:pPr>
            <a:endParaRPr lang="en-GB" sz="2000" dirty="0" smtClean="0"/>
          </a:p>
          <a:p>
            <a:pPr algn="just">
              <a:spcBef>
                <a:spcPts val="0"/>
              </a:spcBef>
            </a:pPr>
            <a:endParaRPr lang="en-GB" sz="2000" dirty="0"/>
          </a:p>
          <a:p>
            <a:pPr marL="0" indent="0" algn="just">
              <a:spcBef>
                <a:spcPts val="0"/>
              </a:spcBef>
              <a:buNone/>
            </a:pPr>
            <a:endParaRPr lang="en-GB" sz="2000" dirty="0" smtClean="0"/>
          </a:p>
          <a:p>
            <a:pPr algn="just">
              <a:spcBef>
                <a:spcPts val="0"/>
              </a:spcBef>
            </a:pPr>
            <a:endParaRPr lang="en-GB" sz="2000" dirty="0" smtClean="0"/>
          </a:p>
          <a:p>
            <a:pPr algn="just">
              <a:spcBef>
                <a:spcPts val="0"/>
              </a:spcBef>
            </a:pPr>
            <a:endParaRPr lang="en-GB" sz="20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GB" sz="800" dirty="0"/>
          </a:p>
          <a:p>
            <a:pPr algn="just">
              <a:spcBef>
                <a:spcPts val="0"/>
              </a:spcBef>
            </a:pPr>
            <a:endParaRPr lang="en-GB" sz="20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GB" sz="800" dirty="0"/>
          </a:p>
          <a:p>
            <a:pPr marL="0" indent="0" algn="just">
              <a:spcBef>
                <a:spcPts val="0"/>
              </a:spcBef>
              <a:buNone/>
            </a:pPr>
            <a:endParaRPr lang="en-GB" sz="2000" dirty="0"/>
          </a:p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endParaRPr lang="en-GB" sz="20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GB" sz="800" dirty="0"/>
          </a:p>
          <a:p>
            <a:pPr algn="just">
              <a:spcBef>
                <a:spcPts val="0"/>
              </a:spcBef>
            </a:pPr>
            <a:endParaRPr lang="en-GB" sz="2000" dirty="0" smtClean="0"/>
          </a:p>
          <a:p>
            <a:pPr algn="just">
              <a:spcBef>
                <a:spcPts val="0"/>
              </a:spcBef>
            </a:pPr>
            <a:endParaRPr lang="en-GB" sz="2000" dirty="0" smtClean="0"/>
          </a:p>
          <a:p>
            <a:pPr algn="just">
              <a:spcBef>
                <a:spcPts val="0"/>
              </a:spcBef>
            </a:pPr>
            <a:endParaRPr lang="en-GB" sz="20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GB" sz="2000" dirty="0"/>
          </a:p>
          <a:p>
            <a:pPr marL="0" indent="0" algn="just">
              <a:spcBef>
                <a:spcPts val="0"/>
              </a:spcBef>
              <a:buNone/>
            </a:pPr>
            <a:endParaRPr lang="en-GB" sz="800" dirty="0"/>
          </a:p>
          <a:p>
            <a:pPr marL="0" indent="0" algn="just">
              <a:spcBef>
                <a:spcPts val="0"/>
              </a:spcBef>
              <a:buNone/>
            </a:pPr>
            <a:endParaRPr lang="en-GB" sz="2000" dirty="0" smtClean="0"/>
          </a:p>
          <a:p>
            <a:pPr marL="457200" indent="-457200" algn="just">
              <a:spcBef>
                <a:spcPts val="0"/>
              </a:spcBef>
              <a:buFont typeface="+mj-lt"/>
              <a:buAutoNum type="arabicParenR"/>
            </a:pPr>
            <a:endParaRPr lang="en-GB" sz="2000" dirty="0" smtClean="0"/>
          </a:p>
          <a:p>
            <a:pPr marL="457200" indent="-457200" algn="just">
              <a:spcBef>
                <a:spcPts val="0"/>
              </a:spcBef>
              <a:buFont typeface="+mj-lt"/>
              <a:buAutoNum type="arabicParenR"/>
            </a:pPr>
            <a:endParaRPr lang="en-GB" sz="2000" dirty="0"/>
          </a:p>
          <a:p>
            <a:pPr marL="0" indent="0" algn="just">
              <a:spcBef>
                <a:spcPts val="0"/>
              </a:spcBef>
              <a:buNone/>
            </a:pPr>
            <a:endParaRPr lang="en-GB" sz="2000" dirty="0"/>
          </a:p>
          <a:p>
            <a:pPr marL="0" indent="0" algn="just">
              <a:spcBef>
                <a:spcPts val="0"/>
              </a:spcBef>
              <a:buNone/>
            </a:pPr>
            <a:endParaRPr lang="en-GB" sz="24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645024"/>
            <a:ext cx="5472608" cy="302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0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 smtClean="0"/>
              <a:t>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3888432"/>
          </a:xfrm>
        </p:spPr>
        <p:txBody>
          <a:bodyPr>
            <a:normAutofit/>
          </a:bodyPr>
          <a:lstStyle/>
          <a:p>
            <a:r>
              <a:rPr lang="en-GB" sz="2000" dirty="0" smtClean="0"/>
              <a:t>Ensure your GitHub accounts for project management and version control are created;</a:t>
            </a:r>
          </a:p>
          <a:p>
            <a:r>
              <a:rPr lang="en-GB" sz="2000" dirty="0" smtClean="0"/>
              <a:t>Brainstorm and discuss game ideas;</a:t>
            </a:r>
          </a:p>
          <a:p>
            <a:r>
              <a:rPr lang="en-GB" sz="2000" dirty="0" smtClean="0"/>
              <a:t>Record and document your thoughts (including ideas you discard);</a:t>
            </a:r>
          </a:p>
          <a:p>
            <a:r>
              <a:rPr lang="en-GB" sz="2000" dirty="0"/>
              <a:t>Why did you discard them?  Record that as well;</a:t>
            </a:r>
          </a:p>
          <a:p>
            <a:r>
              <a:rPr lang="en-GB" sz="2000" dirty="0"/>
              <a:t>If possible, agree on the best game idea for your team;</a:t>
            </a:r>
          </a:p>
          <a:p>
            <a:r>
              <a:rPr lang="en-GB" sz="2000" dirty="0"/>
              <a:t>What makes it the best idea?</a:t>
            </a:r>
          </a:p>
          <a:p>
            <a:r>
              <a:rPr lang="en-GB" sz="2000" dirty="0" smtClean="0"/>
              <a:t>Commence the outline of your GDD;</a:t>
            </a:r>
          </a:p>
          <a:p>
            <a:r>
              <a:rPr lang="en-GB" sz="2000" dirty="0" smtClean="0"/>
              <a:t>Prioritise tasks and plan the development of project over the trimester.</a:t>
            </a:r>
          </a:p>
          <a:p>
            <a:endParaRPr lang="en-GB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050" y="4581128"/>
            <a:ext cx="4327174" cy="1887655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OffAxis2Left"/>
            <a:lightRig rig="threePt" dir="t"/>
          </a:scene3d>
          <a:sp3d>
            <a:bevelT prst="angle"/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760640"/>
          </a:xfrm>
        </p:spPr>
        <p:txBody>
          <a:bodyPr>
            <a:normAutofit fontScale="62500" lnSpcReduction="20000"/>
          </a:bodyPr>
          <a:lstStyle/>
          <a:p>
            <a:r>
              <a:rPr lang="en-GB" dirty="0" err="1" smtClean="0"/>
              <a:t>Aleem</a:t>
            </a:r>
            <a:r>
              <a:rPr lang="en-GB" dirty="0" smtClean="0"/>
              <a:t>, S., Fernando </a:t>
            </a:r>
            <a:r>
              <a:rPr lang="en-GB" dirty="0" err="1" smtClean="0"/>
              <a:t>Capretz</a:t>
            </a:r>
            <a:r>
              <a:rPr lang="en-GB" dirty="0" smtClean="0"/>
              <a:t>, L. and Ahmed, F. (2016). Game development software engineering process life cycle: a systematic review. </a:t>
            </a:r>
            <a:r>
              <a:rPr lang="en-GB" u="sng" dirty="0" smtClean="0"/>
              <a:t>Journal of Software Engineering Research and Development.</a:t>
            </a:r>
            <a:r>
              <a:rPr lang="en-GB" dirty="0" smtClean="0"/>
              <a:t> Vol. 4, No. 6, pp. 1-30. DOI: </a:t>
            </a:r>
            <a:r>
              <a:rPr lang="en-GB" dirty="0"/>
              <a:t>10.1186/s40411-016-0032-7</a:t>
            </a:r>
            <a:endParaRPr lang="en-GB" dirty="0" smtClean="0"/>
          </a:p>
          <a:p>
            <a:r>
              <a:rPr lang="en-GB" dirty="0" smtClean="0"/>
              <a:t>Fullerton</a:t>
            </a:r>
            <a:r>
              <a:rPr lang="en-GB" dirty="0"/>
              <a:t>, T. (2014, 3</a:t>
            </a:r>
            <a:r>
              <a:rPr lang="en-GB" baseline="30000" dirty="0"/>
              <a:t>rd</a:t>
            </a:r>
            <a:r>
              <a:rPr lang="en-GB" dirty="0"/>
              <a:t> ed.). </a:t>
            </a:r>
            <a:r>
              <a:rPr lang="en-GB" u="sng" dirty="0"/>
              <a:t>Game Design Workshop: A </a:t>
            </a:r>
            <a:r>
              <a:rPr lang="en-GB" u="sng" dirty="0" err="1"/>
              <a:t>Playcentric</a:t>
            </a:r>
            <a:r>
              <a:rPr lang="en-GB" u="sng" dirty="0"/>
              <a:t> Approach to Creating Innovative Games</a:t>
            </a:r>
            <a:r>
              <a:rPr lang="en-GB" dirty="0"/>
              <a:t>. CRC Press. </a:t>
            </a:r>
            <a:endParaRPr lang="en-GB" dirty="0" smtClean="0"/>
          </a:p>
          <a:p>
            <a:r>
              <a:rPr lang="en-GB" dirty="0" smtClean="0"/>
              <a:t>Gibson, J. (2015). </a:t>
            </a:r>
            <a:r>
              <a:rPr lang="en-GB" u="sng" dirty="0" smtClean="0"/>
              <a:t>Introduction to Game Design, Prototyping, and Development: From Concept to Playable Game – with Unity and C#.</a:t>
            </a:r>
            <a:r>
              <a:rPr lang="en-GB" dirty="0" smtClean="0"/>
              <a:t> Addison-Wesley.</a:t>
            </a:r>
          </a:p>
          <a:p>
            <a:r>
              <a:rPr lang="en-GB" u="sng" dirty="0" smtClean="0"/>
              <a:t>Principles behind the Agile Manifesto. </a:t>
            </a:r>
            <a:r>
              <a:rPr lang="en-GB" dirty="0" smtClean="0"/>
              <a:t>(</a:t>
            </a:r>
            <a:r>
              <a:rPr lang="en-GB" dirty="0" err="1" smtClean="0"/>
              <a:t>n.d.</a:t>
            </a:r>
            <a:r>
              <a:rPr lang="en-GB" dirty="0" smtClean="0"/>
              <a:t>) [Online</a:t>
            </a:r>
            <a:r>
              <a:rPr lang="en-GB" dirty="0"/>
              <a:t>] Available: </a:t>
            </a: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agilemanifesto.org/principles.html</a:t>
            </a:r>
            <a:r>
              <a:rPr lang="en-GB" dirty="0" smtClean="0"/>
              <a:t> [Accessed: 15 July 2017].</a:t>
            </a:r>
          </a:p>
          <a:p>
            <a:r>
              <a:rPr lang="en-GB" dirty="0" smtClean="0"/>
              <a:t>Ramadan, R. and </a:t>
            </a:r>
            <a:r>
              <a:rPr lang="en-GB" dirty="0" err="1" smtClean="0"/>
              <a:t>Widyani</a:t>
            </a:r>
            <a:r>
              <a:rPr lang="en-GB" dirty="0" smtClean="0"/>
              <a:t>, Y. (2013). Game Development Life Cycle Guidelines. </a:t>
            </a:r>
            <a:r>
              <a:rPr lang="en-GB" u="sng" dirty="0" smtClean="0"/>
              <a:t>2013 International Conference on Advanced Computer Science and Information Systems (ICACSIS), </a:t>
            </a:r>
            <a:r>
              <a:rPr lang="en-GB" dirty="0" smtClean="0"/>
              <a:t>28-29</a:t>
            </a:r>
            <a:r>
              <a:rPr lang="en-GB" baseline="30000" dirty="0" smtClean="0"/>
              <a:t>th</a:t>
            </a:r>
            <a:r>
              <a:rPr lang="en-GB" dirty="0" smtClean="0"/>
              <a:t> Sept., IEEE. DOI: </a:t>
            </a:r>
            <a:r>
              <a:rPr lang="en-GB" dirty="0"/>
              <a:t>10.1109/ICACSIS.2013.6761558 </a:t>
            </a:r>
            <a:endParaRPr lang="en-GB" dirty="0" smtClean="0"/>
          </a:p>
          <a:p>
            <a:r>
              <a:rPr lang="en-GB" dirty="0" smtClean="0"/>
              <a:t>Schell</a:t>
            </a:r>
            <a:r>
              <a:rPr lang="en-GB" dirty="0"/>
              <a:t>, J. (2015, 2</a:t>
            </a:r>
            <a:r>
              <a:rPr lang="en-GB" baseline="30000" dirty="0"/>
              <a:t>nd</a:t>
            </a:r>
            <a:r>
              <a:rPr lang="en-GB" dirty="0"/>
              <a:t> ed.). </a:t>
            </a:r>
            <a:r>
              <a:rPr lang="en-GB" u="sng" dirty="0"/>
              <a:t>The Art of Game Design: A Book of Lenses. </a:t>
            </a:r>
            <a:r>
              <a:rPr lang="en-GB" dirty="0"/>
              <a:t>CRC Press</a:t>
            </a:r>
            <a:r>
              <a:rPr lang="en-GB" dirty="0" smtClean="0"/>
              <a:t>.</a:t>
            </a:r>
          </a:p>
          <a:p>
            <a:r>
              <a:rPr lang="en-GB" dirty="0" smtClean="0"/>
              <a:t>Schultz, C.P. and Bryant, R.D. (2017, 3</a:t>
            </a:r>
            <a:r>
              <a:rPr lang="en-GB" baseline="30000" dirty="0" smtClean="0"/>
              <a:t>rd</a:t>
            </a:r>
            <a:r>
              <a:rPr lang="en-GB" dirty="0" smtClean="0"/>
              <a:t> ed.). </a:t>
            </a:r>
            <a:r>
              <a:rPr lang="en-GB" u="sng" dirty="0" smtClean="0"/>
              <a:t>Game Testing: All In One. </a:t>
            </a:r>
            <a:r>
              <a:rPr lang="en-GB" dirty="0" smtClean="0"/>
              <a:t>Mercury Learning and Information.</a:t>
            </a:r>
          </a:p>
          <a:p>
            <a:r>
              <a:rPr lang="en-GB" dirty="0" err="1" smtClean="0"/>
              <a:t>Stellman</a:t>
            </a:r>
            <a:r>
              <a:rPr lang="en-GB" dirty="0" smtClean="0"/>
              <a:t>, A. and Greene, J. (2015). </a:t>
            </a:r>
            <a:r>
              <a:rPr lang="en-GB" u="sng" dirty="0" smtClean="0"/>
              <a:t>Learning Agile: Understanding Scrum, XP, Lean, and Kanban.</a:t>
            </a:r>
            <a:r>
              <a:rPr lang="en-GB" dirty="0" smtClean="0"/>
              <a:t> O’Reilly Media, Inc.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9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Game Development Life-cycle (GDLC)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GB" sz="2800" dirty="0" smtClean="0"/>
              <a:t>Examples of Game Development Life Cycles:</a:t>
            </a:r>
          </a:p>
          <a:p>
            <a:pPr marL="0" indent="0" algn="just">
              <a:spcBef>
                <a:spcPts val="0"/>
              </a:spcBef>
            </a:pPr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55" y="1412776"/>
            <a:ext cx="6699691" cy="503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3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Game Development Life-cycle (GDLC)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13" y="3933056"/>
            <a:ext cx="2466975" cy="277552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GB" sz="2000" dirty="0" smtClean="0"/>
              <a:t>Developing a game is a multidisciplinary complex process that distinguishes it from traditional software development (</a:t>
            </a:r>
            <a:r>
              <a:rPr lang="en-GB" sz="2000" dirty="0" err="1" smtClean="0"/>
              <a:t>Aleem</a:t>
            </a:r>
            <a:r>
              <a:rPr lang="en-GB" sz="2000" dirty="0" smtClean="0"/>
              <a:t>, Fernando </a:t>
            </a:r>
            <a:r>
              <a:rPr lang="en-GB" sz="2000" dirty="0" err="1" smtClean="0"/>
              <a:t>Capretz</a:t>
            </a:r>
            <a:r>
              <a:rPr lang="en-GB" sz="2000" dirty="0" smtClean="0"/>
              <a:t> and Ahmed, 2016, p.2).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GB" sz="2000" dirty="0" smtClean="0"/>
              <a:t>Games are developed involving cross-functional teams.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GB" sz="2000" dirty="0" smtClean="0"/>
              <a:t>Various approaches towards games design:</a:t>
            </a:r>
            <a:endParaRPr lang="en-GB" sz="2000" dirty="0"/>
          </a:p>
          <a:p>
            <a:pPr marL="0" indent="0" algn="just">
              <a:spcBef>
                <a:spcPts val="0"/>
              </a:spcBef>
            </a:pPr>
            <a:r>
              <a:rPr lang="en-GB" sz="2000" dirty="0" smtClean="0"/>
              <a:t> </a:t>
            </a:r>
            <a:r>
              <a:rPr lang="en-GB" sz="2000" b="1" dirty="0" smtClean="0"/>
              <a:t>Blitz Games Studios (GDLC) – 6 phases</a:t>
            </a:r>
          </a:p>
          <a:p>
            <a:pPr marL="0" indent="0" algn="just">
              <a:spcBef>
                <a:spcPts val="0"/>
              </a:spcBef>
            </a:pPr>
            <a:endParaRPr lang="en-GB" sz="2000" b="1" dirty="0"/>
          </a:p>
          <a:p>
            <a:pPr marL="0" indent="0" algn="just">
              <a:spcBef>
                <a:spcPts val="0"/>
              </a:spcBef>
            </a:pPr>
            <a:endParaRPr lang="en-GB" sz="2800" b="1" dirty="0" smtClean="0"/>
          </a:p>
          <a:p>
            <a:pPr marL="0" indent="0" algn="just">
              <a:spcBef>
                <a:spcPts val="0"/>
              </a:spcBef>
            </a:pPr>
            <a:r>
              <a:rPr lang="en-GB" sz="2000" b="1" dirty="0" smtClean="0"/>
              <a:t> Arnold </a:t>
            </a:r>
            <a:r>
              <a:rPr lang="en-GB" sz="2000" b="1" dirty="0" err="1" smtClean="0"/>
              <a:t>Hendrick’s</a:t>
            </a:r>
            <a:r>
              <a:rPr lang="en-GB" sz="2000" b="1" dirty="0" smtClean="0"/>
              <a:t> – 5 phases </a:t>
            </a:r>
            <a:endParaRPr lang="en-GB" sz="24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2636912"/>
            <a:ext cx="7048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6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Game Development Life-cycle (GDLC)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GB" sz="2000" b="1" dirty="0" smtClean="0"/>
              <a:t>Doppler Interactive GDLC </a:t>
            </a:r>
            <a:r>
              <a:rPr lang="en-GB" sz="2000" dirty="0" smtClean="0"/>
              <a:t>(McGrath, 2011) adopts an iterative approach towards games development.</a:t>
            </a:r>
          </a:p>
          <a:p>
            <a:pPr marL="0" indent="0" algn="just">
              <a:spcBef>
                <a:spcPts val="0"/>
              </a:spcBef>
            </a:pPr>
            <a:endParaRPr lang="en-GB" sz="800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en-GB" sz="2000" b="1" dirty="0" smtClean="0"/>
              <a:t>1) Design: </a:t>
            </a:r>
            <a:r>
              <a:rPr lang="en-GB" sz="2000" dirty="0" smtClean="0"/>
              <a:t>relates to the creation of the initial design of the game and game design document;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GB" sz="2000" b="1" dirty="0" smtClean="0"/>
              <a:t>2) Develop: </a:t>
            </a:r>
            <a:r>
              <a:rPr lang="en-GB" sz="2000" dirty="0" smtClean="0"/>
              <a:t>develop a game engine for the game;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GB" sz="2000" b="1" dirty="0" smtClean="0"/>
              <a:t>3) Evaluate: </a:t>
            </a:r>
            <a:r>
              <a:rPr lang="en-GB" sz="2000" dirty="0" smtClean="0"/>
              <a:t>involves testing the game;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GB" sz="2000" b="1" dirty="0"/>
              <a:t>4</a:t>
            </a:r>
            <a:r>
              <a:rPr lang="en-GB" sz="2000" b="1" dirty="0" smtClean="0"/>
              <a:t>) Redevelop: </a:t>
            </a:r>
            <a:r>
              <a:rPr lang="en-GB" sz="2000" dirty="0" smtClean="0"/>
              <a:t>if the game does not meet requirements;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GB" sz="2000" b="1" dirty="0"/>
              <a:t>5</a:t>
            </a:r>
            <a:r>
              <a:rPr lang="en-GB" sz="2000" b="1" dirty="0" smtClean="0"/>
              <a:t>) Test: </a:t>
            </a:r>
            <a:r>
              <a:rPr lang="en-GB" sz="2000" dirty="0" smtClean="0"/>
              <a:t>if the game passes the evaluation (test game, engine, bug fixing);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GB" sz="2000" b="1" dirty="0"/>
              <a:t>6</a:t>
            </a:r>
            <a:r>
              <a:rPr lang="en-GB" sz="2000" b="1" dirty="0" smtClean="0"/>
              <a:t>) Review release: </a:t>
            </a:r>
            <a:r>
              <a:rPr lang="en-GB" sz="2000" dirty="0" smtClean="0"/>
              <a:t>game released to third party.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GB" sz="2000" dirty="0" smtClean="0"/>
              <a:t>Repeat whole process from 1) to 6) until game ready for actual release. 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GB" sz="2000" b="1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GB" sz="24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2" y="4293096"/>
            <a:ext cx="7101456" cy="247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6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Game Development Life-cycle (GDLC)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GB" sz="2000" dirty="0" smtClean="0"/>
              <a:t>The production cycle (Chandler, 2008): pre-production; production; test and post-production. </a:t>
            </a:r>
            <a:endParaRPr lang="en-GB" sz="2000" b="1" dirty="0"/>
          </a:p>
          <a:p>
            <a:pPr marL="0" indent="0" algn="just">
              <a:spcBef>
                <a:spcPts val="0"/>
              </a:spcBef>
            </a:pPr>
            <a:endParaRPr lang="en-GB" sz="2000" b="1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GB" sz="2000" b="1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GB" sz="24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6" y="1628800"/>
            <a:ext cx="8109488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1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Agile Software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04056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GB" sz="2000" dirty="0" smtClean="0"/>
              <a:t>What </a:t>
            </a:r>
            <a:r>
              <a:rPr lang="en-GB" sz="2000" dirty="0"/>
              <a:t>is Agile? </a:t>
            </a:r>
            <a:r>
              <a:rPr lang="en-GB" sz="2000" dirty="0" smtClean="0"/>
              <a:t>– </a:t>
            </a:r>
            <a:r>
              <a:rPr lang="en-GB" sz="2000" i="1" dirty="0" smtClean="0"/>
              <a:t>“Agile is a </a:t>
            </a:r>
            <a:r>
              <a:rPr lang="en-GB" sz="2000" b="1" i="1" dirty="0" smtClean="0"/>
              <a:t>set of methods and methodologies </a:t>
            </a:r>
            <a:r>
              <a:rPr lang="en-GB" sz="2000" i="1" dirty="0" smtClean="0"/>
              <a:t>that help your team to think more effectively, work more efficiently, and make better decisions” </a:t>
            </a:r>
            <a:r>
              <a:rPr lang="en-GB" sz="2000" dirty="0" smtClean="0"/>
              <a:t>(</a:t>
            </a:r>
            <a:r>
              <a:rPr lang="en-GB" sz="2000" dirty="0" err="1" smtClean="0"/>
              <a:t>Stellman</a:t>
            </a:r>
            <a:r>
              <a:rPr lang="en-GB" sz="2000" dirty="0" smtClean="0"/>
              <a:t> and Greene, 2015, p. 2).</a:t>
            </a:r>
            <a:endParaRPr lang="en-GB" sz="2000" dirty="0"/>
          </a:p>
          <a:p>
            <a:pPr marL="0" indent="0" algn="just">
              <a:spcBef>
                <a:spcPts val="0"/>
              </a:spcBef>
            </a:pPr>
            <a:r>
              <a:rPr lang="en-GB" sz="2000" dirty="0" smtClean="0"/>
              <a:t> Agile methodology focuses on: </a:t>
            </a:r>
            <a:r>
              <a:rPr lang="en-GB" sz="2000" i="1" dirty="0" smtClean="0"/>
              <a:t>“… small interdisciplinary teamwork, communication and input from stakeholders, and ongoing implementation and iteration”</a:t>
            </a:r>
            <a:r>
              <a:rPr lang="en-GB" sz="2000" dirty="0" smtClean="0"/>
              <a:t> (Fullerton, 2014, p. 421).</a:t>
            </a:r>
          </a:p>
          <a:p>
            <a:pPr marL="0" indent="0" algn="just">
              <a:spcBef>
                <a:spcPts val="0"/>
              </a:spcBef>
            </a:pPr>
            <a:endParaRPr lang="en-GB" sz="20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GB" sz="2000" b="1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GB" sz="24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93" y="3284984"/>
            <a:ext cx="7125414" cy="359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2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Main Elements of Agile Methodology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84576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en-GB" sz="8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GB" sz="800" dirty="0" smtClean="0"/>
          </a:p>
          <a:p>
            <a:pPr marL="0" indent="0" algn="just">
              <a:spcBef>
                <a:spcPts val="0"/>
              </a:spcBef>
            </a:pPr>
            <a:r>
              <a:rPr lang="en-GB" sz="2000" b="1" dirty="0" smtClean="0"/>
              <a:t> Flexible goals: </a:t>
            </a:r>
            <a:r>
              <a:rPr lang="en-GB" sz="2000" dirty="0" smtClean="0"/>
              <a:t>involves planning around flexible goals, planning for changes and adapting to new ideas/information throughout stages of development.</a:t>
            </a:r>
          </a:p>
          <a:p>
            <a:pPr marL="0" indent="0" algn="just">
              <a:spcBef>
                <a:spcPts val="0"/>
              </a:spcBef>
            </a:pPr>
            <a:endParaRPr lang="en-GB" sz="800" dirty="0" smtClean="0"/>
          </a:p>
          <a:p>
            <a:pPr marL="0" indent="0" algn="just">
              <a:spcBef>
                <a:spcPts val="0"/>
              </a:spcBef>
            </a:pPr>
            <a:r>
              <a:rPr lang="en-GB" sz="2000" b="1" dirty="0" smtClean="0"/>
              <a:t> Prioritised backlog: </a:t>
            </a:r>
            <a:r>
              <a:rPr lang="en-GB" sz="2000" dirty="0" smtClean="0"/>
              <a:t>agile teams work with a backlog – a list of features sorted by priority. Teams will revisit backlogs and reprioritise features.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GB" sz="800" dirty="0" smtClean="0"/>
          </a:p>
          <a:p>
            <a:pPr marL="0" indent="0" algn="just">
              <a:spcBef>
                <a:spcPts val="0"/>
              </a:spcBef>
            </a:pPr>
            <a:r>
              <a:rPr lang="en-GB" sz="2000" dirty="0"/>
              <a:t> </a:t>
            </a:r>
            <a:r>
              <a:rPr lang="en-GB" sz="2000" b="1" dirty="0" smtClean="0"/>
              <a:t>Sprints:</a:t>
            </a:r>
            <a:r>
              <a:rPr lang="en-GB" sz="2000" dirty="0" smtClean="0"/>
              <a:t> agile developers work in a series of “sprints”. Each sprint is a few weeks long with a working deliverable at the end of it.</a:t>
            </a:r>
          </a:p>
          <a:p>
            <a:pPr marL="0" indent="0" algn="just">
              <a:spcBef>
                <a:spcPts val="0"/>
              </a:spcBef>
            </a:pPr>
            <a:endParaRPr lang="en-GB" sz="800" dirty="0" smtClean="0"/>
          </a:p>
          <a:p>
            <a:pPr marL="0" indent="0" algn="just">
              <a:spcBef>
                <a:spcPts val="0"/>
              </a:spcBef>
            </a:pPr>
            <a:r>
              <a:rPr lang="en-GB" sz="2000" b="1" dirty="0" smtClean="0"/>
              <a:t> Scrum meetings: </a:t>
            </a:r>
            <a:r>
              <a:rPr lang="en-GB" sz="2000" dirty="0" smtClean="0"/>
              <a:t>short meetings lasting 10-15 minutes; held standing up; each member discusses three things; solutions to problems discussed by team members after the meeting.</a:t>
            </a:r>
          </a:p>
          <a:p>
            <a:pPr marL="0" indent="0" algn="just">
              <a:spcBef>
                <a:spcPts val="0"/>
              </a:spcBef>
            </a:pPr>
            <a:endParaRPr lang="en-GB" sz="800" dirty="0" smtClean="0"/>
          </a:p>
          <a:p>
            <a:pPr marL="0" indent="0" algn="just">
              <a:spcBef>
                <a:spcPts val="0"/>
              </a:spcBef>
            </a:pPr>
            <a:r>
              <a:rPr lang="en-GB" sz="2000" dirty="0"/>
              <a:t> </a:t>
            </a:r>
            <a:r>
              <a:rPr lang="en-GB" sz="2000" b="1" dirty="0" smtClean="0"/>
              <a:t>Demo day: </a:t>
            </a:r>
            <a:r>
              <a:rPr lang="en-GB" sz="2000" dirty="0" smtClean="0"/>
              <a:t>after each sprint views and experiments with what was produced; risk analysis conducted and planning of next sprint.</a:t>
            </a:r>
          </a:p>
          <a:p>
            <a:pPr marL="0" indent="0" algn="just">
              <a:spcBef>
                <a:spcPts val="0"/>
              </a:spcBef>
            </a:pPr>
            <a:endParaRPr lang="en-GB" sz="800" dirty="0"/>
          </a:p>
          <a:p>
            <a:pPr marL="0" indent="0" algn="just">
              <a:spcBef>
                <a:spcPts val="0"/>
              </a:spcBef>
            </a:pPr>
            <a:r>
              <a:rPr lang="en-GB" sz="2000" b="1" dirty="0" smtClean="0"/>
              <a:t> Retrospectives:</a:t>
            </a:r>
            <a:r>
              <a:rPr lang="en-GB" sz="2000" dirty="0" smtClean="0"/>
              <a:t> held at the end of each sprint, reflections about the process being used; adjustments required for next sprint.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GB" sz="2000" b="1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GB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76247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Agile Manifesto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84576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en-GB" sz="8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GB" sz="800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en-GB" sz="2000" dirty="0" smtClean="0"/>
              <a:t>Creation </a:t>
            </a:r>
            <a:r>
              <a:rPr lang="en-GB" sz="2000" dirty="0"/>
              <a:t>of the </a:t>
            </a:r>
            <a:r>
              <a:rPr lang="en-GB" sz="2000" dirty="0">
                <a:hlinkClick r:id="rId2"/>
              </a:rPr>
              <a:t>Agile Manifesto </a:t>
            </a:r>
            <a:r>
              <a:rPr lang="en-GB" sz="2000" dirty="0"/>
              <a:t>in 2001 follows </a:t>
            </a:r>
            <a:r>
              <a:rPr lang="en-GB" sz="2000" b="1" dirty="0"/>
              <a:t>12 principles </a:t>
            </a:r>
            <a:r>
              <a:rPr lang="en-GB" sz="2000" dirty="0"/>
              <a:t>to aid in the development of creating robust software</a:t>
            </a:r>
            <a:r>
              <a:rPr lang="en-GB" sz="2000" dirty="0" smtClean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GB" sz="800" dirty="0" smtClean="0"/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GB" sz="2000" dirty="0"/>
              <a:t>s</a:t>
            </a:r>
            <a:r>
              <a:rPr lang="en-GB" sz="2000" dirty="0" smtClean="0"/>
              <a:t>atisfy customer through continuous delivery of valuable software;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GB" sz="2000" dirty="0"/>
              <a:t>h</a:t>
            </a:r>
            <a:r>
              <a:rPr lang="en-GB" sz="2000" dirty="0" smtClean="0"/>
              <a:t>arnessing change for customer’s competitive advantage;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GB" sz="2000" dirty="0" smtClean="0"/>
              <a:t>deliver working software frequently;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GB" sz="2000" dirty="0"/>
              <a:t>w</a:t>
            </a:r>
            <a:r>
              <a:rPr lang="en-GB" sz="2000" dirty="0" smtClean="0"/>
              <a:t>orking together daily with business people and developers;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GB" sz="2000" dirty="0"/>
              <a:t>b</a:t>
            </a:r>
            <a:r>
              <a:rPr lang="en-GB" sz="2000" dirty="0" smtClean="0"/>
              <a:t>uilding projects around motivated individuals;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GB" sz="2000" dirty="0"/>
              <a:t>c</a:t>
            </a:r>
            <a:r>
              <a:rPr lang="en-GB" sz="2000" dirty="0" smtClean="0"/>
              <a:t>onveying information to teams via face-to-face conversation;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GB" sz="2000" dirty="0" smtClean="0"/>
              <a:t>Working software is the main measure of progress;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GB" sz="2000" dirty="0" smtClean="0"/>
          </a:p>
          <a:p>
            <a:pPr marL="457200" indent="-457200" algn="just">
              <a:spcBef>
                <a:spcPts val="0"/>
              </a:spcBef>
              <a:buFont typeface="+mj-lt"/>
              <a:buAutoNum type="arabicParenR"/>
            </a:pPr>
            <a:endParaRPr lang="en-GB" sz="2000" dirty="0" smtClean="0"/>
          </a:p>
          <a:p>
            <a:pPr marL="457200" indent="-457200" algn="just">
              <a:spcBef>
                <a:spcPts val="0"/>
              </a:spcBef>
              <a:buFont typeface="+mj-lt"/>
              <a:buAutoNum type="arabicParenR"/>
            </a:pPr>
            <a:endParaRPr lang="en-GB" sz="2000" dirty="0" smtClean="0"/>
          </a:p>
          <a:p>
            <a:pPr marL="457200" indent="-457200" algn="just">
              <a:spcBef>
                <a:spcPts val="0"/>
              </a:spcBef>
              <a:buFont typeface="+mj-lt"/>
              <a:buAutoNum type="arabicParenR"/>
            </a:pPr>
            <a:endParaRPr lang="en-GB" sz="2000" dirty="0"/>
          </a:p>
          <a:p>
            <a:pPr marL="0" indent="0" algn="just">
              <a:spcBef>
                <a:spcPts val="0"/>
              </a:spcBef>
              <a:buNone/>
            </a:pPr>
            <a:endParaRPr lang="en-GB" sz="2000" dirty="0"/>
          </a:p>
          <a:p>
            <a:pPr marL="0" indent="0" algn="just">
              <a:spcBef>
                <a:spcPts val="0"/>
              </a:spcBef>
              <a:buNone/>
            </a:pPr>
            <a:endParaRPr lang="en-GB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54101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6044</TotalTime>
  <Words>1837</Words>
  <Application>Microsoft Office PowerPoint</Application>
  <PresentationFormat>On-screen Show (4:3)</PresentationFormat>
  <Paragraphs>302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COMP08035 Computer Games Design</vt:lpstr>
      <vt:lpstr>Lecture Learning Outcomes</vt:lpstr>
      <vt:lpstr>Game Development Life-cycle (GDLC)</vt:lpstr>
      <vt:lpstr>Game Development Life-cycle (GDLC)</vt:lpstr>
      <vt:lpstr>Game Development Life-cycle (GDLC)</vt:lpstr>
      <vt:lpstr>Game Development Life-cycle (GDLC)</vt:lpstr>
      <vt:lpstr>Agile Software Development</vt:lpstr>
      <vt:lpstr>Main Elements of Agile Methodology</vt:lpstr>
      <vt:lpstr>Agile Manifesto</vt:lpstr>
      <vt:lpstr>Agile Manifesto</vt:lpstr>
      <vt:lpstr>Quality Assurance (QA)</vt:lpstr>
      <vt:lpstr>Quality Assurance (QA)</vt:lpstr>
      <vt:lpstr>Game Testing </vt:lpstr>
      <vt:lpstr>Test Phases: Alpha Testing </vt:lpstr>
      <vt:lpstr>Test Phases: Beta Testing </vt:lpstr>
      <vt:lpstr>Test Phases: Gold Testing </vt:lpstr>
      <vt:lpstr>Test Phases: “Black Box” Testing </vt:lpstr>
      <vt:lpstr>Test Phases: “Black Box” Testing </vt:lpstr>
      <vt:lpstr>Test Phases: “White Box” Testing </vt:lpstr>
      <vt:lpstr>Test Phases: Regression Testing </vt:lpstr>
      <vt:lpstr>Today</vt:lpstr>
      <vt:lpstr>References</vt:lpstr>
    </vt:vector>
  </TitlesOfParts>
  <Company>University of the West of Scotland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Game?</dc:title>
  <dc:creator>Administrator</dc:creator>
  <cp:lastModifiedBy>Information, Technology and Digital Services</cp:lastModifiedBy>
  <cp:revision>453</cp:revision>
  <dcterms:created xsi:type="dcterms:W3CDTF">2011-08-31T14:35:09Z</dcterms:created>
  <dcterms:modified xsi:type="dcterms:W3CDTF">2017-09-19T08:36:35Z</dcterms:modified>
</cp:coreProperties>
</file>