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64" r:id="rId3"/>
    <p:sldId id="263" r:id="rId4"/>
    <p:sldId id="261" r:id="rId5"/>
    <p:sldId id="262" r:id="rId6"/>
    <p:sldId id="265" r:id="rId7"/>
    <p:sldId id="266" r:id="rId8"/>
    <p:sldId id="267"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94660"/>
  </p:normalViewPr>
  <p:slideViewPr>
    <p:cSldViewPr snapToGrid="0">
      <p:cViewPr varScale="1">
        <p:scale>
          <a:sx n="66" d="100"/>
          <a:sy n="66" d="100"/>
        </p:scale>
        <p:origin x="4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34603543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3E60D-722D-48D7-A715-A67AC3D1AC13}"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342502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66839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381370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3908187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37298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2870032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5495C-D375-455A-8B99-48082F74CEF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14340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82928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194197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3E60D-722D-48D7-A715-A67AC3D1AC13}" type="datetimeFigureOut">
              <a:rPr lang="en-IN" smtClean="0"/>
              <a:t>02-02-2023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294061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23E60D-722D-48D7-A715-A67AC3D1AC13}"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3523197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23E60D-722D-48D7-A715-A67AC3D1AC13}" type="datetimeFigureOut">
              <a:rPr lang="en-IN" smtClean="0"/>
              <a:t>02-02-2023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393962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23E60D-722D-48D7-A715-A67AC3D1AC13}" type="datetimeFigureOut">
              <a:rPr lang="en-IN" smtClean="0"/>
              <a:t>02-02-2023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2185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E23E60D-722D-48D7-A715-A67AC3D1AC13}" type="datetimeFigureOut">
              <a:rPr lang="en-IN" smtClean="0"/>
              <a:t>02-02-2023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284512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3E60D-722D-48D7-A715-A67AC3D1AC13}"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157918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3E60D-722D-48D7-A715-A67AC3D1AC13}" type="datetimeFigureOut">
              <a:rPr lang="en-IN" smtClean="0"/>
              <a:t>02-02-2023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55495C-D375-455A-8B99-48082F74CEF9}" type="slidenum">
              <a:rPr lang="en-IN" smtClean="0"/>
              <a:t>‹#›</a:t>
            </a:fld>
            <a:endParaRPr lang="en-IN"/>
          </a:p>
        </p:txBody>
      </p:sp>
    </p:spTree>
    <p:extLst>
      <p:ext uri="{BB962C8B-B14F-4D97-AF65-F5344CB8AC3E}">
        <p14:creationId xmlns:p14="http://schemas.microsoft.com/office/powerpoint/2010/main" val="199626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23E60D-722D-48D7-A715-A67AC3D1AC13}" type="datetimeFigureOut">
              <a:rPr lang="en-IN" smtClean="0"/>
              <a:t>02-02-2023</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55495C-D375-455A-8B99-48082F74CEF9}" type="slidenum">
              <a:rPr lang="en-IN" smtClean="0"/>
              <a:t>‹#›</a:t>
            </a:fld>
            <a:endParaRPr lang="en-IN"/>
          </a:p>
        </p:txBody>
      </p:sp>
    </p:spTree>
    <p:extLst>
      <p:ext uri="{BB962C8B-B14F-4D97-AF65-F5344CB8AC3E}">
        <p14:creationId xmlns:p14="http://schemas.microsoft.com/office/powerpoint/2010/main" val="60265369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8834-3DB7-02DE-0B54-EB0DDF2E8B7E}"/>
              </a:ext>
            </a:extLst>
          </p:cNvPr>
          <p:cNvSpPr>
            <a:spLocks noGrp="1"/>
          </p:cNvSpPr>
          <p:nvPr>
            <p:ph type="ctrTitle"/>
          </p:nvPr>
        </p:nvSpPr>
        <p:spPr/>
        <p:txBody>
          <a:bodyPr>
            <a:normAutofit/>
          </a:bodyPr>
          <a:lstStyle/>
          <a:p>
            <a:pPr algn="r"/>
            <a:r>
              <a:rPr lang="en-US" dirty="0">
                <a:effectLst>
                  <a:outerShdw blurRad="38100" dist="38100" dir="2700000" algn="tl">
                    <a:srgbClr val="000000">
                      <a:alpha val="43137"/>
                    </a:srgbClr>
                  </a:outerShdw>
                </a:effectLst>
              </a:rPr>
              <a:t> </a:t>
            </a:r>
            <a:r>
              <a:rPr lang="en-US" dirty="0">
                <a:solidFill>
                  <a:srgbClr val="FFC000"/>
                </a:solidFill>
                <a:effectLst>
                  <a:outerShdw blurRad="38100" dist="38100" dir="2700000" algn="tl">
                    <a:srgbClr val="000000">
                      <a:alpha val="43137"/>
                    </a:srgbClr>
                  </a:outerShdw>
                </a:effectLst>
              </a:rPr>
              <a:t>Machine</a:t>
            </a:r>
            <a:r>
              <a:rPr lang="en-US" dirty="0">
                <a:effectLst>
                  <a:outerShdw blurRad="38100" dist="38100" dir="2700000" algn="tl">
                    <a:srgbClr val="000000">
                      <a:alpha val="43137"/>
                    </a:srgbClr>
                  </a:outerShdw>
                </a:effectLst>
              </a:rPr>
              <a:t> </a:t>
            </a:r>
            <a:r>
              <a:rPr lang="en-US" dirty="0">
                <a:solidFill>
                  <a:srgbClr val="FFC000"/>
                </a:solidFill>
                <a:effectLst>
                  <a:outerShdw blurRad="38100" dist="38100" dir="2700000" algn="tl">
                    <a:srgbClr val="000000">
                      <a:alpha val="43137"/>
                    </a:srgbClr>
                  </a:outerShdw>
                </a:effectLst>
              </a:rPr>
              <a:t>Learning</a:t>
            </a:r>
            <a:br>
              <a:rPr lang="en-US" dirty="0"/>
            </a:br>
            <a:r>
              <a:rPr lang="en-US" sz="2800" b="1" dirty="0">
                <a:effectLst>
                  <a:outerShdw blurRad="38100" dist="38100" dir="2700000" algn="tl">
                    <a:srgbClr val="000000">
                      <a:alpha val="43137"/>
                    </a:srgbClr>
                  </a:outerShdw>
                </a:effectLst>
              </a:rPr>
              <a:t>INTERNSHIP 2022</a:t>
            </a:r>
            <a:br>
              <a:rPr lang="en-US" dirty="0"/>
            </a:b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124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E9DE4B-7819-6425-47D8-103CD26383A8}"/>
              </a:ext>
            </a:extLst>
          </p:cNvPr>
          <p:cNvSpPr txBox="1"/>
          <p:nvPr/>
        </p:nvSpPr>
        <p:spPr>
          <a:xfrm>
            <a:off x="144379" y="365760"/>
            <a:ext cx="12047621" cy="1015663"/>
          </a:xfrm>
          <a:prstGeom prst="rect">
            <a:avLst/>
          </a:prstGeom>
          <a:noFill/>
        </p:spPr>
        <p:txBody>
          <a:bodyPr wrap="square">
            <a:spAutoFit/>
          </a:bodyPr>
          <a:lstStyle/>
          <a:p>
            <a:pPr algn="just">
              <a:tabLst>
                <a:tab pos="871855" algn="l"/>
              </a:tabLst>
            </a:pPr>
            <a:r>
              <a:rPr lang="en-US" sz="3000" b="1" cap="small" spc="25" dirty="0">
                <a:effectLst/>
                <a:latin typeface="Times New Roman" panose="02020603050405020304" pitchFamily="18" charset="0"/>
                <a:ea typeface="Times New Roman" panose="02020603050405020304" pitchFamily="18" charset="0"/>
              </a:rPr>
              <a:t>Matplotlib library is used for visual representation of data in graphical manner</a:t>
            </a:r>
            <a:endParaRPr lang="en-IN" sz="30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1510D5A-4FC8-E6E3-FCF7-7998C3602A0C}"/>
              </a:ext>
            </a:extLst>
          </p:cNvPr>
          <p:cNvSpPr txBox="1"/>
          <p:nvPr/>
        </p:nvSpPr>
        <p:spPr>
          <a:xfrm>
            <a:off x="259882" y="1780673"/>
            <a:ext cx="11377061" cy="430887"/>
          </a:xfrm>
          <a:prstGeom prst="rect">
            <a:avLst/>
          </a:prstGeom>
          <a:noFill/>
        </p:spPr>
        <p:txBody>
          <a:bodyPr wrap="square">
            <a:spAutoFit/>
          </a:bodyPr>
          <a:lstStyle/>
          <a:p>
            <a:pPr algn="just"/>
            <a:r>
              <a:rPr lang="en-US" sz="2200" b="1" dirty="0">
                <a:effectLst/>
                <a:latin typeface="Times New Roman" panose="02020603050405020304" pitchFamily="18" charset="0"/>
                <a:ea typeface="Times New Roman" panose="02020603050405020304" pitchFamily="18" charset="0"/>
              </a:rPr>
              <a:t>Step-5: Now we will plot a line graph for Sale price variable for visual understanding</a:t>
            </a:r>
            <a:endParaRPr lang="en-IN" sz="22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05E4B165-8B07-F47A-7E09-A61D1CD1708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014" y="2358189"/>
            <a:ext cx="10270156" cy="3368843"/>
          </a:xfrm>
          <a:prstGeom prst="rect">
            <a:avLst/>
          </a:prstGeom>
          <a:noFill/>
          <a:ln>
            <a:noFill/>
          </a:ln>
        </p:spPr>
      </p:pic>
      <p:sp>
        <p:nvSpPr>
          <p:cNvPr id="10" name="TextBox 9">
            <a:extLst>
              <a:ext uri="{FF2B5EF4-FFF2-40B4-BE49-F238E27FC236}">
                <a16:creationId xmlns:a16="http://schemas.microsoft.com/office/drawing/2014/main" id="{31D3ACCE-FB27-62DC-5967-64B7102D991D}"/>
              </a:ext>
            </a:extLst>
          </p:cNvPr>
          <p:cNvSpPr txBox="1"/>
          <p:nvPr/>
        </p:nvSpPr>
        <p:spPr>
          <a:xfrm>
            <a:off x="673768" y="6099395"/>
            <a:ext cx="12404557" cy="769441"/>
          </a:xfrm>
          <a:prstGeom prst="rect">
            <a:avLst/>
          </a:prstGeom>
          <a:noFill/>
        </p:spPr>
        <p:txBody>
          <a:bodyPr wrap="square">
            <a:spAutoFit/>
          </a:bodyPr>
          <a:lstStyle/>
          <a:p>
            <a:pPr algn="just">
              <a:tabLst>
                <a:tab pos="681990" algn="l"/>
              </a:tabLst>
            </a:pPr>
            <a:r>
              <a:rPr lang="en-US" sz="2200" dirty="0">
                <a:effectLst/>
                <a:latin typeface="Times New Roman" panose="02020603050405020304" pitchFamily="18" charset="0"/>
                <a:ea typeface="Times New Roman" panose="02020603050405020304" pitchFamily="18" charset="0"/>
              </a:rPr>
              <a:t>Here , you can see it plotted a line graph for Sales price.</a:t>
            </a:r>
            <a:endParaRPr lang="en-IN" sz="2200" dirty="0">
              <a:effectLst/>
              <a:latin typeface="Times New Roman" panose="02020603050405020304" pitchFamily="18" charset="0"/>
              <a:ea typeface="Times New Roman" panose="02020603050405020304" pitchFamily="18" charset="0"/>
            </a:endParaRPr>
          </a:p>
          <a:p>
            <a:pPr algn="just">
              <a:tabLst>
                <a:tab pos="681990" algn="l"/>
              </a:tabLst>
            </a:pPr>
            <a:r>
              <a:rPr lang="en-US" sz="2200" dirty="0">
                <a:effectLst/>
                <a:latin typeface="Times New Roman" panose="02020603050405020304" pitchFamily="18" charset="0"/>
                <a:ea typeface="Times New Roman" panose="02020603050405020304" pitchFamily="18" charset="0"/>
              </a:rPr>
              <a:t>In next step we will compare two variables difference/change in plotting graph  </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469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C521D9-5B1A-1B0B-339E-50F5120E1D3F}"/>
              </a:ext>
            </a:extLst>
          </p:cNvPr>
          <p:cNvSpPr txBox="1"/>
          <p:nvPr/>
        </p:nvSpPr>
        <p:spPr>
          <a:xfrm>
            <a:off x="433137" y="365760"/>
            <a:ext cx="11001676" cy="477054"/>
          </a:xfrm>
          <a:prstGeom prst="rect">
            <a:avLst/>
          </a:prstGeom>
          <a:noFill/>
        </p:spPr>
        <p:txBody>
          <a:bodyPr wrap="square">
            <a:spAutoFit/>
          </a:bodyPr>
          <a:lstStyle/>
          <a:p>
            <a:pPr algn="just">
              <a:tabLst>
                <a:tab pos="681990" algn="l"/>
              </a:tabLst>
            </a:pPr>
            <a:r>
              <a:rPr lang="en-US" sz="2500" dirty="0">
                <a:effectLst/>
                <a:latin typeface="Times New Roman" panose="02020603050405020304" pitchFamily="18" charset="0"/>
                <a:ea typeface="Times New Roman" panose="02020603050405020304" pitchFamily="18" charset="0"/>
              </a:rPr>
              <a:t> Step-6</a:t>
            </a:r>
            <a:r>
              <a:rPr lang="en-US" sz="2500" dirty="0">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Finally we plotted a Scatter plot for Sales price and Flat Area[in sq feet]</a:t>
            </a:r>
            <a:endParaRPr lang="en-IN" sz="2500" dirty="0"/>
          </a:p>
        </p:txBody>
      </p:sp>
      <p:pic>
        <p:nvPicPr>
          <p:cNvPr id="6" name="Picture 5">
            <a:extLst>
              <a:ext uri="{FF2B5EF4-FFF2-40B4-BE49-F238E27FC236}">
                <a16:creationId xmlns:a16="http://schemas.microsoft.com/office/drawing/2014/main" id="{E6CEE462-9745-899F-87DD-9B27DC9D2A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 y="1037645"/>
            <a:ext cx="11136429" cy="4060035"/>
          </a:xfrm>
          <a:prstGeom prst="rect">
            <a:avLst/>
          </a:prstGeom>
          <a:noFill/>
          <a:ln>
            <a:noFill/>
          </a:ln>
        </p:spPr>
      </p:pic>
      <p:sp>
        <p:nvSpPr>
          <p:cNvPr id="8" name="TextBox 7">
            <a:extLst>
              <a:ext uri="{FF2B5EF4-FFF2-40B4-BE49-F238E27FC236}">
                <a16:creationId xmlns:a16="http://schemas.microsoft.com/office/drawing/2014/main" id="{26316EB4-C2D6-FCDC-3C4F-00DF937C9817}"/>
              </a:ext>
            </a:extLst>
          </p:cNvPr>
          <p:cNvSpPr txBox="1"/>
          <p:nvPr/>
        </p:nvSpPr>
        <p:spPr>
          <a:xfrm>
            <a:off x="433137" y="5678905"/>
            <a:ext cx="8961120" cy="800219"/>
          </a:xfrm>
          <a:prstGeom prst="rect">
            <a:avLst/>
          </a:prstGeom>
          <a:noFill/>
        </p:spPr>
        <p:txBody>
          <a:bodyPr wrap="square">
            <a:spAutoFit/>
          </a:bodyPr>
          <a:lstStyle/>
          <a:p>
            <a:pPr algn="just"/>
            <a:r>
              <a:rPr lang="en-US" sz="2300" dirty="0" err="1">
                <a:effectLst/>
                <a:latin typeface="Times New Roman" panose="02020603050405020304" pitchFamily="18" charset="0"/>
                <a:ea typeface="Times New Roman" panose="02020603050405020304" pitchFamily="18" charset="0"/>
              </a:rPr>
              <a:t>By,Using</a:t>
            </a:r>
            <a:r>
              <a:rPr lang="en-US" sz="2300" dirty="0">
                <a:effectLst/>
                <a:latin typeface="Times New Roman" panose="02020603050405020304" pitchFamily="18" charset="0"/>
                <a:ea typeface="Times New Roman" panose="02020603050405020304" pitchFamily="18" charset="0"/>
              </a:rPr>
              <a:t> X,Y-Axis , named as Area and Sales </a:t>
            </a:r>
            <a:endParaRPr lang="en-IN" sz="2300" dirty="0">
              <a:latin typeface="Times New Roman" panose="02020603050405020304" pitchFamily="18" charset="0"/>
              <a:ea typeface="Times New Roman" panose="02020603050405020304" pitchFamily="18" charset="0"/>
            </a:endParaRPr>
          </a:p>
          <a:p>
            <a:pPr algn="just"/>
            <a:r>
              <a:rPr lang="en-US" sz="2300" dirty="0">
                <a:effectLst/>
                <a:latin typeface="Times New Roman" panose="02020603050405020304" pitchFamily="18" charset="0"/>
                <a:ea typeface="Times New Roman" panose="02020603050405020304" pitchFamily="18" charset="0"/>
              </a:rPr>
              <a:t>Also compared both values</a:t>
            </a:r>
            <a:endParaRPr lang="en-IN" sz="2300" dirty="0"/>
          </a:p>
        </p:txBody>
      </p:sp>
    </p:spTree>
    <p:extLst>
      <p:ext uri="{BB962C8B-B14F-4D97-AF65-F5344CB8AC3E}">
        <p14:creationId xmlns:p14="http://schemas.microsoft.com/office/powerpoint/2010/main" val="27501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43FF-1597-0C0C-D4C3-35DF14428FFD}"/>
              </a:ext>
            </a:extLst>
          </p:cNvPr>
          <p:cNvSpPr>
            <a:spLocks noGrp="1"/>
          </p:cNvSpPr>
          <p:nvPr>
            <p:ph type="title"/>
          </p:nvPr>
        </p:nvSpPr>
        <p:spPr>
          <a:xfrm>
            <a:off x="685801" y="599976"/>
            <a:ext cx="10131427" cy="93043"/>
          </a:xfrm>
        </p:spPr>
        <p:txBody>
          <a:bodyPr>
            <a:normAutofit fontScale="90000"/>
          </a:bodyPr>
          <a:lstStyle/>
          <a:p>
            <a:r>
              <a:rPr lang="en-US" sz="3500" b="1" dirty="0">
                <a:effectLst/>
                <a:latin typeface="Times New Roman" panose="02020603050405020304" pitchFamily="18" charset="0"/>
                <a:ea typeface="Times New Roman" panose="02020603050405020304" pitchFamily="18" charset="0"/>
              </a:rPr>
              <a:t>CONCLUSION: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3D1C0AC0-D581-1620-C808-0E03F48D2570}"/>
              </a:ext>
            </a:extLst>
          </p:cNvPr>
          <p:cNvSpPr>
            <a:spLocks noGrp="1"/>
          </p:cNvSpPr>
          <p:nvPr>
            <p:ph type="body" idx="1"/>
          </p:nvPr>
        </p:nvSpPr>
        <p:spPr>
          <a:xfrm>
            <a:off x="685800" y="930441"/>
            <a:ext cx="10131428" cy="4860759"/>
          </a:xfrm>
        </p:spPr>
        <p:txBody>
          <a:bodyPr>
            <a:normAutofit lnSpcReduction="10000"/>
          </a:bodyPr>
          <a:lstStyle/>
          <a:p>
            <a:r>
              <a:rPr lang="en-US" sz="2200" dirty="0">
                <a:effectLst/>
                <a:latin typeface="Times New Roman" panose="02020603050405020304" pitchFamily="18" charset="0"/>
                <a:ea typeface="Times New Roman" panose="02020603050405020304" pitchFamily="18" charset="0"/>
              </a:rPr>
              <a:t>I believe the trial has shown conclusively that it is both possible and desirable to use Python as the principal teaching language. It is Free (as in both cost and source code). It is trivial to install on a Windows PC allowing students to take their interest further. For 56 many the hurdle of installing a Pascal or C compiler on a Windows machine is either too expensive or too complicated. It can be used to teach a large number of transferable skills. It is a real-world programming language that can be and is used in academia and the commercial world. It appears to be quicker to learn and, in combination with its many libraries, this offers the possibility of more rapid student development allowing the course to be made more challenging and varied and most importantly, its clean syntax offers increased understanding and enjoyment for students. The training program having three destination was a lot more useful than staying at one place throughout the whole 6 weeks. In my opinion. I have gained lots of knowledge and experience needed to be successful in great engineering challenge as in my opinion, Engineering is after all a Challenge, and not a job.</a:t>
            </a: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1558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6736FA-51B4-1E57-7064-DDD596ADCAFC}"/>
              </a:ext>
            </a:extLst>
          </p:cNvPr>
          <p:cNvSpPr txBox="1"/>
          <p:nvPr/>
        </p:nvSpPr>
        <p:spPr>
          <a:xfrm>
            <a:off x="1052052" y="717755"/>
            <a:ext cx="8091948" cy="4601260"/>
          </a:xfrm>
          <a:prstGeom prst="rect">
            <a:avLst/>
          </a:prstGeom>
          <a:noFill/>
        </p:spPr>
        <p:txBody>
          <a:bodyPr wrap="square">
            <a:spAutoFit/>
          </a:bodyPr>
          <a:lstStyle/>
          <a:p>
            <a:r>
              <a:rPr lang="en-US" dirty="0"/>
              <a:t> </a:t>
            </a:r>
          </a:p>
          <a:p>
            <a:r>
              <a:rPr lang="en-US" sz="2500" b="1" dirty="0"/>
              <a:t>Name : K T SIVA KUMAR</a:t>
            </a:r>
          </a:p>
          <a:p>
            <a:endParaRPr lang="en-US" sz="2500" b="1" dirty="0"/>
          </a:p>
          <a:p>
            <a:r>
              <a:rPr lang="en-US" sz="2500" b="1" dirty="0"/>
              <a:t>Roll no : 20781A3325</a:t>
            </a:r>
          </a:p>
          <a:p>
            <a:r>
              <a:rPr lang="en-US" sz="2500" dirty="0"/>
              <a:t>       </a:t>
            </a:r>
          </a:p>
          <a:p>
            <a:r>
              <a:rPr lang="en-US" sz="2500" b="1" dirty="0"/>
              <a:t>Company Name :  INTERNSHALA</a:t>
            </a:r>
            <a:endParaRPr lang="en-IN" sz="2500" b="1" dirty="0"/>
          </a:p>
          <a:p>
            <a:r>
              <a:rPr lang="en-IN" sz="2500" dirty="0"/>
              <a:t>       </a:t>
            </a:r>
          </a:p>
          <a:p>
            <a:r>
              <a:rPr lang="en-IN" sz="2500" b="1" dirty="0"/>
              <a:t>Duration :  6 WEEKS</a:t>
            </a:r>
          </a:p>
          <a:p>
            <a:r>
              <a:rPr lang="en-IN" sz="2500" dirty="0"/>
              <a:t>       </a:t>
            </a:r>
          </a:p>
          <a:p>
            <a:r>
              <a:rPr lang="en-IN" sz="2500" b="1" dirty="0"/>
              <a:t>Starting Date : 15/07/2022</a:t>
            </a:r>
          </a:p>
          <a:p>
            <a:r>
              <a:rPr lang="en-IN" sz="2500" dirty="0"/>
              <a:t>       </a:t>
            </a:r>
          </a:p>
          <a:p>
            <a:r>
              <a:rPr lang="en-IN" sz="2500" b="1" dirty="0"/>
              <a:t>Ending Date :  24/08/2022</a:t>
            </a:r>
            <a:endParaRPr lang="en-IN" sz="2500" dirty="0"/>
          </a:p>
        </p:txBody>
      </p:sp>
    </p:spTree>
    <p:extLst>
      <p:ext uri="{BB962C8B-B14F-4D97-AF65-F5344CB8AC3E}">
        <p14:creationId xmlns:p14="http://schemas.microsoft.com/office/powerpoint/2010/main" val="416611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EBFE-384E-6ADB-90C8-509F80FD0CD4}"/>
              </a:ext>
            </a:extLst>
          </p:cNvPr>
          <p:cNvSpPr>
            <a:spLocks noGrp="1"/>
          </p:cNvSpPr>
          <p:nvPr>
            <p:ph type="title"/>
          </p:nvPr>
        </p:nvSpPr>
        <p:spPr>
          <a:xfrm>
            <a:off x="1069847" y="484632"/>
            <a:ext cx="10807727" cy="5338652"/>
          </a:xfrm>
        </p:spPr>
        <p:txBody>
          <a:bodyPr>
            <a:normAutofit/>
          </a:bodyPr>
          <a:lstStyle/>
          <a:p>
            <a:r>
              <a:rPr lang="en-US" sz="5400" b="1" dirty="0">
                <a:effectLst/>
                <a:latin typeface="Times New Roman" panose="02020603050405020304" pitchFamily="18" charset="0"/>
                <a:ea typeface="Times New Roman" panose="02020603050405020304" pitchFamily="18" charset="0"/>
              </a:rPr>
              <a:t> </a:t>
            </a:r>
            <a:r>
              <a:rPr lang="en-US" sz="6000" b="1" dirty="0">
                <a:effectLst/>
                <a:latin typeface="Times New Roman" panose="02020603050405020304" pitchFamily="18" charset="0"/>
                <a:ea typeface="Times New Roman" panose="02020603050405020304" pitchFamily="18" charset="0"/>
              </a:rPr>
              <a:t>Project </a:t>
            </a:r>
            <a:br>
              <a:rPr lang="en-US" sz="5400" b="1" dirty="0">
                <a:effectLst/>
                <a:latin typeface="Times New Roman" panose="02020603050405020304" pitchFamily="18" charset="0"/>
                <a:ea typeface="Times New Roman" panose="02020603050405020304" pitchFamily="18" charset="0"/>
              </a:rPr>
            </a:br>
            <a:br>
              <a:rPr lang="en-US" sz="5400" b="1" dirty="0">
                <a:latin typeface="Times New Roman" panose="02020603050405020304" pitchFamily="18" charset="0"/>
                <a:ea typeface="Times New Roman" panose="02020603050405020304" pitchFamily="18" charset="0"/>
              </a:rPr>
            </a:br>
            <a:r>
              <a:rPr lang="en-US" sz="3000" b="1" dirty="0" err="1">
                <a:effectLst/>
                <a:latin typeface="Times New Roman" panose="02020603050405020304" pitchFamily="18" charset="0"/>
                <a:ea typeface="Times New Roman" panose="02020603050405020304" pitchFamily="18" charset="0"/>
              </a:rPr>
              <a:t>analysing</a:t>
            </a:r>
            <a:r>
              <a:rPr lang="en-US" sz="3000" b="1">
                <a:effectLst/>
                <a:latin typeface="Times New Roman" panose="02020603050405020304" pitchFamily="18" charset="0"/>
                <a:ea typeface="Times New Roman" panose="02020603050405020304" pitchFamily="18" charset="0"/>
              </a:rPr>
              <a:t>  Raw  Data  set </a:t>
            </a:r>
            <a:endParaRPr lang="en-IN" sz="3000" dirty="0"/>
          </a:p>
        </p:txBody>
      </p:sp>
    </p:spTree>
    <p:extLst>
      <p:ext uri="{BB962C8B-B14F-4D97-AF65-F5344CB8AC3E}">
        <p14:creationId xmlns:p14="http://schemas.microsoft.com/office/powerpoint/2010/main" val="141368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EF8B21-F6D7-C8BC-CCA9-110746CF2EE5}"/>
              </a:ext>
            </a:extLst>
          </p:cNvPr>
          <p:cNvSpPr txBox="1"/>
          <p:nvPr/>
        </p:nvSpPr>
        <p:spPr>
          <a:xfrm>
            <a:off x="490887" y="924025"/>
            <a:ext cx="11049803" cy="2554545"/>
          </a:xfrm>
          <a:prstGeom prst="rect">
            <a:avLst/>
          </a:prstGeom>
          <a:noFill/>
        </p:spPr>
        <p:txBody>
          <a:bodyPr wrap="square">
            <a:spAutoFit/>
          </a:bodyPr>
          <a:lstStyle/>
          <a:p>
            <a:pPr algn="just"/>
            <a:r>
              <a:rPr lang="en-US" sz="4000" b="1" u="sng" dirty="0">
                <a:effectLst/>
                <a:latin typeface="Times New Roman" panose="02020603050405020304" pitchFamily="18" charset="0"/>
                <a:ea typeface="Times New Roman" panose="02020603050405020304" pitchFamily="18" charset="0"/>
              </a:rPr>
              <a:t>Problem statement:</a:t>
            </a:r>
            <a:endParaRPr lang="en-IN" sz="4000" dirty="0">
              <a:effectLst/>
              <a:latin typeface="Times New Roman" panose="02020603050405020304" pitchFamily="18" charset="0"/>
              <a:ea typeface="Times New Roman" panose="02020603050405020304" pitchFamily="18" charset="0"/>
            </a:endParaRPr>
          </a:p>
          <a:p>
            <a:pPr algn="just"/>
            <a:endParaRPr lang="en-US" sz="3000" dirty="0">
              <a:effectLst/>
              <a:latin typeface="Times New Roman" panose="02020603050405020304" pitchFamily="18" charset="0"/>
              <a:ea typeface="Times New Roman" panose="02020603050405020304" pitchFamily="18" charset="0"/>
            </a:endParaRPr>
          </a:p>
          <a:p>
            <a:pPr algn="just"/>
            <a:r>
              <a:rPr lang="en-US" sz="3000" dirty="0">
                <a:effectLst/>
                <a:latin typeface="Times New Roman" panose="02020603050405020304" pitchFamily="18" charset="0"/>
                <a:ea typeface="Times New Roman" panose="02020603050405020304" pitchFamily="18" charset="0"/>
              </a:rPr>
              <a:t>Analysis on raw data set and visualization , Which contains information about house selling price regarding to there </a:t>
            </a:r>
          </a:p>
          <a:p>
            <a:pPr algn="just"/>
            <a:r>
              <a:rPr lang="en-US" sz="3000" dirty="0">
                <a:effectLst/>
                <a:latin typeface="Times New Roman" panose="02020603050405020304" pitchFamily="18" charset="0"/>
                <a:ea typeface="Times New Roman" panose="02020603050405020304" pitchFamily="18" charset="0"/>
              </a:rPr>
              <a:t>Flat size ,Year ,Layout , location , No. of floors.</a:t>
            </a:r>
            <a:endParaRPr lang="en-IN" sz="3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44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DA5610-A545-968C-9B18-9559104D4200}"/>
              </a:ext>
            </a:extLst>
          </p:cNvPr>
          <p:cNvSpPr txBox="1"/>
          <p:nvPr/>
        </p:nvSpPr>
        <p:spPr>
          <a:xfrm>
            <a:off x="654518" y="779646"/>
            <a:ext cx="10849224" cy="5709255"/>
          </a:xfrm>
          <a:prstGeom prst="rect">
            <a:avLst/>
          </a:prstGeom>
          <a:noFill/>
        </p:spPr>
        <p:txBody>
          <a:bodyPr wrap="square">
            <a:spAutoFit/>
          </a:bodyPr>
          <a:lstStyle/>
          <a:p>
            <a:pPr algn="just"/>
            <a:r>
              <a:rPr lang="en-US" sz="4000" b="1" dirty="0">
                <a:effectLst/>
                <a:latin typeface="Times New Roman" panose="02020603050405020304" pitchFamily="18" charset="0"/>
                <a:ea typeface="Times New Roman" panose="02020603050405020304" pitchFamily="18" charset="0"/>
              </a:rPr>
              <a:t>By using Python libraries </a:t>
            </a:r>
          </a:p>
          <a:p>
            <a:pPr algn="just"/>
            <a:endParaRPr lang="en-US" sz="4000" b="1"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3500" b="1" dirty="0">
                <a:effectLst/>
                <a:latin typeface="Times New Roman" panose="02020603050405020304" pitchFamily="18" charset="0"/>
                <a:ea typeface="Times New Roman" panose="02020603050405020304" pitchFamily="18" charset="0"/>
              </a:rPr>
              <a:t>Pandas</a:t>
            </a:r>
          </a:p>
          <a:p>
            <a:pPr algn="just"/>
            <a:endParaRPr lang="en-US" sz="3000" dirty="0">
              <a:latin typeface="Times New Roman" panose="02020603050405020304" pitchFamily="18" charset="0"/>
              <a:ea typeface="Times New Roman" panose="02020603050405020304" pitchFamily="18" charset="0"/>
            </a:endParaRPr>
          </a:p>
          <a:p>
            <a:pPr algn="just"/>
            <a:r>
              <a:rPr lang="en-US" sz="2200" dirty="0">
                <a:effectLst/>
                <a:latin typeface="Times New Roman" panose="02020603050405020304" pitchFamily="18" charset="0"/>
                <a:ea typeface="Times New Roman" panose="02020603050405020304" pitchFamily="18" charset="0"/>
              </a:rPr>
              <a:t> It is useful in deploying data of existed files or user Entered provided data.</a:t>
            </a:r>
            <a:endParaRPr lang="en-IN" sz="2200" dirty="0">
              <a:effectLst/>
              <a:latin typeface="Times New Roman" panose="02020603050405020304" pitchFamily="18" charset="0"/>
              <a:ea typeface="Times New Roman" panose="02020603050405020304" pitchFamily="18" charset="0"/>
            </a:endParaRPr>
          </a:p>
          <a:p>
            <a:pPr algn="just"/>
            <a:r>
              <a:rPr lang="en-US" sz="2200" dirty="0">
                <a:effectLst/>
                <a:latin typeface="Times New Roman" panose="02020603050405020304" pitchFamily="18" charset="0"/>
                <a:ea typeface="Times New Roman" panose="02020603050405020304" pitchFamily="18" charset="0"/>
              </a:rPr>
              <a:t> </a:t>
            </a:r>
            <a:r>
              <a:rPr lang="en-IN" sz="2200" dirty="0">
                <a:latin typeface="Times New Roman" panose="02020603050405020304" pitchFamily="18" charset="0"/>
                <a:ea typeface="Times New Roman" panose="02020603050405020304" pitchFamily="18" charset="0"/>
              </a:rPr>
              <a:t>   </a:t>
            </a:r>
          </a:p>
          <a:p>
            <a:pPr algn="just"/>
            <a:r>
              <a:rPr lang="en-US" sz="2200" dirty="0">
                <a:effectLst/>
                <a:latin typeface="Times New Roman" panose="02020603050405020304" pitchFamily="18" charset="0"/>
                <a:ea typeface="Times New Roman" panose="02020603050405020304" pitchFamily="18" charset="0"/>
              </a:rPr>
              <a:t>Pandas is an open source Python package that is most widely used for Data Science / Data analysis and </a:t>
            </a:r>
            <a:r>
              <a:rPr lang="en-US" sz="2200" b="1" u="sng" dirty="0">
                <a:effectLst/>
                <a:latin typeface="Times New Roman" panose="02020603050405020304" pitchFamily="18" charset="0"/>
                <a:ea typeface="Times New Roman" panose="02020603050405020304" pitchFamily="18" charset="0"/>
              </a:rPr>
              <a:t>Machine Learning</a:t>
            </a:r>
            <a:r>
              <a:rPr lang="en-US" sz="2200" u="sng"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tasks.</a:t>
            </a:r>
            <a:endParaRPr lang="en-IN" sz="2200" dirty="0">
              <a:effectLst/>
              <a:latin typeface="Times New Roman" panose="02020603050405020304" pitchFamily="18" charset="0"/>
              <a:ea typeface="Times New Roman" panose="02020603050405020304" pitchFamily="18" charset="0"/>
            </a:endParaRPr>
          </a:p>
          <a:p>
            <a:pPr algn="just"/>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algn="just"/>
            <a:r>
              <a:rPr lang="en-US" sz="2200" dirty="0">
                <a:effectLst/>
                <a:latin typeface="Times New Roman" panose="02020603050405020304" pitchFamily="18" charset="0"/>
                <a:ea typeface="Times New Roman" panose="02020603050405020304" pitchFamily="18" charset="0"/>
              </a:rPr>
              <a:t>Pandas comes with two Data structure for manipulating data :</a:t>
            </a:r>
            <a:endParaRPr lang="en-IN" sz="2200" dirty="0">
              <a:effectLst/>
              <a:latin typeface="Times New Roman" panose="02020603050405020304" pitchFamily="18" charset="0"/>
              <a:ea typeface="Times New Roman" panose="02020603050405020304" pitchFamily="18" charset="0"/>
            </a:endParaRPr>
          </a:p>
          <a:p>
            <a:pPr algn="just"/>
            <a:r>
              <a:rPr lang="en-US" sz="2200" u="sng"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Ø"/>
            </a:pPr>
            <a:r>
              <a:rPr lang="en-US" sz="2200" u="sng" dirty="0">
                <a:effectLst/>
                <a:latin typeface="Times New Roman" panose="02020603050405020304" pitchFamily="18" charset="0"/>
                <a:ea typeface="Times New Roman" panose="02020603050405020304" pitchFamily="18" charset="0"/>
              </a:rPr>
              <a:t>Series</a:t>
            </a:r>
          </a:p>
          <a:p>
            <a:pPr marL="342900" lvl="0" indent="-342900" algn="just">
              <a:buFont typeface="Wingdings" panose="05000000000000000000" pitchFamily="2" charset="2"/>
              <a:buChar char="Ø"/>
            </a:pPr>
            <a:endParaRPr lang="en-US" sz="2200" u="sng" dirty="0">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Ø"/>
            </a:pPr>
            <a:r>
              <a:rPr lang="en-US" sz="2200" u="sng" dirty="0">
                <a:effectLst/>
                <a:latin typeface="Times New Roman" panose="02020603050405020304" pitchFamily="18" charset="0"/>
                <a:ea typeface="Times New Roman" panose="02020603050405020304" pitchFamily="18" charset="0"/>
              </a:rPr>
              <a:t>Data Frames</a:t>
            </a:r>
          </a:p>
        </p:txBody>
      </p:sp>
    </p:spTree>
    <p:extLst>
      <p:ext uri="{BB962C8B-B14F-4D97-AF65-F5344CB8AC3E}">
        <p14:creationId xmlns:p14="http://schemas.microsoft.com/office/powerpoint/2010/main" val="201372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240FF95-D1F0-5464-250A-AEED645FC713}"/>
              </a:ext>
            </a:extLst>
          </p:cNvPr>
          <p:cNvSpPr>
            <a:spLocks noChangeArrowheads="1"/>
          </p:cNvSpPr>
          <p:nvPr/>
        </p:nvSpPr>
        <p:spPr bwMode="auto">
          <a:xfrm flipV="1">
            <a:off x="5933661" y="-612970"/>
            <a:ext cx="1664518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1</a:t>
            </a: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.First import pandas library to use Housing Data.</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778DD35D-DFA5-F4D4-AD57-420D69D92C2D}"/>
              </a:ext>
            </a:extLst>
          </p:cNvPr>
          <p:cNvSpPr>
            <a:spLocks noChangeArrowheads="1"/>
          </p:cNvSpPr>
          <p:nvPr/>
        </p:nvSpPr>
        <p:spPr bwMode="auto">
          <a:xfrm flipV="1">
            <a:off x="5933661" y="2389907"/>
            <a:ext cx="1664518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400259B-2434-554B-A3FE-13B668C1C258}"/>
              </a:ext>
            </a:extLst>
          </p:cNvPr>
          <p:cNvSpPr txBox="1"/>
          <p:nvPr/>
        </p:nvSpPr>
        <p:spPr>
          <a:xfrm>
            <a:off x="397565" y="546652"/>
            <a:ext cx="16538713" cy="477054"/>
          </a:xfrm>
          <a:prstGeom prst="rect">
            <a:avLst/>
          </a:prstGeom>
          <a:noFill/>
        </p:spPr>
        <p:txBody>
          <a:bodyPr wrap="square">
            <a:spAutoFit/>
          </a:bodyPr>
          <a:lstStyle/>
          <a:p>
            <a:r>
              <a:rPr lang="en-US" sz="2500" dirty="0">
                <a:effectLst/>
                <a:latin typeface="Times New Roman" panose="02020603050405020304" pitchFamily="18" charset="0"/>
                <a:ea typeface="Times New Roman" panose="02020603050405020304" pitchFamily="18" charset="0"/>
              </a:rPr>
              <a:t>Step-1</a:t>
            </a:r>
            <a:r>
              <a:rPr lang="en-US" sz="2500" dirty="0">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First import pandas library to use Housing Data</a:t>
            </a:r>
            <a:r>
              <a:rPr lang="en-US" sz="1800" dirty="0">
                <a:effectLst/>
                <a:latin typeface="Times New Roman" panose="02020603050405020304" pitchFamily="18" charset="0"/>
                <a:ea typeface="Times New Roman" panose="02020603050405020304" pitchFamily="18" charset="0"/>
              </a:rPr>
              <a:t>.</a:t>
            </a:r>
            <a:endParaRPr lang="en-IN" dirty="0"/>
          </a:p>
        </p:txBody>
      </p:sp>
      <p:pic>
        <p:nvPicPr>
          <p:cNvPr id="8" name="Picture 7">
            <a:extLst>
              <a:ext uri="{FF2B5EF4-FFF2-40B4-BE49-F238E27FC236}">
                <a16:creationId xmlns:a16="http://schemas.microsoft.com/office/drawing/2014/main" id="{9A3A76BE-F534-6357-627C-DB5783A2D10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565" y="1360074"/>
            <a:ext cx="11030495" cy="4137851"/>
          </a:xfrm>
          <a:prstGeom prst="rect">
            <a:avLst/>
          </a:prstGeom>
          <a:noFill/>
          <a:ln>
            <a:noFill/>
          </a:ln>
        </p:spPr>
      </p:pic>
      <p:sp>
        <p:nvSpPr>
          <p:cNvPr id="12" name="TextBox 11">
            <a:extLst>
              <a:ext uri="{FF2B5EF4-FFF2-40B4-BE49-F238E27FC236}">
                <a16:creationId xmlns:a16="http://schemas.microsoft.com/office/drawing/2014/main" id="{D19C18F3-BCAB-2856-7B0D-4F9C3BADA82C}"/>
              </a:ext>
            </a:extLst>
          </p:cNvPr>
          <p:cNvSpPr txBox="1"/>
          <p:nvPr/>
        </p:nvSpPr>
        <p:spPr>
          <a:xfrm>
            <a:off x="129209" y="5834293"/>
            <a:ext cx="11966713" cy="1877437"/>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In the above section , observe that we initialized a CSV File to </a:t>
            </a:r>
            <a:r>
              <a:rPr lang="en-US" sz="2400" dirty="0" err="1">
                <a:effectLst/>
                <a:latin typeface="Times New Roman" panose="02020603050405020304" pitchFamily="18" charset="0"/>
                <a:ea typeface="Times New Roman" panose="02020603050405020304" pitchFamily="18" charset="0"/>
              </a:rPr>
              <a:t>Houseing</a:t>
            </a:r>
            <a:r>
              <a:rPr lang="en-US" sz="2400" dirty="0">
                <a:effectLst/>
                <a:latin typeface="Times New Roman" panose="02020603050405020304" pitchFamily="18" charset="0"/>
                <a:ea typeface="Times New Roman" panose="02020603050405020304" pitchFamily="18" charset="0"/>
              </a:rPr>
              <a:t> _ data variable by using pandas library. It will show the data from beginning to end.</a:t>
            </a:r>
            <a:endParaRPr lang="en-IN" sz="24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6254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52082B-7C85-8E8B-CB44-DBF74B54A4E1}"/>
              </a:ext>
            </a:extLst>
          </p:cNvPr>
          <p:cNvSpPr txBox="1"/>
          <p:nvPr/>
        </p:nvSpPr>
        <p:spPr>
          <a:xfrm>
            <a:off x="221381" y="279134"/>
            <a:ext cx="11790947" cy="1661993"/>
          </a:xfrm>
          <a:prstGeom prst="rect">
            <a:avLst/>
          </a:prstGeom>
          <a:noFill/>
        </p:spPr>
        <p:txBody>
          <a:bodyPr wrap="square">
            <a:spAutoFit/>
          </a:bodyPr>
          <a:lstStyle/>
          <a:p>
            <a:pPr algn="just"/>
            <a:r>
              <a:rPr lang="en-US" sz="2200" dirty="0">
                <a:effectLst/>
                <a:latin typeface="Times New Roman" panose="02020603050405020304" pitchFamily="18" charset="0"/>
                <a:ea typeface="Times New Roman" panose="02020603050405020304" pitchFamily="18" charset="0"/>
              </a:rPr>
              <a:t>Step-2</a:t>
            </a:r>
            <a:r>
              <a:rPr lang="en-US" sz="2200" dirty="0">
                <a:latin typeface="Times New Roman" panose="02020603050405020304" pitchFamily="18" charset="0"/>
                <a:ea typeface="Times New Roman" panose="02020603050405020304" pitchFamily="18" charset="0"/>
              </a:rPr>
              <a:t>:</a:t>
            </a:r>
            <a:r>
              <a:rPr lang="en-US" sz="2200" dirty="0">
                <a:effectLst/>
                <a:latin typeface="Times New Roman" panose="02020603050405020304" pitchFamily="18" charset="0"/>
                <a:ea typeface="Times New Roman" panose="02020603050405020304" pitchFamily="18" charset="0"/>
              </a:rPr>
              <a:t>  To get particular variable data on top list data use </a:t>
            </a:r>
            <a:r>
              <a:rPr lang="en-US" sz="2200" u="sng" dirty="0">
                <a:effectLst/>
                <a:latin typeface="Times New Roman" panose="02020603050405020304" pitchFamily="18" charset="0"/>
                <a:ea typeface="Times New Roman" panose="02020603050405020304" pitchFamily="18" charset="0"/>
              </a:rPr>
              <a:t>head()</a:t>
            </a:r>
            <a:r>
              <a:rPr lang="en-US" sz="2200" dirty="0">
                <a:effectLst/>
                <a:latin typeface="Times New Roman" panose="02020603050405020304" pitchFamily="18" charset="0"/>
                <a:ea typeface="Times New Roman" panose="02020603050405020304" pitchFamily="18" charset="0"/>
              </a:rPr>
              <a:t> function , in-front of variable name</a:t>
            </a:r>
            <a:endParaRPr lang="en-IN" sz="2200" dirty="0">
              <a:effectLst/>
              <a:latin typeface="Times New Roman" panose="02020603050405020304" pitchFamily="18" charset="0"/>
              <a:ea typeface="Times New Roman" panose="02020603050405020304" pitchFamily="18" charset="0"/>
            </a:endParaRPr>
          </a:p>
          <a:p>
            <a:pPr algn="just"/>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algn="just"/>
            <a:r>
              <a:rPr lang="en-US" sz="2200" dirty="0">
                <a:effectLst/>
                <a:latin typeface="Times New Roman" panose="02020603050405020304" pitchFamily="18" charset="0"/>
                <a:ea typeface="Times New Roman" panose="02020603050405020304" pitchFamily="18" charset="0"/>
              </a:rPr>
              <a:t>Step-3</a:t>
            </a:r>
            <a:r>
              <a:rPr lang="en-US" sz="2200" dirty="0">
                <a:latin typeface="Times New Roman" panose="02020603050405020304" pitchFamily="18" charset="0"/>
                <a:ea typeface="Times New Roman" panose="02020603050405020304" pitchFamily="18" charset="0"/>
              </a:rPr>
              <a:t>:</a:t>
            </a:r>
            <a:r>
              <a:rPr lang="en-US" sz="2200" dirty="0">
                <a:effectLst/>
                <a:latin typeface="Times New Roman" panose="02020603050405020304" pitchFamily="18" charset="0"/>
                <a:ea typeface="Times New Roman" panose="02020603050405020304" pitchFamily="18" charset="0"/>
              </a:rPr>
              <a:t> To get particular variable data of bottom list data use </a:t>
            </a:r>
            <a:r>
              <a:rPr lang="en-US" sz="2200" u="sng" dirty="0">
                <a:effectLst/>
                <a:latin typeface="Times New Roman" panose="02020603050405020304" pitchFamily="18" charset="0"/>
                <a:ea typeface="Times New Roman" panose="02020603050405020304" pitchFamily="18" charset="0"/>
              </a:rPr>
              <a:t>t</a:t>
            </a:r>
            <a:r>
              <a:rPr lang="en-US" sz="2200" u="sng" dirty="0">
                <a:latin typeface="Times New Roman" panose="02020603050405020304" pitchFamily="18" charset="0"/>
                <a:ea typeface="Times New Roman" panose="02020603050405020304" pitchFamily="18" charset="0"/>
              </a:rPr>
              <a:t>ail</a:t>
            </a:r>
            <a:r>
              <a:rPr lang="en-US" sz="2200" u="sng" dirty="0">
                <a:effectLst/>
                <a:latin typeface="Times New Roman" panose="02020603050405020304" pitchFamily="18" charset="0"/>
                <a:ea typeface="Times New Roman" panose="02020603050405020304" pitchFamily="18" charset="0"/>
              </a:rPr>
              <a:t>()</a:t>
            </a:r>
            <a:r>
              <a:rPr lang="en-US" sz="2200" dirty="0">
                <a:effectLst/>
                <a:latin typeface="Times New Roman" panose="02020603050405020304" pitchFamily="18" charset="0"/>
                <a:ea typeface="Times New Roman" panose="02020603050405020304" pitchFamily="18" charset="0"/>
              </a:rPr>
              <a:t> function , in-front of variable name</a:t>
            </a:r>
            <a:endParaRPr lang="en-IN" sz="22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CBF1DFA-4EDC-41CD-06F9-E8937D8722E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407" y="1591393"/>
            <a:ext cx="12032893" cy="3819185"/>
          </a:xfrm>
          <a:prstGeom prst="rect">
            <a:avLst/>
          </a:prstGeom>
          <a:noFill/>
          <a:ln>
            <a:noFill/>
          </a:ln>
        </p:spPr>
      </p:pic>
      <p:sp>
        <p:nvSpPr>
          <p:cNvPr id="6" name="TextBox 5">
            <a:extLst>
              <a:ext uri="{FF2B5EF4-FFF2-40B4-BE49-F238E27FC236}">
                <a16:creationId xmlns:a16="http://schemas.microsoft.com/office/drawing/2014/main" id="{DD1DDCB2-EE64-A80D-E26F-0841450D4689}"/>
              </a:ext>
            </a:extLst>
          </p:cNvPr>
          <p:cNvSpPr txBox="1"/>
          <p:nvPr/>
        </p:nvSpPr>
        <p:spPr>
          <a:xfrm>
            <a:off x="683393" y="5776745"/>
            <a:ext cx="10491537" cy="800219"/>
          </a:xfrm>
          <a:prstGeom prst="rect">
            <a:avLst/>
          </a:prstGeom>
          <a:noFill/>
        </p:spPr>
        <p:txBody>
          <a:bodyPr wrap="square">
            <a:spAutoFit/>
          </a:bodyPr>
          <a:lstStyle/>
          <a:p>
            <a:pPr algn="just"/>
            <a:r>
              <a:rPr lang="en-US" sz="2300" dirty="0">
                <a:effectLst/>
                <a:latin typeface="Times New Roman" panose="02020603050405020304" pitchFamily="18" charset="0"/>
                <a:ea typeface="Times New Roman" panose="02020603050405020304" pitchFamily="18" charset="0"/>
              </a:rPr>
              <a:t>These functions() helps in getting quick summary of what there top &amp; bottom data , which is easy for </a:t>
            </a:r>
            <a:r>
              <a:rPr lang="en-US" sz="2300" b="1" u="sng" dirty="0">
                <a:effectLst/>
                <a:latin typeface="Times New Roman" panose="02020603050405020304" pitchFamily="18" charset="0"/>
                <a:ea typeface="Times New Roman" panose="02020603050405020304" pitchFamily="18" charset="0"/>
              </a:rPr>
              <a:t>Analysis .</a:t>
            </a:r>
            <a:endParaRPr lang="en-IN"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89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6B1B4-5087-F5E4-A33E-5DADD56A1FD4}"/>
              </a:ext>
            </a:extLst>
          </p:cNvPr>
          <p:cNvSpPr txBox="1"/>
          <p:nvPr/>
        </p:nvSpPr>
        <p:spPr>
          <a:xfrm>
            <a:off x="317633" y="375386"/>
            <a:ext cx="11627319" cy="754053"/>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Step-4: By using info() function we will get list of Datatypes in our Housing Data set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7DBCF58-1514-FB98-90A4-1B348339E7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397" y="1474194"/>
            <a:ext cx="10135402" cy="4186990"/>
          </a:xfrm>
          <a:prstGeom prst="rect">
            <a:avLst/>
          </a:prstGeom>
          <a:noFill/>
          <a:ln>
            <a:noFill/>
          </a:ln>
        </p:spPr>
      </p:pic>
      <p:sp>
        <p:nvSpPr>
          <p:cNvPr id="6" name="TextBox 5">
            <a:extLst>
              <a:ext uri="{FF2B5EF4-FFF2-40B4-BE49-F238E27FC236}">
                <a16:creationId xmlns:a16="http://schemas.microsoft.com/office/drawing/2014/main" id="{A9DA3F26-648E-BBDD-3963-DF4696790A46}"/>
              </a:ext>
            </a:extLst>
          </p:cNvPr>
          <p:cNvSpPr txBox="1"/>
          <p:nvPr/>
        </p:nvSpPr>
        <p:spPr>
          <a:xfrm>
            <a:off x="134754" y="5573027"/>
            <a:ext cx="11896825" cy="1154162"/>
          </a:xfrm>
          <a:prstGeom prst="rect">
            <a:avLst/>
          </a:prstGeom>
          <a:noFill/>
        </p:spPr>
        <p:txBody>
          <a:bodyPr wrap="square">
            <a:spAutoFit/>
          </a:bodyPr>
          <a:lstStyle/>
          <a:p>
            <a:pPr algn="just">
              <a:tabLst>
                <a:tab pos="871855" algn="l"/>
              </a:tabLst>
            </a:pPr>
            <a:r>
              <a:rPr lang="en-US" sz="2300" dirty="0">
                <a:effectLst/>
                <a:latin typeface="Times New Roman" panose="02020603050405020304" pitchFamily="18" charset="0"/>
                <a:ea typeface="Times New Roman" panose="02020603050405020304" pitchFamily="18" charset="0"/>
              </a:rPr>
              <a:t> </a:t>
            </a:r>
            <a:endParaRPr lang="en-IN" sz="2300" dirty="0">
              <a:effectLst/>
              <a:latin typeface="Times New Roman" panose="02020603050405020304" pitchFamily="18" charset="0"/>
              <a:ea typeface="Times New Roman" panose="02020603050405020304" pitchFamily="18" charset="0"/>
            </a:endParaRPr>
          </a:p>
          <a:p>
            <a:pPr algn="just">
              <a:tabLst>
                <a:tab pos="871855" algn="l"/>
              </a:tabLst>
            </a:pPr>
            <a:r>
              <a:rPr lang="en-US" sz="2300" dirty="0">
                <a:effectLst/>
                <a:latin typeface="Times New Roman" panose="02020603050405020304" pitchFamily="18" charset="0"/>
                <a:ea typeface="Times New Roman" panose="02020603050405020304" pitchFamily="18" charset="0"/>
              </a:rPr>
              <a:t>Now we are aware about that what kind  of datatypes there in Dataset ,Now we jump into </a:t>
            </a:r>
            <a:r>
              <a:rPr lang="en-US" sz="2300" u="sng" dirty="0">
                <a:effectLst/>
                <a:latin typeface="Times New Roman" panose="02020603050405020304" pitchFamily="18" charset="0"/>
                <a:ea typeface="Times New Roman" panose="02020603050405020304" pitchFamily="18" charset="0"/>
              </a:rPr>
              <a:t>Matplotlib</a:t>
            </a:r>
            <a:r>
              <a:rPr lang="en-US" sz="2300" dirty="0">
                <a:effectLst/>
                <a:latin typeface="Times New Roman" panose="02020603050405020304" pitchFamily="18" charset="0"/>
                <a:ea typeface="Times New Roman" panose="02020603050405020304" pitchFamily="18" charset="0"/>
              </a:rPr>
              <a:t> library</a:t>
            </a:r>
            <a:endParaRPr lang="en-IN" sz="2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417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A184-6133-40FD-A153-B3A33BBE63B6}"/>
              </a:ext>
            </a:extLst>
          </p:cNvPr>
          <p:cNvSpPr>
            <a:spLocks noGrp="1"/>
          </p:cNvSpPr>
          <p:nvPr>
            <p:ph type="title"/>
          </p:nvPr>
        </p:nvSpPr>
        <p:spPr>
          <a:xfrm>
            <a:off x="685801" y="609602"/>
            <a:ext cx="10131427" cy="1652336"/>
          </a:xfrm>
        </p:spPr>
        <p:txBody>
          <a:bodyPr>
            <a:normAutofit/>
          </a:bodyPr>
          <a:lstStyle/>
          <a:p>
            <a:r>
              <a:rPr lang="en-US" sz="4500" dirty="0"/>
              <a:t>MATPLOTLIB</a:t>
            </a:r>
            <a:endParaRPr lang="en-IN" sz="4500" dirty="0"/>
          </a:p>
        </p:txBody>
      </p:sp>
      <p:sp>
        <p:nvSpPr>
          <p:cNvPr id="3" name="Text Placeholder 2">
            <a:extLst>
              <a:ext uri="{FF2B5EF4-FFF2-40B4-BE49-F238E27FC236}">
                <a16:creationId xmlns:a16="http://schemas.microsoft.com/office/drawing/2014/main" id="{B7ACBECF-F34C-EFBD-9789-E26A91A91350}"/>
              </a:ext>
            </a:extLst>
          </p:cNvPr>
          <p:cNvSpPr>
            <a:spLocks noGrp="1"/>
          </p:cNvSpPr>
          <p:nvPr>
            <p:ph type="body" idx="1"/>
          </p:nvPr>
        </p:nvSpPr>
        <p:spPr>
          <a:xfrm>
            <a:off x="685800" y="2560320"/>
            <a:ext cx="10806764" cy="3688078"/>
          </a:xfrm>
        </p:spPr>
        <p:txBody>
          <a:bodyPr>
            <a:normAutofit/>
          </a:bodyPr>
          <a:lstStyle/>
          <a:p>
            <a:pPr marL="342900" indent="-342900">
              <a:buFont typeface="Arial" panose="020B0604020202020204" pitchFamily="34" charset="0"/>
              <a:buChar char="•"/>
            </a:pPr>
            <a:r>
              <a:rPr lang="en-US" sz="3000" dirty="0"/>
              <a:t>Matplotlib is a low level graph plotting library in python that serves as a visualization utility</a:t>
            </a:r>
          </a:p>
          <a:p>
            <a:pPr marL="342900" indent="-342900">
              <a:buFont typeface="Arial" panose="020B0604020202020204" pitchFamily="34" charset="0"/>
              <a:buChar char="•"/>
            </a:pPr>
            <a:r>
              <a:rPr lang="en-US" sz="3000" dirty="0"/>
              <a:t>Matplotlib was created by John D. Hunter</a:t>
            </a:r>
          </a:p>
          <a:p>
            <a:pPr marL="342900" indent="-342900">
              <a:buFont typeface="Arial" panose="020B0604020202020204" pitchFamily="34" charset="0"/>
              <a:buChar char="•"/>
            </a:pPr>
            <a:r>
              <a:rPr lang="en-US" sz="3000" dirty="0"/>
              <a:t>It is open source</a:t>
            </a:r>
            <a:endParaRPr lang="en-IN" sz="3000" dirty="0"/>
          </a:p>
        </p:txBody>
      </p:sp>
    </p:spTree>
    <p:extLst>
      <p:ext uri="{BB962C8B-B14F-4D97-AF65-F5344CB8AC3E}">
        <p14:creationId xmlns:p14="http://schemas.microsoft.com/office/powerpoint/2010/main" val="3031051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102</TotalTime>
  <Words>648</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Celestial</vt:lpstr>
      <vt:lpstr> Machine Learning INTERNSHIP 2022 </vt:lpstr>
      <vt:lpstr>PowerPoint Presentation</vt:lpstr>
      <vt:lpstr> Project   analysing  Raw  Data  set </vt:lpstr>
      <vt:lpstr>PowerPoint Presentation</vt:lpstr>
      <vt:lpstr>PowerPoint Presentation</vt:lpstr>
      <vt:lpstr>PowerPoint Presentation</vt:lpstr>
      <vt:lpstr>PowerPoint Presentation</vt:lpstr>
      <vt:lpstr>PowerPoint Presentation</vt:lpstr>
      <vt:lpstr>MATPLOTLIB</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INTERNSHIP 2022 </dc:title>
  <dc:creator>K T Shiva Kumar</dc:creator>
  <cp:lastModifiedBy>K T Shiva Kumar</cp:lastModifiedBy>
  <cp:revision>6</cp:revision>
  <dcterms:created xsi:type="dcterms:W3CDTF">2023-02-01T17:58:16Z</dcterms:created>
  <dcterms:modified xsi:type="dcterms:W3CDTF">2023-02-02T05:15:52Z</dcterms:modified>
</cp:coreProperties>
</file>