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896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An Idea Model of the Immune System</a:t>
            </a:r>
            <a:endParaRPr sz="6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(As described by 9 year olds)</a:t>
            </a:r>
            <a:endParaRPr sz="30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463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Justin Hall and George Boujaoude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56" name="Shape 56"/>
          <p:cNvSpPr/>
          <p:nvPr/>
        </p:nvSpPr>
        <p:spPr>
          <a:xfrm>
            <a:off x="2972400" y="3181075"/>
            <a:ext cx="3199200" cy="5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 From Data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Lymphocytes with patrolling behavior contain virus attacks quicker.</a:t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679691"/>
            <a:ext cx="4260301" cy="3194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598" y="1679700"/>
            <a:ext cx="4511251" cy="33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Hypotheses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We wanted to observe the relationship between macrophages and lymphocytes in immune system response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Hypothesis: Macrophages will fail to contain a reasonably sized virus attack by themselves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Hypothesis: Lymphocytes who patrol the immune system will be more effective than Lymphocytes who do random walk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Macrophage - The Great Guardian</a:t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775" y="1081100"/>
            <a:ext cx="3453725" cy="266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/>
          <p:nvPr/>
        </p:nvSpPr>
        <p:spPr>
          <a:xfrm>
            <a:off x="2771775" y="1375700"/>
            <a:ext cx="312600" cy="1962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/>
        </p:nvSpPr>
        <p:spPr>
          <a:xfrm>
            <a:off x="311700" y="2123150"/>
            <a:ext cx="2479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Outer perimeter (“feels” the world around it)</a:t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880625" y="2041625"/>
            <a:ext cx="403200" cy="572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" name="Shape 72"/>
          <p:cNvCxnSpPr>
            <a:stCxn id="71" idx="1"/>
          </p:cNvCxnSpPr>
          <p:nvPr/>
        </p:nvCxnSpPr>
        <p:spPr>
          <a:xfrm flipH="1" rot="10800000">
            <a:off x="5283825" y="2321975"/>
            <a:ext cx="6657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Shape 73"/>
          <p:cNvSpPr txBox="1"/>
          <p:nvPr/>
        </p:nvSpPr>
        <p:spPr>
          <a:xfrm>
            <a:off x="6054775" y="1798175"/>
            <a:ext cx="27339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 body - can engulf viruses, signal an infected cell to self-destruct, and release cytokines to recruit lymphocytes</a:t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1647325" y="3785325"/>
            <a:ext cx="5984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Responsible for patrolling the liver for intruders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Calls for backup if its perimeter indicates that it is being overwhelmed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Lymphocyte - Powerful attacker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few in liver that can act as first responders (~25)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Can be activated or summoned to the liver by the cytokines released by a macrophage</a:t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838" y="2538413"/>
            <a:ext cx="2295525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/>
          <p:nvPr/>
        </p:nvSpPr>
        <p:spPr>
          <a:xfrm>
            <a:off x="3364750" y="3066825"/>
            <a:ext cx="324300" cy="867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359250" y="3063375"/>
            <a:ext cx="30054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 body - can intercept incoming cytokines, destroy a virus or signal an infected cell to self-destruct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Cytokines - Information relay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Contains information about an area in space (every cytokine is different!)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Periodically duplicates itself as it moves through the liver (this creates the trail)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Small - the size of a virus in our idea model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Viruses</a:t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75" y="1284050"/>
            <a:ext cx="2913650" cy="28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/>
          <p:nvPr/>
        </p:nvSpPr>
        <p:spPr>
          <a:xfrm>
            <a:off x="446875" y="4398700"/>
            <a:ext cx="8520600" cy="43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4379750" y="4141925"/>
            <a:ext cx="30756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→ </a:t>
            </a:r>
            <a:endParaRPr/>
          </a:p>
        </p:txBody>
      </p:sp>
      <p:cxnSp>
        <p:nvCxnSpPr>
          <p:cNvPr id="98" name="Shape 98"/>
          <p:cNvCxnSpPr/>
          <p:nvPr/>
        </p:nvCxnSpPr>
        <p:spPr>
          <a:xfrm flipH="1">
            <a:off x="3153025" y="1212650"/>
            <a:ext cx="17400" cy="313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Shape 99"/>
          <p:cNvSpPr/>
          <p:nvPr/>
        </p:nvSpPr>
        <p:spPr>
          <a:xfrm>
            <a:off x="1008450" y="1366925"/>
            <a:ext cx="333000" cy="333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1309025" y="1334550"/>
            <a:ext cx="9201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Virus</a:t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848025" y="1918950"/>
            <a:ext cx="333000" cy="1980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-64775" y="2593650"/>
            <a:ext cx="10251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Healthy cell</a:t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0425" y="1770000"/>
            <a:ext cx="3024550" cy="2419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Shape 104"/>
          <p:cNvCxnSpPr/>
          <p:nvPr/>
        </p:nvCxnSpPr>
        <p:spPr>
          <a:xfrm flipH="1">
            <a:off x="6124825" y="1212650"/>
            <a:ext cx="17400" cy="313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5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8688" y="2008325"/>
            <a:ext cx="235267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4188400" y="645275"/>
            <a:ext cx="175200" cy="6309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2585675" y="753100"/>
            <a:ext cx="17700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Viruses enter here</a:t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6000" y="560525"/>
            <a:ext cx="1865812" cy="42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6364575" y="613375"/>
            <a:ext cx="245400" cy="3531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6688800" y="2164300"/>
            <a:ext cx="27864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Liver cell/macrophage layer</a:t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4188400" y="4144675"/>
            <a:ext cx="175200" cy="6309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2668425" y="4211250"/>
            <a:ext cx="19362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Lymphocyte layer</a:t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1402000" y="1725288"/>
            <a:ext cx="2786400" cy="14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2"/>
                </a:solidFill>
              </a:rPr>
              <a:t>Default Configuration</a:t>
            </a:r>
            <a:endParaRPr b="1" sz="1300" u="sng">
              <a:solidFill>
                <a:schemeClr val="dk2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2000x7000 unit grid</a:t>
            </a:r>
            <a:endParaRPr sz="1300">
              <a:solidFill>
                <a:schemeClr val="dk2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75 initial macrophages</a:t>
            </a:r>
            <a:endParaRPr sz="1300">
              <a:solidFill>
                <a:schemeClr val="dk2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2000 initial healthy liver cells</a:t>
            </a:r>
            <a:endParaRPr sz="1300">
              <a:solidFill>
                <a:schemeClr val="dk2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25 initial lymphocytes</a:t>
            </a:r>
            <a:endParaRPr sz="1300">
              <a:solidFill>
                <a:schemeClr val="dk2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100 initial viruses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Immune Response On A Scaled-Up Grid 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542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Much more computationally expensive than the default configuration!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75" y="909750"/>
            <a:ext cx="2542500" cy="369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403075" y="4497750"/>
            <a:ext cx="239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29000 viruses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 lymphocytes</a:t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2932725" y="2339550"/>
            <a:ext cx="394200" cy="43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1050" y="909750"/>
            <a:ext cx="2514300" cy="3697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3451075" y="4497750"/>
            <a:ext cx="239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10500</a:t>
            </a:r>
            <a:r>
              <a:rPr lang="en"/>
              <a:t> viruses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1167 lymphocytes</a:t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5980725" y="2339550"/>
            <a:ext cx="394200" cy="43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0575" y="909750"/>
            <a:ext cx="2451250" cy="369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6499075" y="4497750"/>
            <a:ext cx="239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 viruses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1500 lymphocytes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 From Data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Lymphocytes are critical to containing a virus attack.</a:t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679691"/>
            <a:ext cx="4260301" cy="3194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2573" y="1679700"/>
            <a:ext cx="4469030" cy="331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