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41"/>
  </p:notesMasterIdLst>
  <p:handoutMasterIdLst>
    <p:handoutMasterId r:id="rId42"/>
  </p:handoutMasterIdLst>
  <p:sldIdLst>
    <p:sldId id="325" r:id="rId2"/>
    <p:sldId id="353" r:id="rId3"/>
    <p:sldId id="347" r:id="rId4"/>
    <p:sldId id="405" r:id="rId5"/>
    <p:sldId id="406" r:id="rId6"/>
    <p:sldId id="451" r:id="rId7"/>
    <p:sldId id="407" r:id="rId8"/>
    <p:sldId id="408" r:id="rId9"/>
    <p:sldId id="409" r:id="rId10"/>
    <p:sldId id="411" r:id="rId11"/>
    <p:sldId id="412" r:id="rId12"/>
    <p:sldId id="413" r:id="rId13"/>
    <p:sldId id="414" r:id="rId14"/>
    <p:sldId id="415" r:id="rId15"/>
    <p:sldId id="416" r:id="rId16"/>
    <p:sldId id="417" r:id="rId17"/>
    <p:sldId id="418" r:id="rId18"/>
    <p:sldId id="419" r:id="rId19"/>
    <p:sldId id="450" r:id="rId20"/>
    <p:sldId id="420" r:id="rId21"/>
    <p:sldId id="421" r:id="rId22"/>
    <p:sldId id="422" r:id="rId23"/>
    <p:sldId id="423" r:id="rId24"/>
    <p:sldId id="424" r:id="rId25"/>
    <p:sldId id="425" r:id="rId26"/>
    <p:sldId id="449" r:id="rId27"/>
    <p:sldId id="426" r:id="rId28"/>
    <p:sldId id="427" r:id="rId29"/>
    <p:sldId id="428" r:id="rId30"/>
    <p:sldId id="429" r:id="rId31"/>
    <p:sldId id="430" r:id="rId32"/>
    <p:sldId id="448" r:id="rId33"/>
    <p:sldId id="431" r:id="rId34"/>
    <p:sldId id="447" r:id="rId35"/>
    <p:sldId id="446" r:id="rId36"/>
    <p:sldId id="443" r:id="rId37"/>
    <p:sldId id="444" r:id="rId38"/>
    <p:sldId id="445" r:id="rId39"/>
    <p:sldId id="404" r:id="rId40"/>
  </p:sldIdLst>
  <p:sldSz cx="9144000" cy="6858000" type="screen4x3"/>
  <p:notesSz cx="6858000" cy="9947275"/>
  <p:defaultTextStyle>
    <a:defPPr>
      <a:defRPr lang="en-GB"/>
    </a:defPPr>
    <a:lvl1pPr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p:defaultTextStyle>
  <p:extLst>
    <p:ext uri="{EFAFB233-063F-42B5-8137-9DF3F51BA10A}">
      <p15:sldGuideLst xmlns="" xmlns:p15="http://schemas.microsoft.com/office/powerpoint/2012/main">
        <p15:guide id="1" orient="horz" pos="400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FF66"/>
    <a:srgbClr val="FF0000"/>
    <a:srgbClr val="CC0000"/>
    <a:srgbClr val="173800"/>
    <a:srgbClr val="1D387B"/>
    <a:srgbClr val="FF66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67" autoAdjust="0"/>
    <p:restoredTop sz="97834" autoAdjust="0"/>
  </p:normalViewPr>
  <p:slideViewPr>
    <p:cSldViewPr>
      <p:cViewPr>
        <p:scale>
          <a:sx n="138" d="100"/>
          <a:sy n="138" d="100"/>
        </p:scale>
        <p:origin x="-1188" y="54"/>
      </p:cViewPr>
      <p:guideLst>
        <p:guide orient="horz" pos="400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2" d="100"/>
          <a:sy n="52" d="100"/>
        </p:scale>
        <p:origin x="-170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buFont typeface="Arial" charset="0"/>
              <a:buNone/>
              <a:defRPr sz="1200">
                <a:solidFill>
                  <a:srgbClr val="000000"/>
                </a:solidFill>
                <a:latin typeface="Arial" charset="0"/>
              </a:defRPr>
            </a:lvl1pPr>
          </a:lstStyle>
          <a:p>
            <a:pPr>
              <a:defRPr/>
            </a:pPr>
            <a:endParaRPr lang="en-US"/>
          </a:p>
        </p:txBody>
      </p:sp>
      <p:sp>
        <p:nvSpPr>
          <p:cNvPr id="89091" name="Rectangle 3"/>
          <p:cNvSpPr>
            <a:spLocks noGrp="1" noChangeArrowheads="1"/>
          </p:cNvSpPr>
          <p:nvPr>
            <p:ph type="dt" sz="quarter" idx="1"/>
          </p:nvPr>
        </p:nvSpPr>
        <p:spPr bwMode="auto">
          <a:xfrm>
            <a:off x="3884613" y="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charset="0"/>
              <a:buNone/>
              <a:defRPr sz="1200">
                <a:solidFill>
                  <a:srgbClr val="000000"/>
                </a:solidFill>
                <a:latin typeface="Arial" charset="0"/>
              </a:defRPr>
            </a:lvl1pPr>
          </a:lstStyle>
          <a:p>
            <a:pPr>
              <a:defRPr/>
            </a:pPr>
            <a:endParaRPr lang="en-US"/>
          </a:p>
        </p:txBody>
      </p:sp>
      <p:sp>
        <p:nvSpPr>
          <p:cNvPr id="89092" name="Rectangle 4"/>
          <p:cNvSpPr>
            <a:spLocks noGrp="1" noChangeArrowheads="1"/>
          </p:cNvSpPr>
          <p:nvPr>
            <p:ph type="ftr" sz="quarter" idx="2"/>
          </p:nvPr>
        </p:nvSpPr>
        <p:spPr bwMode="auto">
          <a:xfrm>
            <a:off x="0" y="944880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buFont typeface="Arial" charset="0"/>
              <a:buNone/>
              <a:defRPr sz="1200">
                <a:solidFill>
                  <a:srgbClr val="000000"/>
                </a:solidFill>
                <a:latin typeface="Arial" charset="0"/>
              </a:defRPr>
            </a:lvl1pPr>
          </a:lstStyle>
          <a:p>
            <a:pPr>
              <a:defRPr/>
            </a:pPr>
            <a:endParaRPr lang="en-US"/>
          </a:p>
        </p:txBody>
      </p:sp>
      <p:sp>
        <p:nvSpPr>
          <p:cNvPr id="89093" name="Rectangle 5"/>
          <p:cNvSpPr>
            <a:spLocks noGrp="1" noChangeArrowheads="1"/>
          </p:cNvSpPr>
          <p:nvPr>
            <p:ph type="sldNum" sz="quarter" idx="3"/>
          </p:nvPr>
        </p:nvSpPr>
        <p:spPr bwMode="auto">
          <a:xfrm>
            <a:off x="3884613" y="9448800"/>
            <a:ext cx="29718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Font typeface="Arial" charset="0"/>
              <a:buNone/>
              <a:defRPr sz="1200">
                <a:solidFill>
                  <a:srgbClr val="000000"/>
                </a:solidFill>
                <a:latin typeface="Arial" charset="0"/>
              </a:defRPr>
            </a:lvl1pPr>
          </a:lstStyle>
          <a:p>
            <a:pPr>
              <a:defRPr/>
            </a:pPr>
            <a:fld id="{1EC7983B-75C3-4741-8AD0-E1E0878B8A54}" type="slidenum">
              <a:rPr lang="en-US"/>
              <a:pPr>
                <a:defRPr/>
              </a:pPr>
              <a:t>‹Nr.›</a:t>
            </a:fld>
            <a:endParaRPr lang="en-US"/>
          </a:p>
        </p:txBody>
      </p:sp>
    </p:spTree>
    <p:extLst>
      <p:ext uri="{BB962C8B-B14F-4D97-AF65-F5344CB8AC3E}">
        <p14:creationId xmlns:p14="http://schemas.microsoft.com/office/powerpoint/2010/main" val="2386632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AutoShape 1"/>
          <p:cNvSpPr>
            <a:spLocks noChangeArrowheads="1"/>
          </p:cNvSpPr>
          <p:nvPr/>
        </p:nvSpPr>
        <p:spPr bwMode="auto">
          <a:xfrm>
            <a:off x="0" y="0"/>
            <a:ext cx="6858000" cy="9947275"/>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463" y="392113"/>
            <a:ext cx="935037" cy="45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Rectangle 3"/>
          <p:cNvSpPr>
            <a:spLocks noGrp="1" noChangeArrowheads="1"/>
          </p:cNvSpPr>
          <p:nvPr>
            <p:ph type="dt"/>
          </p:nvPr>
        </p:nvSpPr>
        <p:spPr bwMode="auto">
          <a:xfrm>
            <a:off x="188913" y="9447213"/>
            <a:ext cx="1617662"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ctr" anchorCtr="0" compatLnSpc="1">
            <a:prstTxWarp prst="textNoShape">
              <a:avLst/>
            </a:prstTxWarp>
          </a:bodyPr>
          <a:lstStyle>
            <a:lvl1pPr algn="l">
              <a:lnSpc>
                <a:spcPts val="1350"/>
              </a:lnSpc>
              <a:buFont typeface="Stafford" pitchFamily="2" charset="0"/>
              <a:buNone/>
              <a:tabLst>
                <a:tab pos="723900" algn="l"/>
                <a:tab pos="1447800" algn="l"/>
              </a:tabLst>
              <a:defRPr sz="1100">
                <a:solidFill>
                  <a:srgbClr val="000000"/>
                </a:solidFill>
                <a:latin typeface="Stafford" pitchFamily="2" charset="0"/>
              </a:defRPr>
            </a:lvl1pPr>
          </a:lstStyle>
          <a:p>
            <a:pPr>
              <a:defRPr/>
            </a:pPr>
            <a:r>
              <a:rPr lang="en-GB"/>
              <a:t>November 19, 2007</a:t>
            </a:r>
          </a:p>
        </p:txBody>
      </p:sp>
      <p:sp>
        <p:nvSpPr>
          <p:cNvPr id="6149" name="Rectangle 4"/>
          <p:cNvSpPr>
            <a:spLocks noGrp="1" noRot="1" noChangeAspect="1" noChangeArrowheads="1"/>
          </p:cNvSpPr>
          <p:nvPr>
            <p:ph type="sldImg"/>
          </p:nvPr>
        </p:nvSpPr>
        <p:spPr bwMode="auto">
          <a:xfrm>
            <a:off x="1192213" y="1004888"/>
            <a:ext cx="4452937" cy="33385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190500" y="4660900"/>
            <a:ext cx="6475413" cy="465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t" anchorCtr="0" compatLnSpc="1">
            <a:prstTxWarp prst="textNoShape">
              <a:avLst/>
            </a:prstTxWarp>
          </a:bodyPr>
          <a:lstStyle/>
          <a:p>
            <a:pPr lvl="0"/>
            <a:endParaRPr lang="de-DE" noProof="0" smtClean="0"/>
          </a:p>
        </p:txBody>
      </p:sp>
      <p:sp>
        <p:nvSpPr>
          <p:cNvPr id="3078" name="Rectangle 6"/>
          <p:cNvSpPr>
            <a:spLocks noGrp="1" noChangeArrowheads="1"/>
          </p:cNvSpPr>
          <p:nvPr>
            <p:ph type="ftr"/>
          </p:nvPr>
        </p:nvSpPr>
        <p:spPr bwMode="auto">
          <a:xfrm>
            <a:off x="1808163" y="9447213"/>
            <a:ext cx="41036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ctr" anchorCtr="0" compatLnSpc="1">
            <a:prstTxWarp prst="textNoShape">
              <a:avLst/>
            </a:prstTxWarp>
          </a:bodyPr>
          <a:lstStyle>
            <a:lvl1pPr algn="l">
              <a:lnSpc>
                <a:spcPts val="1350"/>
              </a:lnSpc>
              <a:buFont typeface="Stafford" pitchFamily="2" charset="0"/>
              <a:buNone/>
              <a:tabLst>
                <a:tab pos="723900" algn="l"/>
                <a:tab pos="1447800" algn="l"/>
                <a:tab pos="2171700" algn="l"/>
                <a:tab pos="2895600" algn="l"/>
                <a:tab pos="3619500" algn="l"/>
              </a:tabLst>
              <a:defRPr sz="1100">
                <a:solidFill>
                  <a:srgbClr val="000000"/>
                </a:solidFill>
                <a:latin typeface="Stafford" pitchFamily="2" charset="0"/>
              </a:defRPr>
            </a:lvl1pPr>
          </a:lstStyle>
          <a:p>
            <a:pPr>
              <a:defRPr/>
            </a:pPr>
            <a:r>
              <a:rPr lang="en-GB"/>
              <a:t>|  </a:t>
            </a:r>
          </a:p>
        </p:txBody>
      </p:sp>
      <p:sp>
        <p:nvSpPr>
          <p:cNvPr id="3079" name="Rectangle 7"/>
          <p:cNvSpPr>
            <a:spLocks noGrp="1" noChangeArrowheads="1"/>
          </p:cNvSpPr>
          <p:nvPr>
            <p:ph type="sldNum"/>
          </p:nvPr>
        </p:nvSpPr>
        <p:spPr bwMode="auto">
          <a:xfrm>
            <a:off x="5913438" y="9447213"/>
            <a:ext cx="9413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20" tIns="47880" rIns="96120" bIns="47880" numCol="1" anchor="ctr" anchorCtr="0" compatLnSpc="1">
            <a:prstTxWarp prst="textNoShape">
              <a:avLst/>
            </a:prstTxWarp>
          </a:bodyPr>
          <a:lstStyle>
            <a:lvl1pPr algn="r">
              <a:lnSpc>
                <a:spcPts val="1350"/>
              </a:lnSpc>
              <a:buFont typeface="Stafford" pitchFamily="2" charset="0"/>
              <a:buNone/>
              <a:tabLst>
                <a:tab pos="723900" algn="l"/>
              </a:tabLst>
              <a:defRPr sz="1100">
                <a:solidFill>
                  <a:srgbClr val="000000"/>
                </a:solidFill>
                <a:latin typeface="Stafford" pitchFamily="2" charset="0"/>
              </a:defRPr>
            </a:lvl1pPr>
          </a:lstStyle>
          <a:p>
            <a:pPr>
              <a:defRPr/>
            </a:pPr>
            <a:r>
              <a:rPr lang="en-GB"/>
              <a:t>|  </a:t>
            </a:r>
            <a:fld id="{92C156F3-6C7D-4C62-B24F-CEC351458306}" type="slidenum">
              <a:rPr lang="en-GB"/>
              <a:pPr>
                <a:defRPr/>
              </a:pPr>
              <a:t>‹Nr.›</a:t>
            </a:fld>
            <a:endParaRPr lang="en-GB"/>
          </a:p>
        </p:txBody>
      </p:sp>
      <p:sp>
        <p:nvSpPr>
          <p:cNvPr id="6153" name="Rectangle 8"/>
          <p:cNvSpPr>
            <a:spLocks noChangeArrowheads="1"/>
          </p:cNvSpPr>
          <p:nvPr/>
        </p:nvSpPr>
        <p:spPr bwMode="auto">
          <a:xfrm>
            <a:off x="190500" y="420688"/>
            <a:ext cx="54038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3400" tIns="0" rIns="0" bIns="0" anchor="ctr"/>
          <a:lstStyle/>
          <a:p>
            <a:pPr algn="l">
              <a:lnSpc>
                <a:spcPts val="1350"/>
              </a:lnSpc>
              <a:buFont typeface="Stafford" pitchFamily="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100" b="1">
              <a:solidFill>
                <a:srgbClr val="000000"/>
              </a:solidFill>
              <a:latin typeface="Stafford" pitchFamily="2" charset="0"/>
            </a:endParaRPr>
          </a:p>
        </p:txBody>
      </p:sp>
      <p:sp>
        <p:nvSpPr>
          <p:cNvPr id="6154" name="Rectangle 9"/>
          <p:cNvSpPr>
            <a:spLocks noChangeArrowheads="1"/>
          </p:cNvSpPr>
          <p:nvPr/>
        </p:nvSpPr>
        <p:spPr bwMode="auto">
          <a:xfrm>
            <a:off x="190500" y="195263"/>
            <a:ext cx="6478588" cy="157162"/>
          </a:xfrm>
          <a:prstGeom prst="rect">
            <a:avLst/>
          </a:prstGeom>
          <a:solidFill>
            <a:srgbClr val="B5B5B5"/>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6155" name="Line 10"/>
          <p:cNvSpPr>
            <a:spLocks noChangeShapeType="1"/>
          </p:cNvSpPr>
          <p:nvPr/>
        </p:nvSpPr>
        <p:spPr bwMode="auto">
          <a:xfrm>
            <a:off x="190500" y="392113"/>
            <a:ext cx="6478588" cy="1587"/>
          </a:xfrm>
          <a:prstGeom prst="line">
            <a:avLst/>
          </a:prstGeom>
          <a:noFill/>
          <a:ln w="1512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6156" name="Line 11"/>
          <p:cNvSpPr>
            <a:spLocks noChangeShapeType="1"/>
          </p:cNvSpPr>
          <p:nvPr/>
        </p:nvSpPr>
        <p:spPr bwMode="auto">
          <a:xfrm>
            <a:off x="190500" y="850900"/>
            <a:ext cx="6478588" cy="1588"/>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6157" name="Line 12"/>
          <p:cNvSpPr>
            <a:spLocks noChangeShapeType="1"/>
          </p:cNvSpPr>
          <p:nvPr/>
        </p:nvSpPr>
        <p:spPr bwMode="auto">
          <a:xfrm>
            <a:off x="190500" y="9447213"/>
            <a:ext cx="6478588" cy="1587"/>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6158" name="Line 13"/>
          <p:cNvSpPr>
            <a:spLocks noChangeShapeType="1"/>
          </p:cNvSpPr>
          <p:nvPr/>
        </p:nvSpPr>
        <p:spPr bwMode="auto">
          <a:xfrm>
            <a:off x="188913" y="4462463"/>
            <a:ext cx="6478587" cy="1587"/>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Tree>
    <p:extLst>
      <p:ext uri="{BB962C8B-B14F-4D97-AF65-F5344CB8AC3E}">
        <p14:creationId xmlns:p14="http://schemas.microsoft.com/office/powerpoint/2010/main" val="4110397197"/>
      </p:ext>
    </p:extLst>
  </p:cSld>
  <p:clrMap bg1="lt1" tx1="dk1" bg2="lt2" tx2="dk2" accent1="accent1" accent2="accent2" accent3="accent3" accent4="accent4" accent5="accent5" accent6="accent6" hlink="hlink" folHlink="folHlink"/>
  <p:hf hdr="0"/>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dt" sz="quarter"/>
          </p:nvPr>
        </p:nvSpPr>
        <p:spPr>
          <a:noFill/>
        </p:spPr>
        <p:txBody>
          <a:bodyPr/>
          <a:lstStyle>
            <a:lvl1pPr eaLnBrk="0" hangingPunct="0">
              <a:tabLst>
                <a:tab pos="723900" algn="l"/>
                <a:tab pos="1447800" algn="l"/>
              </a:tabLst>
              <a:defRPr>
                <a:solidFill>
                  <a:schemeClr val="bg1"/>
                </a:solidFill>
                <a:latin typeface="Arial" pitchFamily="34" charset="0"/>
              </a:defRPr>
            </a:lvl1pPr>
            <a:lvl2pPr marL="742950" indent="-285750" eaLnBrk="0" hangingPunct="0">
              <a:tabLst>
                <a:tab pos="723900" algn="l"/>
                <a:tab pos="1447800" algn="l"/>
              </a:tabLst>
              <a:defRPr>
                <a:solidFill>
                  <a:schemeClr val="bg1"/>
                </a:solidFill>
                <a:latin typeface="Arial" pitchFamily="34" charset="0"/>
              </a:defRPr>
            </a:lvl2pPr>
            <a:lvl3pPr marL="1143000" indent="-228600" eaLnBrk="0" hangingPunct="0">
              <a:tabLst>
                <a:tab pos="723900" algn="l"/>
                <a:tab pos="1447800" algn="l"/>
              </a:tabLst>
              <a:defRPr>
                <a:solidFill>
                  <a:schemeClr val="bg1"/>
                </a:solidFill>
                <a:latin typeface="Arial" pitchFamily="34" charset="0"/>
              </a:defRPr>
            </a:lvl3pPr>
            <a:lvl4pPr marL="1600200" indent="-228600" eaLnBrk="0" hangingPunct="0">
              <a:tabLst>
                <a:tab pos="723900" algn="l"/>
                <a:tab pos="1447800" algn="l"/>
              </a:tabLst>
              <a:defRPr>
                <a:solidFill>
                  <a:schemeClr val="bg1"/>
                </a:solidFill>
                <a:latin typeface="Arial" pitchFamily="34" charset="0"/>
              </a:defRPr>
            </a:lvl4pPr>
            <a:lvl5pPr marL="2057400" indent="-228600" eaLnBrk="0" hangingPunct="0">
              <a:tabLst>
                <a:tab pos="723900" algn="l"/>
                <a:tab pos="1447800" algn="l"/>
              </a:tabLst>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Lst>
              <a:defRPr>
                <a:solidFill>
                  <a:schemeClr val="bg1"/>
                </a:solidFill>
                <a:latin typeface="Arial" pitchFamily="34" charset="0"/>
              </a:defRPr>
            </a:lvl9pPr>
          </a:lstStyle>
          <a:p>
            <a:pPr eaLnBrk="1" hangingPunct="1"/>
            <a:r>
              <a:rPr lang="en-GB" smtClean="0">
                <a:solidFill>
                  <a:srgbClr val="000000"/>
                </a:solidFill>
                <a:latin typeface="Stafford" pitchFamily="2" charset="0"/>
              </a:rPr>
              <a:t>November 19, 2007</a:t>
            </a:r>
          </a:p>
        </p:txBody>
      </p:sp>
      <p:sp>
        <p:nvSpPr>
          <p:cNvPr id="7171" name="Rectangle 6"/>
          <p:cNvSpPr>
            <a:spLocks noGrp="1" noChangeArrowheads="1"/>
          </p:cNvSpPr>
          <p:nvPr>
            <p:ph type="ftr" sz="quarter"/>
          </p:nvPr>
        </p:nvSpPr>
        <p:spPr>
          <a:noFill/>
        </p:spPr>
        <p:txBody>
          <a:bodyPr/>
          <a:lstStyle>
            <a:lvl1pPr eaLnBrk="0" hangingPunct="0">
              <a:tabLst>
                <a:tab pos="723900" algn="l"/>
                <a:tab pos="1447800" algn="l"/>
                <a:tab pos="2171700" algn="l"/>
                <a:tab pos="2895600" algn="l"/>
                <a:tab pos="3619500" algn="l"/>
              </a:tabLst>
              <a:defRPr>
                <a:solidFill>
                  <a:schemeClr val="bg1"/>
                </a:solidFill>
                <a:latin typeface="Arial" pitchFamily="34" charset="0"/>
              </a:defRPr>
            </a:lvl1pPr>
            <a:lvl2pPr marL="742950" indent="-285750" eaLnBrk="0" hangingPunct="0">
              <a:tabLst>
                <a:tab pos="723900" algn="l"/>
                <a:tab pos="1447800" algn="l"/>
                <a:tab pos="2171700" algn="l"/>
                <a:tab pos="2895600" algn="l"/>
                <a:tab pos="3619500" algn="l"/>
              </a:tabLst>
              <a:defRPr>
                <a:solidFill>
                  <a:schemeClr val="bg1"/>
                </a:solidFill>
                <a:latin typeface="Arial" pitchFamily="34" charset="0"/>
              </a:defRPr>
            </a:lvl2pPr>
            <a:lvl3pPr marL="1143000" indent="-228600" eaLnBrk="0" hangingPunct="0">
              <a:tabLst>
                <a:tab pos="723900" algn="l"/>
                <a:tab pos="1447800" algn="l"/>
                <a:tab pos="2171700" algn="l"/>
                <a:tab pos="2895600" algn="l"/>
                <a:tab pos="3619500" algn="l"/>
              </a:tabLst>
              <a:defRPr>
                <a:solidFill>
                  <a:schemeClr val="bg1"/>
                </a:solidFill>
                <a:latin typeface="Arial" pitchFamily="34" charset="0"/>
              </a:defRPr>
            </a:lvl3pPr>
            <a:lvl4pPr marL="1600200" indent="-228600" eaLnBrk="0" hangingPunct="0">
              <a:tabLst>
                <a:tab pos="723900" algn="l"/>
                <a:tab pos="1447800" algn="l"/>
                <a:tab pos="2171700" algn="l"/>
                <a:tab pos="2895600" algn="l"/>
                <a:tab pos="3619500" algn="l"/>
              </a:tabLst>
              <a:defRPr>
                <a:solidFill>
                  <a:schemeClr val="bg1"/>
                </a:solidFill>
                <a:latin typeface="Arial" pitchFamily="34" charset="0"/>
              </a:defRPr>
            </a:lvl4pPr>
            <a:lvl5pPr marL="2057400" indent="-228600" eaLnBrk="0" hangingPunct="0">
              <a:tabLst>
                <a:tab pos="723900" algn="l"/>
                <a:tab pos="1447800" algn="l"/>
                <a:tab pos="2171700" algn="l"/>
                <a:tab pos="2895600" algn="l"/>
                <a:tab pos="3619500" algn="l"/>
              </a:tabLst>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 pos="3619500" algn="l"/>
              </a:tabLst>
              <a:defRPr>
                <a:solidFill>
                  <a:schemeClr val="bg1"/>
                </a:solidFill>
                <a:latin typeface="Arial" pitchFamily="34" charset="0"/>
              </a:defRPr>
            </a:lvl9pPr>
          </a:lstStyle>
          <a:p>
            <a:pPr eaLnBrk="1" hangingPunct="1"/>
            <a:r>
              <a:rPr lang="en-GB" smtClean="0">
                <a:solidFill>
                  <a:srgbClr val="000000"/>
                </a:solidFill>
                <a:latin typeface="Stafford" pitchFamily="2" charset="0"/>
              </a:rPr>
              <a:t>|  </a:t>
            </a:r>
          </a:p>
        </p:txBody>
      </p:sp>
      <p:sp>
        <p:nvSpPr>
          <p:cNvPr id="7172" name="Rectangle 7"/>
          <p:cNvSpPr>
            <a:spLocks noGrp="1" noChangeArrowheads="1"/>
          </p:cNvSpPr>
          <p:nvPr>
            <p:ph type="sldNum" sz="quarter"/>
          </p:nvPr>
        </p:nvSpPr>
        <p:spPr>
          <a:noFill/>
        </p:spPr>
        <p:txBody>
          <a:bodyPr/>
          <a:lstStyle>
            <a:lvl1pPr eaLnBrk="0" hangingPunct="0">
              <a:tabLst>
                <a:tab pos="723900" algn="l"/>
              </a:tabLst>
              <a:defRPr>
                <a:solidFill>
                  <a:schemeClr val="bg1"/>
                </a:solidFill>
                <a:latin typeface="Arial" pitchFamily="34" charset="0"/>
              </a:defRPr>
            </a:lvl1pPr>
            <a:lvl2pPr marL="742950" indent="-285750" eaLnBrk="0" hangingPunct="0">
              <a:tabLst>
                <a:tab pos="723900" algn="l"/>
              </a:tabLst>
              <a:defRPr>
                <a:solidFill>
                  <a:schemeClr val="bg1"/>
                </a:solidFill>
                <a:latin typeface="Arial" pitchFamily="34" charset="0"/>
              </a:defRPr>
            </a:lvl2pPr>
            <a:lvl3pPr marL="1143000" indent="-228600" eaLnBrk="0" hangingPunct="0">
              <a:tabLst>
                <a:tab pos="723900" algn="l"/>
              </a:tabLst>
              <a:defRPr>
                <a:solidFill>
                  <a:schemeClr val="bg1"/>
                </a:solidFill>
                <a:latin typeface="Arial" pitchFamily="34" charset="0"/>
              </a:defRPr>
            </a:lvl3pPr>
            <a:lvl4pPr marL="1600200" indent="-228600" eaLnBrk="0" hangingPunct="0">
              <a:tabLst>
                <a:tab pos="723900" algn="l"/>
              </a:tabLst>
              <a:defRPr>
                <a:solidFill>
                  <a:schemeClr val="bg1"/>
                </a:solidFill>
                <a:latin typeface="Arial" pitchFamily="34" charset="0"/>
              </a:defRPr>
            </a:lvl4pPr>
            <a:lvl5pPr marL="2057400" indent="-228600" eaLnBrk="0" hangingPunct="0">
              <a:tabLst>
                <a:tab pos="723900" algn="l"/>
              </a:tabLst>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tabLst>
                <a:tab pos="723900" algn="l"/>
              </a:tabLst>
              <a:defRPr>
                <a:solidFill>
                  <a:schemeClr val="bg1"/>
                </a:solidFill>
                <a:latin typeface="Arial" pitchFamily="34" charset="0"/>
              </a:defRPr>
            </a:lvl9pPr>
          </a:lstStyle>
          <a:p>
            <a:pPr eaLnBrk="1" hangingPunct="1"/>
            <a:r>
              <a:rPr lang="en-GB" smtClean="0">
                <a:solidFill>
                  <a:srgbClr val="000000"/>
                </a:solidFill>
                <a:latin typeface="Stafford" pitchFamily="2" charset="0"/>
              </a:rPr>
              <a:t>|  </a:t>
            </a:r>
            <a:fld id="{182A058B-C42E-403D-AC0C-8E31B078BE7A}" type="slidenum">
              <a:rPr lang="en-GB" smtClean="0">
                <a:solidFill>
                  <a:srgbClr val="000000"/>
                </a:solidFill>
                <a:latin typeface="Stafford" pitchFamily="2" charset="0"/>
              </a:rPr>
              <a:pPr eaLnBrk="1" hangingPunct="1"/>
              <a:t>1</a:t>
            </a:fld>
            <a:endParaRPr lang="en-GB" smtClean="0">
              <a:solidFill>
                <a:srgbClr val="000000"/>
              </a:solidFill>
              <a:latin typeface="Stafford" pitchFamily="2" charset="0"/>
            </a:endParaRPr>
          </a:p>
        </p:txBody>
      </p:sp>
      <p:sp>
        <p:nvSpPr>
          <p:cNvPr id="7173" name="Rectangle 2"/>
          <p:cNvSpPr>
            <a:spLocks noGrp="1" noRot="1" noChangeAspect="1" noChangeArrowheads="1" noTextEdit="1"/>
          </p:cNvSpPr>
          <p:nvPr>
            <p:ph type="sldImg"/>
          </p:nvPr>
        </p:nvSpPr>
        <p:spPr>
          <a:xfrm>
            <a:off x="1193800" y="1006475"/>
            <a:ext cx="4449763" cy="3336925"/>
          </a:xfrm>
          <a:ln/>
        </p:spPr>
      </p:sp>
      <p:sp>
        <p:nvSpPr>
          <p:cNvPr id="7174" name="Rectangle 3"/>
          <p:cNvSpPr>
            <a:spLocks noGrp="1" noChangeArrowheads="1"/>
          </p:cNvSpPr>
          <p:nvPr>
            <p:ph type="body" idx="1"/>
          </p:nvPr>
        </p:nvSpPr>
        <p:spPr>
          <a:xfrm>
            <a:off x="190500" y="4659313"/>
            <a:ext cx="6475413" cy="4657725"/>
          </a:xfrm>
          <a:noFill/>
        </p:spPr>
        <p:txBody>
          <a:bodyPr/>
          <a:lstStyle/>
          <a:p>
            <a:endParaRPr lang="en-US" smtClean="0"/>
          </a:p>
        </p:txBody>
      </p:sp>
    </p:spTree>
    <p:extLst>
      <p:ext uri="{BB962C8B-B14F-4D97-AF65-F5344CB8AC3E}">
        <p14:creationId xmlns:p14="http://schemas.microsoft.com/office/powerpoint/2010/main" val="3077407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
          <p:cNvSpPr>
            <a:spLocks noChangeArrowheads="1"/>
          </p:cNvSpPr>
          <p:nvPr/>
        </p:nvSpPr>
        <p:spPr bwMode="auto">
          <a:xfrm>
            <a:off x="250825" y="368300"/>
            <a:ext cx="8642350" cy="2089150"/>
          </a:xfrm>
          <a:prstGeom prst="rect">
            <a:avLst/>
          </a:prstGeom>
          <a:solidFill>
            <a:srgbClr val="005A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buClrTx/>
              <a:buSzTx/>
              <a:buFontTx/>
              <a:buNone/>
            </a:pPr>
            <a:endParaRPr lang="de-DE">
              <a:solidFill>
                <a:schemeClr val="tx1"/>
              </a:solidFill>
            </a:endParaRPr>
          </a:p>
        </p:txBody>
      </p:sp>
      <p:sp>
        <p:nvSpPr>
          <p:cNvPr id="6" name="Rectangle 6"/>
          <p:cNvSpPr>
            <a:spLocks noChangeArrowheads="1"/>
          </p:cNvSpPr>
          <p:nvPr/>
        </p:nvSpPr>
        <p:spPr bwMode="auto">
          <a:xfrm>
            <a:off x="250825" y="196850"/>
            <a:ext cx="8642350" cy="144463"/>
          </a:xfrm>
          <a:prstGeom prst="rect">
            <a:avLst/>
          </a:prstGeom>
          <a:solidFill>
            <a:srgbClr val="005AA9"/>
          </a:solidFill>
          <a:ln>
            <a:noFill/>
          </a:ln>
          <a:extLst>
            <a:ext uri="{91240B29-F687-4F45-9708-019B960494DF}">
              <a14:hiddenLine xmlns:a14="http://schemas.microsoft.com/office/drawing/2010/main" w="3175">
                <a:solidFill>
                  <a:srgbClr val="B5B5B5"/>
                </a:solidFill>
                <a:miter lim="800000"/>
                <a:headEnd/>
                <a:tailEnd/>
              </a14:hiddenLine>
            </a:ext>
          </a:extLst>
        </p:spPr>
        <p:txBody>
          <a:bodyPr/>
          <a:lstStyle/>
          <a:p>
            <a:endParaRPr lang="de-DE"/>
          </a:p>
        </p:txBody>
      </p:sp>
      <p:sp>
        <p:nvSpPr>
          <p:cNvPr id="7" name="Rectangle 8"/>
          <p:cNvSpPr>
            <a:spLocks noChangeArrowheads="1"/>
          </p:cNvSpPr>
          <p:nvPr/>
        </p:nvSpPr>
        <p:spPr bwMode="auto">
          <a:xfrm>
            <a:off x="250825" y="360363"/>
            <a:ext cx="8640763" cy="1428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8" name="Rectangle 9"/>
          <p:cNvSpPr>
            <a:spLocks noChangeArrowheads="1"/>
          </p:cNvSpPr>
          <p:nvPr/>
        </p:nvSpPr>
        <p:spPr bwMode="auto">
          <a:xfrm>
            <a:off x="250825" y="2457450"/>
            <a:ext cx="8640763" cy="793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Text Box 11"/>
          <p:cNvSpPr txBox="1">
            <a:spLocks noChangeArrowheads="1"/>
          </p:cNvSpPr>
          <p:nvPr userDrawn="1"/>
        </p:nvSpPr>
        <p:spPr bwMode="auto">
          <a:xfrm>
            <a:off x="250825" y="6642100"/>
            <a:ext cx="7559675" cy="2174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9pPr>
          </a:lstStyle>
          <a:p>
            <a:pPr algn="l">
              <a:lnSpc>
                <a:spcPct val="100000"/>
              </a:lnSpc>
              <a:spcBef>
                <a:spcPct val="50000"/>
              </a:spcBef>
              <a:buClrTx/>
              <a:buSzTx/>
              <a:buFontTx/>
              <a:buNone/>
              <a:defRPr/>
            </a:pPr>
            <a:r>
              <a:rPr lang="en-US" sz="800" smtClean="0">
                <a:solidFill>
                  <a:schemeClr val="folHlink"/>
                </a:solidFill>
              </a:rPr>
              <a:t>© author(s) of these slides including research results from the KOM research network and TU Darmstadt; otherwise it is specified at the respective slide</a:t>
            </a:r>
          </a:p>
        </p:txBody>
      </p:sp>
      <p:sp>
        <p:nvSpPr>
          <p:cNvPr id="11" name="Line 12"/>
          <p:cNvSpPr>
            <a:spLocks noChangeShapeType="1"/>
          </p:cNvSpPr>
          <p:nvPr userDrawn="1"/>
        </p:nvSpPr>
        <p:spPr bwMode="auto">
          <a:xfrm>
            <a:off x="252413" y="6489700"/>
            <a:ext cx="8640762"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2" name="Rectangle 16"/>
          <p:cNvSpPr>
            <a:spLocks noChangeArrowheads="1"/>
          </p:cNvSpPr>
          <p:nvPr/>
        </p:nvSpPr>
        <p:spPr bwMode="auto">
          <a:xfrm>
            <a:off x="6948488" y="6524625"/>
            <a:ext cx="1944687"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ct val="100000"/>
              </a:lnSpc>
              <a:buClrTx/>
              <a:buSzTx/>
              <a:buFontTx/>
              <a:buNone/>
            </a:pPr>
            <a:fld id="{B8B5FDB6-3EA0-4704-AFA4-457E235F2A5B}" type="datetime5">
              <a:rPr lang="en-US" sz="1000" smtClean="0">
                <a:solidFill>
                  <a:schemeClr val="tx1"/>
                </a:solidFill>
              </a:rPr>
              <a:t>24-Oct-14</a:t>
            </a:fld>
            <a:endParaRPr lang="de-DE" sz="1000" dirty="0">
              <a:solidFill>
                <a:schemeClr val="tx1"/>
              </a:solidFill>
            </a:endParaRPr>
          </a:p>
        </p:txBody>
      </p:sp>
      <p:pic>
        <p:nvPicPr>
          <p:cNvPr id="13" name="Picture 18" descr="tud_logo"/>
          <p:cNvPicPr>
            <a:picLocks noChangeAspect="1" noChangeArrowheads="1"/>
          </p:cNvPicPr>
          <p:nvPr/>
        </p:nvPicPr>
        <p:blipFill>
          <a:blip r:embed="rId2">
            <a:extLst>
              <a:ext uri="{28A0092B-C50C-407E-A947-70E740481C1C}">
                <a14:useLocalDpi xmlns:a14="http://schemas.microsoft.com/office/drawing/2010/main" val="0"/>
              </a:ext>
            </a:extLst>
          </a:blip>
          <a:srcRect r="5453"/>
          <a:stretch>
            <a:fillRect/>
          </a:stretch>
        </p:blipFill>
        <p:spPr bwMode="auto">
          <a:xfrm>
            <a:off x="7164388" y="692150"/>
            <a:ext cx="18732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4" name="Rectangle 4"/>
          <p:cNvSpPr>
            <a:spLocks noGrp="1" noChangeArrowheads="1"/>
          </p:cNvSpPr>
          <p:nvPr>
            <p:ph type="ctrTitle"/>
          </p:nvPr>
        </p:nvSpPr>
        <p:spPr>
          <a:xfrm>
            <a:off x="358775" y="374650"/>
            <a:ext cx="6734175" cy="895350"/>
          </a:xfrm>
        </p:spPr>
        <p:txBody>
          <a:bodyPr anchor="b" anchorCtr="1"/>
          <a:lstStyle>
            <a:lvl1pPr algn="ctr">
              <a:defRPr sz="2800">
                <a:solidFill>
                  <a:schemeClr val="bg1"/>
                </a:solidFill>
              </a:defRPr>
            </a:lvl1pPr>
          </a:lstStyle>
          <a:p>
            <a:pPr lvl="0"/>
            <a:r>
              <a:rPr lang="de-DE" noProof="0" dirty="0" smtClean="0"/>
              <a:t>Mastertitelformat bearbeiten</a:t>
            </a:r>
          </a:p>
        </p:txBody>
      </p:sp>
      <p:sp>
        <p:nvSpPr>
          <p:cNvPr id="153605" name="Rectangle 5"/>
          <p:cNvSpPr>
            <a:spLocks noGrp="1" noChangeArrowheads="1"/>
          </p:cNvSpPr>
          <p:nvPr>
            <p:ph type="subTitle" idx="1"/>
          </p:nvPr>
        </p:nvSpPr>
        <p:spPr>
          <a:xfrm>
            <a:off x="358775" y="1449388"/>
            <a:ext cx="6734175" cy="944562"/>
          </a:xfrm>
        </p:spPr>
        <p:txBody>
          <a:bodyPr lIns="0" tIns="0" rIns="0" bIns="0"/>
          <a:lstStyle>
            <a:lvl1pPr marL="0" indent="0" algn="ctr">
              <a:spcBef>
                <a:spcPct val="0"/>
              </a:spcBef>
              <a:defRPr b="0">
                <a:solidFill>
                  <a:schemeClr val="bg1"/>
                </a:solidFill>
              </a:defRPr>
            </a:lvl1pPr>
          </a:lstStyle>
          <a:p>
            <a:pPr lvl="0"/>
            <a:r>
              <a:rPr lang="de-DE" noProof="0" dirty="0" smtClean="0"/>
              <a:t>Master-Untertitelformat bearbeiten</a:t>
            </a:r>
          </a:p>
        </p:txBody>
      </p:sp>
      <p:sp>
        <p:nvSpPr>
          <p:cNvPr id="20" name="Text Box 10"/>
          <p:cNvSpPr txBox="1">
            <a:spLocks noChangeArrowheads="1"/>
          </p:cNvSpPr>
          <p:nvPr userDrawn="1"/>
        </p:nvSpPr>
        <p:spPr bwMode="auto">
          <a:xfrm>
            <a:off x="5076825" y="6021388"/>
            <a:ext cx="381635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9pPr>
          </a:lstStyle>
          <a:p>
            <a:pPr algn="r">
              <a:lnSpc>
                <a:spcPct val="100000"/>
              </a:lnSpc>
              <a:spcAft>
                <a:spcPct val="10000"/>
              </a:spcAft>
              <a:buClr>
                <a:schemeClr val="tx1"/>
              </a:buClr>
              <a:buFontTx/>
              <a:buNone/>
              <a:defRPr/>
            </a:pPr>
            <a:r>
              <a:rPr lang="en-US" sz="1000" dirty="0" smtClean="0">
                <a:solidFill>
                  <a:schemeClr val="tx1"/>
                </a:solidFill>
              </a:rPr>
              <a:t>Prof. Dr.-Ing. Ralf Steinmetz</a:t>
            </a:r>
          </a:p>
          <a:p>
            <a:pPr algn="r">
              <a:lnSpc>
                <a:spcPct val="100000"/>
              </a:lnSpc>
              <a:spcAft>
                <a:spcPct val="10000"/>
              </a:spcAft>
              <a:buClr>
                <a:schemeClr val="tx1"/>
              </a:buClr>
              <a:buFontTx/>
              <a:buNone/>
              <a:defRPr/>
            </a:pPr>
            <a:r>
              <a:rPr lang="en-US" sz="1000" dirty="0" smtClean="0">
                <a:solidFill>
                  <a:schemeClr val="tx1"/>
                </a:solidFill>
              </a:rPr>
              <a:t>KOM - Multimedia Communications Lab</a:t>
            </a:r>
          </a:p>
        </p:txBody>
      </p:sp>
      <p:sp>
        <p:nvSpPr>
          <p:cNvPr id="14" name="Text Box 11"/>
          <p:cNvSpPr txBox="1">
            <a:spLocks noChangeArrowheads="1"/>
          </p:cNvSpPr>
          <p:nvPr userDrawn="1"/>
        </p:nvSpPr>
        <p:spPr bwMode="auto">
          <a:xfrm>
            <a:off x="7596336" y="6640375"/>
            <a:ext cx="1397293" cy="217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defRPr>
            </a:lvl9pPr>
          </a:lstStyle>
          <a:p>
            <a:pPr algn="r">
              <a:lnSpc>
                <a:spcPct val="100000"/>
              </a:lnSpc>
              <a:spcBef>
                <a:spcPct val="50000"/>
              </a:spcBef>
              <a:buClrTx/>
              <a:buSzTx/>
              <a:buFontTx/>
              <a:buNone/>
              <a:defRPr/>
            </a:pPr>
            <a:r>
              <a:rPr lang="en-US" sz="800" dirty="0" smtClean="0">
                <a:solidFill>
                  <a:schemeClr val="folHlink"/>
                </a:solidFill>
              </a:rPr>
              <a:t>Template</a:t>
            </a:r>
            <a:r>
              <a:rPr lang="en-US" sz="800" baseline="0" dirty="0" smtClean="0">
                <a:solidFill>
                  <a:schemeClr val="folHlink"/>
                </a:solidFill>
              </a:rPr>
              <a:t> all v.3.4</a:t>
            </a:r>
            <a:endParaRPr lang="en-US" sz="800" dirty="0" smtClean="0">
              <a:solidFill>
                <a:schemeClr val="folHlink"/>
              </a:solidFill>
            </a:endParaRPr>
          </a:p>
        </p:txBody>
      </p:sp>
      <p:sp>
        <p:nvSpPr>
          <p:cNvPr id="2" name="filename"/>
          <p:cNvSpPr txBox="1"/>
          <p:nvPr userDrawn="1"/>
        </p:nvSpPr>
        <p:spPr>
          <a:xfrm>
            <a:off x="254000" y="6477000"/>
            <a:ext cx="7620000" cy="235449"/>
          </a:xfrm>
          <a:prstGeom prst="rect">
            <a:avLst/>
          </a:prstGeom>
          <a:noFill/>
        </p:spPr>
        <p:txBody>
          <a:bodyPr vert="horz" rtlCol="0">
            <a:spAutoFit/>
          </a:bodyPr>
          <a:lstStyle/>
          <a:p>
            <a:pPr algn="l"/>
            <a:r>
              <a:rPr lang="en-US" sz="1000" smtClean="0">
                <a:solidFill>
                  <a:srgbClr val="000000"/>
                </a:solidFill>
              </a:rPr>
              <a:t>PPT-for-all___v.3.4_office2010___2012.09.10.pptx</a:t>
            </a:r>
            <a:endParaRPr lang="en-US" sz="1000">
              <a:solidFill>
                <a:srgbClr val="000000"/>
              </a:solidFill>
            </a:endParaRPr>
          </a:p>
        </p:txBody>
      </p:sp>
    </p:spTree>
    <p:extLst>
      <p:ext uri="{BB962C8B-B14F-4D97-AF65-F5344CB8AC3E}">
        <p14:creationId xmlns:p14="http://schemas.microsoft.com/office/powerpoint/2010/main" val="2381277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251520" y="1535113"/>
            <a:ext cx="424586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251520" y="2174874"/>
            <a:ext cx="4245868" cy="4278461"/>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535113"/>
            <a:ext cx="424745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2174874"/>
            <a:ext cx="4247455" cy="4278461"/>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8" name="Titel 7"/>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3991758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575050" y="1484784"/>
            <a:ext cx="5317430" cy="4968552"/>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2" name="Titel 1"/>
          <p:cNvSpPr>
            <a:spLocks noGrp="1"/>
          </p:cNvSpPr>
          <p:nvPr>
            <p:ph type="title"/>
          </p:nvPr>
        </p:nvSpPr>
        <p:spPr/>
        <p:txBody>
          <a:bodyPr/>
          <a:lstStyle/>
          <a:p>
            <a:r>
              <a:rPr lang="de-DE" dirty="0" smtClean="0"/>
              <a:t>Titelmasterformat durch Klicken bearbeiten</a:t>
            </a:r>
            <a:endParaRPr lang="en-US" dirty="0"/>
          </a:p>
        </p:txBody>
      </p:sp>
      <p:sp>
        <p:nvSpPr>
          <p:cNvPr id="6" name="Inhaltsplatzhalter 2"/>
          <p:cNvSpPr>
            <a:spLocks noGrp="1"/>
          </p:cNvSpPr>
          <p:nvPr>
            <p:ph idx="11"/>
          </p:nvPr>
        </p:nvSpPr>
        <p:spPr>
          <a:xfrm>
            <a:off x="262682" y="1484784"/>
            <a:ext cx="3229198" cy="4968552"/>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2394141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Text und Inhalt">
    <p:spTree>
      <p:nvGrpSpPr>
        <p:cNvPr id="1" name=""/>
        <p:cNvGrpSpPr/>
        <p:nvPr/>
      </p:nvGrpSpPr>
      <p:grpSpPr>
        <a:xfrm>
          <a:off x="0" y="0"/>
          <a:ext cx="0" cy="0"/>
          <a:chOff x="0" y="0"/>
          <a:chExt cx="0" cy="0"/>
        </a:xfrm>
      </p:grpSpPr>
      <p:sp>
        <p:nvSpPr>
          <p:cNvPr id="3" name="Textplatzhalter 2"/>
          <p:cNvSpPr>
            <a:spLocks noGrp="1"/>
          </p:cNvSpPr>
          <p:nvPr>
            <p:ph type="body" sz="half" idx="1"/>
          </p:nvPr>
        </p:nvSpPr>
        <p:spPr>
          <a:xfrm>
            <a:off x="250825" y="1484313"/>
            <a:ext cx="4243388" cy="4968875"/>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646613" y="1484313"/>
            <a:ext cx="4244975" cy="49688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6" name="Titel 5"/>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27934547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Text und zwei Inhalte">
    <p:spTree>
      <p:nvGrpSpPr>
        <p:cNvPr id="1" name=""/>
        <p:cNvGrpSpPr/>
        <p:nvPr/>
      </p:nvGrpSpPr>
      <p:grpSpPr>
        <a:xfrm>
          <a:off x="0" y="0"/>
          <a:ext cx="0" cy="0"/>
          <a:chOff x="0" y="0"/>
          <a:chExt cx="0" cy="0"/>
        </a:xfrm>
      </p:grpSpPr>
      <p:sp>
        <p:nvSpPr>
          <p:cNvPr id="3" name="Textplatzhalter 2"/>
          <p:cNvSpPr>
            <a:spLocks noGrp="1"/>
          </p:cNvSpPr>
          <p:nvPr>
            <p:ph type="body" sz="half" idx="1"/>
          </p:nvPr>
        </p:nvSpPr>
        <p:spPr>
          <a:xfrm>
            <a:off x="250825" y="1484313"/>
            <a:ext cx="4243388" cy="4968875"/>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quarter" idx="2"/>
          </p:nvPr>
        </p:nvSpPr>
        <p:spPr>
          <a:xfrm>
            <a:off x="4646613" y="1484313"/>
            <a:ext cx="4244975" cy="240823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4"/>
          <p:cNvSpPr>
            <a:spLocks noGrp="1"/>
          </p:cNvSpPr>
          <p:nvPr>
            <p:ph sz="quarter" idx="3"/>
          </p:nvPr>
        </p:nvSpPr>
        <p:spPr>
          <a:xfrm>
            <a:off x="4646613" y="4044950"/>
            <a:ext cx="4244975" cy="2408238"/>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7" name="Titel 6"/>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18529483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en-US" dirty="0"/>
          </a:p>
        </p:txBody>
      </p:sp>
      <p:sp>
        <p:nvSpPr>
          <p:cNvPr id="3" name="Textplatzhalter 2"/>
          <p:cNvSpPr>
            <a:spLocks noGrp="1"/>
          </p:cNvSpPr>
          <p:nvPr>
            <p:ph type="body" idx="1"/>
          </p:nvPr>
        </p:nvSpPr>
        <p:spPr/>
        <p:txBody>
          <a:bodyPr/>
          <a:lstStyle>
            <a:lvl1pPr>
              <a:defRPr sz="2400">
                <a:solidFill>
                  <a:schemeClr val="tx1"/>
                </a:solidFill>
              </a:defRPr>
            </a:lvl1pPr>
            <a:lvl2pPr>
              <a:defRPr sz="2200"/>
            </a:lvl2pPr>
            <a:lvl3pPr>
              <a:defRPr sz="2000"/>
            </a:lvl3pPr>
            <a:lvl4pPr>
              <a:defRPr sz="2000"/>
            </a:lvl4pPr>
            <a:lvl5pPr>
              <a:defRPr sz="2000"/>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Fußzeilenplatzhalter 3"/>
          <p:cNvSpPr>
            <a:spLocks noGrp="1"/>
          </p:cNvSpPr>
          <p:nvPr>
            <p:ph type="ftr" sz="quarter" idx="10"/>
          </p:nvPr>
        </p:nvSpPr>
        <p:spPr/>
        <p:txBody>
          <a:bodyPr/>
          <a:lstStyle/>
          <a:p>
            <a:pPr>
              <a:defRPr/>
            </a:pPr>
            <a:endParaRPr lang="de-DE" smtClean="0"/>
          </a:p>
          <a:p>
            <a:pPr>
              <a:defRPr/>
            </a:pPr>
            <a:endParaRPr lang="de-DE"/>
          </a:p>
        </p:txBody>
      </p:sp>
      <p:sp>
        <p:nvSpPr>
          <p:cNvPr id="5" name="Textplatzhalter 2"/>
          <p:cNvSpPr>
            <a:spLocks noGrp="1"/>
          </p:cNvSpPr>
          <p:nvPr>
            <p:ph type="body" sz="half" idx="11"/>
          </p:nvPr>
        </p:nvSpPr>
        <p:spPr>
          <a:xfrm>
            <a:off x="250825" y="4005064"/>
            <a:ext cx="4243388" cy="2448124"/>
          </a:xfrm>
        </p:spPr>
        <p:txBody>
          <a:bodyPr anchor="b" anchorCtr="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Inhaltsplatzhalter 3"/>
          <p:cNvSpPr>
            <a:spLocks noGrp="1"/>
          </p:cNvSpPr>
          <p:nvPr>
            <p:ph sz="half" idx="2"/>
          </p:nvPr>
        </p:nvSpPr>
        <p:spPr>
          <a:xfrm>
            <a:off x="4646613" y="4005064"/>
            <a:ext cx="4244975" cy="2448124"/>
          </a:xfrm>
        </p:spPr>
        <p:txBody>
          <a:bodyPr anchor="b"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1521627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5" name="Titel 4"/>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357574218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8304" y="1484784"/>
            <a:ext cx="1583284" cy="4968404"/>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50825" y="1484784"/>
            <a:ext cx="6985471" cy="4968404"/>
          </a:xfrm>
        </p:spPr>
        <p:txBody>
          <a:bodyPr vert="eaVert"/>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23254048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2800" b="1" cap="all"/>
            </a:lvl1pPr>
          </a:lstStyle>
          <a:p>
            <a:r>
              <a:rPr lang="de-DE" dirty="0" smtClean="0"/>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 bearbeiten</a:t>
            </a:r>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4771425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DE" dirty="0"/>
          </a:p>
        </p:txBody>
      </p:sp>
      <p:sp>
        <p:nvSpPr>
          <p:cNvPr id="3" name="Bildplatzhalter 2"/>
          <p:cNvSpPr>
            <a:spLocks noGrp="1"/>
          </p:cNvSpPr>
          <p:nvPr>
            <p:ph type="pic" idx="1"/>
          </p:nvPr>
        </p:nvSpPr>
        <p:spPr>
          <a:xfrm>
            <a:off x="1792288" y="612775"/>
            <a:ext cx="5486400" cy="4114800"/>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3379541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5" name="Titel 4"/>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21249066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3" name="Textplatzhalter 2"/>
          <p:cNvSpPr>
            <a:spLocks noGrp="1"/>
          </p:cNvSpPr>
          <p:nvPr>
            <p:ph type="body"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ußzeilenplatzhalter 3"/>
          <p:cNvSpPr>
            <a:spLocks noGrp="1"/>
          </p:cNvSpPr>
          <p:nvPr>
            <p:ph type="ftr" sz="quarter" idx="10"/>
          </p:nvPr>
        </p:nvSpPr>
        <p:spPr/>
        <p:txBody>
          <a:bodyPr/>
          <a:lstStyle/>
          <a:p>
            <a:pPr>
              <a:defRPr/>
            </a:pPr>
            <a:endParaRPr lang="de-DE" smtClean="0"/>
          </a:p>
          <a:p>
            <a:pPr>
              <a:defRPr/>
            </a:pPr>
            <a:endParaRPr lang="de-DE"/>
          </a:p>
        </p:txBody>
      </p:sp>
      <p:sp>
        <p:nvSpPr>
          <p:cNvPr id="5" name="Titel 4"/>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34114770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4" name="Titel 3"/>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12938225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Tree>
    <p:extLst>
      <p:ext uri="{BB962C8B-B14F-4D97-AF65-F5344CB8AC3E}">
        <p14:creationId xmlns:p14="http://schemas.microsoft.com/office/powerpoint/2010/main" val="24176999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0825" y="1484313"/>
            <a:ext cx="4243388"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646613" y="1484313"/>
            <a:ext cx="4244975"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6" name="Titel 5"/>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94120223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0825" y="1484313"/>
            <a:ext cx="2953023"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Rectangle 6"/>
          <p:cNvSpPr>
            <a:spLocks noGrp="1" noChangeArrowheads="1"/>
          </p:cNvSpPr>
          <p:nvPr>
            <p:ph type="ftr" sz="quarter" idx="10"/>
          </p:nvPr>
        </p:nvSpPr>
        <p:spPr>
          <a:ln/>
        </p:spPr>
        <p:txBody>
          <a:bodyPr/>
          <a:lstStyle>
            <a:lvl1pPr>
              <a:defRPr/>
            </a:lvl1pPr>
          </a:lstStyle>
          <a:p>
            <a:pPr>
              <a:defRPr/>
            </a:pPr>
            <a:endParaRPr lang="de-DE"/>
          </a:p>
          <a:p>
            <a:pPr>
              <a:defRPr/>
            </a:pPr>
            <a:endParaRPr lang="de-DE"/>
          </a:p>
        </p:txBody>
      </p:sp>
      <p:sp>
        <p:nvSpPr>
          <p:cNvPr id="6" name="Inhaltsplatzhalter 2"/>
          <p:cNvSpPr>
            <a:spLocks noGrp="1"/>
          </p:cNvSpPr>
          <p:nvPr>
            <p:ph sz="half" idx="11"/>
          </p:nvPr>
        </p:nvSpPr>
        <p:spPr>
          <a:xfrm>
            <a:off x="3203848" y="1484784"/>
            <a:ext cx="2880320"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sz="half" idx="12"/>
          </p:nvPr>
        </p:nvSpPr>
        <p:spPr>
          <a:xfrm>
            <a:off x="6084168" y="1484461"/>
            <a:ext cx="2880320" cy="496887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itel 3"/>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8878270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userDrawn="1"/>
        </p:nvSpPr>
        <p:spPr bwMode="auto">
          <a:xfrm>
            <a:off x="252413" y="6489700"/>
            <a:ext cx="8640762"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7" name="Rectangle 3"/>
          <p:cNvSpPr>
            <a:spLocks noChangeArrowheads="1"/>
          </p:cNvSpPr>
          <p:nvPr/>
        </p:nvSpPr>
        <p:spPr bwMode="auto">
          <a:xfrm>
            <a:off x="250825" y="368300"/>
            <a:ext cx="8642350" cy="1081088"/>
          </a:xfrm>
          <a:prstGeom prst="rect">
            <a:avLst/>
          </a:prstGeom>
          <a:noFill/>
          <a:ln>
            <a:noFill/>
          </a:ln>
          <a:effectLst/>
          <a:extLst>
            <a:ext uri="{909E8E84-426E-40DD-AFC4-6F175D3DCCD1}">
              <a14:hiddenFill xmlns:a14="http://schemas.microsoft.com/office/drawing/2010/main">
                <a:solidFill>
                  <a:srgbClr val="E9503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28" name="SlideTitle"/>
          <p:cNvSpPr>
            <a:spLocks noGrp="1" noChangeArrowheads="1"/>
          </p:cNvSpPr>
          <p:nvPr>
            <p:ph type="title"/>
          </p:nvPr>
        </p:nvSpPr>
        <p:spPr bwMode="auto">
          <a:xfrm>
            <a:off x="254075" y="488950"/>
            <a:ext cx="68770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de-DE" dirty="0" smtClean="0"/>
              <a:t>Mastertitelformat bearbeiten</a:t>
            </a:r>
          </a:p>
        </p:txBody>
      </p:sp>
      <p:sp>
        <p:nvSpPr>
          <p:cNvPr id="1029" name="Rectangle 5"/>
          <p:cNvSpPr>
            <a:spLocks noGrp="1" noChangeArrowheads="1"/>
          </p:cNvSpPr>
          <p:nvPr>
            <p:ph type="body" idx="1"/>
          </p:nvPr>
        </p:nvSpPr>
        <p:spPr bwMode="auto">
          <a:xfrm>
            <a:off x="250825" y="1484313"/>
            <a:ext cx="8640763"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52582" name="Rectangle 6"/>
          <p:cNvSpPr>
            <a:spLocks noGrp="1" noChangeArrowheads="1"/>
          </p:cNvSpPr>
          <p:nvPr>
            <p:ph type="ftr" sz="quarter" idx="3"/>
          </p:nvPr>
        </p:nvSpPr>
        <p:spPr bwMode="auto">
          <a:xfrm>
            <a:off x="250825" y="6510338"/>
            <a:ext cx="5868988"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lnSpc>
                <a:spcPct val="100000"/>
              </a:lnSpc>
              <a:buClrTx/>
              <a:buSzTx/>
              <a:buFontTx/>
              <a:buNone/>
              <a:defRPr sz="1000">
                <a:solidFill>
                  <a:srgbClr val="B5B5B5"/>
                </a:solidFill>
                <a:latin typeface="Arial" charset="0"/>
              </a:defRPr>
            </a:lvl1pPr>
          </a:lstStyle>
          <a:p>
            <a:pPr>
              <a:defRPr/>
            </a:pPr>
            <a:endParaRPr lang="de-DE"/>
          </a:p>
          <a:p>
            <a:pPr>
              <a:defRPr/>
            </a:pPr>
            <a:endParaRPr lang="de-DE"/>
          </a:p>
        </p:txBody>
      </p:sp>
      <p:sp>
        <p:nvSpPr>
          <p:cNvPr id="1031" name="Rectangle 7"/>
          <p:cNvSpPr>
            <a:spLocks noChangeArrowheads="1"/>
          </p:cNvSpPr>
          <p:nvPr/>
        </p:nvSpPr>
        <p:spPr bwMode="auto">
          <a:xfrm>
            <a:off x="250825" y="196850"/>
            <a:ext cx="8642350" cy="144463"/>
          </a:xfrm>
          <a:prstGeom prst="rect">
            <a:avLst/>
          </a:prstGeom>
          <a:solidFill>
            <a:srgbClr val="005AA9"/>
          </a:solidFill>
          <a:ln>
            <a:noFill/>
          </a:ln>
          <a:extLst>
            <a:ext uri="{91240B29-F687-4F45-9708-019B960494DF}">
              <a14:hiddenLine xmlns:a14="http://schemas.microsoft.com/office/drawing/2010/main" w="3175">
                <a:solidFill>
                  <a:srgbClr val="B5B5B5"/>
                </a:solidFill>
                <a:miter lim="800000"/>
                <a:headEnd/>
                <a:tailEnd/>
              </a14:hiddenLine>
            </a:ext>
          </a:extLst>
        </p:spPr>
        <p:txBody>
          <a:bodyPr/>
          <a:lstStyle/>
          <a:p>
            <a:endParaRPr lang="de-DE"/>
          </a:p>
        </p:txBody>
      </p:sp>
      <p:pic>
        <p:nvPicPr>
          <p:cNvPr id="1032" name="Picture 8" descr="tud_logo"/>
          <p:cNvPicPr>
            <a:picLocks noChangeAspect="1" noChangeArrowheads="1"/>
          </p:cNvPicPr>
          <p:nvPr/>
        </p:nvPicPr>
        <p:blipFill>
          <a:blip r:embed="rId18">
            <a:extLst>
              <a:ext uri="{28A0092B-C50C-407E-A947-70E740481C1C}">
                <a14:useLocalDpi xmlns:a14="http://schemas.microsoft.com/office/drawing/2010/main" val="0"/>
              </a:ext>
            </a:extLst>
          </a:blip>
          <a:srcRect r="5453"/>
          <a:stretch>
            <a:fillRect/>
          </a:stretch>
        </p:blipFill>
        <p:spPr bwMode="auto">
          <a:xfrm>
            <a:off x="7167563" y="512763"/>
            <a:ext cx="18732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9"/>
          <p:cNvSpPr>
            <a:spLocks noChangeShapeType="1"/>
          </p:cNvSpPr>
          <p:nvPr/>
        </p:nvSpPr>
        <p:spPr bwMode="auto">
          <a:xfrm>
            <a:off x="250825" y="1449388"/>
            <a:ext cx="8640763"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34" name="Rectangle 10"/>
          <p:cNvSpPr>
            <a:spLocks noChangeArrowheads="1"/>
          </p:cNvSpPr>
          <p:nvPr/>
        </p:nvSpPr>
        <p:spPr bwMode="auto">
          <a:xfrm>
            <a:off x="250825" y="366713"/>
            <a:ext cx="8640763" cy="1428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35" name="Rectangle 11"/>
          <p:cNvSpPr>
            <a:spLocks noChangeArrowheads="1"/>
          </p:cNvSpPr>
          <p:nvPr/>
        </p:nvSpPr>
        <p:spPr bwMode="auto">
          <a:xfrm>
            <a:off x="6299200" y="6524625"/>
            <a:ext cx="2376488"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eaLnBrk="0" hangingPunct="0">
              <a:lnSpc>
                <a:spcPct val="100000"/>
              </a:lnSpc>
              <a:spcBef>
                <a:spcPct val="50000"/>
              </a:spcBef>
              <a:buClrTx/>
              <a:buSzTx/>
              <a:buFontTx/>
              <a:buNone/>
            </a:pPr>
            <a:r>
              <a:rPr lang="en-US" sz="1000">
                <a:solidFill>
                  <a:srgbClr val="B5B5B5"/>
                </a:solidFill>
              </a:rPr>
              <a:t>KOM – Multimedia Communications Lab  </a:t>
            </a:r>
            <a:endParaRPr lang="de-DE" sz="1000">
              <a:solidFill>
                <a:srgbClr val="B5B5B5"/>
              </a:solidFill>
            </a:endParaRPr>
          </a:p>
        </p:txBody>
      </p:sp>
      <p:sp>
        <p:nvSpPr>
          <p:cNvPr id="1036" name="Rectangle 12"/>
          <p:cNvSpPr>
            <a:spLocks noChangeArrowheads="1"/>
          </p:cNvSpPr>
          <p:nvPr/>
        </p:nvSpPr>
        <p:spPr bwMode="auto">
          <a:xfrm>
            <a:off x="8496300" y="6524625"/>
            <a:ext cx="396875"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ct val="100000"/>
              </a:lnSpc>
              <a:buClrTx/>
              <a:buSzTx/>
              <a:buFontTx/>
              <a:buNone/>
            </a:pPr>
            <a:fld id="{582D5D14-DD15-4A2D-8BFF-61D28DE9A5AB}" type="slidenum">
              <a:rPr lang="de-DE" sz="1000">
                <a:solidFill>
                  <a:schemeClr val="tx1"/>
                </a:solidFill>
              </a:rPr>
              <a:pPr algn="r">
                <a:lnSpc>
                  <a:spcPct val="100000"/>
                </a:lnSpc>
                <a:buClrTx/>
                <a:buSzTx/>
                <a:buFontTx/>
                <a:buNone/>
              </a:pPr>
              <a:t>‹Nr.›</a:t>
            </a:fld>
            <a:endParaRPr lang="de-DE" sz="1000">
              <a:solidFill>
                <a:schemeClr val="tx1"/>
              </a:solidFill>
            </a:endParaRPr>
          </a:p>
          <a:p>
            <a:pPr algn="l">
              <a:lnSpc>
                <a:spcPct val="100000"/>
              </a:lnSpc>
              <a:buClrTx/>
              <a:buSzTx/>
              <a:buFontTx/>
              <a:buNone/>
            </a:pPr>
            <a:endParaRPr lang="de-DE" sz="1000">
              <a:solidFill>
                <a:srgbClr val="B5B5B5"/>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82" r:id="rId2"/>
    <p:sldLayoutId id="2147483688" r:id="rId3"/>
    <p:sldLayoutId id="2147483681" r:id="rId4"/>
    <p:sldLayoutId id="2147483694" r:id="rId5"/>
    <p:sldLayoutId id="2147483685" r:id="rId6"/>
    <p:sldLayoutId id="2147483686" r:id="rId7"/>
    <p:sldLayoutId id="2147483683" r:id="rId8"/>
    <p:sldLayoutId id="2147483695" r:id="rId9"/>
    <p:sldLayoutId id="2147483684" r:id="rId10"/>
    <p:sldLayoutId id="2147483697" r:id="rId11"/>
    <p:sldLayoutId id="2147483691" r:id="rId12"/>
    <p:sldLayoutId id="2147483692" r:id="rId13"/>
    <p:sldLayoutId id="2147483696" r:id="rId14"/>
    <p:sldLayoutId id="2147483689" r:id="rId15"/>
    <p:sldLayoutId id="2147483690" r:id="rId16"/>
  </p:sldLayoutIdLst>
  <p:timing>
    <p:tnLst>
      <p:par>
        <p:cTn id="1" dur="indefinite" restart="never" nodeType="tmRoot"/>
      </p:par>
    </p:tnLst>
  </p:timing>
  <p:hf sldNum="0" hd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chemeClr val="tx1"/>
          </a:solidFill>
          <a:latin typeface="Arial" charset="0"/>
        </a:defRPr>
      </a:lvl6pPr>
      <a:lvl7pPr marL="914400" algn="l" rtl="0" fontAlgn="base">
        <a:spcBef>
          <a:spcPct val="0"/>
        </a:spcBef>
        <a:spcAft>
          <a:spcPct val="0"/>
        </a:spcAft>
        <a:defRPr sz="2400" b="1">
          <a:solidFill>
            <a:schemeClr val="tx1"/>
          </a:solidFill>
          <a:latin typeface="Arial" charset="0"/>
        </a:defRPr>
      </a:lvl7pPr>
      <a:lvl8pPr marL="1371600" algn="l" rtl="0" fontAlgn="base">
        <a:spcBef>
          <a:spcPct val="0"/>
        </a:spcBef>
        <a:spcAft>
          <a:spcPct val="0"/>
        </a:spcAft>
        <a:defRPr sz="2400" b="1">
          <a:solidFill>
            <a:schemeClr val="tx1"/>
          </a:solidFill>
          <a:latin typeface="Arial" charset="0"/>
        </a:defRPr>
      </a:lvl8pPr>
      <a:lvl9pPr marL="1828800" algn="l" rtl="0" fontAlgn="base">
        <a:spcBef>
          <a:spcPct val="0"/>
        </a:spcBef>
        <a:spcAft>
          <a:spcPct val="0"/>
        </a:spcAft>
        <a:defRPr sz="2400" b="1">
          <a:solidFill>
            <a:schemeClr val="tx1"/>
          </a:solidFill>
          <a:latin typeface="Arial" charset="0"/>
        </a:defRPr>
      </a:lvl9pPr>
    </p:titleStyle>
    <p:bodyStyle>
      <a:lvl1pPr marL="179388" indent="-179388" algn="l" rtl="0" eaLnBrk="0" fontAlgn="base" hangingPunct="0">
        <a:spcBef>
          <a:spcPct val="20000"/>
        </a:spcBef>
        <a:spcAft>
          <a:spcPct val="0"/>
        </a:spcAft>
        <a:buFont typeface="Wingdings" pitchFamily="2" charset="2"/>
        <a:defRPr sz="2000" b="1">
          <a:solidFill>
            <a:schemeClr val="tx1"/>
          </a:solidFill>
          <a:latin typeface="+mn-lt"/>
          <a:ea typeface="+mn-ea"/>
          <a:cs typeface="+mn-cs"/>
        </a:defRPr>
      </a:lvl1pPr>
      <a:lvl2pPr marL="349250" indent="-168275" algn="l" rtl="0" eaLnBrk="0" fontAlgn="base" hangingPunct="0">
        <a:spcBef>
          <a:spcPct val="20000"/>
        </a:spcBef>
        <a:spcAft>
          <a:spcPct val="0"/>
        </a:spcAft>
        <a:buFont typeface="Wingdings" pitchFamily="2" charset="2"/>
        <a:buChar char="§"/>
        <a:defRPr>
          <a:solidFill>
            <a:schemeClr val="tx1"/>
          </a:solidFill>
          <a:latin typeface="+mn-lt"/>
        </a:defRPr>
      </a:lvl2pPr>
      <a:lvl3pPr marL="538163" indent="-187325" algn="l" rtl="0" eaLnBrk="0" fontAlgn="base" hangingPunct="0">
        <a:spcBef>
          <a:spcPct val="20000"/>
        </a:spcBef>
        <a:spcAft>
          <a:spcPct val="0"/>
        </a:spcAft>
        <a:buFont typeface="Wingdings" pitchFamily="2" charset="2"/>
        <a:buChar char="§"/>
        <a:defRPr>
          <a:solidFill>
            <a:schemeClr val="tx1"/>
          </a:solidFill>
          <a:latin typeface="+mn-lt"/>
        </a:defRPr>
      </a:lvl3pPr>
      <a:lvl4pPr marL="717550" indent="-173038" algn="l" rtl="0" eaLnBrk="0" fontAlgn="base" hangingPunct="0">
        <a:spcBef>
          <a:spcPct val="20000"/>
        </a:spcBef>
        <a:spcAft>
          <a:spcPct val="0"/>
        </a:spcAft>
        <a:buFont typeface="Wingdings" pitchFamily="2" charset="2"/>
        <a:buChar char="§"/>
        <a:defRPr sz="1600">
          <a:solidFill>
            <a:schemeClr val="tx1"/>
          </a:solidFill>
          <a:latin typeface="+mn-lt"/>
        </a:defRPr>
      </a:lvl4pPr>
      <a:lvl5pPr marL="908050" indent="-188913" algn="l" rtl="0" eaLnBrk="0" fontAlgn="base" hangingPunct="0">
        <a:spcBef>
          <a:spcPct val="20000"/>
        </a:spcBef>
        <a:spcAft>
          <a:spcPct val="0"/>
        </a:spcAft>
        <a:buFont typeface="Wingdings" pitchFamily="2" charset="2"/>
        <a:buChar char="§"/>
        <a:defRPr sz="1600">
          <a:solidFill>
            <a:schemeClr val="tx1"/>
          </a:solidFill>
          <a:latin typeface="+mn-lt"/>
        </a:defRPr>
      </a:lvl5pPr>
      <a:lvl6pPr marL="1365250" indent="-188913" algn="l" rtl="0" fontAlgn="base">
        <a:spcBef>
          <a:spcPct val="20000"/>
        </a:spcBef>
        <a:spcAft>
          <a:spcPct val="0"/>
        </a:spcAft>
        <a:buFont typeface="Wingdings" pitchFamily="2" charset="2"/>
        <a:buChar char="§"/>
        <a:defRPr sz="1600">
          <a:solidFill>
            <a:schemeClr val="tx1"/>
          </a:solidFill>
          <a:latin typeface="+mn-lt"/>
        </a:defRPr>
      </a:lvl6pPr>
      <a:lvl7pPr marL="1822450" indent="-188913" algn="l" rtl="0" fontAlgn="base">
        <a:spcBef>
          <a:spcPct val="20000"/>
        </a:spcBef>
        <a:spcAft>
          <a:spcPct val="0"/>
        </a:spcAft>
        <a:buFont typeface="Wingdings" pitchFamily="2" charset="2"/>
        <a:buChar char="§"/>
        <a:defRPr sz="1600">
          <a:solidFill>
            <a:schemeClr val="tx1"/>
          </a:solidFill>
          <a:latin typeface="+mn-lt"/>
        </a:defRPr>
      </a:lvl7pPr>
      <a:lvl8pPr marL="2279650" indent="-188913" algn="l" rtl="0" fontAlgn="base">
        <a:spcBef>
          <a:spcPct val="20000"/>
        </a:spcBef>
        <a:spcAft>
          <a:spcPct val="0"/>
        </a:spcAft>
        <a:buFont typeface="Wingdings" pitchFamily="2" charset="2"/>
        <a:buChar char="§"/>
        <a:defRPr sz="1600">
          <a:solidFill>
            <a:schemeClr val="tx1"/>
          </a:solidFill>
          <a:latin typeface="+mn-lt"/>
        </a:defRPr>
      </a:lvl8pPr>
      <a:lvl9pPr marL="2736850" indent="-188913"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mehm.net/blog/?p=1278"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techradar.com/news/gaming/viva-la-resoluci-n-assassin-s-creed-dev-thinks-industry-is-dropping-60-fps-standard-1268241"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smtClean="0"/>
              <a:t>Game Technology</a:t>
            </a:r>
          </a:p>
        </p:txBody>
      </p:sp>
      <p:sp>
        <p:nvSpPr>
          <p:cNvPr id="3075" name="Rectangle 3"/>
          <p:cNvSpPr>
            <a:spLocks noGrp="1" noChangeArrowheads="1"/>
          </p:cNvSpPr>
          <p:nvPr>
            <p:ph type="subTitle" idx="1"/>
          </p:nvPr>
        </p:nvSpPr>
        <p:spPr/>
        <p:txBody>
          <a:bodyPr/>
          <a:lstStyle/>
          <a:p>
            <a:pPr eaLnBrk="1" hangingPunct="1"/>
            <a:r>
              <a:rPr lang="en-US" dirty="0" smtClean="0"/>
              <a:t>Lecture 2 </a:t>
            </a:r>
            <a:r>
              <a:rPr lang="de-DE" dirty="0" smtClean="0"/>
              <a:t>–</a:t>
            </a:r>
            <a:r>
              <a:rPr lang="en-US" dirty="0" smtClean="0"/>
              <a:t> 24.10.2014</a:t>
            </a:r>
          </a:p>
          <a:p>
            <a:pPr eaLnBrk="1" hangingPunct="1"/>
            <a:r>
              <a:rPr lang="en-US" dirty="0" smtClean="0"/>
              <a:t>Timing &amp; Basic Game Mechanics</a:t>
            </a:r>
          </a:p>
        </p:txBody>
      </p:sp>
      <p:sp>
        <p:nvSpPr>
          <p:cNvPr id="6" name="Text Box 6"/>
          <p:cNvSpPr txBox="1">
            <a:spLocks noChangeArrowheads="1"/>
          </p:cNvSpPr>
          <p:nvPr/>
        </p:nvSpPr>
        <p:spPr bwMode="auto">
          <a:xfrm>
            <a:off x="250825" y="5990065"/>
            <a:ext cx="148951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eaLnBrk="0" hangingPunct="0">
              <a:defRPr>
                <a:solidFill>
                  <a:schemeClr val="bg1"/>
                </a:solidFill>
                <a:latin typeface="Arial" pitchFamily="34" charset="0"/>
              </a:defRPr>
            </a:lvl1pPr>
            <a:lvl2pPr marL="742950" indent="-285750" eaLnBrk="0" hangingPunct="0">
              <a:defRPr>
                <a:solidFill>
                  <a:schemeClr val="bg1"/>
                </a:solidFill>
                <a:latin typeface="Arial" pitchFamily="34" charset="0"/>
              </a:defRPr>
            </a:lvl2pPr>
            <a:lvl3pPr marL="1143000" indent="-228600" eaLnBrk="0" hangingPunct="0">
              <a:defRPr>
                <a:solidFill>
                  <a:schemeClr val="bg1"/>
                </a:solidFill>
                <a:latin typeface="Arial" pitchFamily="34" charset="0"/>
              </a:defRPr>
            </a:lvl3pPr>
            <a:lvl4pPr marL="1600200" indent="-228600" eaLnBrk="0" hangingPunct="0">
              <a:defRPr>
                <a:solidFill>
                  <a:schemeClr val="bg1"/>
                </a:solidFill>
                <a:latin typeface="Arial" pitchFamily="34" charset="0"/>
              </a:defRPr>
            </a:lvl4pPr>
            <a:lvl5pPr marL="2057400" indent="-228600" eaLnBrk="0" hangingPunct="0">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9pPr>
          </a:lstStyle>
          <a:p>
            <a:pPr algn="l">
              <a:lnSpc>
                <a:spcPct val="100000"/>
              </a:lnSpc>
              <a:spcAft>
                <a:spcPct val="10000"/>
              </a:spcAft>
              <a:buClr>
                <a:schemeClr val="tx1"/>
              </a:buClr>
            </a:pPr>
            <a:r>
              <a:rPr lang="en-US" sz="1000" dirty="0">
                <a:solidFill>
                  <a:schemeClr val="tx1"/>
                </a:solidFill>
              </a:rPr>
              <a:t>Dr.-</a:t>
            </a:r>
            <a:r>
              <a:rPr lang="en-US" sz="1000" dirty="0" err="1">
                <a:solidFill>
                  <a:schemeClr val="tx1"/>
                </a:solidFill>
              </a:rPr>
              <a:t>Ing</a:t>
            </a:r>
            <a:r>
              <a:rPr lang="en-US" sz="1000" dirty="0">
                <a:solidFill>
                  <a:schemeClr val="tx1"/>
                </a:solidFill>
              </a:rPr>
              <a:t>. Florian Mehm</a:t>
            </a:r>
          </a:p>
          <a:p>
            <a:pPr algn="l">
              <a:lnSpc>
                <a:spcPct val="100000"/>
              </a:lnSpc>
              <a:spcAft>
                <a:spcPct val="10000"/>
              </a:spcAft>
              <a:buClr>
                <a:schemeClr val="tx1"/>
              </a:buClr>
              <a:buFontTx/>
              <a:buNone/>
            </a:pPr>
            <a:r>
              <a:rPr lang="en-US" sz="1000" dirty="0" err="1" smtClean="0">
                <a:solidFill>
                  <a:schemeClr val="tx1"/>
                </a:solidFill>
              </a:rPr>
              <a:t>Dipl</a:t>
            </a:r>
            <a:r>
              <a:rPr lang="en-US" sz="1000" dirty="0" smtClean="0">
                <a:solidFill>
                  <a:schemeClr val="tx1"/>
                </a:solidFill>
              </a:rPr>
              <a:t>-Inf. Robert Konrad</a:t>
            </a:r>
          </a:p>
        </p:txBody>
      </p:sp>
      <p:pic>
        <p:nvPicPr>
          <p:cNvPr id="3" name="Picture 2" descr="http://upload.wikimedia.org/wikipedia/commons/0/0e/Super_Hexagon_-_PC_Hexagoner_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955" y="2564904"/>
            <a:ext cx="4896544" cy="306034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3111950" y="5673240"/>
            <a:ext cx="3696846" cy="264047"/>
          </a:xfrm>
          <a:prstGeom prst="rect">
            <a:avLst/>
          </a:prstGeom>
          <a:noFill/>
        </p:spPr>
        <p:txBody>
          <a:bodyPr wrap="none" rtlCol="0">
            <a:spAutoFit/>
          </a:bodyPr>
          <a:lstStyle/>
          <a:p>
            <a:r>
              <a:rPr lang="en-US" sz="1200" dirty="0" smtClean="0">
                <a:solidFill>
                  <a:schemeClr val="bg1">
                    <a:lumMod val="75000"/>
                  </a:schemeClr>
                </a:solidFill>
              </a:rPr>
              <a:t>Source</a:t>
            </a:r>
            <a:r>
              <a:rPr lang="en-US" sz="1200" dirty="0">
                <a:solidFill>
                  <a:schemeClr val="bg1">
                    <a:lumMod val="75000"/>
                  </a:schemeClr>
                </a:solidFill>
              </a:rPr>
              <a:t>: http://de.wikipedia.org/wiki/Super_Hexagon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Which time to use?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Hardware timers vs. very coarse timers</a:t>
            </a:r>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Timing</a:t>
            </a:r>
            <a:endParaRPr lang="en-US" dirty="0"/>
          </a:p>
        </p:txBody>
      </p:sp>
      <p:sp>
        <p:nvSpPr>
          <p:cNvPr id="6" name="Rechteck 5"/>
          <p:cNvSpPr/>
          <p:nvPr/>
        </p:nvSpPr>
        <p:spPr bwMode="auto">
          <a:xfrm>
            <a:off x="1440662" y="3200756"/>
            <a:ext cx="6155673"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Frame n</a:t>
            </a:r>
          </a:p>
        </p:txBody>
      </p:sp>
      <p:sp>
        <p:nvSpPr>
          <p:cNvPr id="8" name="Rechteck 7"/>
          <p:cNvSpPr/>
          <p:nvPr/>
        </p:nvSpPr>
        <p:spPr bwMode="auto">
          <a:xfrm>
            <a:off x="1440662" y="2636912"/>
            <a:ext cx="1763186"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Terrain.Render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sp>
        <p:nvSpPr>
          <p:cNvPr id="9" name="Rechteck 8"/>
          <p:cNvSpPr/>
          <p:nvPr/>
        </p:nvSpPr>
        <p:spPr bwMode="auto">
          <a:xfrm>
            <a:off x="3563888" y="2636912"/>
            <a:ext cx="1872208"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ObjectA.Render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sp>
        <p:nvSpPr>
          <p:cNvPr id="10" name="Rechteck 9"/>
          <p:cNvSpPr/>
          <p:nvPr/>
        </p:nvSpPr>
        <p:spPr bwMode="auto">
          <a:xfrm>
            <a:off x="5588496" y="2636912"/>
            <a:ext cx="1872208"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ObjectB.Render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cxnSp>
        <p:nvCxnSpPr>
          <p:cNvPr id="12" name="Gerade Verbindung mit Pfeil 11"/>
          <p:cNvCxnSpPr/>
          <p:nvPr/>
        </p:nvCxnSpPr>
        <p:spPr bwMode="auto">
          <a:xfrm>
            <a:off x="1440662" y="3861048"/>
            <a:ext cx="6155673"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feld 13"/>
          <p:cNvSpPr txBox="1"/>
          <p:nvPr/>
        </p:nvSpPr>
        <p:spPr>
          <a:xfrm>
            <a:off x="1331640" y="3933056"/>
            <a:ext cx="377027" cy="349968"/>
          </a:xfrm>
          <a:prstGeom prst="rect">
            <a:avLst/>
          </a:prstGeom>
          <a:noFill/>
        </p:spPr>
        <p:txBody>
          <a:bodyPr wrap="none" rtlCol="0">
            <a:spAutoFit/>
          </a:bodyPr>
          <a:lstStyle/>
          <a:p>
            <a:r>
              <a:rPr lang="de-DE" dirty="0" smtClean="0">
                <a:solidFill>
                  <a:schemeClr val="tx1"/>
                </a:solidFill>
              </a:rPr>
              <a:t>t1</a:t>
            </a:r>
            <a:endParaRPr lang="de-DE" dirty="0">
              <a:solidFill>
                <a:schemeClr val="tx1"/>
              </a:solidFill>
            </a:endParaRPr>
          </a:p>
        </p:txBody>
      </p:sp>
      <p:sp>
        <p:nvSpPr>
          <p:cNvPr id="15" name="Textfeld 14"/>
          <p:cNvSpPr txBox="1"/>
          <p:nvPr/>
        </p:nvSpPr>
        <p:spPr>
          <a:xfrm>
            <a:off x="3563888" y="3910639"/>
            <a:ext cx="377027" cy="349968"/>
          </a:xfrm>
          <a:prstGeom prst="rect">
            <a:avLst/>
          </a:prstGeom>
          <a:noFill/>
        </p:spPr>
        <p:txBody>
          <a:bodyPr wrap="none" rtlCol="0">
            <a:spAutoFit/>
          </a:bodyPr>
          <a:lstStyle/>
          <a:p>
            <a:r>
              <a:rPr lang="de-DE" dirty="0" smtClean="0">
                <a:solidFill>
                  <a:schemeClr val="tx1"/>
                </a:solidFill>
              </a:rPr>
              <a:t>t2</a:t>
            </a:r>
            <a:endParaRPr lang="de-DE" dirty="0">
              <a:solidFill>
                <a:schemeClr val="tx1"/>
              </a:solidFill>
            </a:endParaRPr>
          </a:p>
        </p:txBody>
      </p:sp>
      <p:sp>
        <p:nvSpPr>
          <p:cNvPr id="16" name="Textfeld 15"/>
          <p:cNvSpPr txBox="1"/>
          <p:nvPr/>
        </p:nvSpPr>
        <p:spPr>
          <a:xfrm>
            <a:off x="5588496" y="3933223"/>
            <a:ext cx="377027" cy="349968"/>
          </a:xfrm>
          <a:prstGeom prst="rect">
            <a:avLst/>
          </a:prstGeom>
          <a:noFill/>
        </p:spPr>
        <p:txBody>
          <a:bodyPr wrap="none" rtlCol="0">
            <a:spAutoFit/>
          </a:bodyPr>
          <a:lstStyle/>
          <a:p>
            <a:r>
              <a:rPr lang="de-DE" dirty="0" smtClean="0">
                <a:solidFill>
                  <a:schemeClr val="tx1"/>
                </a:solidFill>
              </a:rPr>
              <a:t>t2</a:t>
            </a:r>
            <a:endParaRPr lang="de-DE" dirty="0">
              <a:solidFill>
                <a:schemeClr val="tx1"/>
              </a:solidFill>
            </a:endParaRPr>
          </a:p>
        </p:txBody>
      </p:sp>
    </p:spTree>
    <p:extLst>
      <p:ext uri="{BB962C8B-B14F-4D97-AF65-F5344CB8AC3E}">
        <p14:creationId xmlns:p14="http://schemas.microsoft.com/office/powerpoint/2010/main" val="395162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Calculate a time that is used throughout the frame</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Further advantage: Can scale/pause this time</a:t>
            </a:r>
          </a:p>
          <a:p>
            <a:pPr lvl="1"/>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Virtual frame time</a:t>
            </a:r>
            <a:endParaRPr lang="en-US" dirty="0"/>
          </a:p>
        </p:txBody>
      </p:sp>
      <p:sp>
        <p:nvSpPr>
          <p:cNvPr id="6" name="Rechteck 5"/>
          <p:cNvSpPr/>
          <p:nvPr/>
        </p:nvSpPr>
        <p:spPr bwMode="auto">
          <a:xfrm>
            <a:off x="1473454" y="2704614"/>
            <a:ext cx="6155673"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Frame n</a:t>
            </a:r>
          </a:p>
        </p:txBody>
      </p:sp>
      <p:sp>
        <p:nvSpPr>
          <p:cNvPr id="7" name="Rechteck 6"/>
          <p:cNvSpPr/>
          <p:nvPr/>
        </p:nvSpPr>
        <p:spPr bwMode="auto">
          <a:xfrm>
            <a:off x="1473454" y="2140770"/>
            <a:ext cx="1763186"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Terrain.Render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sp>
        <p:nvSpPr>
          <p:cNvPr id="8" name="Rechteck 7"/>
          <p:cNvSpPr/>
          <p:nvPr/>
        </p:nvSpPr>
        <p:spPr bwMode="auto">
          <a:xfrm>
            <a:off x="3596680" y="2140770"/>
            <a:ext cx="1872208"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ObjectA.Render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sp>
        <p:nvSpPr>
          <p:cNvPr id="9" name="Rechteck 8"/>
          <p:cNvSpPr/>
          <p:nvPr/>
        </p:nvSpPr>
        <p:spPr bwMode="auto">
          <a:xfrm>
            <a:off x="5621288" y="2140770"/>
            <a:ext cx="1872208" cy="432048"/>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latin typeface="Arial" charset="0"/>
              </a:rPr>
              <a:t>ObjectB.Render</a:t>
            </a:r>
            <a:r>
              <a:rPr lang="de-DE" dirty="0" smtClean="0">
                <a:latin typeface="Arial" charset="0"/>
              </a:rPr>
              <a:t>()</a:t>
            </a:r>
            <a:endParaRPr kumimoji="0" lang="de-DE" sz="1800" b="0" i="0" u="none" strike="noStrike" cap="none" normalizeH="0" baseline="0" dirty="0" smtClean="0">
              <a:ln>
                <a:noFill/>
              </a:ln>
              <a:solidFill>
                <a:schemeClr val="bg1"/>
              </a:solidFill>
              <a:effectLst/>
              <a:latin typeface="Arial" charset="0"/>
            </a:endParaRPr>
          </a:p>
        </p:txBody>
      </p:sp>
      <p:cxnSp>
        <p:nvCxnSpPr>
          <p:cNvPr id="10" name="Gerade Verbindung mit Pfeil 9"/>
          <p:cNvCxnSpPr/>
          <p:nvPr/>
        </p:nvCxnSpPr>
        <p:spPr bwMode="auto">
          <a:xfrm>
            <a:off x="1473454" y="3787049"/>
            <a:ext cx="6155673"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feld 10"/>
          <p:cNvSpPr txBox="1"/>
          <p:nvPr/>
        </p:nvSpPr>
        <p:spPr>
          <a:xfrm>
            <a:off x="1473454" y="3859224"/>
            <a:ext cx="1293944" cy="349968"/>
          </a:xfrm>
          <a:prstGeom prst="rect">
            <a:avLst/>
          </a:prstGeom>
          <a:noFill/>
        </p:spPr>
        <p:txBody>
          <a:bodyPr wrap="none" rtlCol="0">
            <a:spAutoFit/>
          </a:bodyPr>
          <a:lstStyle/>
          <a:p>
            <a:r>
              <a:rPr lang="de-DE" dirty="0" smtClean="0">
                <a:solidFill>
                  <a:schemeClr val="tx1"/>
                </a:solidFill>
              </a:rPr>
              <a:t>t1 = </a:t>
            </a:r>
            <a:r>
              <a:rPr lang="de-DE" dirty="0" err="1" smtClean="0">
                <a:solidFill>
                  <a:schemeClr val="tx1"/>
                </a:solidFill>
              </a:rPr>
              <a:t>tframe</a:t>
            </a:r>
            <a:endParaRPr lang="de-DE" dirty="0">
              <a:solidFill>
                <a:schemeClr val="tx1"/>
              </a:solidFill>
            </a:endParaRPr>
          </a:p>
        </p:txBody>
      </p:sp>
      <p:cxnSp>
        <p:nvCxnSpPr>
          <p:cNvPr id="16" name="Gerade Verbindung mit Pfeil 15"/>
          <p:cNvCxnSpPr/>
          <p:nvPr/>
        </p:nvCxnSpPr>
        <p:spPr bwMode="auto">
          <a:xfrm>
            <a:off x="1473454" y="3501008"/>
            <a:ext cx="6155673" cy="0"/>
          </a:xfrm>
          <a:prstGeom prst="straightConnector1">
            <a:avLst/>
          </a:prstGeom>
          <a:solidFill>
            <a:schemeClr val="accent2"/>
          </a:solidFill>
          <a:ln w="9525" cap="flat" cmpd="sng" algn="ctr">
            <a:solidFill>
              <a:schemeClr val="tx1"/>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hteck 16"/>
          <p:cNvSpPr/>
          <p:nvPr/>
        </p:nvSpPr>
        <p:spPr>
          <a:xfrm>
            <a:off x="1473454" y="3157098"/>
            <a:ext cx="838691" cy="349968"/>
          </a:xfrm>
          <a:prstGeom prst="rect">
            <a:avLst/>
          </a:prstGeom>
        </p:spPr>
        <p:txBody>
          <a:bodyPr wrap="none">
            <a:spAutoFit/>
          </a:bodyPr>
          <a:lstStyle/>
          <a:p>
            <a:r>
              <a:rPr lang="de-DE" dirty="0" err="1">
                <a:solidFill>
                  <a:schemeClr val="tx1"/>
                </a:solidFill>
              </a:rPr>
              <a:t>tframe</a:t>
            </a:r>
            <a:endParaRPr lang="de-DE" dirty="0">
              <a:solidFill>
                <a:schemeClr val="tx1"/>
              </a:solidFill>
            </a:endParaRPr>
          </a:p>
        </p:txBody>
      </p:sp>
      <p:sp>
        <p:nvSpPr>
          <p:cNvPr id="18" name="Rechteck 17"/>
          <p:cNvSpPr/>
          <p:nvPr/>
        </p:nvSpPr>
        <p:spPr>
          <a:xfrm>
            <a:off x="3596680" y="3151040"/>
            <a:ext cx="838691" cy="349968"/>
          </a:xfrm>
          <a:prstGeom prst="rect">
            <a:avLst/>
          </a:prstGeom>
        </p:spPr>
        <p:txBody>
          <a:bodyPr wrap="none">
            <a:spAutoFit/>
          </a:bodyPr>
          <a:lstStyle/>
          <a:p>
            <a:r>
              <a:rPr lang="de-DE" dirty="0" err="1">
                <a:solidFill>
                  <a:schemeClr val="tx1"/>
                </a:solidFill>
              </a:rPr>
              <a:t>tframe</a:t>
            </a:r>
            <a:endParaRPr lang="de-DE" dirty="0">
              <a:solidFill>
                <a:schemeClr val="tx1"/>
              </a:solidFill>
            </a:endParaRPr>
          </a:p>
        </p:txBody>
      </p:sp>
      <p:sp>
        <p:nvSpPr>
          <p:cNvPr id="19" name="Rechteck 18"/>
          <p:cNvSpPr/>
          <p:nvPr/>
        </p:nvSpPr>
        <p:spPr>
          <a:xfrm>
            <a:off x="5621288" y="3148714"/>
            <a:ext cx="838691" cy="349968"/>
          </a:xfrm>
          <a:prstGeom prst="rect">
            <a:avLst/>
          </a:prstGeom>
        </p:spPr>
        <p:txBody>
          <a:bodyPr wrap="none">
            <a:spAutoFit/>
          </a:bodyPr>
          <a:lstStyle/>
          <a:p>
            <a:r>
              <a:rPr lang="de-DE" dirty="0" err="1">
                <a:solidFill>
                  <a:schemeClr val="tx1"/>
                </a:solidFill>
              </a:rPr>
              <a:t>tframe</a:t>
            </a:r>
            <a:endParaRPr lang="de-DE" dirty="0">
              <a:solidFill>
                <a:schemeClr val="tx1"/>
              </a:solidFill>
            </a:endParaRPr>
          </a:p>
        </p:txBody>
      </p:sp>
    </p:spTree>
    <p:extLst>
      <p:ext uri="{BB962C8B-B14F-4D97-AF65-F5344CB8AC3E}">
        <p14:creationId xmlns:p14="http://schemas.microsoft.com/office/powerpoint/2010/main" val="419480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Calculate the state without information about the previous state</a:t>
            </a:r>
          </a:p>
          <a:p>
            <a:pPr lvl="1"/>
            <a:r>
              <a:rPr lang="en-US" dirty="0" smtClean="0"/>
              <a:t>Based solely on parameters</a:t>
            </a:r>
          </a:p>
          <a:p>
            <a:pPr lvl="2"/>
            <a:r>
              <a:rPr lang="en-US" u="sng" dirty="0" smtClean="0"/>
              <a:t>Current time</a:t>
            </a:r>
          </a:p>
          <a:p>
            <a:pPr lvl="2"/>
            <a:r>
              <a:rPr lang="en-US" dirty="0" smtClean="0"/>
              <a:t>Configuration parameters</a:t>
            </a:r>
          </a:p>
          <a:p>
            <a:pPr lvl="1"/>
            <a:r>
              <a:rPr lang="en-US" dirty="0" smtClean="0"/>
              <a:t>Usually ranged [0-1]; later scaled to correct amount</a:t>
            </a:r>
          </a:p>
          <a:p>
            <a:pPr lvl="2"/>
            <a:r>
              <a:rPr lang="en-US" dirty="0" smtClean="0"/>
              <a:t>Allows adding/multiplying using sine/</a:t>
            </a:r>
            <a:r>
              <a:rPr lang="en-US" dirty="0" err="1" smtClean="0"/>
              <a:t>exp</a:t>
            </a:r>
            <a:r>
              <a:rPr lang="en-US" dirty="0" smtClean="0"/>
              <a:t>/…</a:t>
            </a:r>
          </a:p>
          <a:p>
            <a:pPr lvl="2"/>
            <a:endParaRPr lang="en-US" dirty="0"/>
          </a:p>
          <a:p>
            <a:r>
              <a:rPr lang="en-US" dirty="0" smtClean="0"/>
              <a:t>Example: Simple wind animation of trees</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Procedural Animations</a:t>
            </a:r>
            <a:endParaRPr lang="en-US" dirty="0"/>
          </a:p>
        </p:txBody>
      </p:sp>
      <p:pic>
        <p:nvPicPr>
          <p:cNvPr id="6146" name="Picture 2" descr="http://dspace.jorum.ac.uk/xmlui/bitstream/handle/10949/1036/Items/TA212_1_001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786025"/>
            <a:ext cx="2445296" cy="119118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ree tree texture 3ds max Golf game render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4550535"/>
            <a:ext cx="792088" cy="163170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mit Pfeil 11"/>
          <p:cNvCxnSpPr/>
          <p:nvPr/>
        </p:nvCxnSpPr>
        <p:spPr bwMode="auto">
          <a:xfrm>
            <a:off x="5212922" y="4437112"/>
            <a:ext cx="1094420" cy="0"/>
          </a:xfrm>
          <a:prstGeom prst="straightConnector1">
            <a:avLst/>
          </a:prstGeom>
          <a:solidFill>
            <a:schemeClr val="accent2"/>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Pfeil nach rechts 13"/>
          <p:cNvSpPr/>
          <p:nvPr/>
        </p:nvSpPr>
        <p:spPr bwMode="auto">
          <a:xfrm>
            <a:off x="3851920" y="5157192"/>
            <a:ext cx="864096" cy="432048"/>
          </a:xfrm>
          <a:prstGeom prst="rightArrow">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de-DE" sz="1800" b="0" i="0" u="none" strike="noStrike" cap="none" normalizeH="0" baseline="0" smtClean="0">
              <a:ln>
                <a:noFill/>
              </a:ln>
              <a:solidFill>
                <a:schemeClr val="bg1"/>
              </a:solidFill>
              <a:effectLst/>
              <a:latin typeface="Arial" charset="0"/>
            </a:endParaRPr>
          </a:p>
        </p:txBody>
      </p:sp>
    </p:spTree>
    <p:extLst>
      <p:ext uri="{BB962C8B-B14F-4D97-AF65-F5344CB8AC3E}">
        <p14:creationId xmlns:p14="http://schemas.microsoft.com/office/powerpoint/2010/main" val="205655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Original Source</a:t>
            </a:r>
            <a:r>
              <a:rPr lang="en-US" dirty="0"/>
              <a:t>: </a:t>
            </a:r>
            <a:r>
              <a:rPr lang="en-US" dirty="0" smtClean="0"/>
              <a:t>“The </a:t>
            </a:r>
            <a:r>
              <a:rPr lang="en-US" dirty="0"/>
              <a:t>Inner Workings of </a:t>
            </a:r>
            <a:r>
              <a:rPr lang="en-US" dirty="0" err="1"/>
              <a:t>Fortnite’s</a:t>
            </a:r>
            <a:r>
              <a:rPr lang="en-US" dirty="0"/>
              <a:t> </a:t>
            </a:r>
            <a:r>
              <a:rPr lang="en-US" dirty="0" err="1"/>
              <a:t>Shader</a:t>
            </a:r>
            <a:r>
              <a:rPr lang="en-US" dirty="0"/>
              <a:t> Based Procedural </a:t>
            </a:r>
            <a:r>
              <a:rPr lang="en-US" dirty="0" smtClean="0"/>
              <a:t>Animation” (Jonathan Lindquist, Epic, GDC Talk)</a:t>
            </a:r>
          </a:p>
          <a:p>
            <a:endParaRPr lang="en-US" dirty="0"/>
          </a:p>
          <a:p>
            <a:r>
              <a:rPr lang="en-US" dirty="0" smtClean="0"/>
              <a:t>Effect for “self-building structures”</a:t>
            </a:r>
          </a:p>
          <a:p>
            <a:r>
              <a:rPr lang="en-US" dirty="0" smtClean="0"/>
              <a:t>Composed of several components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See implementation at </a:t>
            </a:r>
            <a:r>
              <a:rPr lang="en-US" dirty="0">
                <a:hlinkClick r:id="rId2"/>
              </a:rPr>
              <a:t>http://mehm.net/blog/?</a:t>
            </a:r>
            <a:r>
              <a:rPr lang="en-US" dirty="0" smtClean="0">
                <a:hlinkClick r:id="rId2"/>
              </a:rPr>
              <a:t>p=1278</a:t>
            </a:r>
            <a:endParaRPr lang="en-US" dirty="0" smtClean="0"/>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Procedural Animation</a:t>
            </a:r>
            <a:r>
              <a:rPr lang="en-US" dirty="0"/>
              <a:t> </a:t>
            </a:r>
            <a:r>
              <a:rPr lang="en-US" dirty="0" smtClean="0"/>
              <a:t>Example</a:t>
            </a:r>
            <a:endParaRPr lang="en-US" dirty="0"/>
          </a:p>
        </p:txBody>
      </p:sp>
      <p:pic>
        <p:nvPicPr>
          <p:cNvPr id="5122" name="Picture 2" descr="The animation components of the eff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31137"/>
            <a:ext cx="5904656" cy="25313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lf-building Structu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2636912"/>
            <a:ext cx="2857500" cy="149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4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Calculated based on previous states</a:t>
            </a:r>
          </a:p>
          <a:p>
            <a:pPr lvl="1"/>
            <a:r>
              <a:rPr lang="en-US" dirty="0" smtClean="0"/>
              <a:t>Usually not from the beginning of the game</a:t>
            </a:r>
          </a:p>
          <a:p>
            <a:pPr lvl="1"/>
            <a:r>
              <a:rPr lang="en-US" dirty="0" smtClean="0"/>
              <a:t>Instead, use a window of the last frames or a running average</a:t>
            </a:r>
          </a:p>
          <a:p>
            <a:pPr lvl="1"/>
            <a:r>
              <a:rPr lang="en-US" dirty="0" smtClean="0"/>
              <a:t>Often combined with user input</a:t>
            </a:r>
          </a:p>
          <a:p>
            <a:pPr lvl="1"/>
            <a:r>
              <a:rPr lang="en-US" dirty="0" smtClean="0"/>
              <a:t>Used for animations where a “closed” form is not possible or too complicated</a:t>
            </a:r>
          </a:p>
          <a:p>
            <a:pPr lvl="1"/>
            <a:endParaRPr lang="en-US" dirty="0"/>
          </a:p>
          <a:p>
            <a:r>
              <a:rPr lang="en-US" dirty="0" smtClean="0"/>
              <a:t>Example: Physical animation</a:t>
            </a:r>
          </a:p>
          <a:p>
            <a:pPr lvl="1"/>
            <a:r>
              <a:rPr lang="en-US" dirty="0" smtClean="0"/>
              <a:t>Very simple: Take the position and velocity of the last frame</a:t>
            </a:r>
          </a:p>
          <a:p>
            <a:pPr lvl="1"/>
            <a:r>
              <a:rPr lang="en-US" dirty="0" smtClean="0"/>
              <a:t>Calculate a velocity for the current frame</a:t>
            </a:r>
          </a:p>
          <a:p>
            <a:pPr lvl="1"/>
            <a:r>
              <a:rPr lang="en-US" dirty="0" smtClean="0"/>
              <a:t>Add the velocity to the object</a:t>
            </a:r>
          </a:p>
          <a:p>
            <a:pPr lvl="1"/>
            <a:endParaRPr lang="en-US" dirty="0"/>
          </a:p>
          <a:p>
            <a:endParaRPr lang="en-US" dirty="0" smtClean="0"/>
          </a:p>
          <a:p>
            <a:endParaRPr lang="en-US" dirty="0"/>
          </a:p>
          <a:p>
            <a:endParaRPr lang="en-US" dirty="0" smtClean="0"/>
          </a:p>
          <a:p>
            <a:endParaRPr lang="en-US" dirty="0"/>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Iterative Animations</a:t>
            </a:r>
            <a:endParaRPr lang="en-US" dirty="0"/>
          </a:p>
        </p:txBody>
      </p:sp>
    </p:spTree>
    <p:extLst>
      <p:ext uri="{BB962C8B-B14F-4D97-AF65-F5344CB8AC3E}">
        <p14:creationId xmlns:p14="http://schemas.microsoft.com/office/powerpoint/2010/main" val="268034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en-US" dirty="0" smtClean="0"/>
              <a:t>Set up windowing system, OS callbacks, initialize libraries/devices, …</a:t>
            </a:r>
          </a:p>
          <a:p>
            <a:r>
              <a:rPr lang="en-US" dirty="0" smtClean="0">
                <a:solidFill>
                  <a:schemeClr val="accent6">
                    <a:lumMod val="60000"/>
                    <a:lumOff val="40000"/>
                  </a:schemeClr>
                </a:solidFill>
              </a:rPr>
              <a:t>Do</a:t>
            </a:r>
          </a:p>
          <a:p>
            <a:pPr lvl="1"/>
            <a:r>
              <a:rPr lang="en-US" dirty="0" smtClean="0"/>
              <a:t>Read data from input devices</a:t>
            </a:r>
          </a:p>
          <a:p>
            <a:pPr lvl="1"/>
            <a:r>
              <a:rPr lang="en-US" dirty="0" smtClean="0"/>
              <a:t>Calculate new game state</a:t>
            </a:r>
          </a:p>
          <a:p>
            <a:pPr lvl="1"/>
            <a:r>
              <a:rPr lang="en-US" dirty="0" smtClean="0"/>
              <a:t>Render frame</a:t>
            </a:r>
          </a:p>
          <a:p>
            <a:pPr lvl="1"/>
            <a:r>
              <a:rPr lang="en-US" dirty="0" smtClean="0"/>
              <a:t>(Wait for </a:t>
            </a:r>
            <a:r>
              <a:rPr lang="en-US" dirty="0" err="1" smtClean="0"/>
              <a:t>Vsync</a:t>
            </a:r>
            <a:r>
              <a:rPr lang="en-US" dirty="0" smtClean="0"/>
              <a:t>)</a:t>
            </a:r>
          </a:p>
          <a:p>
            <a:r>
              <a:rPr lang="en-US" dirty="0" smtClean="0">
                <a:solidFill>
                  <a:schemeClr val="accent6">
                    <a:lumMod val="60000"/>
                    <a:lumOff val="40000"/>
                  </a:schemeClr>
                </a:solidFill>
              </a:rPr>
              <a:t>While</a:t>
            </a:r>
            <a:r>
              <a:rPr lang="en-US" dirty="0" smtClean="0"/>
              <a:t> the game is active</a:t>
            </a:r>
          </a:p>
          <a:p>
            <a:r>
              <a:rPr lang="en-US" dirty="0" smtClean="0"/>
              <a:t>Unload libraries, free memory, close window, …</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Game Loop</a:t>
            </a:r>
            <a:endParaRPr lang="en-US" dirty="0"/>
          </a:p>
        </p:txBody>
      </p:sp>
    </p:spTree>
    <p:extLst>
      <p:ext uri="{BB962C8B-B14F-4D97-AF65-F5344CB8AC3E}">
        <p14:creationId xmlns:p14="http://schemas.microsoft.com/office/powerpoint/2010/main" val="390118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Unity</a:t>
            </a:r>
          </a:p>
          <a:p>
            <a:pPr lvl="1"/>
            <a:r>
              <a:rPr lang="en-US" dirty="0" smtClean="0"/>
              <a:t>Actual game loop implemented in C++</a:t>
            </a:r>
          </a:p>
          <a:p>
            <a:pPr lvl="1"/>
            <a:r>
              <a:rPr lang="en-US" dirty="0" smtClean="0"/>
              <a:t>Components provided by programmers compiled to </a:t>
            </a:r>
            <a:r>
              <a:rPr lang="en-US" dirty="0" err="1" smtClean="0"/>
              <a:t>.net</a:t>
            </a:r>
            <a:r>
              <a:rPr lang="en-US" dirty="0" smtClean="0"/>
              <a:t> (C#, JS, Boo)</a:t>
            </a:r>
          </a:p>
          <a:p>
            <a:pPr lvl="1"/>
            <a:r>
              <a:rPr lang="en-US" dirty="0" smtClean="0"/>
              <a:t>Update()-functions on all active components are run</a:t>
            </a:r>
          </a:p>
          <a:p>
            <a:endParaRPr lang="en-US" dirty="0" smtClean="0"/>
          </a:p>
          <a:p>
            <a:r>
              <a:rPr lang="en-US" dirty="0" smtClean="0"/>
              <a:t>Unreal Engine</a:t>
            </a:r>
          </a:p>
          <a:p>
            <a:pPr lvl="1"/>
            <a:r>
              <a:rPr lang="en-US" dirty="0" smtClean="0"/>
              <a:t>Found in </a:t>
            </a:r>
            <a:r>
              <a:rPr lang="en-US" dirty="0" err="1" smtClean="0"/>
              <a:t>UEngine</a:t>
            </a:r>
            <a:r>
              <a:rPr lang="en-US" dirty="0" smtClean="0"/>
              <a:t>::Tick()</a:t>
            </a:r>
          </a:p>
          <a:p>
            <a:pPr lvl="1"/>
            <a:r>
              <a:rPr lang="en-US" dirty="0" smtClean="0"/>
              <a:t>Scripts provided by users can also be Blueprint</a:t>
            </a:r>
          </a:p>
          <a:p>
            <a:pPr lvl="1"/>
            <a:endParaRPr lang="en-US" dirty="0" smtClean="0"/>
          </a:p>
          <a:p>
            <a:r>
              <a:rPr lang="en-US" dirty="0" smtClean="0"/>
              <a:t>Engine core </a:t>
            </a:r>
            <a:r>
              <a:rPr lang="en-US" dirty="0" smtClean="0">
                <a:sym typeface="Wingdings" panose="05000000000000000000" pitchFamily="2" charset="2"/>
              </a:rPr>
              <a:t> Scripts and components</a:t>
            </a:r>
          </a:p>
          <a:p>
            <a:pPr lvl="1"/>
            <a:r>
              <a:rPr lang="en-US" dirty="0" smtClean="0">
                <a:sym typeface="Wingdings" panose="05000000000000000000" pitchFamily="2" charset="2"/>
              </a:rPr>
              <a:t>Performance optimizations by the engine provider</a:t>
            </a:r>
          </a:p>
          <a:p>
            <a:pPr lvl="1"/>
            <a:r>
              <a:rPr lang="en-US" dirty="0" smtClean="0">
                <a:sym typeface="Wingdings" panose="05000000000000000000" pitchFamily="2" charset="2"/>
              </a:rPr>
              <a:t>Easier to handle for programmers</a:t>
            </a:r>
          </a:p>
          <a:p>
            <a:pPr lvl="1"/>
            <a:r>
              <a:rPr lang="en-US" dirty="0" smtClean="0">
                <a:sym typeface="Wingdings" panose="05000000000000000000" pitchFamily="2" charset="2"/>
              </a:rPr>
              <a:t>But less adaptable and transparent ( Unity)</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Hidden Game Loop</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3308323"/>
            <a:ext cx="2371019" cy="2839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272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Usually handled as Game Object (or similar construct)</a:t>
            </a:r>
          </a:p>
          <a:p>
            <a:pPr lvl="1"/>
            <a:r>
              <a:rPr lang="en-US" dirty="0" smtClean="0"/>
              <a:t>Saves all relevant game state</a:t>
            </a:r>
          </a:p>
          <a:p>
            <a:pPr lvl="1"/>
            <a:r>
              <a:rPr lang="en-US" dirty="0" smtClean="0"/>
              <a:t>Handles relevant input</a:t>
            </a:r>
          </a:p>
          <a:p>
            <a:pPr lvl="1"/>
            <a:r>
              <a:rPr lang="en-US" dirty="0" smtClean="0"/>
              <a:t>Updates state each frame</a:t>
            </a:r>
          </a:p>
          <a:p>
            <a:pPr lvl="1"/>
            <a:endParaRPr lang="en-US" dirty="0"/>
          </a:p>
          <a:p>
            <a:endParaRPr lang="en-US" dirty="0" smtClean="0"/>
          </a:p>
          <a:p>
            <a:endParaRPr lang="en-US" dirty="0"/>
          </a:p>
          <a:p>
            <a:r>
              <a:rPr lang="en-US" dirty="0" smtClean="0"/>
              <a:t>Component-Based Game Objects</a:t>
            </a:r>
          </a:p>
          <a:p>
            <a:pPr lvl="1"/>
            <a:r>
              <a:rPr lang="en-US" dirty="0" smtClean="0"/>
              <a:t>Separate component for different tasks</a:t>
            </a:r>
          </a:p>
          <a:p>
            <a:pPr lvl="2"/>
            <a:r>
              <a:rPr lang="en-US" dirty="0" smtClean="0"/>
              <a:t>Rendering</a:t>
            </a:r>
          </a:p>
          <a:p>
            <a:pPr lvl="2"/>
            <a:r>
              <a:rPr lang="en-US" dirty="0" smtClean="0"/>
              <a:t>Position</a:t>
            </a:r>
          </a:p>
          <a:p>
            <a:pPr lvl="2"/>
            <a:r>
              <a:rPr lang="en-US" dirty="0" smtClean="0"/>
              <a:t>Input handling</a:t>
            </a:r>
          </a:p>
          <a:p>
            <a:pPr lvl="2"/>
            <a:r>
              <a:rPr lang="en-US" dirty="0" smtClean="0"/>
              <a:t>…</a:t>
            </a:r>
          </a:p>
          <a:p>
            <a:pPr lvl="1"/>
            <a:r>
              <a:rPr lang="en-US" dirty="0" smtClean="0"/>
              <a:t>Avoid object-oriented hierarchies</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Game State</a:t>
            </a:r>
            <a:endParaRPr lang="en-US" dirty="0"/>
          </a:p>
        </p:txBody>
      </p:sp>
      <p:sp>
        <p:nvSpPr>
          <p:cNvPr id="5" name="Rechteck 4"/>
          <p:cNvSpPr/>
          <p:nvPr/>
        </p:nvSpPr>
        <p:spPr bwMode="auto">
          <a:xfrm>
            <a:off x="6156176" y="2060848"/>
            <a:ext cx="1728192"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err="1" smtClean="0">
                <a:ln>
                  <a:noFill/>
                </a:ln>
                <a:solidFill>
                  <a:schemeClr val="tx1"/>
                </a:solidFill>
                <a:effectLst/>
                <a:latin typeface="Arial" charset="0"/>
              </a:rPr>
              <a:t>GameObject</a:t>
            </a:r>
            <a:endParaRPr kumimoji="0" lang="de-DE" sz="1800" b="0" i="0" u="none" strike="noStrike" cap="none" normalizeH="0" baseline="0" dirty="0" smtClean="0">
              <a:ln>
                <a:noFill/>
              </a:ln>
              <a:solidFill>
                <a:schemeClr val="tx1"/>
              </a:solidFill>
              <a:effectLst/>
              <a:latin typeface="Arial" charset="0"/>
            </a:endParaRPr>
          </a:p>
        </p:txBody>
      </p:sp>
      <p:sp>
        <p:nvSpPr>
          <p:cNvPr id="6" name="Rechteck 5"/>
          <p:cNvSpPr/>
          <p:nvPr/>
        </p:nvSpPr>
        <p:spPr bwMode="auto">
          <a:xfrm>
            <a:off x="5076056" y="2744924"/>
            <a:ext cx="1872208"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err="1" smtClean="0">
                <a:ln>
                  <a:noFill/>
                </a:ln>
                <a:solidFill>
                  <a:schemeClr val="tx1"/>
                </a:solidFill>
                <a:effectLst/>
                <a:latin typeface="Arial" charset="0"/>
              </a:rPr>
              <a:t>Dynamic</a:t>
            </a:r>
            <a:r>
              <a:rPr kumimoji="0" lang="de-DE" sz="1800" b="0" i="0" u="none" strike="noStrike" cap="none" normalizeH="0" dirty="0" err="1" smtClean="0">
                <a:ln>
                  <a:noFill/>
                </a:ln>
                <a:solidFill>
                  <a:schemeClr val="tx1"/>
                </a:solidFill>
                <a:effectLst/>
                <a:latin typeface="Arial" charset="0"/>
              </a:rPr>
              <a:t>Object</a:t>
            </a:r>
            <a:endParaRPr kumimoji="0" lang="de-DE" sz="1800" b="0" i="0" u="none" strike="noStrike" cap="none" normalizeH="0" baseline="0" dirty="0" smtClean="0">
              <a:ln>
                <a:noFill/>
              </a:ln>
              <a:solidFill>
                <a:schemeClr val="tx1"/>
              </a:solidFill>
              <a:effectLst/>
              <a:latin typeface="Arial" charset="0"/>
            </a:endParaRPr>
          </a:p>
        </p:txBody>
      </p:sp>
      <p:sp>
        <p:nvSpPr>
          <p:cNvPr id="7" name="Rechteck 6"/>
          <p:cNvSpPr/>
          <p:nvPr/>
        </p:nvSpPr>
        <p:spPr bwMode="auto">
          <a:xfrm>
            <a:off x="7089754" y="2744924"/>
            <a:ext cx="1872208"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err="1" smtClean="0">
                <a:ln>
                  <a:noFill/>
                </a:ln>
                <a:solidFill>
                  <a:schemeClr val="tx1"/>
                </a:solidFill>
                <a:effectLst/>
                <a:latin typeface="Arial" charset="0"/>
              </a:rPr>
              <a:t>StaticObject</a:t>
            </a:r>
            <a:endParaRPr kumimoji="0" lang="de-DE" sz="1800" b="0" i="0" u="none" strike="noStrike" cap="none" normalizeH="0" baseline="0" dirty="0" smtClean="0">
              <a:ln>
                <a:noFill/>
              </a:ln>
              <a:solidFill>
                <a:schemeClr val="tx1"/>
              </a:solidFill>
              <a:effectLst/>
              <a:latin typeface="Arial" charset="0"/>
            </a:endParaRPr>
          </a:p>
        </p:txBody>
      </p:sp>
      <p:sp>
        <p:nvSpPr>
          <p:cNvPr id="8" name="Rechteck 7"/>
          <p:cNvSpPr/>
          <p:nvPr/>
        </p:nvSpPr>
        <p:spPr bwMode="auto">
          <a:xfrm>
            <a:off x="4314591" y="3356992"/>
            <a:ext cx="1337529"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NPC</a:t>
            </a:r>
          </a:p>
        </p:txBody>
      </p:sp>
      <p:sp>
        <p:nvSpPr>
          <p:cNvPr id="9" name="Rechteck 8"/>
          <p:cNvSpPr/>
          <p:nvPr/>
        </p:nvSpPr>
        <p:spPr bwMode="auto">
          <a:xfrm>
            <a:off x="5940152" y="3356992"/>
            <a:ext cx="1337529"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Player</a:t>
            </a:r>
          </a:p>
        </p:txBody>
      </p:sp>
      <p:cxnSp>
        <p:nvCxnSpPr>
          <p:cNvPr id="11" name="Gewinkelte Verbindung 10"/>
          <p:cNvCxnSpPr>
            <a:stCxn id="5" idx="2"/>
            <a:endCxn id="6" idx="0"/>
          </p:cNvCxnSpPr>
          <p:nvPr/>
        </p:nvCxnSpPr>
        <p:spPr bwMode="auto">
          <a:xfrm rot="5400000">
            <a:off x="6426206" y="2150858"/>
            <a:ext cx="180020" cy="1008112"/>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Gewinkelte Verbindung 12"/>
          <p:cNvCxnSpPr>
            <a:stCxn id="5" idx="2"/>
            <a:endCxn id="7" idx="0"/>
          </p:cNvCxnSpPr>
          <p:nvPr/>
        </p:nvCxnSpPr>
        <p:spPr bwMode="auto">
          <a:xfrm rot="16200000" flipH="1">
            <a:off x="7433055" y="2152121"/>
            <a:ext cx="180020" cy="1005586"/>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Gewinkelte Verbindung 14"/>
          <p:cNvCxnSpPr>
            <a:stCxn id="6" idx="2"/>
            <a:endCxn id="8" idx="0"/>
          </p:cNvCxnSpPr>
          <p:nvPr/>
        </p:nvCxnSpPr>
        <p:spPr bwMode="auto">
          <a:xfrm rot="5400000">
            <a:off x="5443752" y="2788584"/>
            <a:ext cx="108012" cy="1028804"/>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Gewinkelte Verbindung 16"/>
          <p:cNvCxnSpPr>
            <a:stCxn id="6" idx="2"/>
            <a:endCxn id="9" idx="0"/>
          </p:cNvCxnSpPr>
          <p:nvPr/>
        </p:nvCxnSpPr>
        <p:spPr bwMode="auto">
          <a:xfrm rot="16200000" flipH="1">
            <a:off x="6256532" y="3004607"/>
            <a:ext cx="108012" cy="596757"/>
          </a:xfrm>
          <a:prstGeom prst="bentConnector3">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p:cNvSpPr/>
          <p:nvPr/>
        </p:nvSpPr>
        <p:spPr bwMode="auto">
          <a:xfrm>
            <a:off x="6156176" y="4221088"/>
            <a:ext cx="2232248" cy="2232248"/>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err="1" smtClean="0">
                <a:ln>
                  <a:noFill/>
                </a:ln>
                <a:solidFill>
                  <a:schemeClr val="tx1"/>
                </a:solidFill>
                <a:effectLst/>
                <a:latin typeface="Arial" charset="0"/>
              </a:rPr>
              <a:t>GameObject</a:t>
            </a:r>
            <a:endParaRPr kumimoji="0" lang="de-DE" sz="1800" b="0" i="0" u="none" strike="noStrike" cap="none" normalizeH="0" baseline="0" dirty="0" smtClean="0">
              <a:ln>
                <a:noFill/>
              </a:ln>
              <a:solidFill>
                <a:schemeClr val="tx1"/>
              </a:solidFill>
              <a:effectLst/>
              <a:latin typeface="Arial" charset="0"/>
            </a:endParaRPr>
          </a:p>
        </p:txBody>
      </p:sp>
      <p:sp>
        <p:nvSpPr>
          <p:cNvPr id="19" name="Rechteck 18"/>
          <p:cNvSpPr/>
          <p:nvPr/>
        </p:nvSpPr>
        <p:spPr bwMode="auto">
          <a:xfrm>
            <a:off x="6603535" y="4653136"/>
            <a:ext cx="1337529"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smtClean="0">
                <a:solidFill>
                  <a:schemeClr val="tx1"/>
                </a:solidFill>
                <a:latin typeface="Arial" charset="0"/>
              </a:rPr>
              <a:t>Transform</a:t>
            </a:r>
            <a:endParaRPr kumimoji="0" lang="de-DE" sz="1800" b="0" i="0" u="none" strike="noStrike" cap="none" normalizeH="0" baseline="0" dirty="0" smtClean="0">
              <a:ln>
                <a:noFill/>
              </a:ln>
              <a:solidFill>
                <a:schemeClr val="tx1"/>
              </a:solidFill>
              <a:effectLst/>
              <a:latin typeface="Arial" charset="0"/>
            </a:endParaRPr>
          </a:p>
        </p:txBody>
      </p:sp>
      <p:sp>
        <p:nvSpPr>
          <p:cNvPr id="20" name="Rechteck 19"/>
          <p:cNvSpPr/>
          <p:nvPr/>
        </p:nvSpPr>
        <p:spPr bwMode="auto">
          <a:xfrm>
            <a:off x="6451862" y="5301208"/>
            <a:ext cx="1640873"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err="1" smtClean="0">
                <a:solidFill>
                  <a:schemeClr val="tx1"/>
                </a:solidFill>
                <a:latin typeface="Arial" charset="0"/>
              </a:rPr>
              <a:t>MeshRenderer</a:t>
            </a:r>
            <a:endParaRPr kumimoji="0" lang="de-DE" sz="1800" b="0" i="0" u="none" strike="noStrike" cap="none" normalizeH="0" baseline="0" dirty="0" smtClean="0">
              <a:ln>
                <a:noFill/>
              </a:ln>
              <a:solidFill>
                <a:schemeClr val="tx1"/>
              </a:solidFill>
              <a:effectLst/>
              <a:latin typeface="Arial" charset="0"/>
            </a:endParaRPr>
          </a:p>
        </p:txBody>
      </p:sp>
      <p:sp>
        <p:nvSpPr>
          <p:cNvPr id="21" name="Rechteck 20"/>
          <p:cNvSpPr/>
          <p:nvPr/>
        </p:nvSpPr>
        <p:spPr bwMode="auto">
          <a:xfrm>
            <a:off x="6603533" y="5877272"/>
            <a:ext cx="1337529" cy="50405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smtClean="0">
                <a:solidFill>
                  <a:schemeClr val="tx1"/>
                </a:solidFill>
                <a:latin typeface="Arial" charset="0"/>
              </a:rPr>
              <a:t>Controller</a:t>
            </a:r>
            <a:endParaRPr kumimoji="0" lang="de-DE"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4242703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Intersection</a:t>
            </a:r>
          </a:p>
          <a:p>
            <a:pPr lvl="1"/>
            <a:r>
              <a:rPr lang="en-US" dirty="0" smtClean="0"/>
              <a:t>Objects are overlapping each other</a:t>
            </a:r>
          </a:p>
          <a:p>
            <a:pPr lvl="1"/>
            <a:r>
              <a:rPr lang="en-US" dirty="0" smtClean="0"/>
              <a:t>In reality, objects would deform/break/...</a:t>
            </a:r>
          </a:p>
          <a:p>
            <a:pPr lvl="1"/>
            <a:r>
              <a:rPr lang="en-US" dirty="0" smtClean="0">
                <a:sym typeface="Wingdings" panose="05000000000000000000" pitchFamily="2" charset="2"/>
              </a:rPr>
              <a:t></a:t>
            </a:r>
            <a:r>
              <a:rPr lang="en-US" dirty="0" smtClean="0"/>
              <a:t>Unwanted state</a:t>
            </a:r>
          </a:p>
          <a:p>
            <a:pPr lvl="1"/>
            <a:endParaRPr lang="en-US" dirty="0"/>
          </a:p>
          <a:p>
            <a:r>
              <a:rPr lang="en-US" dirty="0" smtClean="0"/>
              <a:t>Collision</a:t>
            </a:r>
          </a:p>
          <a:p>
            <a:pPr lvl="1"/>
            <a:r>
              <a:rPr lang="en-US" dirty="0" smtClean="0"/>
              <a:t>Objects ideally have only one contact point/edge/face</a:t>
            </a:r>
          </a:p>
          <a:p>
            <a:pPr lvl="1"/>
            <a:r>
              <a:rPr lang="en-US" dirty="0" smtClean="0"/>
              <a:t>Calculate collision response based on this state</a:t>
            </a:r>
          </a:p>
          <a:p>
            <a:pPr lvl="1"/>
            <a:endParaRPr lang="en-US" dirty="0" smtClean="0"/>
          </a:p>
          <a:p>
            <a:r>
              <a:rPr lang="en-US" dirty="0" smtClean="0"/>
              <a:t>Collision Response</a:t>
            </a:r>
          </a:p>
          <a:p>
            <a:pPr lvl="1"/>
            <a:r>
              <a:rPr lang="en-US" dirty="0" smtClean="0"/>
              <a:t>Separate bodies or</a:t>
            </a:r>
          </a:p>
          <a:p>
            <a:pPr lvl="1"/>
            <a:r>
              <a:rPr lang="en-US" dirty="0" smtClean="0"/>
              <a:t>(Stable) contact</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Collisions</a:t>
            </a:r>
            <a:endParaRPr lang="en-US" dirty="0"/>
          </a:p>
        </p:txBody>
      </p:sp>
      <p:sp>
        <p:nvSpPr>
          <p:cNvPr id="5" name="Rechteck 4"/>
          <p:cNvSpPr/>
          <p:nvPr/>
        </p:nvSpPr>
        <p:spPr bwMode="auto">
          <a:xfrm>
            <a:off x="7308304" y="1700808"/>
            <a:ext cx="504056" cy="1584176"/>
          </a:xfrm>
          <a:prstGeom prst="rect">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6" name="Ellipse 5"/>
          <p:cNvSpPr/>
          <p:nvPr/>
        </p:nvSpPr>
        <p:spPr bwMode="auto">
          <a:xfrm>
            <a:off x="6876256" y="2132856"/>
            <a:ext cx="648072" cy="648072"/>
          </a:xfrm>
          <a:prstGeom prst="ellips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7" name="Rechteck 6"/>
          <p:cNvSpPr/>
          <p:nvPr/>
        </p:nvSpPr>
        <p:spPr bwMode="auto">
          <a:xfrm>
            <a:off x="7668344" y="3573016"/>
            <a:ext cx="504056" cy="1584176"/>
          </a:xfrm>
          <a:prstGeom prst="rect">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8" name="Ellipse 7"/>
          <p:cNvSpPr/>
          <p:nvPr/>
        </p:nvSpPr>
        <p:spPr bwMode="auto">
          <a:xfrm>
            <a:off x="7020272" y="4041068"/>
            <a:ext cx="648072" cy="648072"/>
          </a:xfrm>
          <a:prstGeom prst="ellips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smtClean="0">
              <a:ln>
                <a:noFill/>
              </a:ln>
              <a:solidFill>
                <a:schemeClr val="bg1"/>
              </a:solidFill>
              <a:effectLst/>
              <a:latin typeface="Arial" charset="0"/>
            </a:endParaRPr>
          </a:p>
        </p:txBody>
      </p:sp>
    </p:spTree>
    <p:extLst>
      <p:ext uri="{BB962C8B-B14F-4D97-AF65-F5344CB8AC3E}">
        <p14:creationId xmlns:p14="http://schemas.microsoft.com/office/powerpoint/2010/main" val="69978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x </a:t>
            </a:r>
            <a:r>
              <a:rPr lang="de-DE" dirty="0" err="1" smtClean="0"/>
              <a:t>times</a:t>
            </a:r>
            <a:r>
              <a:rPr lang="de-DE" dirty="0" smtClean="0"/>
              <a:t> per </a:t>
            </a:r>
            <a:r>
              <a:rPr lang="de-DE" dirty="0" err="1" smtClean="0"/>
              <a:t>second</a:t>
            </a:r>
            <a:endParaRPr lang="de-DE" dirty="0"/>
          </a:p>
          <a:p>
            <a:r>
              <a:rPr lang="de-DE" dirty="0"/>
              <a:t>{</a:t>
            </a:r>
          </a:p>
          <a:p>
            <a:pPr lvl="1">
              <a:buFontTx/>
              <a:buNone/>
            </a:pPr>
            <a:r>
              <a:rPr lang="de-DE" sz="2000" dirty="0" err="1" smtClean="0"/>
              <a:t>For</a:t>
            </a:r>
            <a:r>
              <a:rPr lang="de-DE" sz="2000" dirty="0" smtClean="0"/>
              <a:t> </a:t>
            </a:r>
            <a:r>
              <a:rPr lang="de-DE" sz="2000" dirty="0" err="1" smtClean="0"/>
              <a:t>each</a:t>
            </a:r>
            <a:r>
              <a:rPr lang="de-DE" sz="2000" dirty="0" smtClean="0"/>
              <a:t> </a:t>
            </a:r>
            <a:r>
              <a:rPr lang="de-DE" sz="2000" dirty="0" err="1" smtClean="0"/>
              <a:t>object</a:t>
            </a:r>
            <a:endParaRPr lang="de-DE" sz="2000" dirty="0"/>
          </a:p>
          <a:p>
            <a:pPr lvl="1">
              <a:buFontTx/>
              <a:buNone/>
            </a:pPr>
            <a:r>
              <a:rPr lang="de-DE" sz="1400" dirty="0"/>
              <a:t>{</a:t>
            </a:r>
          </a:p>
          <a:p>
            <a:pPr lvl="2">
              <a:buFontTx/>
              <a:buNone/>
            </a:pPr>
            <a:r>
              <a:rPr lang="de-DE" dirty="0" smtClean="0"/>
              <a:t>Move </a:t>
            </a:r>
            <a:r>
              <a:rPr lang="de-DE" dirty="0" err="1" smtClean="0"/>
              <a:t>object</a:t>
            </a:r>
            <a:endParaRPr lang="de-DE" dirty="0"/>
          </a:p>
          <a:p>
            <a:pPr lvl="2">
              <a:buFontTx/>
              <a:buNone/>
            </a:pPr>
            <a:r>
              <a:rPr lang="de-DE" dirty="0" smtClean="0"/>
              <a:t>Check </a:t>
            </a:r>
            <a:r>
              <a:rPr lang="de-DE" dirty="0" err="1" smtClean="0"/>
              <a:t>for</a:t>
            </a:r>
            <a:r>
              <a:rPr lang="de-DE" dirty="0" smtClean="0"/>
              <a:t> </a:t>
            </a:r>
            <a:r>
              <a:rPr lang="de-DE" dirty="0" err="1" smtClean="0"/>
              <a:t>collisions</a:t>
            </a:r>
            <a:endParaRPr lang="de-DE" dirty="0"/>
          </a:p>
          <a:p>
            <a:pPr lvl="2">
              <a:buFontTx/>
              <a:buNone/>
            </a:pPr>
            <a:r>
              <a:rPr lang="de-DE" dirty="0" err="1"/>
              <a:t>If</a:t>
            </a:r>
            <a:r>
              <a:rPr lang="de-DE" dirty="0"/>
              <a:t> </a:t>
            </a:r>
            <a:r>
              <a:rPr lang="de-DE" dirty="0" smtClean="0"/>
              <a:t>(</a:t>
            </a:r>
            <a:r>
              <a:rPr lang="de-DE" dirty="0" err="1" smtClean="0"/>
              <a:t>collision</a:t>
            </a:r>
            <a:r>
              <a:rPr lang="de-DE" dirty="0" smtClean="0"/>
              <a:t> </a:t>
            </a:r>
            <a:r>
              <a:rPr lang="de-DE" dirty="0" err="1" smtClean="0"/>
              <a:t>detected</a:t>
            </a:r>
            <a:r>
              <a:rPr lang="de-DE" dirty="0" smtClean="0"/>
              <a:t>) </a:t>
            </a:r>
            <a:r>
              <a:rPr lang="de-DE" dirty="0" err="1" smtClean="0"/>
              <a:t>move</a:t>
            </a:r>
            <a:r>
              <a:rPr lang="de-DE" dirty="0" smtClean="0"/>
              <a:t> back</a:t>
            </a:r>
            <a:endParaRPr lang="de-DE" dirty="0"/>
          </a:p>
          <a:p>
            <a:pPr lvl="1">
              <a:buFontTx/>
              <a:buNone/>
            </a:pPr>
            <a:r>
              <a:rPr lang="de-DE" sz="1400" dirty="0"/>
              <a:t>}</a:t>
            </a:r>
          </a:p>
          <a:p>
            <a:r>
              <a:rPr lang="de-DE" dirty="0"/>
              <a:t>}</a:t>
            </a:r>
          </a:p>
          <a:p>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Collisions</a:t>
            </a:r>
            <a:endParaRPr lang="de-DE" dirty="0"/>
          </a:p>
        </p:txBody>
      </p:sp>
      <p:grpSp>
        <p:nvGrpSpPr>
          <p:cNvPr id="13" name="Gruppieren 12"/>
          <p:cNvGrpSpPr/>
          <p:nvPr/>
        </p:nvGrpSpPr>
        <p:grpSpPr>
          <a:xfrm>
            <a:off x="6063842" y="1988840"/>
            <a:ext cx="2144708" cy="3725836"/>
            <a:chOff x="5072064" y="1503364"/>
            <a:chExt cx="2857499" cy="4964113"/>
          </a:xfrm>
        </p:grpSpPr>
        <p:sp>
          <p:nvSpPr>
            <p:cNvPr id="5" name="Rechteck 3"/>
            <p:cNvSpPr>
              <a:spLocks noChangeArrowheads="1"/>
            </p:cNvSpPr>
            <p:nvPr/>
          </p:nvSpPr>
          <p:spPr bwMode="auto">
            <a:xfrm>
              <a:off x="5072064" y="1503364"/>
              <a:ext cx="1285875" cy="10001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sp>
          <p:nvSpPr>
            <p:cNvPr id="6" name="Rechteck 4"/>
            <p:cNvSpPr>
              <a:spLocks noChangeArrowheads="1"/>
            </p:cNvSpPr>
            <p:nvPr/>
          </p:nvSpPr>
          <p:spPr bwMode="auto">
            <a:xfrm>
              <a:off x="6786563" y="1966914"/>
              <a:ext cx="1143000" cy="107156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sp>
          <p:nvSpPr>
            <p:cNvPr id="7" name="Rechteck 10"/>
            <p:cNvSpPr>
              <a:spLocks noChangeArrowheads="1"/>
            </p:cNvSpPr>
            <p:nvPr/>
          </p:nvSpPr>
          <p:spPr bwMode="auto">
            <a:xfrm>
              <a:off x="5072064" y="3219452"/>
              <a:ext cx="1285875" cy="10001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sp>
          <p:nvSpPr>
            <p:cNvPr id="8" name="Rechteck 11"/>
            <p:cNvSpPr>
              <a:spLocks noChangeArrowheads="1"/>
            </p:cNvSpPr>
            <p:nvPr/>
          </p:nvSpPr>
          <p:spPr bwMode="auto">
            <a:xfrm>
              <a:off x="6072188" y="3683001"/>
              <a:ext cx="1143000" cy="10731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sp>
          <p:nvSpPr>
            <p:cNvPr id="9" name="Rechteck 12"/>
            <p:cNvSpPr>
              <a:spLocks noChangeArrowheads="1"/>
            </p:cNvSpPr>
            <p:nvPr/>
          </p:nvSpPr>
          <p:spPr bwMode="auto">
            <a:xfrm>
              <a:off x="5072064" y="4930777"/>
              <a:ext cx="1285875" cy="10001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sp>
          <p:nvSpPr>
            <p:cNvPr id="10" name="Rechteck 13"/>
            <p:cNvSpPr>
              <a:spLocks noChangeArrowheads="1"/>
            </p:cNvSpPr>
            <p:nvPr/>
          </p:nvSpPr>
          <p:spPr bwMode="auto">
            <a:xfrm>
              <a:off x="6357938" y="5395914"/>
              <a:ext cx="1143000" cy="107156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de-DE">
                <a:solidFill>
                  <a:srgbClr val="006191"/>
                </a:solidFill>
                <a:latin typeface="Arial" panose="020B0604020202020204" pitchFamily="34" charset="0"/>
              </a:endParaRPr>
            </a:p>
          </p:txBody>
        </p:sp>
        <p:cxnSp>
          <p:nvCxnSpPr>
            <p:cNvPr id="11" name="Gerade Verbindung mit Pfeil 15"/>
            <p:cNvCxnSpPr>
              <a:cxnSpLocks noChangeShapeType="1"/>
            </p:cNvCxnSpPr>
            <p:nvPr/>
          </p:nvCxnSpPr>
          <p:spPr bwMode="auto">
            <a:xfrm rot="10800000">
              <a:off x="6786563" y="1858963"/>
              <a:ext cx="1143000" cy="1588"/>
            </a:xfrm>
            <a:prstGeom prst="straightConnector1">
              <a:avLst/>
            </a:prstGeom>
            <a:ln>
              <a:headEnd/>
              <a:tailEnd type="arrow" w="med" len="med"/>
            </a:ln>
            <a:extLst/>
          </p:spPr>
          <p:style>
            <a:lnRef idx="2">
              <a:schemeClr val="accent2">
                <a:shade val="50000"/>
              </a:schemeClr>
            </a:lnRef>
            <a:fillRef idx="1">
              <a:schemeClr val="accent2"/>
            </a:fillRef>
            <a:effectRef idx="0">
              <a:schemeClr val="accent2"/>
            </a:effectRef>
            <a:fontRef idx="minor">
              <a:schemeClr val="lt1"/>
            </a:fontRef>
          </p:style>
        </p:cxnSp>
        <p:cxnSp>
          <p:nvCxnSpPr>
            <p:cNvPr id="12" name="Gerade Verbindung mit Pfeil 17"/>
            <p:cNvCxnSpPr>
              <a:cxnSpLocks noChangeShapeType="1"/>
            </p:cNvCxnSpPr>
            <p:nvPr/>
          </p:nvCxnSpPr>
          <p:spPr bwMode="auto">
            <a:xfrm>
              <a:off x="6643688" y="3573463"/>
              <a:ext cx="285750" cy="1588"/>
            </a:xfrm>
            <a:prstGeom prst="straightConnector1">
              <a:avLst/>
            </a:prstGeom>
            <a:ln>
              <a:headEnd/>
              <a:tailEnd type="arrow" w="med" len="med"/>
            </a:ln>
            <a:extLst/>
          </p:spPr>
          <p:style>
            <a:lnRef idx="2">
              <a:schemeClr val="accent2">
                <a:shade val="50000"/>
              </a:schemeClr>
            </a:lnRef>
            <a:fillRef idx="1">
              <a:schemeClr val="accent2"/>
            </a:fillRef>
            <a:effectRef idx="0">
              <a:schemeClr val="accent2"/>
            </a:effectRef>
            <a:fontRef idx="minor">
              <a:schemeClr val="lt1"/>
            </a:fontRef>
          </p:style>
        </p:cxnSp>
      </p:grpSp>
    </p:spTree>
    <p:extLst>
      <p:ext uri="{BB962C8B-B14F-4D97-AF65-F5344CB8AC3E}">
        <p14:creationId xmlns:p14="http://schemas.microsoft.com/office/powerpoint/2010/main" val="381646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81000" indent="-381000" eaLnBrk="1" hangingPunct="1">
              <a:lnSpc>
                <a:spcPct val="90000"/>
              </a:lnSpc>
            </a:pPr>
            <a:r>
              <a:rPr lang="de-DE" altLang="de-DE" sz="1800" dirty="0" err="1" smtClean="0"/>
              <a:t>Lecture</a:t>
            </a:r>
            <a:r>
              <a:rPr lang="de-DE" altLang="de-DE" sz="1800" dirty="0" smtClean="0"/>
              <a:t> </a:t>
            </a:r>
            <a:r>
              <a:rPr lang="de-DE" altLang="de-DE" sz="1800" dirty="0"/>
              <a:t>(V2, </a:t>
            </a:r>
            <a:r>
              <a:rPr lang="de-DE" altLang="de-DE" sz="1800" dirty="0" err="1" smtClean="0"/>
              <a:t>weekly</a:t>
            </a:r>
            <a:r>
              <a:rPr lang="de-DE" altLang="de-DE" sz="1800" dirty="0" smtClean="0"/>
              <a:t>) – </a:t>
            </a:r>
            <a:r>
              <a:rPr lang="de-DE" altLang="de-DE" sz="1800" dirty="0" smtClean="0">
                <a:solidFill>
                  <a:srgbClr val="FF0000"/>
                </a:solidFill>
              </a:rPr>
              <a:t>S311|08</a:t>
            </a:r>
            <a:endParaRPr lang="de-DE" altLang="de-DE" sz="1800" dirty="0">
              <a:solidFill>
                <a:srgbClr val="FF0000"/>
              </a:solidFill>
            </a:endParaRPr>
          </a:p>
          <a:p>
            <a:pPr marL="523875" lvl="1" indent="-342900" eaLnBrk="1" hangingPunct="1">
              <a:lnSpc>
                <a:spcPct val="90000"/>
              </a:lnSpc>
              <a:buFontTx/>
              <a:buChar char="•"/>
            </a:pPr>
            <a:r>
              <a:rPr lang="de-DE" altLang="de-DE" sz="1600" dirty="0" err="1" smtClean="0"/>
              <a:t>Friday</a:t>
            </a:r>
            <a:r>
              <a:rPr lang="de-DE" altLang="de-DE" sz="1600" dirty="0" smtClean="0"/>
              <a:t>, 9:50 </a:t>
            </a:r>
            <a:r>
              <a:rPr lang="de-DE" altLang="de-DE" sz="1600" dirty="0" err="1" smtClean="0"/>
              <a:t>to</a:t>
            </a:r>
            <a:r>
              <a:rPr lang="de-DE" altLang="de-DE" sz="1600" dirty="0" smtClean="0"/>
              <a:t> 11:30</a:t>
            </a:r>
            <a:r>
              <a:rPr lang="de-DE" altLang="de-DE" sz="1600" dirty="0"/>
              <a:t>, S103/9</a:t>
            </a:r>
          </a:p>
          <a:p>
            <a:pPr marL="523875" lvl="1" indent="-342900" eaLnBrk="1" hangingPunct="1">
              <a:lnSpc>
                <a:spcPct val="90000"/>
              </a:lnSpc>
              <a:buFontTx/>
              <a:buChar char="•"/>
            </a:pPr>
            <a:r>
              <a:rPr lang="de-DE" altLang="de-DE" sz="1600" dirty="0" err="1" smtClean="0"/>
              <a:t>Lecturers</a:t>
            </a:r>
            <a:r>
              <a:rPr lang="de-DE" altLang="de-DE" sz="1600" dirty="0" smtClean="0"/>
              <a:t>: Robert Konrad, Florian Mehm</a:t>
            </a:r>
            <a:endParaRPr lang="de-DE" altLang="de-DE" sz="1400" dirty="0"/>
          </a:p>
          <a:p>
            <a:pPr marL="381000" indent="-381000" eaLnBrk="1" hangingPunct="1">
              <a:lnSpc>
                <a:spcPct val="90000"/>
              </a:lnSpc>
              <a:spcBef>
                <a:spcPct val="80000"/>
              </a:spcBef>
            </a:pPr>
            <a:r>
              <a:rPr lang="de-DE" altLang="de-DE" sz="1800" dirty="0" err="1" smtClean="0"/>
              <a:t>Exercise</a:t>
            </a:r>
            <a:r>
              <a:rPr lang="de-DE" altLang="de-DE" sz="1800" dirty="0" smtClean="0"/>
              <a:t> </a:t>
            </a:r>
            <a:r>
              <a:rPr lang="de-DE" altLang="de-DE" sz="1800" dirty="0"/>
              <a:t>(Ü2, </a:t>
            </a:r>
            <a:r>
              <a:rPr lang="de-DE" altLang="de-DE" sz="1800" dirty="0" err="1" smtClean="0"/>
              <a:t>weekly</a:t>
            </a:r>
            <a:r>
              <a:rPr lang="de-DE" altLang="de-DE" sz="1800" dirty="0" smtClean="0"/>
              <a:t>) – </a:t>
            </a:r>
            <a:r>
              <a:rPr lang="de-DE" altLang="de-DE" sz="1800" dirty="0" smtClean="0">
                <a:solidFill>
                  <a:srgbClr val="FF0000"/>
                </a:solidFill>
              </a:rPr>
              <a:t>S103|100</a:t>
            </a:r>
            <a:endParaRPr lang="de-DE" altLang="de-DE" sz="1800" dirty="0">
              <a:solidFill>
                <a:srgbClr val="FF0000"/>
              </a:solidFill>
            </a:endParaRPr>
          </a:p>
          <a:p>
            <a:pPr marL="523875" lvl="1" indent="-342900" eaLnBrk="1" hangingPunct="1">
              <a:lnSpc>
                <a:spcPct val="90000"/>
              </a:lnSpc>
              <a:buFontTx/>
              <a:buChar char="•"/>
            </a:pPr>
            <a:r>
              <a:rPr lang="de-DE" altLang="de-DE" sz="1600" dirty="0" err="1" smtClean="0"/>
              <a:t>Friday</a:t>
            </a:r>
            <a:r>
              <a:rPr lang="de-DE" altLang="de-DE" sz="1600" dirty="0" smtClean="0"/>
              <a:t>, after </a:t>
            </a:r>
            <a:r>
              <a:rPr lang="de-DE" altLang="de-DE" sz="1600" dirty="0" err="1" smtClean="0"/>
              <a:t>lecture</a:t>
            </a:r>
            <a:r>
              <a:rPr lang="de-DE" altLang="de-DE" sz="1600" dirty="0" smtClean="0"/>
              <a:t>, 11:40 – 13:20</a:t>
            </a:r>
            <a:r>
              <a:rPr lang="de-DE" altLang="de-DE" sz="1600" dirty="0"/>
              <a:t>, S103/100</a:t>
            </a:r>
            <a:endParaRPr lang="de-DE" altLang="de-DE" sz="1600" dirty="0" smtClean="0"/>
          </a:p>
          <a:p>
            <a:pPr marL="523875" lvl="1" indent="-342900" eaLnBrk="1" hangingPunct="1">
              <a:lnSpc>
                <a:spcPct val="90000"/>
              </a:lnSpc>
              <a:spcBef>
                <a:spcPct val="50000"/>
              </a:spcBef>
              <a:buFontTx/>
              <a:buChar char="•"/>
            </a:pPr>
            <a:r>
              <a:rPr lang="de-DE" altLang="de-DE" sz="1600" dirty="0" err="1" smtClean="0"/>
              <a:t>Theory</a:t>
            </a:r>
            <a:r>
              <a:rPr lang="de-DE" altLang="de-DE" sz="1600" dirty="0" smtClean="0"/>
              <a:t> </a:t>
            </a:r>
            <a:r>
              <a:rPr lang="de-DE" altLang="de-DE" sz="1600" dirty="0" err="1" smtClean="0"/>
              <a:t>and</a:t>
            </a:r>
            <a:r>
              <a:rPr lang="de-DE" altLang="de-DE" sz="1600" dirty="0" smtClean="0"/>
              <a:t> </a:t>
            </a:r>
            <a:r>
              <a:rPr lang="de-DE" altLang="de-DE" sz="1600" dirty="0" err="1" smtClean="0"/>
              <a:t>implemention</a:t>
            </a:r>
            <a:r>
              <a:rPr lang="de-DE" altLang="de-DE" sz="1600" dirty="0" smtClean="0"/>
              <a:t> (</a:t>
            </a:r>
            <a:r>
              <a:rPr lang="de-DE" altLang="de-DE" sz="1600" dirty="0" err="1" smtClean="0"/>
              <a:t>game</a:t>
            </a:r>
            <a:r>
              <a:rPr lang="de-DE" altLang="de-DE" sz="1600" dirty="0" smtClean="0"/>
              <a:t> </a:t>
            </a:r>
            <a:r>
              <a:rPr lang="de-DE" altLang="de-DE" sz="1600" dirty="0" err="1" smtClean="0"/>
              <a:t>programming</a:t>
            </a:r>
            <a:r>
              <a:rPr lang="de-DE" altLang="de-DE" sz="1600" dirty="0" smtClean="0"/>
              <a:t>)</a:t>
            </a:r>
          </a:p>
          <a:p>
            <a:pPr marL="523875" lvl="1" indent="-342900" eaLnBrk="1" hangingPunct="1">
              <a:lnSpc>
                <a:spcPct val="90000"/>
              </a:lnSpc>
              <a:spcBef>
                <a:spcPct val="50000"/>
              </a:spcBef>
              <a:buFontTx/>
              <a:buChar char="•"/>
            </a:pPr>
            <a:r>
              <a:rPr lang="de-DE" altLang="de-DE" sz="1600" dirty="0" err="1" smtClean="0"/>
              <a:t>Each</a:t>
            </a:r>
            <a:r>
              <a:rPr lang="de-DE" altLang="de-DE" sz="1600" dirty="0" smtClean="0"/>
              <a:t> </a:t>
            </a:r>
            <a:r>
              <a:rPr lang="de-DE" altLang="de-DE" sz="1600" dirty="0" err="1" smtClean="0"/>
              <a:t>week</a:t>
            </a:r>
            <a:r>
              <a:rPr lang="de-DE" altLang="de-DE" sz="1600" dirty="0" smtClean="0"/>
              <a:t> 1 </a:t>
            </a:r>
            <a:r>
              <a:rPr lang="de-DE" altLang="de-DE" sz="1600" dirty="0" err="1" smtClean="0"/>
              <a:t>exercise</a:t>
            </a:r>
            <a:r>
              <a:rPr lang="de-DE" altLang="de-DE" sz="1600" dirty="0" smtClean="0"/>
              <a:t>, 1 </a:t>
            </a:r>
            <a:r>
              <a:rPr lang="de-DE" altLang="de-DE" sz="1600" dirty="0" err="1" smtClean="0"/>
              <a:t>week</a:t>
            </a:r>
            <a:r>
              <a:rPr lang="de-DE" altLang="de-DE" sz="1600" dirty="0" smtClean="0"/>
              <a:t> </a:t>
            </a:r>
            <a:r>
              <a:rPr lang="de-DE" altLang="de-DE" sz="1600" dirty="0" err="1" smtClean="0"/>
              <a:t>to</a:t>
            </a:r>
            <a:r>
              <a:rPr lang="de-DE" altLang="de-DE" sz="1600" dirty="0"/>
              <a:t> </a:t>
            </a:r>
            <a:r>
              <a:rPr lang="de-DE" altLang="de-DE" sz="1600" dirty="0" err="1" smtClean="0"/>
              <a:t>work</a:t>
            </a:r>
            <a:r>
              <a:rPr lang="de-DE" altLang="de-DE" sz="1600" dirty="0" smtClean="0"/>
              <a:t> on </a:t>
            </a:r>
            <a:r>
              <a:rPr lang="de-DE" altLang="de-DE" sz="1600" dirty="0" err="1" smtClean="0"/>
              <a:t>the</a:t>
            </a:r>
            <a:r>
              <a:rPr lang="de-DE" altLang="de-DE" sz="1600" dirty="0" smtClean="0"/>
              <a:t> </a:t>
            </a:r>
            <a:r>
              <a:rPr lang="de-DE" altLang="de-DE" sz="1600" dirty="0" err="1" smtClean="0"/>
              <a:t>task</a:t>
            </a:r>
            <a:endParaRPr lang="de-DE" altLang="de-DE" sz="1600" dirty="0"/>
          </a:p>
          <a:p>
            <a:pPr marL="523875" lvl="1" indent="-342900" eaLnBrk="1" hangingPunct="1">
              <a:lnSpc>
                <a:spcPct val="90000"/>
              </a:lnSpc>
              <a:spcBef>
                <a:spcPct val="50000"/>
              </a:spcBef>
              <a:buFontTx/>
              <a:buChar char="•"/>
            </a:pPr>
            <a:endParaRPr lang="de-DE" altLang="de-DE" sz="1600" dirty="0"/>
          </a:p>
          <a:p>
            <a:pPr marL="381000" indent="-381000" eaLnBrk="1" hangingPunct="1">
              <a:lnSpc>
                <a:spcPct val="90000"/>
              </a:lnSpc>
              <a:spcBef>
                <a:spcPct val="80000"/>
              </a:spcBef>
            </a:pPr>
            <a:r>
              <a:rPr lang="de-DE" altLang="de-DE" sz="1800" dirty="0" err="1" smtClean="0"/>
              <a:t>Exam</a:t>
            </a:r>
            <a:endParaRPr lang="de-DE" altLang="de-DE" sz="1800" dirty="0"/>
          </a:p>
          <a:p>
            <a:pPr marL="523875" lvl="1" indent="-342900" eaLnBrk="1" hangingPunct="1">
              <a:lnSpc>
                <a:spcPct val="90000"/>
              </a:lnSpc>
              <a:buFontTx/>
              <a:buChar char="•"/>
            </a:pPr>
            <a:r>
              <a:rPr lang="de-DE" altLang="de-DE" sz="1600" dirty="0" smtClean="0"/>
              <a:t>90 </a:t>
            </a:r>
            <a:r>
              <a:rPr lang="de-DE" altLang="de-DE" sz="1600" dirty="0" err="1" smtClean="0"/>
              <a:t>Minutes</a:t>
            </a:r>
            <a:endParaRPr lang="de-DE" altLang="de-DE" sz="1600" dirty="0" smtClean="0"/>
          </a:p>
          <a:p>
            <a:pPr marL="523875" lvl="1" indent="-342900" eaLnBrk="1" hangingPunct="1">
              <a:lnSpc>
                <a:spcPct val="90000"/>
              </a:lnSpc>
              <a:buFontTx/>
              <a:buChar char="•"/>
            </a:pPr>
            <a:r>
              <a:rPr lang="de-DE" altLang="de-DE" sz="1600" dirty="0" smtClean="0"/>
              <a:t>Date </a:t>
            </a:r>
            <a:r>
              <a:rPr lang="de-DE" altLang="de-DE" sz="1600" dirty="0" err="1" smtClean="0"/>
              <a:t>and</a:t>
            </a:r>
            <a:r>
              <a:rPr lang="de-DE" altLang="de-DE" sz="1600" dirty="0" smtClean="0"/>
              <a:t> </a:t>
            </a:r>
            <a:r>
              <a:rPr lang="de-DE" altLang="de-DE" sz="1600" dirty="0" err="1" smtClean="0"/>
              <a:t>location</a:t>
            </a:r>
            <a:r>
              <a:rPr lang="de-DE" altLang="de-DE" sz="1600" dirty="0" smtClean="0"/>
              <a:t> TBD</a:t>
            </a:r>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Organization</a:t>
            </a:r>
            <a:endParaRPr lang="en-US" dirty="0"/>
          </a:p>
        </p:txBody>
      </p:sp>
    </p:spTree>
    <p:extLst>
      <p:ext uri="{BB962C8B-B14F-4D97-AF65-F5344CB8AC3E}">
        <p14:creationId xmlns:p14="http://schemas.microsoft.com/office/powerpoint/2010/main" val="28405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Exact collision will almost never happen</a:t>
            </a:r>
          </a:p>
          <a:p>
            <a:pPr lvl="1"/>
            <a:r>
              <a:rPr lang="en-US" dirty="0" smtClean="0"/>
              <a:t>Due to floating point issues and discrete frame time</a:t>
            </a:r>
            <a:endParaRPr lang="en-US" dirty="0"/>
          </a:p>
          <a:p>
            <a:pPr lvl="1"/>
            <a:r>
              <a:rPr lang="en-US" dirty="0" smtClean="0">
                <a:sym typeface="Wingdings" panose="05000000000000000000" pitchFamily="2" charset="2"/>
              </a:rPr>
              <a:t>Different coping strategies</a:t>
            </a:r>
          </a:p>
          <a:p>
            <a:pPr lvl="2"/>
            <a:r>
              <a:rPr lang="en-US" dirty="0" smtClean="0"/>
              <a:t>Ignore/Keep pushing objects out of each other</a:t>
            </a:r>
          </a:p>
          <a:p>
            <a:pPr lvl="3"/>
            <a:r>
              <a:rPr lang="en-US" dirty="0"/>
              <a:t>(Smaller time steps</a:t>
            </a:r>
            <a:r>
              <a:rPr lang="en-US" dirty="0" smtClean="0"/>
              <a:t>)</a:t>
            </a:r>
          </a:p>
          <a:p>
            <a:pPr lvl="2"/>
            <a:r>
              <a:rPr lang="en-US" dirty="0" smtClean="0"/>
              <a:t>Find the exact time when collision happened and step to this time</a:t>
            </a:r>
          </a:p>
          <a:p>
            <a:endParaRPr lang="en-US" dirty="0"/>
          </a:p>
          <a:p>
            <a:r>
              <a:rPr lang="en-US" dirty="0" smtClean="0"/>
              <a:t>Collision response for multiple objects</a:t>
            </a:r>
          </a:p>
          <a:p>
            <a:pPr lvl="1"/>
            <a:r>
              <a:rPr lang="en-US" dirty="0" smtClean="0"/>
              <a:t>Often resolved one after the other</a:t>
            </a:r>
          </a:p>
          <a:p>
            <a:pPr lvl="2"/>
            <a:r>
              <a:rPr lang="en-US" dirty="0" smtClean="0"/>
              <a:t>E.g. resolve b-c, then a-c, then a-b</a:t>
            </a:r>
          </a:p>
          <a:p>
            <a:pPr lvl="1"/>
            <a:r>
              <a:rPr lang="en-US" dirty="0" smtClean="0"/>
              <a:t>But in reality, solved all at once</a:t>
            </a:r>
          </a:p>
          <a:p>
            <a:pPr lvl="1"/>
            <a:endParaRPr lang="en-US"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Collisions and Timing</a:t>
            </a:r>
            <a:endParaRPr lang="en-US" dirty="0"/>
          </a:p>
        </p:txBody>
      </p:sp>
      <p:sp>
        <p:nvSpPr>
          <p:cNvPr id="5" name="Rechteck 4"/>
          <p:cNvSpPr/>
          <p:nvPr/>
        </p:nvSpPr>
        <p:spPr bwMode="auto">
          <a:xfrm>
            <a:off x="7236296" y="4221088"/>
            <a:ext cx="864096" cy="1872208"/>
          </a:xfrm>
          <a:prstGeom prst="rect">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c</a:t>
            </a:r>
          </a:p>
        </p:txBody>
      </p:sp>
      <p:sp>
        <p:nvSpPr>
          <p:cNvPr id="6" name="Ellipse 5"/>
          <p:cNvSpPr/>
          <p:nvPr/>
        </p:nvSpPr>
        <p:spPr bwMode="auto">
          <a:xfrm>
            <a:off x="6588224" y="5157192"/>
            <a:ext cx="720080" cy="720080"/>
          </a:xfrm>
          <a:prstGeom prst="ellips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b</a:t>
            </a:r>
          </a:p>
        </p:txBody>
      </p:sp>
      <p:sp>
        <p:nvSpPr>
          <p:cNvPr id="7" name="Ellipse 6"/>
          <p:cNvSpPr/>
          <p:nvPr/>
        </p:nvSpPr>
        <p:spPr bwMode="auto">
          <a:xfrm>
            <a:off x="6588224" y="4509120"/>
            <a:ext cx="720080" cy="720080"/>
          </a:xfrm>
          <a:prstGeom prst="ellips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a</a:t>
            </a:r>
          </a:p>
        </p:txBody>
      </p:sp>
    </p:spTree>
    <p:extLst>
      <p:ext uri="{BB962C8B-B14F-4D97-AF65-F5344CB8AC3E}">
        <p14:creationId xmlns:p14="http://schemas.microsoft.com/office/powerpoint/2010/main" val="2447427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Separate from actual frame rate</a:t>
            </a:r>
          </a:p>
          <a:p>
            <a:pPr lvl="1"/>
            <a:r>
              <a:rPr lang="en-US" dirty="0" smtClean="0"/>
              <a:t>Keep timer for game logic</a:t>
            </a:r>
          </a:p>
          <a:p>
            <a:pPr lvl="1"/>
            <a:r>
              <a:rPr lang="en-US" dirty="0" smtClean="0"/>
              <a:t>Update in periodic time steps</a:t>
            </a:r>
          </a:p>
          <a:p>
            <a:pPr lvl="1"/>
            <a:r>
              <a:rPr lang="en-US" dirty="0" smtClean="0"/>
              <a:t>Rendering done at frame rate</a:t>
            </a:r>
          </a:p>
          <a:p>
            <a:endParaRPr lang="en-US" dirty="0"/>
          </a:p>
          <a:p>
            <a:r>
              <a:rPr lang="en-US" dirty="0" smtClean="0"/>
              <a:t>Otherwise, dependent on performance of the hardware</a:t>
            </a:r>
          </a:p>
          <a:p>
            <a:endParaRPr lang="en-US" dirty="0"/>
          </a:p>
          <a:p>
            <a:endParaRPr lang="en-US" dirty="0" smtClean="0"/>
          </a:p>
          <a:p>
            <a:pPr lvl="1"/>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Game logic timing</a:t>
            </a:r>
            <a:endParaRPr lang="en-US" dirty="0"/>
          </a:p>
        </p:txBody>
      </p:sp>
      <p:pic>
        <p:nvPicPr>
          <p:cNvPr id="3074" name="Picture 2" descr="http://telkomgaming.co.za/wp-content/uploads/2014/09/525725_522823991087366_167404867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717032"/>
            <a:ext cx="3096344" cy="2322259"/>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1115616" y="6039291"/>
            <a:ext cx="7632848" cy="249748"/>
          </a:xfrm>
          <a:prstGeom prst="rect">
            <a:avLst/>
          </a:prstGeom>
        </p:spPr>
        <p:txBody>
          <a:bodyPr wrap="square">
            <a:spAutoFit/>
          </a:bodyPr>
          <a:lstStyle/>
          <a:p>
            <a:r>
              <a:rPr lang="de-DE" sz="1100" dirty="0" smtClean="0">
                <a:solidFill>
                  <a:schemeClr val="bg1">
                    <a:lumMod val="75000"/>
                  </a:schemeClr>
                </a:solidFill>
              </a:rPr>
              <a:t>Source: http</a:t>
            </a:r>
            <a:r>
              <a:rPr lang="de-DE" sz="1100" dirty="0">
                <a:solidFill>
                  <a:schemeClr val="bg1">
                    <a:lumMod val="75000"/>
                  </a:schemeClr>
                </a:solidFill>
              </a:rPr>
              <a:t>://telkomgaming.co.za/old-versus-new-remembering-the-turbo-button/</a:t>
            </a:r>
          </a:p>
        </p:txBody>
      </p:sp>
    </p:spTree>
    <p:extLst>
      <p:ext uri="{BB962C8B-B14F-4D97-AF65-F5344CB8AC3E}">
        <p14:creationId xmlns:p14="http://schemas.microsoft.com/office/powerpoint/2010/main" val="3292121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Timing</a:t>
            </a:r>
          </a:p>
          <a:p>
            <a:pPr lvl="1"/>
            <a:r>
              <a:rPr lang="en-US" dirty="0" smtClean="0"/>
              <a:t>Use a virtual time throughout the frame</a:t>
            </a:r>
          </a:p>
          <a:p>
            <a:pPr lvl="1"/>
            <a:r>
              <a:rPr lang="en-US" dirty="0" smtClean="0"/>
              <a:t>Use smaller ticks for systems such as physics</a:t>
            </a:r>
          </a:p>
          <a:p>
            <a:pPr lvl="1"/>
            <a:r>
              <a:rPr lang="en-US" dirty="0" smtClean="0"/>
              <a:t>Motion Blur</a:t>
            </a:r>
          </a:p>
          <a:p>
            <a:pPr lvl="1"/>
            <a:r>
              <a:rPr lang="en-US" dirty="0" smtClean="0"/>
              <a:t>Multithreading</a:t>
            </a:r>
          </a:p>
          <a:p>
            <a:pPr lvl="1"/>
            <a:endParaRPr lang="en-US" dirty="0"/>
          </a:p>
          <a:p>
            <a:r>
              <a:rPr lang="en-US" dirty="0" smtClean="0"/>
              <a:t>Animations</a:t>
            </a:r>
          </a:p>
          <a:p>
            <a:pPr lvl="1"/>
            <a:r>
              <a:rPr lang="en-US" dirty="0" smtClean="0"/>
              <a:t>Procedural</a:t>
            </a:r>
          </a:p>
          <a:p>
            <a:pPr lvl="1"/>
            <a:r>
              <a:rPr lang="en-US" dirty="0" smtClean="0"/>
              <a:t>Iterative</a:t>
            </a:r>
          </a:p>
          <a:p>
            <a:pPr lvl="1"/>
            <a:endParaRPr lang="en-US" dirty="0"/>
          </a:p>
          <a:p>
            <a:r>
              <a:rPr lang="en-US" dirty="0" smtClean="0"/>
              <a:t>Game Loop</a:t>
            </a:r>
          </a:p>
          <a:p>
            <a:pPr lvl="1"/>
            <a:r>
              <a:rPr lang="en-US" dirty="0" smtClean="0"/>
              <a:t>Game state</a:t>
            </a:r>
          </a:p>
          <a:p>
            <a:pPr lvl="1"/>
            <a:r>
              <a:rPr lang="en-US" smtClean="0"/>
              <a:t>Collision detection</a:t>
            </a:r>
            <a:endParaRPr lang="en-US" dirty="0" smtClean="0"/>
          </a:p>
          <a:p>
            <a:pPr lvl="1"/>
            <a:endParaRPr lang="en-US" dirty="0"/>
          </a:p>
          <a:p>
            <a:endParaRPr lang="en-US" dirty="0" smtClean="0"/>
          </a:p>
          <a:p>
            <a:endParaRPr lang="en-US" dirty="0" smtClean="0"/>
          </a:p>
          <a:p>
            <a:pPr lvl="1"/>
            <a:endParaRPr lang="en-US" dirty="0"/>
          </a:p>
          <a:p>
            <a:endParaRPr lang="en-US" dirty="0" smtClean="0"/>
          </a:p>
          <a:p>
            <a:pPr lvl="1"/>
            <a:endParaRPr lang="en-US" dirty="0"/>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45384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Static Memory</a:t>
            </a:r>
          </a:p>
          <a:p>
            <a:pPr lvl="1"/>
            <a:r>
              <a:rPr lang="en-US" dirty="0" smtClean="0"/>
              <a:t>Global variables</a:t>
            </a:r>
          </a:p>
          <a:p>
            <a:pPr lvl="1"/>
            <a:r>
              <a:rPr lang="en-US" dirty="0" smtClean="0"/>
              <a:t>Handled by the compiler, allocated and de-allocated automatically</a:t>
            </a:r>
          </a:p>
          <a:p>
            <a:pPr marL="180975" lvl="1" indent="0">
              <a:buNone/>
            </a:pPr>
            <a:endParaRPr lang="en-US" dirty="0"/>
          </a:p>
          <a:p>
            <a:pPr marL="11113" indent="0"/>
            <a:r>
              <a:rPr lang="en-US" dirty="0" smtClean="0"/>
              <a:t>Stack Memory</a:t>
            </a:r>
          </a:p>
          <a:p>
            <a:pPr marL="180975" lvl="1" indent="0"/>
            <a:r>
              <a:rPr lang="en-US" dirty="0"/>
              <a:t> Semi-automatically handled by the </a:t>
            </a:r>
            <a:r>
              <a:rPr lang="en-US" dirty="0" smtClean="0"/>
              <a:t>compiler</a:t>
            </a:r>
          </a:p>
          <a:p>
            <a:pPr marL="180975" lvl="1" indent="0"/>
            <a:r>
              <a:rPr lang="en-US" dirty="0"/>
              <a:t> F</a:t>
            </a:r>
            <a:r>
              <a:rPr lang="en-US" dirty="0" smtClean="0"/>
              <a:t>unction parameters, local variables, implicit data (e.g. return addresses)</a:t>
            </a:r>
          </a:p>
          <a:p>
            <a:pPr marL="11113" indent="0"/>
            <a:endParaRPr lang="en-US" dirty="0" smtClean="0"/>
          </a:p>
          <a:p>
            <a:pPr marL="11113" indent="0"/>
            <a:r>
              <a:rPr lang="en-US" dirty="0" smtClean="0"/>
              <a:t>Heap Memory</a:t>
            </a:r>
          </a:p>
          <a:p>
            <a:pPr marL="180975" lvl="1" indent="0"/>
            <a:r>
              <a:rPr lang="en-US" dirty="0"/>
              <a:t> </a:t>
            </a:r>
            <a:r>
              <a:rPr lang="en-US" dirty="0" smtClean="0"/>
              <a:t>All manually allocated memory</a:t>
            </a:r>
            <a:endParaRPr lang="en-US" dirty="0"/>
          </a:p>
          <a:p>
            <a:pPr marL="180975" lvl="1" indent="0"/>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Memory Management</a:t>
            </a:r>
            <a:endParaRPr lang="en-US" dirty="0"/>
          </a:p>
        </p:txBody>
      </p:sp>
    </p:spTree>
    <p:extLst>
      <p:ext uri="{BB962C8B-B14F-4D97-AF65-F5344CB8AC3E}">
        <p14:creationId xmlns:p14="http://schemas.microsoft.com/office/powerpoint/2010/main" val="1051293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Allocated dynamically</a:t>
            </a:r>
          </a:p>
          <a:p>
            <a:pPr lvl="1"/>
            <a:r>
              <a:rPr lang="en-US" dirty="0" smtClean="0"/>
              <a:t>C++ handles nothing for us -&gt; requests memory from the OS</a:t>
            </a:r>
          </a:p>
          <a:p>
            <a:pPr lvl="1"/>
            <a:r>
              <a:rPr lang="en-US" dirty="0" smtClean="0"/>
              <a:t>Can be VERY slow and unreliable</a:t>
            </a:r>
          </a:p>
          <a:p>
            <a:pPr lvl="1"/>
            <a:endParaRPr lang="en-US" dirty="0"/>
          </a:p>
          <a:p>
            <a:r>
              <a:rPr lang="en-US" dirty="0" smtClean="0"/>
              <a:t>Difference to Java</a:t>
            </a:r>
          </a:p>
          <a:p>
            <a:pPr lvl="1"/>
            <a:r>
              <a:rPr lang="en-US" dirty="0" smtClean="0"/>
              <a:t>Java allocates a large block of memory at the beginning</a:t>
            </a:r>
          </a:p>
          <a:p>
            <a:pPr lvl="1"/>
            <a:r>
              <a:rPr lang="en-US" dirty="0" smtClean="0"/>
              <a:t>Allocates memory to the program during runtime</a:t>
            </a:r>
          </a:p>
          <a:p>
            <a:pPr lvl="1"/>
            <a:r>
              <a:rPr lang="en-US" dirty="0" smtClean="0"/>
              <a:t>Manages this memory</a:t>
            </a:r>
          </a:p>
          <a:p>
            <a:pPr lvl="1"/>
            <a:r>
              <a:rPr lang="en-US" dirty="0" smtClean="0">
                <a:sym typeface="Wingdings" panose="05000000000000000000" pitchFamily="2" charset="2"/>
              </a:rPr>
              <a:t> Can still be slow, e.g. if physical RAM is exhausted</a:t>
            </a:r>
          </a:p>
          <a:p>
            <a:pPr lvl="1"/>
            <a:r>
              <a:rPr lang="en-US" dirty="0" smtClean="0">
                <a:sym typeface="Wingdings" panose="05000000000000000000" pitchFamily="2" charset="2"/>
              </a:rPr>
              <a:t>Garbage Collection</a:t>
            </a:r>
          </a:p>
          <a:p>
            <a:pPr lvl="1"/>
            <a:endParaRPr lang="en-US" dirty="0">
              <a:sym typeface="Wingdings" panose="05000000000000000000" pitchFamily="2" charset="2"/>
            </a:endParaRPr>
          </a:p>
          <a:p>
            <a:r>
              <a:rPr lang="en-US" dirty="0" smtClean="0">
                <a:sym typeface="Wingdings" panose="05000000000000000000" pitchFamily="2" charset="2"/>
              </a:rPr>
              <a:t>Custom memory management</a:t>
            </a:r>
          </a:p>
          <a:p>
            <a:pPr lvl="1"/>
            <a:r>
              <a:rPr lang="en-US" dirty="0" smtClean="0">
                <a:sym typeface="Wingdings" panose="05000000000000000000" pitchFamily="2" charset="2"/>
              </a:rPr>
              <a:t>Utilize memory access patterns to optimize</a:t>
            </a:r>
            <a:endParaRPr lang="en-US" dirty="0">
              <a:sym typeface="Wingdings" panose="05000000000000000000" pitchFamily="2" charset="2"/>
            </a:endParaRPr>
          </a:p>
          <a:p>
            <a:pPr lvl="1"/>
            <a:r>
              <a:rPr lang="en-US" dirty="0" smtClean="0">
                <a:sym typeface="Wingdings" panose="05000000000000000000" pitchFamily="2" charset="2"/>
              </a:rPr>
              <a:t>Avoid allocating heap memory altogether in critical sections</a:t>
            </a:r>
            <a:endParaRPr lang="en-US" dirty="0" smtClean="0"/>
          </a:p>
          <a:p>
            <a:pPr lvl="1"/>
            <a:endParaRPr lang="en-US" dirty="0" smtClean="0"/>
          </a:p>
          <a:p>
            <a:endParaRPr lang="en-US" dirty="0"/>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Heap Memory</a:t>
            </a:r>
            <a:endParaRPr lang="en-US" dirty="0"/>
          </a:p>
        </p:txBody>
      </p:sp>
    </p:spTree>
    <p:extLst>
      <p:ext uri="{BB962C8B-B14F-4D97-AF65-F5344CB8AC3E}">
        <p14:creationId xmlns:p14="http://schemas.microsoft.com/office/powerpoint/2010/main" val="3791776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Managing your own memory for often-used structures</a:t>
            </a:r>
          </a:p>
          <a:p>
            <a:endParaRPr lang="en-US" dirty="0"/>
          </a:p>
          <a:p>
            <a:r>
              <a:rPr lang="en-US" dirty="0" smtClean="0"/>
              <a:t>Example: Allocate enough memory for all game objects of one type</a:t>
            </a:r>
          </a:p>
          <a:p>
            <a:pPr lvl="1"/>
            <a:r>
              <a:rPr lang="en-US" dirty="0" smtClean="0"/>
              <a:t>Find typical numbers by testing or analysis</a:t>
            </a:r>
          </a:p>
          <a:p>
            <a:pPr lvl="1"/>
            <a:r>
              <a:rPr lang="en-US" dirty="0" smtClean="0"/>
              <a:t>Manage the block by yourself</a:t>
            </a:r>
          </a:p>
          <a:p>
            <a:pPr lvl="1"/>
            <a:endParaRPr lang="en-US" dirty="0"/>
          </a:p>
          <a:p>
            <a:r>
              <a:rPr lang="en-US" dirty="0" smtClean="0"/>
              <a:t>Stack vs Pool-based</a:t>
            </a:r>
          </a:p>
          <a:p>
            <a:pPr lvl="1"/>
            <a:r>
              <a:rPr lang="en-US" dirty="0" smtClean="0"/>
              <a:t>Stack: Allocating and freeing using one pointer</a:t>
            </a:r>
          </a:p>
          <a:p>
            <a:pPr lvl="1"/>
            <a:r>
              <a:rPr lang="en-US" dirty="0" smtClean="0"/>
              <a:t>Pool: Manage list of free blocks</a:t>
            </a:r>
          </a:p>
          <a:p>
            <a:pPr lvl="1"/>
            <a:endParaRPr lang="en-US" dirty="0"/>
          </a:p>
          <a:p>
            <a:r>
              <a:rPr lang="en-US" dirty="0" smtClean="0"/>
              <a:t>Keeps data local</a:t>
            </a:r>
          </a:p>
          <a:p>
            <a:pPr lvl="1"/>
            <a:r>
              <a:rPr lang="en-US" dirty="0" smtClean="0"/>
              <a:t>Can be better for cache efficiency</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Heap Memory Examples</a:t>
            </a:r>
            <a:endParaRPr lang="en-US" dirty="0"/>
          </a:p>
        </p:txBody>
      </p:sp>
    </p:spTree>
    <p:extLst>
      <p:ext uri="{BB962C8B-B14F-4D97-AF65-F5344CB8AC3E}">
        <p14:creationId xmlns:p14="http://schemas.microsoft.com/office/powerpoint/2010/main" val="2092029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Source: „</a:t>
            </a:r>
            <a:r>
              <a:rPr lang="en-US" dirty="0" smtClean="0"/>
              <a:t>Systems </a:t>
            </a:r>
            <a:r>
              <a:rPr lang="en-US" dirty="0"/>
              <a:t>Performance: Enterprise and the Cloud”, Brendan Gregg</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Effects</a:t>
            </a:r>
            <a:r>
              <a:rPr lang="de-DE" dirty="0" smtClean="0"/>
              <a:t> </a:t>
            </a:r>
            <a:r>
              <a:rPr lang="de-DE" dirty="0" err="1" smtClean="0"/>
              <a:t>of</a:t>
            </a:r>
            <a:r>
              <a:rPr lang="de-DE" dirty="0" smtClean="0"/>
              <a:t> </a:t>
            </a:r>
            <a:r>
              <a:rPr lang="de-DE" dirty="0" err="1" smtClean="0"/>
              <a:t>cache</a:t>
            </a:r>
            <a:r>
              <a:rPr lang="de-DE" dirty="0" smtClean="0"/>
              <a:t> </a:t>
            </a:r>
            <a:r>
              <a:rPr lang="de-DE" dirty="0" err="1" smtClean="0"/>
              <a:t>performance</a:t>
            </a:r>
            <a:endParaRPr lang="de-DE" dirty="0"/>
          </a:p>
        </p:txBody>
      </p:sp>
      <p:pic>
        <p:nvPicPr>
          <p:cNvPr id="2050" name="Picture 2" descr="D:\Florian\Dropbox\Vorlesung 24.10.2014\tim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301" y="2564904"/>
            <a:ext cx="5639619" cy="375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875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Variable on the stack</a:t>
            </a:r>
          </a:p>
          <a:p>
            <a:pPr lvl="1"/>
            <a:r>
              <a:rPr lang="en-US" dirty="0" err="1" smtClean="0"/>
              <a:t>int</a:t>
            </a:r>
            <a:r>
              <a:rPr lang="en-US" dirty="0" smtClean="0"/>
              <a:t> foo;</a:t>
            </a:r>
          </a:p>
          <a:p>
            <a:pPr lvl="1"/>
            <a:endParaRPr lang="en-US" dirty="0"/>
          </a:p>
          <a:p>
            <a:r>
              <a:rPr lang="en-US" dirty="0" smtClean="0"/>
              <a:t>Variable on the heap</a:t>
            </a:r>
          </a:p>
          <a:p>
            <a:pPr lvl="1"/>
            <a:r>
              <a:rPr lang="en-US" dirty="0" err="1" smtClean="0"/>
              <a:t>int</a:t>
            </a:r>
            <a:r>
              <a:rPr lang="en-US" dirty="0" smtClean="0"/>
              <a:t>* foo;</a:t>
            </a:r>
          </a:p>
          <a:p>
            <a:pPr lvl="1"/>
            <a:endParaRPr lang="en-US" dirty="0"/>
          </a:p>
          <a:p>
            <a:r>
              <a:rPr lang="en-US" dirty="0" smtClean="0"/>
              <a:t>Passing by value (using the stack)</a:t>
            </a:r>
          </a:p>
          <a:p>
            <a:pPr lvl="1"/>
            <a:r>
              <a:rPr lang="en-US" dirty="0" smtClean="0"/>
              <a:t>void </a:t>
            </a:r>
            <a:r>
              <a:rPr lang="en-US" dirty="0" err="1" smtClean="0"/>
              <a:t>bar_val</a:t>
            </a:r>
            <a:r>
              <a:rPr lang="en-US" dirty="0" smtClean="0"/>
              <a:t>(</a:t>
            </a:r>
            <a:r>
              <a:rPr lang="en-US" dirty="0" err="1" smtClean="0"/>
              <a:t>int</a:t>
            </a:r>
            <a:r>
              <a:rPr lang="en-US" dirty="0" smtClean="0"/>
              <a:t> a, </a:t>
            </a:r>
            <a:r>
              <a:rPr lang="en-US" dirty="0" err="1" smtClean="0"/>
              <a:t>int</a:t>
            </a:r>
            <a:r>
              <a:rPr lang="en-US" dirty="0" smtClean="0"/>
              <a:t> b) { }</a:t>
            </a:r>
          </a:p>
          <a:p>
            <a:pPr lvl="1"/>
            <a:r>
              <a:rPr lang="en-US" dirty="0" smtClean="0"/>
              <a:t>Values/objects copied onto the stack</a:t>
            </a:r>
          </a:p>
          <a:p>
            <a:pPr lvl="1"/>
            <a:endParaRPr lang="en-US" dirty="0"/>
          </a:p>
          <a:p>
            <a:r>
              <a:rPr lang="en-US" dirty="0" smtClean="0"/>
              <a:t>Passing by reference (using the heap)</a:t>
            </a:r>
          </a:p>
          <a:p>
            <a:pPr lvl="1"/>
            <a:r>
              <a:rPr lang="en-US" dirty="0" smtClean="0"/>
              <a:t>void </a:t>
            </a:r>
            <a:r>
              <a:rPr lang="en-US" dirty="0" err="1" smtClean="0"/>
              <a:t>bar_ref</a:t>
            </a:r>
            <a:r>
              <a:rPr lang="en-US" dirty="0" smtClean="0"/>
              <a:t>(</a:t>
            </a:r>
            <a:r>
              <a:rPr lang="en-US" dirty="0" err="1" smtClean="0"/>
              <a:t>int</a:t>
            </a:r>
            <a:r>
              <a:rPr lang="en-US" dirty="0" smtClean="0"/>
              <a:t>* a, </a:t>
            </a:r>
            <a:r>
              <a:rPr lang="en-US" dirty="0" err="1" smtClean="0"/>
              <a:t>int</a:t>
            </a:r>
            <a:r>
              <a:rPr lang="en-US" dirty="0" smtClean="0"/>
              <a:t>* b) { }</a:t>
            </a:r>
          </a:p>
          <a:p>
            <a:pPr lvl="1"/>
            <a:r>
              <a:rPr lang="en-US" dirty="0" smtClean="0"/>
              <a:t>Only a pointer copied (32/64 bits)</a:t>
            </a:r>
          </a:p>
          <a:p>
            <a:pPr lvl="1"/>
            <a:r>
              <a:rPr lang="en-US" dirty="0" smtClean="0"/>
              <a:t>Makes it possible to pass back values</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Pointers (Example: Integer value)</a:t>
            </a:r>
            <a:endParaRPr lang="en-US" dirty="0"/>
          </a:p>
        </p:txBody>
      </p:sp>
    </p:spTree>
    <p:extLst>
      <p:ext uri="{BB962C8B-B14F-4D97-AF65-F5344CB8AC3E}">
        <p14:creationId xmlns:p14="http://schemas.microsoft.com/office/powerpoint/2010/main" val="305245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Getting the pointer to a variable</a:t>
            </a:r>
          </a:p>
          <a:p>
            <a:pPr lvl="1"/>
            <a:r>
              <a:rPr lang="en-US" dirty="0" err="1" smtClean="0"/>
              <a:t>int</a:t>
            </a:r>
            <a:r>
              <a:rPr lang="en-US" dirty="0" smtClean="0"/>
              <a:t> </a:t>
            </a:r>
            <a:r>
              <a:rPr lang="en-US" dirty="0"/>
              <a:t>a = 3</a:t>
            </a:r>
            <a:r>
              <a:rPr lang="en-US" dirty="0" smtClean="0"/>
              <a:t>;</a:t>
            </a:r>
          </a:p>
          <a:p>
            <a:pPr lvl="1"/>
            <a:r>
              <a:rPr lang="en-US" dirty="0" err="1" smtClean="0"/>
              <a:t>int</a:t>
            </a:r>
            <a:r>
              <a:rPr lang="en-US" dirty="0" smtClean="0"/>
              <a:t> </a:t>
            </a:r>
            <a:r>
              <a:rPr lang="en-US" dirty="0"/>
              <a:t>b = 4</a:t>
            </a:r>
            <a:r>
              <a:rPr lang="en-US" dirty="0" smtClean="0"/>
              <a:t>;</a:t>
            </a:r>
          </a:p>
          <a:p>
            <a:pPr lvl="1"/>
            <a:r>
              <a:rPr lang="en-US" dirty="0" err="1" smtClean="0"/>
              <a:t>bar_ref</a:t>
            </a:r>
            <a:r>
              <a:rPr lang="en-US" dirty="0" smtClean="0"/>
              <a:t>(&amp;a</a:t>
            </a:r>
            <a:r>
              <a:rPr lang="en-US" dirty="0"/>
              <a:t>, &amp;b</a:t>
            </a:r>
            <a:r>
              <a:rPr lang="en-US" dirty="0" smtClean="0"/>
              <a:t>);</a:t>
            </a:r>
          </a:p>
          <a:p>
            <a:endParaRPr lang="en-US" dirty="0"/>
          </a:p>
          <a:p>
            <a:r>
              <a:rPr lang="en-US" dirty="0" smtClean="0"/>
              <a:t>Warning: Don’t take the address of a local variable and pass unless you know what you are doing </a:t>
            </a:r>
            <a:r>
              <a:rPr lang="en-US" dirty="0" smtClean="0">
                <a:sym typeface="Wingdings" panose="05000000000000000000" pitchFamily="2" charset="2"/>
              </a:rPr>
              <a:t> the </a:t>
            </a:r>
            <a:r>
              <a:rPr lang="en-US" dirty="0" err="1" smtClean="0">
                <a:sym typeface="Wingdings" panose="05000000000000000000" pitchFamily="2" charset="2"/>
              </a:rPr>
              <a:t>callee</a:t>
            </a:r>
            <a:r>
              <a:rPr lang="en-US" dirty="0" smtClean="0">
                <a:sym typeface="Wingdings" panose="05000000000000000000" pitchFamily="2" charset="2"/>
              </a:rPr>
              <a:t> might save it until it is invalid!</a:t>
            </a:r>
          </a:p>
          <a:p>
            <a:endParaRPr lang="en-US" dirty="0" smtClean="0">
              <a:sym typeface="Wingdings" panose="05000000000000000000" pitchFamily="2" charset="2"/>
            </a:endParaRPr>
          </a:p>
          <a:p>
            <a:r>
              <a:rPr lang="en-US" dirty="0" smtClean="0">
                <a:sym typeface="Wingdings" panose="05000000000000000000" pitchFamily="2" charset="2"/>
              </a:rPr>
              <a:t>Dereferencing a pointer (getting to the actual value)</a:t>
            </a:r>
          </a:p>
          <a:p>
            <a:pPr lvl="1"/>
            <a:r>
              <a:rPr lang="en-US" dirty="0" smtClean="0">
                <a:sym typeface="Wingdings" panose="05000000000000000000" pitchFamily="2" charset="2"/>
              </a:rPr>
              <a:t>void </a:t>
            </a:r>
            <a:r>
              <a:rPr lang="en-US" dirty="0" err="1" smtClean="0">
                <a:sym typeface="Wingdings" panose="05000000000000000000" pitchFamily="2" charset="2"/>
              </a:rPr>
              <a:t>bar_ref</a:t>
            </a:r>
            <a:r>
              <a:rPr lang="en-US" dirty="0" smtClean="0">
                <a:sym typeface="Wingdings" panose="05000000000000000000" pitchFamily="2" charset="2"/>
              </a:rPr>
              <a:t>(</a:t>
            </a:r>
            <a:r>
              <a:rPr lang="en-US" dirty="0" err="1" smtClean="0">
                <a:sym typeface="Wingdings" panose="05000000000000000000" pitchFamily="2" charset="2"/>
              </a:rPr>
              <a:t>int</a:t>
            </a:r>
            <a:r>
              <a:rPr lang="en-US" dirty="0" smtClean="0">
                <a:sym typeface="Wingdings" panose="05000000000000000000" pitchFamily="2" charset="2"/>
              </a:rPr>
              <a:t>* a, </a:t>
            </a:r>
            <a:r>
              <a:rPr lang="en-US" dirty="0" err="1" smtClean="0">
                <a:sym typeface="Wingdings" panose="05000000000000000000" pitchFamily="2" charset="2"/>
              </a:rPr>
              <a:t>int</a:t>
            </a:r>
            <a:r>
              <a:rPr lang="en-US" dirty="0" smtClean="0">
                <a:sym typeface="Wingdings" panose="05000000000000000000" pitchFamily="2" charset="2"/>
              </a:rPr>
              <a:t>* b) {</a:t>
            </a:r>
            <a:br>
              <a:rPr lang="en-US" dirty="0" smtClean="0">
                <a:sym typeface="Wingdings" panose="05000000000000000000" pitchFamily="2" charset="2"/>
              </a:rPr>
            </a:br>
            <a:r>
              <a:rPr lang="en-US" dirty="0" smtClean="0">
                <a:sym typeface="Wingdings" panose="05000000000000000000" pitchFamily="2" charset="2"/>
              </a:rPr>
              <a:t>	*a = *a + *b;</a:t>
            </a:r>
            <a:br>
              <a:rPr lang="en-US" dirty="0" smtClean="0">
                <a:sym typeface="Wingdings" panose="05000000000000000000" pitchFamily="2" charset="2"/>
              </a:rPr>
            </a:br>
            <a:r>
              <a:rPr lang="en-US" dirty="0" smtClean="0">
                <a:sym typeface="Wingdings" panose="05000000000000000000" pitchFamily="2" charset="2"/>
              </a:rPr>
              <a:t>}</a:t>
            </a:r>
            <a:endParaRPr lang="en-US" dirty="0">
              <a:sym typeface="Wingdings" panose="05000000000000000000" pitchFamily="2" charset="2"/>
            </a:endParaRPr>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Getting addresses and dereferencing points</a:t>
            </a:r>
            <a:endParaRPr lang="en-US" dirty="0"/>
          </a:p>
        </p:txBody>
      </p:sp>
      <p:grpSp>
        <p:nvGrpSpPr>
          <p:cNvPr id="18" name="Gruppieren 17"/>
          <p:cNvGrpSpPr/>
          <p:nvPr/>
        </p:nvGrpSpPr>
        <p:grpSpPr>
          <a:xfrm>
            <a:off x="4597781" y="5877272"/>
            <a:ext cx="1760252" cy="360040"/>
            <a:chOff x="4597781" y="5877272"/>
            <a:chExt cx="1760252" cy="360040"/>
          </a:xfrm>
        </p:grpSpPr>
        <p:sp>
          <p:nvSpPr>
            <p:cNvPr id="5" name="Rechteck 4"/>
            <p:cNvSpPr/>
            <p:nvPr/>
          </p:nvSpPr>
          <p:spPr bwMode="auto">
            <a:xfrm>
              <a:off x="5580543" y="5877272"/>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2</a:t>
              </a:r>
            </a:p>
          </p:txBody>
        </p:sp>
        <p:sp>
          <p:nvSpPr>
            <p:cNvPr id="6" name="Rechteck 5"/>
            <p:cNvSpPr/>
            <p:nvPr/>
          </p:nvSpPr>
          <p:spPr>
            <a:xfrm>
              <a:off x="4597781" y="5882308"/>
              <a:ext cx="312907" cy="349968"/>
            </a:xfrm>
            <a:prstGeom prst="rect">
              <a:avLst/>
            </a:prstGeom>
          </p:spPr>
          <p:txBody>
            <a:bodyPr wrap="none">
              <a:spAutoFit/>
            </a:bodyPr>
            <a:lstStyle/>
            <a:p>
              <a:r>
                <a:rPr lang="de-DE" dirty="0" smtClean="0">
                  <a:solidFill>
                    <a:schemeClr val="tx1"/>
                  </a:solidFill>
                  <a:latin typeface="Arial" charset="0"/>
                </a:rPr>
                <a:t>b</a:t>
              </a:r>
              <a:endParaRPr lang="de-DE" dirty="0">
                <a:solidFill>
                  <a:schemeClr val="tx1"/>
                </a:solidFill>
                <a:latin typeface="Arial" charset="0"/>
              </a:endParaRPr>
            </a:p>
          </p:txBody>
        </p:sp>
        <p:cxnSp>
          <p:nvCxnSpPr>
            <p:cNvPr id="7" name="Gerade Verbindung mit Pfeil 6"/>
            <p:cNvCxnSpPr>
              <a:endCxn id="5" idx="1"/>
            </p:cNvCxnSpPr>
            <p:nvPr/>
          </p:nvCxnSpPr>
          <p:spPr bwMode="auto">
            <a:xfrm>
              <a:off x="4878627" y="6057292"/>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Gruppieren 18"/>
          <p:cNvGrpSpPr/>
          <p:nvPr/>
        </p:nvGrpSpPr>
        <p:grpSpPr>
          <a:xfrm>
            <a:off x="4612380" y="5373216"/>
            <a:ext cx="1760252" cy="360040"/>
            <a:chOff x="4597781" y="5877272"/>
            <a:chExt cx="1760252" cy="360040"/>
          </a:xfrm>
        </p:grpSpPr>
        <p:sp>
          <p:nvSpPr>
            <p:cNvPr id="20" name="Rechteck 19"/>
            <p:cNvSpPr/>
            <p:nvPr/>
          </p:nvSpPr>
          <p:spPr bwMode="auto">
            <a:xfrm>
              <a:off x="5580543" y="5877272"/>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5</a:t>
              </a:r>
            </a:p>
          </p:txBody>
        </p:sp>
        <p:sp>
          <p:nvSpPr>
            <p:cNvPr id="21" name="Rechteck 20"/>
            <p:cNvSpPr/>
            <p:nvPr/>
          </p:nvSpPr>
          <p:spPr>
            <a:xfrm>
              <a:off x="4597781" y="5882308"/>
              <a:ext cx="312907" cy="349968"/>
            </a:xfrm>
            <a:prstGeom prst="rect">
              <a:avLst/>
            </a:prstGeom>
          </p:spPr>
          <p:txBody>
            <a:bodyPr wrap="none">
              <a:spAutoFit/>
            </a:bodyPr>
            <a:lstStyle/>
            <a:p>
              <a:r>
                <a:rPr lang="de-DE" dirty="0" smtClean="0">
                  <a:solidFill>
                    <a:schemeClr val="tx1"/>
                  </a:solidFill>
                  <a:latin typeface="Arial" charset="0"/>
                </a:rPr>
                <a:t>a</a:t>
              </a:r>
              <a:endParaRPr lang="de-DE" dirty="0">
                <a:solidFill>
                  <a:schemeClr val="tx1"/>
                </a:solidFill>
                <a:latin typeface="Arial" charset="0"/>
              </a:endParaRPr>
            </a:p>
          </p:txBody>
        </p:sp>
        <p:cxnSp>
          <p:nvCxnSpPr>
            <p:cNvPr id="22" name="Gerade Verbindung mit Pfeil 21"/>
            <p:cNvCxnSpPr>
              <a:endCxn id="20" idx="1"/>
            </p:cNvCxnSpPr>
            <p:nvPr/>
          </p:nvCxnSpPr>
          <p:spPr bwMode="auto">
            <a:xfrm>
              <a:off x="4878627" y="6057292"/>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Rechteck 22"/>
          <p:cNvSpPr/>
          <p:nvPr/>
        </p:nvSpPr>
        <p:spPr>
          <a:xfrm>
            <a:off x="5537119" y="4941168"/>
            <a:ext cx="864339" cy="349968"/>
          </a:xfrm>
          <a:prstGeom prst="rect">
            <a:avLst/>
          </a:prstGeom>
        </p:spPr>
        <p:txBody>
          <a:bodyPr wrap="none">
            <a:spAutoFit/>
          </a:bodyPr>
          <a:lstStyle/>
          <a:p>
            <a:r>
              <a:rPr lang="de-DE" dirty="0" err="1" smtClean="0">
                <a:solidFill>
                  <a:schemeClr val="tx1"/>
                </a:solidFill>
                <a:latin typeface="Arial" charset="0"/>
              </a:rPr>
              <a:t>Before</a:t>
            </a:r>
            <a:endParaRPr lang="de-DE" dirty="0">
              <a:solidFill>
                <a:schemeClr val="tx1"/>
              </a:solidFill>
              <a:latin typeface="Arial" charset="0"/>
            </a:endParaRPr>
          </a:p>
        </p:txBody>
      </p:sp>
      <p:grpSp>
        <p:nvGrpSpPr>
          <p:cNvPr id="24" name="Gruppieren 23"/>
          <p:cNvGrpSpPr/>
          <p:nvPr/>
        </p:nvGrpSpPr>
        <p:grpSpPr>
          <a:xfrm>
            <a:off x="6797954" y="5877272"/>
            <a:ext cx="1760252" cy="360040"/>
            <a:chOff x="4597781" y="5877272"/>
            <a:chExt cx="1760252" cy="360040"/>
          </a:xfrm>
        </p:grpSpPr>
        <p:sp>
          <p:nvSpPr>
            <p:cNvPr id="25" name="Rechteck 24"/>
            <p:cNvSpPr/>
            <p:nvPr/>
          </p:nvSpPr>
          <p:spPr bwMode="auto">
            <a:xfrm>
              <a:off x="5580543" y="5877272"/>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2</a:t>
              </a:r>
            </a:p>
          </p:txBody>
        </p:sp>
        <p:sp>
          <p:nvSpPr>
            <p:cNvPr id="26" name="Rechteck 25"/>
            <p:cNvSpPr/>
            <p:nvPr/>
          </p:nvSpPr>
          <p:spPr>
            <a:xfrm>
              <a:off x="4597781" y="5882308"/>
              <a:ext cx="312907" cy="349968"/>
            </a:xfrm>
            <a:prstGeom prst="rect">
              <a:avLst/>
            </a:prstGeom>
          </p:spPr>
          <p:txBody>
            <a:bodyPr wrap="none">
              <a:spAutoFit/>
            </a:bodyPr>
            <a:lstStyle/>
            <a:p>
              <a:r>
                <a:rPr lang="de-DE" dirty="0" smtClean="0">
                  <a:solidFill>
                    <a:schemeClr val="tx1"/>
                  </a:solidFill>
                  <a:latin typeface="Arial" charset="0"/>
                </a:rPr>
                <a:t>b</a:t>
              </a:r>
              <a:endParaRPr lang="de-DE" dirty="0">
                <a:solidFill>
                  <a:schemeClr val="tx1"/>
                </a:solidFill>
                <a:latin typeface="Arial" charset="0"/>
              </a:endParaRPr>
            </a:p>
          </p:txBody>
        </p:sp>
        <p:cxnSp>
          <p:nvCxnSpPr>
            <p:cNvPr id="27" name="Gerade Verbindung mit Pfeil 26"/>
            <p:cNvCxnSpPr>
              <a:endCxn id="25" idx="1"/>
            </p:cNvCxnSpPr>
            <p:nvPr/>
          </p:nvCxnSpPr>
          <p:spPr bwMode="auto">
            <a:xfrm>
              <a:off x="4878627" y="6057292"/>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 name="Gruppieren 27"/>
          <p:cNvGrpSpPr/>
          <p:nvPr/>
        </p:nvGrpSpPr>
        <p:grpSpPr>
          <a:xfrm>
            <a:off x="6812553" y="5373216"/>
            <a:ext cx="1760252" cy="360040"/>
            <a:chOff x="4597781" y="5877272"/>
            <a:chExt cx="1760252" cy="360040"/>
          </a:xfrm>
        </p:grpSpPr>
        <p:sp>
          <p:nvSpPr>
            <p:cNvPr id="29" name="Rechteck 28"/>
            <p:cNvSpPr/>
            <p:nvPr/>
          </p:nvSpPr>
          <p:spPr bwMode="auto">
            <a:xfrm>
              <a:off x="5580543" y="5877272"/>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a:solidFill>
                    <a:schemeClr val="tx1"/>
                  </a:solidFill>
                  <a:latin typeface="Arial" charset="0"/>
                </a:rPr>
                <a:t>7</a:t>
              </a:r>
              <a:endParaRPr kumimoji="0" lang="de-DE" sz="1800" b="0" i="0" u="none" strike="noStrike" cap="none" normalizeH="0" baseline="0" dirty="0" smtClean="0">
                <a:ln>
                  <a:noFill/>
                </a:ln>
                <a:solidFill>
                  <a:schemeClr val="tx1"/>
                </a:solidFill>
                <a:effectLst/>
                <a:latin typeface="Arial" charset="0"/>
              </a:endParaRPr>
            </a:p>
          </p:txBody>
        </p:sp>
        <p:sp>
          <p:nvSpPr>
            <p:cNvPr id="30" name="Rechteck 29"/>
            <p:cNvSpPr/>
            <p:nvPr/>
          </p:nvSpPr>
          <p:spPr>
            <a:xfrm>
              <a:off x="4597781" y="5882308"/>
              <a:ext cx="312907" cy="349968"/>
            </a:xfrm>
            <a:prstGeom prst="rect">
              <a:avLst/>
            </a:prstGeom>
          </p:spPr>
          <p:txBody>
            <a:bodyPr wrap="none">
              <a:spAutoFit/>
            </a:bodyPr>
            <a:lstStyle/>
            <a:p>
              <a:r>
                <a:rPr lang="de-DE" dirty="0" smtClean="0">
                  <a:solidFill>
                    <a:schemeClr val="tx1"/>
                  </a:solidFill>
                  <a:latin typeface="Arial" charset="0"/>
                </a:rPr>
                <a:t>a</a:t>
              </a:r>
              <a:endParaRPr lang="de-DE" dirty="0">
                <a:solidFill>
                  <a:schemeClr val="tx1"/>
                </a:solidFill>
                <a:latin typeface="Arial" charset="0"/>
              </a:endParaRPr>
            </a:p>
          </p:txBody>
        </p:sp>
        <p:cxnSp>
          <p:nvCxnSpPr>
            <p:cNvPr id="31" name="Gerade Verbindung mit Pfeil 30"/>
            <p:cNvCxnSpPr>
              <a:endCxn id="29" idx="1"/>
            </p:cNvCxnSpPr>
            <p:nvPr/>
          </p:nvCxnSpPr>
          <p:spPr bwMode="auto">
            <a:xfrm>
              <a:off x="4878627" y="6057292"/>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 name="Rechteck 31"/>
          <p:cNvSpPr/>
          <p:nvPr/>
        </p:nvSpPr>
        <p:spPr>
          <a:xfrm>
            <a:off x="7833473" y="4941168"/>
            <a:ext cx="671979" cy="349968"/>
          </a:xfrm>
          <a:prstGeom prst="rect">
            <a:avLst/>
          </a:prstGeom>
        </p:spPr>
        <p:txBody>
          <a:bodyPr wrap="none">
            <a:spAutoFit/>
          </a:bodyPr>
          <a:lstStyle/>
          <a:p>
            <a:r>
              <a:rPr lang="de-DE" dirty="0" smtClean="0">
                <a:solidFill>
                  <a:schemeClr val="tx1"/>
                </a:solidFill>
                <a:latin typeface="Arial" charset="0"/>
              </a:rPr>
              <a:t>After</a:t>
            </a:r>
            <a:endParaRPr lang="de-DE" dirty="0">
              <a:solidFill>
                <a:schemeClr val="tx1"/>
              </a:solidFill>
              <a:latin typeface="Arial" charset="0"/>
            </a:endParaRPr>
          </a:p>
        </p:txBody>
      </p:sp>
    </p:spTree>
    <p:extLst>
      <p:ext uri="{BB962C8B-B14F-4D97-AF65-F5344CB8AC3E}">
        <p14:creationId xmlns:p14="http://schemas.microsoft.com/office/powerpoint/2010/main" val="2895976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Allocated on the stack</a:t>
            </a:r>
          </a:p>
          <a:p>
            <a:pPr lvl="1"/>
            <a:r>
              <a:rPr lang="en-US" dirty="0" err="1" smtClean="0"/>
              <a:t>int</a:t>
            </a:r>
            <a:r>
              <a:rPr lang="en-US" dirty="0" smtClean="0"/>
              <a:t> array[3];</a:t>
            </a:r>
          </a:p>
          <a:p>
            <a:pPr lvl="1"/>
            <a:endParaRPr lang="en-US" dirty="0" smtClean="0"/>
          </a:p>
          <a:p>
            <a:r>
              <a:rPr lang="en-US" dirty="0" smtClean="0"/>
              <a:t>Array on the heap</a:t>
            </a:r>
          </a:p>
          <a:p>
            <a:pPr lvl="1"/>
            <a:r>
              <a:rPr lang="en-US" dirty="0" err="1" smtClean="0"/>
              <a:t>int</a:t>
            </a:r>
            <a:r>
              <a:rPr lang="en-US" dirty="0" smtClean="0"/>
              <a:t>* array = new </a:t>
            </a:r>
            <a:r>
              <a:rPr lang="en-US" dirty="0" err="1" smtClean="0"/>
              <a:t>int</a:t>
            </a:r>
            <a:r>
              <a:rPr lang="en-US" dirty="0" smtClean="0"/>
              <a:t>[3];</a:t>
            </a:r>
          </a:p>
          <a:p>
            <a:endParaRPr lang="en-US" dirty="0"/>
          </a:p>
          <a:p>
            <a:r>
              <a:rPr lang="en-US" dirty="0" err="1" smtClean="0"/>
              <a:t>Deallocate</a:t>
            </a:r>
            <a:r>
              <a:rPr lang="en-US" dirty="0" smtClean="0"/>
              <a:t> using operator delete[]</a:t>
            </a:r>
          </a:p>
          <a:p>
            <a:pPr lvl="1"/>
            <a:r>
              <a:rPr lang="en-US" dirty="0" smtClean="0"/>
              <a:t>delete[] array;</a:t>
            </a:r>
          </a:p>
          <a:p>
            <a:pPr lvl="1"/>
            <a:r>
              <a:rPr lang="en-US" dirty="0" smtClean="0"/>
              <a:t>Mixing up leads to undefined </a:t>
            </a:r>
            <a:r>
              <a:rPr lang="en-US" dirty="0" err="1" smtClean="0"/>
              <a:t>behaviour</a:t>
            </a:r>
            <a:endParaRPr lang="en-US" dirty="0" smtClean="0"/>
          </a:p>
          <a:p>
            <a:pPr lvl="1"/>
            <a:r>
              <a:rPr lang="en-US" dirty="0" smtClean="0"/>
              <a:t>(Also important for calling destructors)</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Arrays</a:t>
            </a:r>
            <a:endParaRPr lang="en-US" dirty="0"/>
          </a:p>
        </p:txBody>
      </p:sp>
    </p:spTree>
    <p:extLst>
      <p:ext uri="{BB962C8B-B14F-4D97-AF65-F5344CB8AC3E}">
        <p14:creationId xmlns:p14="http://schemas.microsoft.com/office/powerpoint/2010/main" val="228484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Preliminary</a:t>
            </a:r>
            <a:r>
              <a:rPr lang="de-DE" dirty="0" smtClean="0"/>
              <a:t> </a:t>
            </a:r>
            <a:r>
              <a:rPr lang="de-DE" dirty="0" err="1" smtClean="0"/>
              <a:t>timetable</a:t>
            </a:r>
            <a:endParaRPr lang="de-DE" dirty="0"/>
          </a:p>
        </p:txBody>
      </p:sp>
      <p:graphicFrame>
        <p:nvGraphicFramePr>
          <p:cNvPr id="5" name="Tabelle 4"/>
          <p:cNvGraphicFramePr>
            <a:graphicFrameLocks noGrp="1"/>
          </p:cNvGraphicFramePr>
          <p:nvPr>
            <p:extLst>
              <p:ext uri="{D42A27DB-BD31-4B8C-83A1-F6EECF244321}">
                <p14:modId xmlns:p14="http://schemas.microsoft.com/office/powerpoint/2010/main" val="1750814395"/>
              </p:ext>
            </p:extLst>
          </p:nvPr>
        </p:nvGraphicFramePr>
        <p:xfrm>
          <a:off x="251520" y="1700808"/>
          <a:ext cx="8640960" cy="4942840"/>
        </p:xfrm>
        <a:graphic>
          <a:graphicData uri="http://schemas.openxmlformats.org/drawingml/2006/table">
            <a:tbl>
              <a:tblPr firstRow="1" bandRow="1">
                <a:tableStyleId>{21E4AEA4-8DFA-4A89-87EB-49C32662AFE0}</a:tableStyleId>
              </a:tblPr>
              <a:tblGrid>
                <a:gridCol w="1656184"/>
                <a:gridCol w="1584176"/>
                <a:gridCol w="5400600"/>
              </a:tblGrid>
              <a:tr h="370840">
                <a:tc>
                  <a:txBody>
                    <a:bodyPr/>
                    <a:lstStyle/>
                    <a:p>
                      <a:r>
                        <a:rPr lang="de-DE" dirty="0" err="1" smtClean="0"/>
                        <a:t>Lecture</a:t>
                      </a:r>
                      <a:r>
                        <a:rPr lang="de-DE" dirty="0" smtClean="0"/>
                        <a:t> </a:t>
                      </a:r>
                      <a:r>
                        <a:rPr lang="de-DE" dirty="0" err="1" smtClean="0"/>
                        <a:t>No</a:t>
                      </a:r>
                      <a:r>
                        <a:rPr lang="de-DE" dirty="0" smtClean="0"/>
                        <a:t>.</a:t>
                      </a:r>
                      <a:endParaRPr lang="de-DE" dirty="0"/>
                    </a:p>
                  </a:txBody>
                  <a:tcPr/>
                </a:tc>
                <a:tc>
                  <a:txBody>
                    <a:bodyPr/>
                    <a:lstStyle/>
                    <a:p>
                      <a:r>
                        <a:rPr lang="de-DE" dirty="0" smtClean="0"/>
                        <a:t>Date</a:t>
                      </a:r>
                      <a:endParaRPr lang="de-DE" dirty="0"/>
                    </a:p>
                  </a:txBody>
                  <a:tcPr/>
                </a:tc>
                <a:tc>
                  <a:txBody>
                    <a:bodyPr/>
                    <a:lstStyle/>
                    <a:p>
                      <a:r>
                        <a:rPr lang="de-DE" dirty="0" smtClean="0"/>
                        <a:t>Topic</a:t>
                      </a:r>
                      <a:endParaRPr lang="de-DE" dirty="0"/>
                    </a:p>
                  </a:txBody>
                  <a:tcPr/>
                </a:tc>
              </a:tr>
              <a:tr h="288000">
                <a:tc>
                  <a:txBody>
                    <a:bodyPr/>
                    <a:lstStyle/>
                    <a:p>
                      <a:pPr algn="l"/>
                      <a:r>
                        <a:rPr lang="de-DE" sz="1400" dirty="0" smtClean="0">
                          <a:latin typeface="+mn-lt"/>
                        </a:rPr>
                        <a:t>1</a:t>
                      </a:r>
                      <a:endParaRPr lang="de-DE" sz="1400" dirty="0">
                        <a:latin typeface="+mn-lt"/>
                      </a:endParaRPr>
                    </a:p>
                  </a:txBody>
                  <a:tcPr/>
                </a:tc>
                <a:tc>
                  <a:txBody>
                    <a:bodyPr/>
                    <a:lstStyle/>
                    <a:p>
                      <a:pPr algn="l" fontAlgn="b"/>
                      <a:r>
                        <a:rPr lang="de-DE" sz="1400" b="0" i="0" u="none" strike="noStrike" dirty="0" smtClean="0">
                          <a:solidFill>
                            <a:srgbClr val="000000"/>
                          </a:solidFill>
                          <a:effectLst/>
                          <a:latin typeface="+mn-lt"/>
                        </a:rPr>
                        <a:t>17.10.2014</a:t>
                      </a:r>
                      <a:endParaRPr lang="de-DE" sz="1400" b="0" i="0" u="none" strike="noStrike" dirty="0">
                        <a:solidFill>
                          <a:srgbClr val="000000"/>
                        </a:solidFill>
                        <a:effectLst/>
                        <a:latin typeface="+mn-lt"/>
                      </a:endParaRPr>
                    </a:p>
                  </a:txBody>
                  <a:tcPr/>
                </a:tc>
                <a:tc>
                  <a:txBody>
                    <a:bodyPr/>
                    <a:lstStyle/>
                    <a:p>
                      <a:pPr algn="l" fontAlgn="b"/>
                      <a:r>
                        <a:rPr lang="de-DE" sz="1400" b="0" i="0" u="none" strike="noStrike" dirty="0">
                          <a:solidFill>
                            <a:srgbClr val="000000"/>
                          </a:solidFill>
                          <a:effectLst/>
                          <a:latin typeface="+mn-lt"/>
                        </a:rPr>
                        <a:t>Basic Input &amp; Output</a:t>
                      </a:r>
                    </a:p>
                  </a:txBody>
                  <a:tcPr marL="9525" marR="9525" marT="9525" marB="0" anchor="b"/>
                </a:tc>
              </a:tr>
              <a:tr h="288000">
                <a:tc>
                  <a:txBody>
                    <a:bodyPr/>
                    <a:lstStyle/>
                    <a:p>
                      <a:pPr algn="l"/>
                      <a:r>
                        <a:rPr lang="de-DE" sz="1400" b="1" dirty="0" smtClean="0">
                          <a:latin typeface="+mn-lt"/>
                        </a:rPr>
                        <a:t>2</a:t>
                      </a:r>
                      <a:endParaRPr lang="de-DE" sz="1400" b="1" dirty="0">
                        <a:latin typeface="+mn-lt"/>
                      </a:endParaRPr>
                    </a:p>
                  </a:txBody>
                  <a:tcPr/>
                </a:tc>
                <a:tc>
                  <a:txBody>
                    <a:bodyPr/>
                    <a:lstStyle/>
                    <a:p>
                      <a:pPr algn="l" fontAlgn="b"/>
                      <a:r>
                        <a:rPr lang="de-DE" sz="1400" b="1" i="0" u="none" strike="noStrike" dirty="0">
                          <a:solidFill>
                            <a:srgbClr val="000000"/>
                          </a:solidFill>
                          <a:effectLst/>
                          <a:latin typeface="+mn-lt"/>
                        </a:rPr>
                        <a:t>24.10.2014</a:t>
                      </a:r>
                    </a:p>
                  </a:txBody>
                  <a:tcPr marL="9525" marR="9525" marT="9525" marB="0" anchor="b"/>
                </a:tc>
                <a:tc>
                  <a:txBody>
                    <a:bodyPr/>
                    <a:lstStyle/>
                    <a:p>
                      <a:pPr algn="l" fontAlgn="b"/>
                      <a:r>
                        <a:rPr lang="de-DE" sz="1400" b="1" i="0" u="none" strike="noStrike" dirty="0">
                          <a:solidFill>
                            <a:srgbClr val="000000"/>
                          </a:solidFill>
                          <a:effectLst/>
                          <a:latin typeface="+mn-lt"/>
                        </a:rPr>
                        <a:t>Timing &amp; Basic Game </a:t>
                      </a:r>
                      <a:r>
                        <a:rPr lang="de-DE" sz="1400" b="1" i="0" u="none" strike="noStrike" dirty="0" err="1">
                          <a:solidFill>
                            <a:srgbClr val="000000"/>
                          </a:solidFill>
                          <a:effectLst/>
                          <a:latin typeface="+mn-lt"/>
                        </a:rPr>
                        <a:t>Mechanics</a:t>
                      </a:r>
                      <a:endParaRPr lang="de-DE" sz="1400" b="1" i="0" u="none" strike="noStrike" dirty="0">
                        <a:solidFill>
                          <a:srgbClr val="000000"/>
                        </a:solidFill>
                        <a:effectLst/>
                        <a:latin typeface="+mn-lt"/>
                      </a:endParaRPr>
                    </a:p>
                  </a:txBody>
                  <a:tcPr marL="9525" marR="9525" marT="9525" marB="0" anchor="b"/>
                </a:tc>
              </a:tr>
              <a:tr h="288000">
                <a:tc>
                  <a:txBody>
                    <a:bodyPr/>
                    <a:lstStyle/>
                    <a:p>
                      <a:pPr algn="l"/>
                      <a:r>
                        <a:rPr lang="de-DE" sz="1400" dirty="0" smtClean="0">
                          <a:latin typeface="+mn-lt"/>
                        </a:rPr>
                        <a:t>3</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31.10.2014</a:t>
                      </a:r>
                    </a:p>
                  </a:txBody>
                  <a:tcPr marL="9525" marR="9525" marT="9525" marB="0" anchor="b"/>
                </a:tc>
                <a:tc>
                  <a:txBody>
                    <a:bodyPr/>
                    <a:lstStyle/>
                    <a:p>
                      <a:pPr algn="l" fontAlgn="b"/>
                      <a:r>
                        <a:rPr lang="de-DE" sz="1400" b="0" i="0" u="none" strike="noStrike">
                          <a:solidFill>
                            <a:srgbClr val="000000"/>
                          </a:solidFill>
                          <a:effectLst/>
                          <a:latin typeface="+mn-lt"/>
                        </a:rPr>
                        <a:t>Software Rendering 1</a:t>
                      </a:r>
                    </a:p>
                  </a:txBody>
                  <a:tcPr marL="9525" marR="9525" marT="9525" marB="0" anchor="b"/>
                </a:tc>
              </a:tr>
              <a:tr h="288000">
                <a:tc>
                  <a:txBody>
                    <a:bodyPr/>
                    <a:lstStyle/>
                    <a:p>
                      <a:pPr algn="l"/>
                      <a:r>
                        <a:rPr lang="de-DE" sz="1400" dirty="0" smtClean="0">
                          <a:latin typeface="+mn-lt"/>
                        </a:rPr>
                        <a:t>4</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07.11.2014</a:t>
                      </a:r>
                    </a:p>
                  </a:txBody>
                  <a:tcPr marL="9525" marR="9525" marT="9525" marB="0" anchor="b"/>
                </a:tc>
                <a:tc>
                  <a:txBody>
                    <a:bodyPr/>
                    <a:lstStyle/>
                    <a:p>
                      <a:pPr algn="l" fontAlgn="b"/>
                      <a:r>
                        <a:rPr lang="de-DE" sz="1400" b="0" i="0" u="none" strike="noStrike">
                          <a:solidFill>
                            <a:srgbClr val="000000"/>
                          </a:solidFill>
                          <a:effectLst/>
                          <a:latin typeface="+mn-lt"/>
                        </a:rPr>
                        <a:t>Software Rendering 2</a:t>
                      </a:r>
                    </a:p>
                  </a:txBody>
                  <a:tcPr marL="9525" marR="9525" marT="9525" marB="0" anchor="b"/>
                </a:tc>
              </a:tr>
              <a:tr h="288000">
                <a:tc>
                  <a:txBody>
                    <a:bodyPr/>
                    <a:lstStyle/>
                    <a:p>
                      <a:pPr algn="l"/>
                      <a:r>
                        <a:rPr lang="de-DE" sz="1400" dirty="0" smtClean="0">
                          <a:latin typeface="+mn-lt"/>
                        </a:rPr>
                        <a:t>5</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14.11.2014</a:t>
                      </a:r>
                    </a:p>
                  </a:txBody>
                  <a:tcPr marL="9525" marR="9525" marT="9525" marB="0" anchor="b"/>
                </a:tc>
                <a:tc>
                  <a:txBody>
                    <a:bodyPr/>
                    <a:lstStyle/>
                    <a:p>
                      <a:pPr algn="l" fontAlgn="b"/>
                      <a:r>
                        <a:rPr lang="de-DE" sz="1400" b="0" i="0" u="none" strike="noStrike" dirty="0">
                          <a:solidFill>
                            <a:srgbClr val="000000"/>
                          </a:solidFill>
                          <a:effectLst/>
                          <a:latin typeface="+mn-lt"/>
                        </a:rPr>
                        <a:t>Basic Hardware Rendering</a:t>
                      </a:r>
                    </a:p>
                  </a:txBody>
                  <a:tcPr marL="9525" marR="9525" marT="9525" marB="0" anchor="b"/>
                </a:tc>
              </a:tr>
              <a:tr h="288000">
                <a:tc>
                  <a:txBody>
                    <a:bodyPr/>
                    <a:lstStyle/>
                    <a:p>
                      <a:pPr algn="l"/>
                      <a:r>
                        <a:rPr lang="de-DE" sz="1400" dirty="0" smtClean="0">
                          <a:latin typeface="+mn-lt"/>
                        </a:rPr>
                        <a:t>6</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21.11.2014</a:t>
                      </a:r>
                    </a:p>
                  </a:txBody>
                  <a:tcPr marL="9525" marR="9525" marT="9525" marB="0" anchor="b"/>
                </a:tc>
                <a:tc>
                  <a:txBody>
                    <a:bodyPr/>
                    <a:lstStyle/>
                    <a:p>
                      <a:pPr algn="l" fontAlgn="b"/>
                      <a:r>
                        <a:rPr lang="de-DE" sz="1400" b="0" i="0" u="none" strike="noStrike" dirty="0" err="1">
                          <a:solidFill>
                            <a:srgbClr val="000000"/>
                          </a:solidFill>
                          <a:effectLst/>
                          <a:latin typeface="+mn-lt"/>
                        </a:rPr>
                        <a:t>Animations</a:t>
                      </a:r>
                      <a:endParaRPr lang="de-DE" sz="1400" b="0" i="0" u="none" strike="noStrike" dirty="0">
                        <a:solidFill>
                          <a:srgbClr val="000000"/>
                        </a:solidFill>
                        <a:effectLst/>
                        <a:latin typeface="+mn-lt"/>
                      </a:endParaRPr>
                    </a:p>
                  </a:txBody>
                  <a:tcPr marL="9525" marR="9525" marT="9525" marB="0" anchor="b"/>
                </a:tc>
              </a:tr>
              <a:tr h="288000">
                <a:tc>
                  <a:txBody>
                    <a:bodyPr/>
                    <a:lstStyle/>
                    <a:p>
                      <a:pPr algn="l"/>
                      <a:r>
                        <a:rPr lang="de-DE" sz="1400" dirty="0" smtClean="0">
                          <a:latin typeface="+mn-lt"/>
                        </a:rPr>
                        <a:t>7</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28.11.2014</a:t>
                      </a:r>
                    </a:p>
                  </a:txBody>
                  <a:tcPr marL="9525" marR="9525" marT="9525" marB="0" anchor="b"/>
                </a:tc>
                <a:tc>
                  <a:txBody>
                    <a:bodyPr/>
                    <a:lstStyle/>
                    <a:p>
                      <a:pPr algn="l" fontAlgn="b"/>
                      <a:r>
                        <a:rPr lang="de-DE" sz="1400" b="0" i="0" u="none" strike="noStrike" dirty="0" err="1">
                          <a:solidFill>
                            <a:srgbClr val="000000"/>
                          </a:solidFill>
                          <a:effectLst/>
                          <a:latin typeface="+mn-lt"/>
                        </a:rPr>
                        <a:t>Physically-based</a:t>
                      </a:r>
                      <a:r>
                        <a:rPr lang="de-DE" sz="1400" b="0" i="0" u="none" strike="noStrike" dirty="0">
                          <a:solidFill>
                            <a:srgbClr val="000000"/>
                          </a:solidFill>
                          <a:effectLst/>
                          <a:latin typeface="+mn-lt"/>
                        </a:rPr>
                        <a:t> Rendering</a:t>
                      </a:r>
                    </a:p>
                  </a:txBody>
                  <a:tcPr marL="9525" marR="9525" marT="9525" marB="0" anchor="b"/>
                </a:tc>
              </a:tr>
              <a:tr h="288000">
                <a:tc>
                  <a:txBody>
                    <a:bodyPr/>
                    <a:lstStyle/>
                    <a:p>
                      <a:pPr algn="l"/>
                      <a:r>
                        <a:rPr lang="de-DE" sz="1400" dirty="0" smtClean="0">
                          <a:latin typeface="+mn-lt"/>
                        </a:rPr>
                        <a:t>8</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05.12.2014</a:t>
                      </a:r>
                    </a:p>
                  </a:txBody>
                  <a:tcPr marL="9525" marR="9525" marT="9525" marB="0" anchor="b"/>
                </a:tc>
                <a:tc>
                  <a:txBody>
                    <a:bodyPr/>
                    <a:lstStyle/>
                    <a:p>
                      <a:pPr algn="l" fontAlgn="b"/>
                      <a:r>
                        <a:rPr lang="de-DE" sz="1400" b="0" i="0" u="none" strike="noStrike" dirty="0" err="1">
                          <a:solidFill>
                            <a:srgbClr val="000000"/>
                          </a:solidFill>
                          <a:effectLst/>
                          <a:latin typeface="+mn-lt"/>
                        </a:rPr>
                        <a:t>Physics</a:t>
                      </a:r>
                      <a:r>
                        <a:rPr lang="de-DE" sz="1400" b="0" i="0" u="none" strike="noStrike" dirty="0">
                          <a:solidFill>
                            <a:srgbClr val="000000"/>
                          </a:solidFill>
                          <a:effectLst/>
                          <a:latin typeface="+mn-lt"/>
                        </a:rPr>
                        <a:t> 1</a:t>
                      </a:r>
                    </a:p>
                  </a:txBody>
                  <a:tcPr marL="9525" marR="9525" marT="9525" marB="0" anchor="b"/>
                </a:tc>
              </a:tr>
              <a:tr h="288000">
                <a:tc>
                  <a:txBody>
                    <a:bodyPr/>
                    <a:lstStyle/>
                    <a:p>
                      <a:pPr algn="l"/>
                      <a:r>
                        <a:rPr lang="de-DE" sz="1400" dirty="0" smtClean="0">
                          <a:latin typeface="+mn-lt"/>
                        </a:rPr>
                        <a:t>9</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12.12.2014</a:t>
                      </a:r>
                    </a:p>
                  </a:txBody>
                  <a:tcPr marL="9525" marR="9525" marT="9525" marB="0" anchor="b"/>
                </a:tc>
                <a:tc>
                  <a:txBody>
                    <a:bodyPr/>
                    <a:lstStyle/>
                    <a:p>
                      <a:pPr algn="l" fontAlgn="b"/>
                      <a:r>
                        <a:rPr lang="de-DE" sz="1400" b="0" i="0" u="none" strike="noStrike" dirty="0" err="1">
                          <a:solidFill>
                            <a:srgbClr val="000000"/>
                          </a:solidFill>
                          <a:effectLst/>
                          <a:latin typeface="+mn-lt"/>
                        </a:rPr>
                        <a:t>Physics</a:t>
                      </a:r>
                      <a:r>
                        <a:rPr lang="de-DE" sz="1400" b="0" i="0" u="none" strike="noStrike" dirty="0">
                          <a:solidFill>
                            <a:srgbClr val="000000"/>
                          </a:solidFill>
                          <a:effectLst/>
                          <a:latin typeface="+mn-lt"/>
                        </a:rPr>
                        <a:t> 2</a:t>
                      </a:r>
                    </a:p>
                  </a:txBody>
                  <a:tcPr marL="9525" marR="9525" marT="9525" marB="0" anchor="b"/>
                </a:tc>
              </a:tr>
              <a:tr h="288000">
                <a:tc>
                  <a:txBody>
                    <a:bodyPr/>
                    <a:lstStyle/>
                    <a:p>
                      <a:pPr algn="l"/>
                      <a:r>
                        <a:rPr lang="de-DE" sz="1400" dirty="0" smtClean="0">
                          <a:latin typeface="+mn-lt"/>
                        </a:rPr>
                        <a:t>10</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19.12.2014</a:t>
                      </a:r>
                    </a:p>
                  </a:txBody>
                  <a:tcPr marL="9525" marR="9525" marT="9525" marB="0" anchor="b"/>
                </a:tc>
                <a:tc>
                  <a:txBody>
                    <a:bodyPr/>
                    <a:lstStyle/>
                    <a:p>
                      <a:pPr algn="l" fontAlgn="b"/>
                      <a:r>
                        <a:rPr lang="de-DE" sz="1400" b="0" i="0" u="none" strike="noStrike" dirty="0">
                          <a:solidFill>
                            <a:srgbClr val="000000"/>
                          </a:solidFill>
                          <a:effectLst/>
                          <a:latin typeface="+mn-lt"/>
                        </a:rPr>
                        <a:t>Scripting</a:t>
                      </a:r>
                    </a:p>
                  </a:txBody>
                  <a:tcPr marL="9525" marR="9525" marT="9525" marB="0" anchor="b"/>
                </a:tc>
              </a:tr>
              <a:tr h="288000">
                <a:tc>
                  <a:txBody>
                    <a:bodyPr/>
                    <a:lstStyle/>
                    <a:p>
                      <a:pPr algn="l"/>
                      <a:r>
                        <a:rPr lang="de-DE" sz="1400" dirty="0" smtClean="0">
                          <a:latin typeface="+mn-lt"/>
                        </a:rPr>
                        <a:t>11</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16.01.2015</a:t>
                      </a:r>
                    </a:p>
                  </a:txBody>
                  <a:tcPr marL="9525" marR="9525" marT="9525" marB="0" anchor="b"/>
                </a:tc>
                <a:tc>
                  <a:txBody>
                    <a:bodyPr/>
                    <a:lstStyle/>
                    <a:p>
                      <a:pPr algn="l" fontAlgn="b"/>
                      <a:r>
                        <a:rPr lang="de-DE" sz="1400" b="0" i="0" u="none" strike="noStrike" dirty="0" err="1">
                          <a:solidFill>
                            <a:srgbClr val="000000"/>
                          </a:solidFill>
                          <a:effectLst/>
                          <a:latin typeface="+mn-lt"/>
                        </a:rPr>
                        <a:t>Compression</a:t>
                      </a:r>
                      <a:r>
                        <a:rPr lang="de-DE" sz="1400" b="0" i="0" u="none" strike="noStrike" dirty="0">
                          <a:solidFill>
                            <a:srgbClr val="000000"/>
                          </a:solidFill>
                          <a:effectLst/>
                          <a:latin typeface="+mn-lt"/>
                        </a:rPr>
                        <a:t> &amp; Streaming</a:t>
                      </a:r>
                    </a:p>
                  </a:txBody>
                  <a:tcPr marL="9525" marR="9525" marT="9525" marB="0" anchor="b"/>
                </a:tc>
              </a:tr>
              <a:tr h="288000">
                <a:tc>
                  <a:txBody>
                    <a:bodyPr/>
                    <a:lstStyle/>
                    <a:p>
                      <a:pPr algn="l"/>
                      <a:r>
                        <a:rPr lang="de-DE" sz="1400" dirty="0" smtClean="0">
                          <a:latin typeface="+mn-lt"/>
                        </a:rPr>
                        <a:t>12</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23.01.2015</a:t>
                      </a:r>
                    </a:p>
                  </a:txBody>
                  <a:tcPr marL="9525" marR="9525" marT="9525" marB="0" anchor="b"/>
                </a:tc>
                <a:tc>
                  <a:txBody>
                    <a:bodyPr/>
                    <a:lstStyle/>
                    <a:p>
                      <a:pPr algn="l" fontAlgn="b"/>
                      <a:r>
                        <a:rPr lang="de-DE" sz="1400" b="0" i="0" u="none" strike="noStrike" dirty="0">
                          <a:solidFill>
                            <a:srgbClr val="000000"/>
                          </a:solidFill>
                          <a:effectLst/>
                          <a:latin typeface="+mn-lt"/>
                        </a:rPr>
                        <a:t>Multiplayer</a:t>
                      </a:r>
                    </a:p>
                  </a:txBody>
                  <a:tcPr marL="9525" marR="9525" marT="9525" marB="0" anchor="b"/>
                </a:tc>
              </a:tr>
              <a:tr h="288000">
                <a:tc>
                  <a:txBody>
                    <a:bodyPr/>
                    <a:lstStyle/>
                    <a:p>
                      <a:pPr algn="l"/>
                      <a:r>
                        <a:rPr lang="de-DE" sz="1400" dirty="0" smtClean="0">
                          <a:latin typeface="+mn-lt"/>
                        </a:rPr>
                        <a:t>13</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30.01.2015</a:t>
                      </a:r>
                    </a:p>
                  </a:txBody>
                  <a:tcPr marL="9525" marR="9525" marT="9525" marB="0" anchor="b"/>
                </a:tc>
                <a:tc>
                  <a:txBody>
                    <a:bodyPr/>
                    <a:lstStyle/>
                    <a:p>
                      <a:pPr algn="l" fontAlgn="b"/>
                      <a:r>
                        <a:rPr lang="de-DE" sz="1400" b="0" i="0" u="none" strike="noStrike" dirty="0">
                          <a:solidFill>
                            <a:srgbClr val="000000"/>
                          </a:solidFill>
                          <a:effectLst/>
                          <a:latin typeface="+mn-lt"/>
                        </a:rPr>
                        <a:t>Audio</a:t>
                      </a:r>
                    </a:p>
                  </a:txBody>
                  <a:tcPr marL="9525" marR="9525" marT="9525" marB="0" anchor="b"/>
                </a:tc>
              </a:tr>
              <a:tr h="288000">
                <a:tc>
                  <a:txBody>
                    <a:bodyPr/>
                    <a:lstStyle/>
                    <a:p>
                      <a:pPr algn="l"/>
                      <a:r>
                        <a:rPr lang="de-DE" sz="1400" dirty="0" smtClean="0">
                          <a:latin typeface="+mn-lt"/>
                        </a:rPr>
                        <a:t>14</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06.02.2015</a:t>
                      </a:r>
                    </a:p>
                  </a:txBody>
                  <a:tcPr marL="9525" marR="9525" marT="9525" marB="0" anchor="b"/>
                </a:tc>
                <a:tc>
                  <a:txBody>
                    <a:bodyPr/>
                    <a:lstStyle/>
                    <a:p>
                      <a:pPr algn="l" fontAlgn="b"/>
                      <a:r>
                        <a:rPr lang="de-DE" sz="1400" b="0" i="0" u="none" strike="noStrike" dirty="0" err="1">
                          <a:solidFill>
                            <a:srgbClr val="000000"/>
                          </a:solidFill>
                          <a:effectLst/>
                          <a:latin typeface="+mn-lt"/>
                        </a:rPr>
                        <a:t>Procedural</a:t>
                      </a:r>
                      <a:r>
                        <a:rPr lang="de-DE" sz="1400" b="0" i="0" u="none" strike="noStrike" dirty="0">
                          <a:solidFill>
                            <a:srgbClr val="000000"/>
                          </a:solidFill>
                          <a:effectLst/>
                          <a:latin typeface="+mn-lt"/>
                        </a:rPr>
                        <a:t> Content Generation</a:t>
                      </a:r>
                    </a:p>
                  </a:txBody>
                  <a:tcPr marL="9525" marR="9525" marT="9525" marB="0" anchor="b"/>
                </a:tc>
              </a:tr>
              <a:tr h="288000">
                <a:tc>
                  <a:txBody>
                    <a:bodyPr/>
                    <a:lstStyle/>
                    <a:p>
                      <a:pPr algn="l"/>
                      <a:r>
                        <a:rPr lang="de-DE" sz="1400" dirty="0" smtClean="0">
                          <a:latin typeface="+mn-lt"/>
                        </a:rPr>
                        <a:t>15</a:t>
                      </a:r>
                      <a:endParaRPr lang="de-DE" sz="1400" dirty="0">
                        <a:latin typeface="+mn-lt"/>
                      </a:endParaRPr>
                    </a:p>
                  </a:txBody>
                  <a:tcPr/>
                </a:tc>
                <a:tc>
                  <a:txBody>
                    <a:bodyPr/>
                    <a:lstStyle/>
                    <a:p>
                      <a:pPr algn="l" fontAlgn="b"/>
                      <a:r>
                        <a:rPr lang="de-DE" sz="1400" b="0" i="0" u="none" strike="noStrike" dirty="0">
                          <a:solidFill>
                            <a:srgbClr val="000000"/>
                          </a:solidFill>
                          <a:effectLst/>
                          <a:latin typeface="+mn-lt"/>
                        </a:rPr>
                        <a:t>13.02.2015</a:t>
                      </a:r>
                    </a:p>
                  </a:txBody>
                  <a:tcPr marL="9525" marR="9525" marT="9525" marB="0" anchor="b"/>
                </a:tc>
                <a:tc>
                  <a:txBody>
                    <a:bodyPr/>
                    <a:lstStyle/>
                    <a:p>
                      <a:pPr algn="l" fontAlgn="b"/>
                      <a:r>
                        <a:rPr lang="de-DE" sz="1400" b="0" i="0" u="none" strike="noStrike" dirty="0">
                          <a:solidFill>
                            <a:srgbClr val="000000"/>
                          </a:solidFill>
                          <a:effectLst/>
                          <a:latin typeface="+mn-lt"/>
                        </a:rPr>
                        <a:t>AI</a:t>
                      </a:r>
                    </a:p>
                  </a:txBody>
                  <a:tcPr marL="9525" marR="9525" marT="9525" marB="0" anchor="b"/>
                </a:tc>
              </a:tr>
            </a:tbl>
          </a:graphicData>
        </a:graphic>
      </p:graphicFrame>
    </p:spTree>
    <p:extLst>
      <p:ext uri="{BB962C8B-B14F-4D97-AF65-F5344CB8AC3E}">
        <p14:creationId xmlns:p14="http://schemas.microsoft.com/office/powerpoint/2010/main" val="3666907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Referenced using their first element</a:t>
            </a:r>
          </a:p>
          <a:p>
            <a:pPr lvl="1"/>
            <a:r>
              <a:rPr lang="en-US" dirty="0" err="1" smtClean="0"/>
              <a:t>int</a:t>
            </a:r>
            <a:r>
              <a:rPr lang="en-US" dirty="0" smtClean="0"/>
              <a:t> array[3];</a:t>
            </a:r>
          </a:p>
          <a:p>
            <a:pPr lvl="1"/>
            <a:r>
              <a:rPr lang="en-US" dirty="0" err="1" smtClean="0"/>
              <a:t>int</a:t>
            </a:r>
            <a:r>
              <a:rPr lang="en-US" dirty="0" smtClean="0"/>
              <a:t> *a = &amp;array;</a:t>
            </a:r>
          </a:p>
          <a:p>
            <a:pPr lvl="2"/>
            <a:r>
              <a:rPr lang="en-US" dirty="0" smtClean="0"/>
              <a:t>a points to the first element of array</a:t>
            </a:r>
          </a:p>
          <a:p>
            <a:pPr lvl="1"/>
            <a:endParaRPr lang="en-US" dirty="0"/>
          </a:p>
          <a:p>
            <a:r>
              <a:rPr lang="en-US" dirty="0" smtClean="0"/>
              <a:t>Also legal</a:t>
            </a:r>
          </a:p>
          <a:p>
            <a:pPr lvl="1"/>
            <a:r>
              <a:rPr lang="en-US" dirty="0" err="1" smtClean="0"/>
              <a:t>bar_ref</a:t>
            </a:r>
            <a:r>
              <a:rPr lang="en-US" dirty="0" smtClean="0"/>
              <a:t>(&amp;array, &amp;array);</a:t>
            </a:r>
          </a:p>
          <a:p>
            <a:pPr lvl="1"/>
            <a:endParaRPr lang="en-US" dirty="0"/>
          </a:p>
          <a:p>
            <a:r>
              <a:rPr lang="en-US" dirty="0" smtClean="0"/>
              <a:t>Pointer </a:t>
            </a:r>
            <a:r>
              <a:rPr lang="en-US" dirty="0" err="1" smtClean="0"/>
              <a:t>arithmetics</a:t>
            </a:r>
            <a:endParaRPr lang="en-US" dirty="0" smtClean="0"/>
          </a:p>
          <a:p>
            <a:pPr lvl="1"/>
            <a:r>
              <a:rPr lang="en-US" dirty="0" smtClean="0"/>
              <a:t>Pointers behave like </a:t>
            </a:r>
            <a:r>
              <a:rPr lang="en-US" dirty="0" err="1" smtClean="0"/>
              <a:t>ints</a:t>
            </a:r>
            <a:endParaRPr lang="en-US" dirty="0" smtClean="0"/>
          </a:p>
          <a:p>
            <a:pPr lvl="2"/>
            <a:r>
              <a:rPr lang="en-US" dirty="0" smtClean="0"/>
              <a:t>Addition, Subtraction, …</a:t>
            </a:r>
          </a:p>
          <a:p>
            <a:pPr lvl="1"/>
            <a:r>
              <a:rPr lang="en-US" dirty="0" smtClean="0"/>
              <a:t>Evil to operate outside the allocated memory of the array</a:t>
            </a:r>
          </a:p>
          <a:p>
            <a:pPr lvl="2"/>
            <a:r>
              <a:rPr lang="en-US" dirty="0" smtClean="0"/>
              <a:t>No bounds checking</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Referencing arrays</a:t>
            </a:r>
            <a:endParaRPr lang="en-US" dirty="0"/>
          </a:p>
        </p:txBody>
      </p:sp>
      <p:sp>
        <p:nvSpPr>
          <p:cNvPr id="5" name="Rechteck 4"/>
          <p:cNvSpPr/>
          <p:nvPr/>
        </p:nvSpPr>
        <p:spPr bwMode="auto">
          <a:xfrm>
            <a:off x="6314790" y="1697507"/>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1505</a:t>
            </a:r>
          </a:p>
        </p:txBody>
      </p:sp>
      <p:sp>
        <p:nvSpPr>
          <p:cNvPr id="12" name="Rechteck 11"/>
          <p:cNvSpPr/>
          <p:nvPr/>
        </p:nvSpPr>
        <p:spPr>
          <a:xfrm>
            <a:off x="5332028" y="1702543"/>
            <a:ext cx="312907" cy="349968"/>
          </a:xfrm>
          <a:prstGeom prst="rect">
            <a:avLst/>
          </a:prstGeom>
        </p:spPr>
        <p:txBody>
          <a:bodyPr wrap="none">
            <a:spAutoFit/>
          </a:bodyPr>
          <a:lstStyle/>
          <a:p>
            <a:r>
              <a:rPr lang="de-DE" dirty="0" smtClean="0">
                <a:solidFill>
                  <a:schemeClr val="tx1"/>
                </a:solidFill>
                <a:latin typeface="Arial" charset="0"/>
              </a:rPr>
              <a:t>a</a:t>
            </a:r>
            <a:endParaRPr lang="de-DE" dirty="0">
              <a:solidFill>
                <a:schemeClr val="tx1"/>
              </a:solidFill>
              <a:latin typeface="Arial" charset="0"/>
            </a:endParaRPr>
          </a:p>
        </p:txBody>
      </p:sp>
      <p:cxnSp>
        <p:nvCxnSpPr>
          <p:cNvPr id="13" name="Gerade Verbindung mit Pfeil 12"/>
          <p:cNvCxnSpPr>
            <a:endCxn id="5" idx="1"/>
          </p:cNvCxnSpPr>
          <p:nvPr/>
        </p:nvCxnSpPr>
        <p:spPr bwMode="auto">
          <a:xfrm>
            <a:off x="5612874" y="1877527"/>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hteck 15"/>
          <p:cNvSpPr/>
          <p:nvPr/>
        </p:nvSpPr>
        <p:spPr bwMode="auto">
          <a:xfrm>
            <a:off x="7092280" y="1697507"/>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-5123</a:t>
            </a:r>
          </a:p>
        </p:txBody>
      </p:sp>
      <p:sp>
        <p:nvSpPr>
          <p:cNvPr id="17" name="Rechteck 16"/>
          <p:cNvSpPr/>
          <p:nvPr/>
        </p:nvSpPr>
        <p:spPr bwMode="auto">
          <a:xfrm>
            <a:off x="7869770" y="1697507"/>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8</a:t>
            </a:r>
          </a:p>
        </p:txBody>
      </p:sp>
      <p:sp>
        <p:nvSpPr>
          <p:cNvPr id="18" name="Rechteck 17"/>
          <p:cNvSpPr/>
          <p:nvPr/>
        </p:nvSpPr>
        <p:spPr bwMode="auto">
          <a:xfrm>
            <a:off x="5644935" y="4581128"/>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1505</a:t>
            </a:r>
          </a:p>
        </p:txBody>
      </p:sp>
      <p:sp>
        <p:nvSpPr>
          <p:cNvPr id="19" name="Rechteck 18"/>
          <p:cNvSpPr/>
          <p:nvPr/>
        </p:nvSpPr>
        <p:spPr>
          <a:xfrm>
            <a:off x="4662173" y="4586164"/>
            <a:ext cx="312907" cy="349968"/>
          </a:xfrm>
          <a:prstGeom prst="rect">
            <a:avLst/>
          </a:prstGeom>
        </p:spPr>
        <p:txBody>
          <a:bodyPr wrap="none">
            <a:spAutoFit/>
          </a:bodyPr>
          <a:lstStyle/>
          <a:p>
            <a:r>
              <a:rPr lang="de-DE" dirty="0" smtClean="0">
                <a:solidFill>
                  <a:schemeClr val="tx1"/>
                </a:solidFill>
                <a:latin typeface="Arial" charset="0"/>
              </a:rPr>
              <a:t>a</a:t>
            </a:r>
            <a:endParaRPr lang="de-DE" dirty="0">
              <a:solidFill>
                <a:schemeClr val="tx1"/>
              </a:solidFill>
              <a:latin typeface="Arial" charset="0"/>
            </a:endParaRPr>
          </a:p>
        </p:txBody>
      </p:sp>
      <p:cxnSp>
        <p:nvCxnSpPr>
          <p:cNvPr id="20" name="Gerade Verbindung mit Pfeil 19"/>
          <p:cNvCxnSpPr>
            <a:endCxn id="18" idx="1"/>
          </p:cNvCxnSpPr>
          <p:nvPr/>
        </p:nvCxnSpPr>
        <p:spPr bwMode="auto">
          <a:xfrm>
            <a:off x="4943019" y="4761148"/>
            <a:ext cx="701916"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hteck 20"/>
          <p:cNvSpPr/>
          <p:nvPr/>
        </p:nvSpPr>
        <p:spPr bwMode="auto">
          <a:xfrm>
            <a:off x="6422425" y="4581128"/>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-5123</a:t>
            </a:r>
          </a:p>
        </p:txBody>
      </p:sp>
      <p:sp>
        <p:nvSpPr>
          <p:cNvPr id="22" name="Rechteck 21"/>
          <p:cNvSpPr/>
          <p:nvPr/>
        </p:nvSpPr>
        <p:spPr bwMode="auto">
          <a:xfrm>
            <a:off x="7199915" y="4581128"/>
            <a:ext cx="77749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8</a:t>
            </a:r>
          </a:p>
        </p:txBody>
      </p:sp>
      <p:sp>
        <p:nvSpPr>
          <p:cNvPr id="23" name="Rechteck 22"/>
          <p:cNvSpPr/>
          <p:nvPr/>
        </p:nvSpPr>
        <p:spPr>
          <a:xfrm>
            <a:off x="6459151" y="3789040"/>
            <a:ext cx="704039" cy="349968"/>
          </a:xfrm>
          <a:prstGeom prst="rect">
            <a:avLst/>
          </a:prstGeom>
        </p:spPr>
        <p:txBody>
          <a:bodyPr wrap="none">
            <a:spAutoFit/>
          </a:bodyPr>
          <a:lstStyle/>
          <a:p>
            <a:r>
              <a:rPr lang="de-DE" dirty="0" smtClean="0">
                <a:solidFill>
                  <a:schemeClr val="tx1"/>
                </a:solidFill>
                <a:latin typeface="Arial" charset="0"/>
              </a:rPr>
              <a:t>a + 1</a:t>
            </a:r>
            <a:endParaRPr lang="de-DE" dirty="0">
              <a:solidFill>
                <a:schemeClr val="tx1"/>
              </a:solidFill>
              <a:latin typeface="Arial" charset="0"/>
            </a:endParaRPr>
          </a:p>
        </p:txBody>
      </p:sp>
      <p:cxnSp>
        <p:nvCxnSpPr>
          <p:cNvPr id="26" name="Gerade Verbindung mit Pfeil 25"/>
          <p:cNvCxnSpPr>
            <a:stCxn id="23" idx="2"/>
            <a:endCxn id="21" idx="0"/>
          </p:cNvCxnSpPr>
          <p:nvPr/>
        </p:nvCxnSpPr>
        <p:spPr bwMode="auto">
          <a:xfrm flipH="1">
            <a:off x="6811170" y="4139008"/>
            <a:ext cx="1" cy="44212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hteck 26"/>
          <p:cNvSpPr/>
          <p:nvPr/>
        </p:nvSpPr>
        <p:spPr>
          <a:xfrm>
            <a:off x="8172400" y="3789040"/>
            <a:ext cx="704039" cy="349968"/>
          </a:xfrm>
          <a:prstGeom prst="rect">
            <a:avLst/>
          </a:prstGeom>
        </p:spPr>
        <p:txBody>
          <a:bodyPr wrap="none">
            <a:spAutoFit/>
          </a:bodyPr>
          <a:lstStyle/>
          <a:p>
            <a:r>
              <a:rPr lang="de-DE" dirty="0" smtClean="0">
                <a:solidFill>
                  <a:schemeClr val="tx1"/>
                </a:solidFill>
                <a:latin typeface="Arial" charset="0"/>
              </a:rPr>
              <a:t>a + 3</a:t>
            </a:r>
            <a:endParaRPr lang="de-DE" dirty="0">
              <a:solidFill>
                <a:schemeClr val="tx1"/>
              </a:solidFill>
              <a:latin typeface="Arial" charset="0"/>
            </a:endParaRPr>
          </a:p>
        </p:txBody>
      </p:sp>
      <p:cxnSp>
        <p:nvCxnSpPr>
          <p:cNvPr id="28" name="Gerade Verbindung mit Pfeil 27"/>
          <p:cNvCxnSpPr/>
          <p:nvPr/>
        </p:nvCxnSpPr>
        <p:spPr bwMode="auto">
          <a:xfrm flipH="1">
            <a:off x="8604448" y="4139008"/>
            <a:ext cx="1" cy="44212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feld 28"/>
          <p:cNvSpPr txBox="1"/>
          <p:nvPr/>
        </p:nvSpPr>
        <p:spPr>
          <a:xfrm>
            <a:off x="8447994" y="4591200"/>
            <a:ext cx="312907" cy="349968"/>
          </a:xfrm>
          <a:prstGeom prst="rect">
            <a:avLst/>
          </a:prstGeom>
          <a:noFill/>
        </p:spPr>
        <p:txBody>
          <a:bodyPr wrap="none" rtlCol="0">
            <a:spAutoFit/>
          </a:bodyPr>
          <a:lstStyle/>
          <a:p>
            <a:r>
              <a:rPr lang="de-DE" dirty="0" smtClean="0">
                <a:solidFill>
                  <a:schemeClr val="tx1"/>
                </a:solidFill>
              </a:rPr>
              <a:t>?</a:t>
            </a:r>
            <a:endParaRPr lang="de-DE" dirty="0">
              <a:solidFill>
                <a:schemeClr val="tx1"/>
              </a:solidFill>
            </a:endParaRPr>
          </a:p>
        </p:txBody>
      </p:sp>
    </p:spTree>
    <p:extLst>
      <p:ext uri="{BB962C8B-B14F-4D97-AF65-F5344CB8AC3E}">
        <p14:creationId xmlns:p14="http://schemas.microsoft.com/office/powerpoint/2010/main" val="780761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Strings are just arrays of chars</a:t>
            </a:r>
          </a:p>
          <a:p>
            <a:pPr lvl="1"/>
            <a:r>
              <a:rPr lang="en-US" dirty="0" smtClean="0"/>
              <a:t>char* f = “</a:t>
            </a:r>
            <a:r>
              <a:rPr lang="en-US" dirty="0" err="1" smtClean="0"/>
              <a:t>foobar</a:t>
            </a:r>
            <a:r>
              <a:rPr lang="en-US" dirty="0" smtClean="0"/>
              <a:t>”;</a:t>
            </a:r>
          </a:p>
          <a:p>
            <a:pPr lvl="1"/>
            <a:endParaRPr lang="en-US" dirty="0"/>
          </a:p>
          <a:p>
            <a:r>
              <a:rPr lang="en-US" dirty="0" smtClean="0"/>
              <a:t>“</a:t>
            </a:r>
            <a:r>
              <a:rPr lang="en-US" dirty="0" err="1" smtClean="0"/>
              <a:t>foobar</a:t>
            </a:r>
            <a:r>
              <a:rPr lang="en-US" dirty="0" smtClean="0"/>
              <a:t>” is a 7-element array</a:t>
            </a:r>
          </a:p>
          <a:p>
            <a:pPr lvl="1"/>
            <a:r>
              <a:rPr lang="en-US" dirty="0" smtClean="0"/>
              <a:t>Zero-terminated</a:t>
            </a:r>
          </a:p>
          <a:p>
            <a:pPr lvl="1"/>
            <a:r>
              <a:rPr lang="en-US" dirty="0" smtClean="0"/>
              <a:t>Allows measuring the size in O(n) time</a:t>
            </a:r>
          </a:p>
          <a:p>
            <a:pPr lvl="1"/>
            <a:endParaRPr lang="en-US" dirty="0"/>
          </a:p>
          <a:p>
            <a:r>
              <a:rPr lang="en-US" dirty="0" smtClean="0"/>
              <a:t>Encoding</a:t>
            </a:r>
          </a:p>
          <a:p>
            <a:pPr lvl="1"/>
            <a:r>
              <a:rPr lang="en-US" dirty="0" smtClean="0"/>
              <a:t>On all common systems, </a:t>
            </a:r>
            <a:r>
              <a:rPr lang="en-US" dirty="0" err="1" smtClean="0"/>
              <a:t>sizeof</a:t>
            </a:r>
            <a:r>
              <a:rPr lang="en-US" dirty="0" smtClean="0"/>
              <a:t>(char) is 8 bits</a:t>
            </a:r>
          </a:p>
          <a:p>
            <a:pPr lvl="1"/>
            <a:r>
              <a:rPr lang="en-US" dirty="0" smtClean="0"/>
              <a:t>char* can be an UTF8 string</a:t>
            </a:r>
          </a:p>
          <a:p>
            <a:pPr lvl="2"/>
            <a:r>
              <a:rPr lang="en-US" dirty="0"/>
              <a:t>every </a:t>
            </a:r>
            <a:r>
              <a:rPr lang="en-US" dirty="0" smtClean="0"/>
              <a:t>ANSI </a:t>
            </a:r>
            <a:r>
              <a:rPr lang="en-US" dirty="0"/>
              <a:t>string is also a proper utf8 </a:t>
            </a:r>
            <a:r>
              <a:rPr lang="en-US" dirty="0" smtClean="0"/>
              <a:t>string</a:t>
            </a:r>
          </a:p>
          <a:p>
            <a:pPr lvl="1"/>
            <a:r>
              <a:rPr lang="en-US" dirty="0" smtClean="0"/>
              <a:t>Commonly used chars encoded in 8 bits</a:t>
            </a:r>
          </a:p>
          <a:p>
            <a:pPr lvl="2"/>
            <a:r>
              <a:rPr lang="en-US" dirty="0" smtClean="0"/>
              <a:t>Uncommon/other languages in several 8-bit blocks</a:t>
            </a:r>
          </a:p>
          <a:p>
            <a:pPr lvl="1"/>
            <a:r>
              <a:rPr lang="en-US" dirty="0" smtClean="0"/>
              <a:t>Best practice: Use UTF8 even on systems that natively have other representations</a:t>
            </a:r>
          </a:p>
          <a:p>
            <a:pPr lvl="1"/>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Strings</a:t>
            </a:r>
            <a:endParaRPr lang="en-US" dirty="0"/>
          </a:p>
        </p:txBody>
      </p:sp>
      <p:sp>
        <p:nvSpPr>
          <p:cNvPr id="5" name="Rechteck 4"/>
          <p:cNvSpPr/>
          <p:nvPr/>
        </p:nvSpPr>
        <p:spPr bwMode="auto">
          <a:xfrm>
            <a:off x="631479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f</a:t>
            </a:r>
          </a:p>
        </p:txBody>
      </p:sp>
      <p:sp>
        <p:nvSpPr>
          <p:cNvPr id="6" name="Rechteck 5"/>
          <p:cNvSpPr/>
          <p:nvPr/>
        </p:nvSpPr>
        <p:spPr bwMode="auto">
          <a:xfrm>
            <a:off x="667483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a:solidFill>
                  <a:schemeClr val="tx1"/>
                </a:solidFill>
                <a:latin typeface="Arial" charset="0"/>
              </a:rPr>
              <a:t>o</a:t>
            </a:r>
            <a:endParaRPr kumimoji="0" lang="de-DE" sz="1800" b="0" i="0" u="none" strike="noStrike" cap="none" normalizeH="0" baseline="0" dirty="0" smtClean="0">
              <a:ln>
                <a:noFill/>
              </a:ln>
              <a:solidFill>
                <a:schemeClr val="tx1"/>
              </a:solidFill>
              <a:effectLst/>
              <a:latin typeface="Arial" charset="0"/>
            </a:endParaRPr>
          </a:p>
        </p:txBody>
      </p:sp>
      <p:sp>
        <p:nvSpPr>
          <p:cNvPr id="7" name="Rechteck 6"/>
          <p:cNvSpPr/>
          <p:nvPr/>
        </p:nvSpPr>
        <p:spPr bwMode="auto">
          <a:xfrm>
            <a:off x="703487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a:solidFill>
                  <a:schemeClr val="tx1"/>
                </a:solidFill>
                <a:latin typeface="Arial" charset="0"/>
              </a:rPr>
              <a:t>o</a:t>
            </a:r>
            <a:endParaRPr kumimoji="0" lang="de-DE" sz="1800" b="0" i="0" u="none" strike="noStrike" cap="none" normalizeH="0" baseline="0" dirty="0" smtClean="0">
              <a:ln>
                <a:noFill/>
              </a:ln>
              <a:solidFill>
                <a:schemeClr val="tx1"/>
              </a:solidFill>
              <a:effectLst/>
              <a:latin typeface="Arial" charset="0"/>
            </a:endParaRPr>
          </a:p>
        </p:txBody>
      </p:sp>
      <p:sp>
        <p:nvSpPr>
          <p:cNvPr id="8" name="Rechteck 7"/>
          <p:cNvSpPr/>
          <p:nvPr/>
        </p:nvSpPr>
        <p:spPr bwMode="auto">
          <a:xfrm>
            <a:off x="739491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tx1"/>
                </a:solidFill>
                <a:effectLst/>
                <a:latin typeface="Arial" charset="0"/>
              </a:rPr>
              <a:t>b</a:t>
            </a:r>
          </a:p>
        </p:txBody>
      </p:sp>
      <p:sp>
        <p:nvSpPr>
          <p:cNvPr id="9" name="Rechteck 8"/>
          <p:cNvSpPr/>
          <p:nvPr/>
        </p:nvSpPr>
        <p:spPr bwMode="auto">
          <a:xfrm>
            <a:off x="775495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smtClean="0">
                <a:solidFill>
                  <a:schemeClr val="tx1"/>
                </a:solidFill>
                <a:latin typeface="Arial" charset="0"/>
              </a:rPr>
              <a:t>a</a:t>
            </a:r>
            <a:endParaRPr kumimoji="0" lang="de-DE" sz="1800" b="0" i="0" u="none" strike="noStrike" cap="none" normalizeH="0" baseline="0" dirty="0" smtClean="0">
              <a:ln>
                <a:noFill/>
              </a:ln>
              <a:solidFill>
                <a:schemeClr val="tx1"/>
              </a:solidFill>
              <a:effectLst/>
              <a:latin typeface="Arial" charset="0"/>
            </a:endParaRPr>
          </a:p>
        </p:txBody>
      </p:sp>
      <p:sp>
        <p:nvSpPr>
          <p:cNvPr id="10" name="Rechteck 9"/>
          <p:cNvSpPr/>
          <p:nvPr/>
        </p:nvSpPr>
        <p:spPr bwMode="auto">
          <a:xfrm>
            <a:off x="8114991"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smtClean="0">
                <a:solidFill>
                  <a:schemeClr val="tx1"/>
                </a:solidFill>
                <a:latin typeface="Arial" charset="0"/>
              </a:rPr>
              <a:t>r</a:t>
            </a:r>
            <a:endParaRPr kumimoji="0" lang="de-DE" sz="1800" b="0" i="0" u="none" strike="noStrike" cap="none" normalizeH="0" baseline="0" dirty="0" smtClean="0">
              <a:ln>
                <a:noFill/>
              </a:ln>
              <a:solidFill>
                <a:schemeClr val="tx1"/>
              </a:solidFill>
              <a:effectLst/>
              <a:latin typeface="Arial" charset="0"/>
            </a:endParaRPr>
          </a:p>
        </p:txBody>
      </p:sp>
      <p:sp>
        <p:nvSpPr>
          <p:cNvPr id="11" name="Rechteck 10"/>
          <p:cNvSpPr/>
          <p:nvPr/>
        </p:nvSpPr>
        <p:spPr bwMode="auto">
          <a:xfrm>
            <a:off x="8474140" y="1697507"/>
            <a:ext cx="360040" cy="3600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lang="de-DE" dirty="0" smtClean="0">
                <a:solidFill>
                  <a:schemeClr val="tx1"/>
                </a:solidFill>
                <a:latin typeface="Arial" charset="0"/>
              </a:rPr>
              <a:t>0</a:t>
            </a:r>
            <a:endParaRPr kumimoji="0" lang="de-DE" sz="1800" b="0" i="0" u="none" strike="noStrike" cap="none" normalizeH="0" baseline="0" dirty="0" smtClean="0">
              <a:ln>
                <a:noFill/>
              </a:ln>
              <a:solidFill>
                <a:schemeClr val="tx1"/>
              </a:solidFill>
              <a:effectLst/>
              <a:latin typeface="Arial" charset="0"/>
            </a:endParaRPr>
          </a:p>
        </p:txBody>
      </p:sp>
      <p:sp>
        <p:nvSpPr>
          <p:cNvPr id="12" name="Rechteck 11"/>
          <p:cNvSpPr/>
          <p:nvPr/>
        </p:nvSpPr>
        <p:spPr>
          <a:xfrm>
            <a:off x="5364088" y="1702543"/>
            <a:ext cx="248786" cy="349968"/>
          </a:xfrm>
          <a:prstGeom prst="rect">
            <a:avLst/>
          </a:prstGeom>
        </p:spPr>
        <p:txBody>
          <a:bodyPr wrap="none">
            <a:spAutoFit/>
          </a:bodyPr>
          <a:lstStyle/>
          <a:p>
            <a:r>
              <a:rPr lang="de-DE" dirty="0">
                <a:solidFill>
                  <a:schemeClr val="tx1"/>
                </a:solidFill>
                <a:latin typeface="Arial" charset="0"/>
              </a:rPr>
              <a:t>f</a:t>
            </a:r>
          </a:p>
        </p:txBody>
      </p:sp>
      <p:cxnSp>
        <p:nvCxnSpPr>
          <p:cNvPr id="14" name="Gerade Verbindung mit Pfeil 13"/>
          <p:cNvCxnSpPr>
            <a:endCxn id="5" idx="1"/>
          </p:cNvCxnSpPr>
          <p:nvPr/>
        </p:nvCxnSpPr>
        <p:spPr bwMode="auto">
          <a:xfrm>
            <a:off x="5612874" y="1877527"/>
            <a:ext cx="701917" cy="0"/>
          </a:xfrm>
          <a:prstGeom prst="straightConnector1">
            <a:avLst/>
          </a:prstGeom>
          <a:solidFill>
            <a:schemeClr val="accent2"/>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06575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a:t>
            </a:r>
          </a:p>
          <a:p>
            <a:pPr lvl="1"/>
            <a:r>
              <a:rPr lang="de-DE" dirty="0" smtClean="0"/>
              <a:t>ANSI: 61 (</a:t>
            </a:r>
            <a:r>
              <a:rPr lang="de-DE" dirty="0" err="1" smtClean="0"/>
              <a:t>Hexadecimal</a:t>
            </a:r>
            <a:r>
              <a:rPr lang="de-DE" dirty="0" smtClean="0"/>
              <a:t>)</a:t>
            </a:r>
          </a:p>
          <a:p>
            <a:pPr lvl="1"/>
            <a:r>
              <a:rPr lang="de-DE" dirty="0" smtClean="0"/>
              <a:t>UTF 8: 61</a:t>
            </a:r>
          </a:p>
          <a:p>
            <a:pPr lvl="1"/>
            <a:r>
              <a:rPr lang="de-DE" dirty="0" smtClean="0"/>
              <a:t>UTF 16: 00 61</a:t>
            </a:r>
          </a:p>
          <a:p>
            <a:pPr lvl="1"/>
            <a:endParaRPr lang="de-DE" dirty="0"/>
          </a:p>
          <a:p>
            <a:r>
              <a:rPr lang="de-DE" dirty="0" smtClean="0"/>
              <a:t>„ä“</a:t>
            </a:r>
          </a:p>
          <a:p>
            <a:pPr lvl="1"/>
            <a:r>
              <a:rPr lang="de-DE" dirty="0" smtClean="0"/>
              <a:t>ANSI: E4</a:t>
            </a:r>
          </a:p>
          <a:p>
            <a:pPr lvl="1"/>
            <a:r>
              <a:rPr lang="de-DE" dirty="0"/>
              <a:t>UTF 8: C3 </a:t>
            </a:r>
            <a:r>
              <a:rPr lang="de-DE" dirty="0" smtClean="0"/>
              <a:t>A4</a:t>
            </a:r>
          </a:p>
          <a:p>
            <a:pPr lvl="1"/>
            <a:r>
              <a:rPr lang="de-DE" dirty="0"/>
              <a:t>UTF 16: 00 E4</a:t>
            </a:r>
            <a:endParaRPr lang="de-DE"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err="1" smtClean="0"/>
              <a:t>Example</a:t>
            </a:r>
            <a:r>
              <a:rPr lang="de-DE" dirty="0" smtClean="0"/>
              <a:t> UTF8 vs. UTF 16</a:t>
            </a:r>
            <a:endParaRPr lang="de-DE" dirty="0"/>
          </a:p>
        </p:txBody>
      </p:sp>
    </p:spTree>
    <p:extLst>
      <p:ext uri="{BB962C8B-B14F-4D97-AF65-F5344CB8AC3E}">
        <p14:creationId xmlns:p14="http://schemas.microsoft.com/office/powerpoint/2010/main" val="21352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Offers template-based generic solutions for dynamic memory</a:t>
            </a:r>
          </a:p>
          <a:p>
            <a:endParaRPr lang="en-US" dirty="0"/>
          </a:p>
          <a:p>
            <a:r>
              <a:rPr lang="en-US" dirty="0"/>
              <a:t>Arrays: </a:t>
            </a:r>
            <a:r>
              <a:rPr lang="en-US" dirty="0" err="1"/>
              <a:t>std</a:t>
            </a:r>
            <a:r>
              <a:rPr lang="en-US" dirty="0"/>
              <a:t>::</a:t>
            </a:r>
            <a:r>
              <a:rPr lang="en-US" dirty="0" smtClean="0"/>
              <a:t>vector</a:t>
            </a:r>
          </a:p>
          <a:p>
            <a:pPr lvl="1"/>
            <a:r>
              <a:rPr lang="en-US" dirty="0" smtClean="0"/>
              <a:t>Adaptive size</a:t>
            </a:r>
          </a:p>
          <a:p>
            <a:pPr lvl="1"/>
            <a:r>
              <a:rPr lang="en-US" dirty="0" smtClean="0">
                <a:sym typeface="Wingdings" panose="05000000000000000000" pitchFamily="2" charset="2"/>
              </a:rPr>
              <a:t> Can’t keep addresses to elements in the vector, as they might be invalid upon a change in size</a:t>
            </a:r>
            <a:endParaRPr lang="en-US" dirty="0"/>
          </a:p>
          <a:p>
            <a:endParaRPr lang="en-US" dirty="0" smtClean="0"/>
          </a:p>
          <a:p>
            <a:r>
              <a:rPr lang="en-US" dirty="0" smtClean="0"/>
              <a:t>Strings: </a:t>
            </a:r>
            <a:r>
              <a:rPr lang="en-US" dirty="0" err="1" smtClean="0"/>
              <a:t>std</a:t>
            </a:r>
            <a:r>
              <a:rPr lang="en-US" dirty="0" smtClean="0"/>
              <a:t>::string</a:t>
            </a:r>
          </a:p>
          <a:p>
            <a:pPr lvl="1"/>
            <a:r>
              <a:rPr lang="en-US" dirty="0" smtClean="0"/>
              <a:t>Implemented as a </a:t>
            </a:r>
            <a:r>
              <a:rPr lang="en-US" dirty="0" err="1" smtClean="0"/>
              <a:t>std</a:t>
            </a:r>
            <a:r>
              <a:rPr lang="en-US" dirty="0" smtClean="0"/>
              <a:t>::vector for chars</a:t>
            </a:r>
          </a:p>
          <a:p>
            <a:pPr lvl="1"/>
            <a:r>
              <a:rPr lang="en-US" dirty="0" smtClean="0"/>
              <a:t>Comfortable functions (trim, concatenate, operator+, …)</a:t>
            </a:r>
          </a:p>
          <a:p>
            <a:pPr lvl="1"/>
            <a:endParaRPr lang="en-US" dirty="0"/>
          </a:p>
          <a:p>
            <a:r>
              <a:rPr lang="en-US" dirty="0" smtClean="0"/>
              <a:t>Game studios tend to avoid these libraries</a:t>
            </a:r>
          </a:p>
          <a:p>
            <a:pPr lvl="1"/>
            <a:r>
              <a:rPr lang="en-US" dirty="0" smtClean="0"/>
              <a:t>Template overhead</a:t>
            </a:r>
          </a:p>
          <a:p>
            <a:pPr lvl="1"/>
            <a:r>
              <a:rPr lang="en-US" dirty="0" smtClean="0"/>
              <a:t>Unpredictable </a:t>
            </a:r>
            <a:r>
              <a:rPr lang="en-US" smtClean="0"/>
              <a:t>behaviour</a:t>
            </a:r>
            <a:endParaRPr lang="en-US" dirty="0" smtClean="0"/>
          </a:p>
          <a:p>
            <a:pPr lvl="1"/>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STL (Standard Template Library)</a:t>
            </a:r>
            <a:endParaRPr lang="en-US" dirty="0"/>
          </a:p>
        </p:txBody>
      </p:sp>
    </p:spTree>
    <p:extLst>
      <p:ext uri="{BB962C8B-B14F-4D97-AF65-F5344CB8AC3E}">
        <p14:creationId xmlns:p14="http://schemas.microsoft.com/office/powerpoint/2010/main" val="3428080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37904731"/>
              </p:ext>
            </p:extLst>
          </p:nvPr>
        </p:nvGraphicFramePr>
        <p:xfrm>
          <a:off x="1187624" y="1556792"/>
          <a:ext cx="6984774" cy="4176464"/>
        </p:xfrm>
        <a:graphic>
          <a:graphicData uri="http://schemas.openxmlformats.org/drawingml/2006/table">
            <a:tbl>
              <a:tblPr>
                <a:tableStyleId>{8A107856-5554-42FB-B03E-39F5DBC370BA}</a:tableStyleId>
              </a:tblPr>
              <a:tblGrid>
                <a:gridCol w="1164129"/>
                <a:gridCol w="1164129"/>
                <a:gridCol w="1164129"/>
                <a:gridCol w="1164129"/>
                <a:gridCol w="1164129"/>
                <a:gridCol w="1164129"/>
              </a:tblGrid>
              <a:tr h="435116">
                <a:tc>
                  <a:txBody>
                    <a:bodyPr/>
                    <a:lstStyle/>
                    <a:p>
                      <a:r>
                        <a:rPr lang="de-DE" sz="1200" b="1" dirty="0">
                          <a:effectLst/>
                        </a:rPr>
                        <a:t>Container</a:t>
                      </a:r>
                    </a:p>
                  </a:txBody>
                  <a:tcPr marL="24121" marR="24121" marT="24121" marB="24121" anchor="ctr"/>
                </a:tc>
                <a:tc>
                  <a:txBody>
                    <a:bodyPr/>
                    <a:lstStyle/>
                    <a:p>
                      <a:r>
                        <a:rPr lang="de-DE" sz="1200" b="1">
                          <a:effectLst/>
                        </a:rPr>
                        <a:t>Insertion</a:t>
                      </a:r>
                    </a:p>
                  </a:txBody>
                  <a:tcPr marL="24121" marR="24121" marT="24121" marB="24121" anchor="ctr"/>
                </a:tc>
                <a:tc>
                  <a:txBody>
                    <a:bodyPr/>
                    <a:lstStyle/>
                    <a:p>
                      <a:r>
                        <a:rPr lang="de-DE" sz="1200" b="1">
                          <a:effectLst/>
                        </a:rPr>
                        <a:t>Access</a:t>
                      </a:r>
                    </a:p>
                  </a:txBody>
                  <a:tcPr marL="24121" marR="24121" marT="24121" marB="24121" anchor="ctr"/>
                </a:tc>
                <a:tc>
                  <a:txBody>
                    <a:bodyPr/>
                    <a:lstStyle/>
                    <a:p>
                      <a:r>
                        <a:rPr lang="de-DE" sz="1200" b="1">
                          <a:effectLst/>
                        </a:rPr>
                        <a:t>Erase</a:t>
                      </a:r>
                    </a:p>
                  </a:txBody>
                  <a:tcPr marL="24121" marR="24121" marT="24121" marB="24121" anchor="ctr"/>
                </a:tc>
                <a:tc>
                  <a:txBody>
                    <a:bodyPr/>
                    <a:lstStyle/>
                    <a:p>
                      <a:r>
                        <a:rPr lang="de-DE" sz="1200" b="1">
                          <a:effectLst/>
                        </a:rPr>
                        <a:t>Find</a:t>
                      </a:r>
                    </a:p>
                  </a:txBody>
                  <a:tcPr marL="24121" marR="24121" marT="24121" marB="24121" anchor="ctr"/>
                </a:tc>
                <a:tc>
                  <a:txBody>
                    <a:bodyPr/>
                    <a:lstStyle/>
                    <a:p>
                      <a:r>
                        <a:rPr lang="de-DE" sz="1200" b="1" dirty="0">
                          <a:effectLst/>
                        </a:rPr>
                        <a:t>Persistent </a:t>
                      </a:r>
                      <a:r>
                        <a:rPr lang="de-DE" sz="1200" b="1" dirty="0" err="1">
                          <a:effectLst/>
                        </a:rPr>
                        <a:t>Iterators</a:t>
                      </a:r>
                      <a:endParaRPr lang="de-DE" sz="1200" b="1" dirty="0">
                        <a:effectLst/>
                      </a:endParaRPr>
                    </a:p>
                  </a:txBody>
                  <a:tcPr marL="24121" marR="24121" marT="24121" marB="24121" anchor="ctr"/>
                </a:tc>
              </a:tr>
              <a:tr h="631909">
                <a:tc>
                  <a:txBody>
                    <a:bodyPr/>
                    <a:lstStyle/>
                    <a:p>
                      <a:r>
                        <a:rPr lang="de-DE" sz="1200" b="1">
                          <a:effectLst/>
                        </a:rPr>
                        <a:t>vector / string</a:t>
                      </a:r>
                    </a:p>
                  </a:txBody>
                  <a:tcPr marL="24121" marR="24121" marT="24121" marB="24121" anchor="ctr"/>
                </a:tc>
                <a:tc>
                  <a:txBody>
                    <a:bodyPr/>
                    <a:lstStyle/>
                    <a:p>
                      <a:r>
                        <a:rPr lang="pt-BR" sz="1200">
                          <a:effectLst/>
                        </a:rPr>
                        <a:t>Back: O(1) or O(n)</a:t>
                      </a:r>
                      <a:br>
                        <a:rPr lang="pt-BR" sz="1200">
                          <a:effectLst/>
                        </a:rPr>
                      </a:br>
                      <a:r>
                        <a:rPr lang="pt-BR" sz="1200">
                          <a:effectLst/>
                        </a:rPr>
                        <a:t>Other: O(n)</a:t>
                      </a:r>
                    </a:p>
                  </a:txBody>
                  <a:tcPr marL="24121" marR="24121" marT="24121" marB="24121" anchor="ctr"/>
                </a:tc>
                <a:tc>
                  <a:txBody>
                    <a:bodyPr/>
                    <a:lstStyle/>
                    <a:p>
                      <a:r>
                        <a:rPr lang="de-DE" sz="1200">
                          <a:effectLst/>
                        </a:rPr>
                        <a:t>O(1)</a:t>
                      </a:r>
                    </a:p>
                  </a:txBody>
                  <a:tcPr marL="24121" marR="24121" marT="24121" marB="24121" anchor="ctr"/>
                </a:tc>
                <a:tc>
                  <a:txBody>
                    <a:bodyPr/>
                    <a:lstStyle/>
                    <a:p>
                      <a:r>
                        <a:rPr lang="de-DE" sz="1200">
                          <a:effectLst/>
                        </a:rPr>
                        <a:t>Back: O(1)</a:t>
                      </a:r>
                      <a:br>
                        <a:rPr lang="de-DE" sz="1200">
                          <a:effectLst/>
                        </a:rPr>
                      </a:br>
                      <a:r>
                        <a:rPr lang="de-DE" sz="1200">
                          <a:effectLst/>
                        </a:rPr>
                        <a:t>Other: O(n)</a:t>
                      </a:r>
                    </a:p>
                  </a:txBody>
                  <a:tcPr marL="24121" marR="24121" marT="24121" marB="24121" anchor="ctr"/>
                </a:tc>
                <a:tc>
                  <a:txBody>
                    <a:bodyPr/>
                    <a:lstStyle/>
                    <a:p>
                      <a:r>
                        <a:rPr lang="pt-BR" sz="1200">
                          <a:effectLst/>
                        </a:rPr>
                        <a:t>Sorted: O(log n)</a:t>
                      </a:r>
                      <a:br>
                        <a:rPr lang="pt-BR" sz="1200">
                          <a:effectLst/>
                        </a:rPr>
                      </a:br>
                      <a:r>
                        <a:rPr lang="pt-BR" sz="1200">
                          <a:effectLst/>
                        </a:rPr>
                        <a:t>Other: O(n)</a:t>
                      </a:r>
                    </a:p>
                  </a:txBody>
                  <a:tcPr marL="24121" marR="24121" marT="24121" marB="24121" anchor="ctr"/>
                </a:tc>
                <a:tc>
                  <a:txBody>
                    <a:bodyPr/>
                    <a:lstStyle/>
                    <a:p>
                      <a:r>
                        <a:rPr lang="de-DE" sz="1200">
                          <a:effectLst/>
                        </a:rPr>
                        <a:t>No</a:t>
                      </a:r>
                    </a:p>
                  </a:txBody>
                  <a:tcPr marL="24121" marR="24121" marT="24121" marB="24121" anchor="ctr"/>
                </a:tc>
              </a:tr>
              <a:tr h="631909">
                <a:tc>
                  <a:txBody>
                    <a:bodyPr/>
                    <a:lstStyle/>
                    <a:p>
                      <a:r>
                        <a:rPr lang="de-DE" sz="1200" b="1">
                          <a:effectLst/>
                        </a:rPr>
                        <a:t>deque</a:t>
                      </a:r>
                    </a:p>
                  </a:txBody>
                  <a:tcPr marL="24121" marR="24121" marT="24121" marB="24121" anchor="ctr"/>
                </a:tc>
                <a:tc>
                  <a:txBody>
                    <a:bodyPr/>
                    <a:lstStyle/>
                    <a:p>
                      <a:r>
                        <a:rPr lang="de-DE" sz="1200">
                          <a:effectLst/>
                        </a:rPr>
                        <a:t>Back/Front: O(1)</a:t>
                      </a:r>
                      <a:br>
                        <a:rPr lang="de-DE" sz="1200">
                          <a:effectLst/>
                        </a:rPr>
                      </a:br>
                      <a:r>
                        <a:rPr lang="de-DE" sz="1200">
                          <a:effectLst/>
                        </a:rPr>
                        <a:t>Other: O(n)</a:t>
                      </a:r>
                    </a:p>
                  </a:txBody>
                  <a:tcPr marL="24121" marR="24121" marT="24121" marB="24121" anchor="ctr"/>
                </a:tc>
                <a:tc>
                  <a:txBody>
                    <a:bodyPr/>
                    <a:lstStyle/>
                    <a:p>
                      <a:r>
                        <a:rPr lang="de-DE" sz="1200">
                          <a:effectLst/>
                        </a:rPr>
                        <a:t>O(1)</a:t>
                      </a:r>
                    </a:p>
                  </a:txBody>
                  <a:tcPr marL="24121" marR="24121" marT="24121" marB="24121" anchor="ctr"/>
                </a:tc>
                <a:tc>
                  <a:txBody>
                    <a:bodyPr/>
                    <a:lstStyle/>
                    <a:p>
                      <a:r>
                        <a:rPr lang="de-DE" sz="1200">
                          <a:effectLst/>
                        </a:rPr>
                        <a:t>Back/Front: O(1)</a:t>
                      </a:r>
                      <a:br>
                        <a:rPr lang="de-DE" sz="1200">
                          <a:effectLst/>
                        </a:rPr>
                      </a:br>
                      <a:r>
                        <a:rPr lang="de-DE" sz="1200">
                          <a:effectLst/>
                        </a:rPr>
                        <a:t>Other: O(n)</a:t>
                      </a:r>
                    </a:p>
                  </a:txBody>
                  <a:tcPr marL="24121" marR="24121" marT="24121" marB="24121" anchor="ctr"/>
                </a:tc>
                <a:tc>
                  <a:txBody>
                    <a:bodyPr/>
                    <a:lstStyle/>
                    <a:p>
                      <a:r>
                        <a:rPr lang="pt-BR" sz="1200">
                          <a:effectLst/>
                        </a:rPr>
                        <a:t>Sorted: O(log n)</a:t>
                      </a:r>
                      <a:br>
                        <a:rPr lang="pt-BR" sz="1200">
                          <a:effectLst/>
                        </a:rPr>
                      </a:br>
                      <a:r>
                        <a:rPr lang="pt-BR" sz="1200">
                          <a:effectLst/>
                        </a:rPr>
                        <a:t>Other: O(n)</a:t>
                      </a:r>
                    </a:p>
                  </a:txBody>
                  <a:tcPr marL="24121" marR="24121" marT="24121" marB="24121" anchor="ctr"/>
                </a:tc>
                <a:tc>
                  <a:txBody>
                    <a:bodyPr/>
                    <a:lstStyle/>
                    <a:p>
                      <a:r>
                        <a:rPr lang="de-DE" sz="1200">
                          <a:effectLst/>
                        </a:rPr>
                        <a:t>Pointers only</a:t>
                      </a:r>
                    </a:p>
                  </a:txBody>
                  <a:tcPr marL="24121" marR="24121" marT="24121" marB="24121" anchor="ctr"/>
                </a:tc>
              </a:tr>
              <a:tr h="1025496">
                <a:tc>
                  <a:txBody>
                    <a:bodyPr/>
                    <a:lstStyle/>
                    <a:p>
                      <a:r>
                        <a:rPr lang="de-DE" sz="1200" b="1">
                          <a:effectLst/>
                        </a:rPr>
                        <a:t>list / forward_list</a:t>
                      </a:r>
                    </a:p>
                  </a:txBody>
                  <a:tcPr marL="24121" marR="24121" marT="24121" marB="24121" anchor="ctr"/>
                </a:tc>
                <a:tc>
                  <a:txBody>
                    <a:bodyPr/>
                    <a:lstStyle/>
                    <a:p>
                      <a:r>
                        <a:rPr lang="de-DE" sz="1200">
                          <a:effectLst/>
                        </a:rPr>
                        <a:t>Back/Front: O(1)</a:t>
                      </a:r>
                      <a:br>
                        <a:rPr lang="de-DE" sz="1200">
                          <a:effectLst/>
                        </a:rPr>
                      </a:br>
                      <a:r>
                        <a:rPr lang="de-DE" sz="1200">
                          <a:effectLst/>
                        </a:rPr>
                        <a:t>With iterator: O(1)</a:t>
                      </a:r>
                      <a:br>
                        <a:rPr lang="de-DE" sz="1200">
                          <a:effectLst/>
                        </a:rPr>
                      </a:br>
                      <a:r>
                        <a:rPr lang="de-DE" sz="1200">
                          <a:effectLst/>
                        </a:rPr>
                        <a:t>Index: O(n)</a:t>
                      </a:r>
                    </a:p>
                  </a:txBody>
                  <a:tcPr marL="24121" marR="24121" marT="24121" marB="24121" anchor="ctr"/>
                </a:tc>
                <a:tc>
                  <a:txBody>
                    <a:bodyPr/>
                    <a:lstStyle/>
                    <a:p>
                      <a:r>
                        <a:rPr lang="de-DE" sz="1200">
                          <a:effectLst/>
                        </a:rPr>
                        <a:t>Back/Front: O(1)</a:t>
                      </a:r>
                      <a:br>
                        <a:rPr lang="de-DE" sz="1200">
                          <a:effectLst/>
                        </a:rPr>
                      </a:br>
                      <a:r>
                        <a:rPr lang="de-DE" sz="1200">
                          <a:effectLst/>
                        </a:rPr>
                        <a:t>With iterator: O(1)</a:t>
                      </a:r>
                      <a:br>
                        <a:rPr lang="de-DE" sz="1200">
                          <a:effectLst/>
                        </a:rPr>
                      </a:br>
                      <a:r>
                        <a:rPr lang="de-DE" sz="1200">
                          <a:effectLst/>
                        </a:rPr>
                        <a:t>Index: O(n)</a:t>
                      </a:r>
                    </a:p>
                  </a:txBody>
                  <a:tcPr marL="24121" marR="24121" marT="24121" marB="24121" anchor="ctr"/>
                </a:tc>
                <a:tc>
                  <a:txBody>
                    <a:bodyPr/>
                    <a:lstStyle/>
                    <a:p>
                      <a:r>
                        <a:rPr lang="de-DE" sz="1200">
                          <a:effectLst/>
                        </a:rPr>
                        <a:t>Back/Front: O(1)</a:t>
                      </a:r>
                      <a:br>
                        <a:rPr lang="de-DE" sz="1200">
                          <a:effectLst/>
                        </a:rPr>
                      </a:br>
                      <a:r>
                        <a:rPr lang="de-DE" sz="1200">
                          <a:effectLst/>
                        </a:rPr>
                        <a:t>With iterator: O(1)</a:t>
                      </a:r>
                      <a:br>
                        <a:rPr lang="de-DE" sz="1200">
                          <a:effectLst/>
                        </a:rPr>
                      </a:br>
                      <a:r>
                        <a:rPr lang="de-DE" sz="1200">
                          <a:effectLst/>
                        </a:rPr>
                        <a:t>Index: O(n)</a:t>
                      </a:r>
                    </a:p>
                  </a:txBody>
                  <a:tcPr marL="24121" marR="24121" marT="24121" marB="24121" anchor="ctr"/>
                </a:tc>
                <a:tc>
                  <a:txBody>
                    <a:bodyPr/>
                    <a:lstStyle/>
                    <a:p>
                      <a:r>
                        <a:rPr lang="de-DE" sz="1200">
                          <a:effectLst/>
                        </a:rPr>
                        <a:t>O(n)</a:t>
                      </a:r>
                    </a:p>
                  </a:txBody>
                  <a:tcPr marL="24121" marR="24121" marT="24121" marB="24121" anchor="ctr"/>
                </a:tc>
                <a:tc>
                  <a:txBody>
                    <a:bodyPr/>
                    <a:lstStyle/>
                    <a:p>
                      <a:r>
                        <a:rPr lang="de-DE" sz="1200">
                          <a:effectLst/>
                        </a:rPr>
                        <a:t>Yes</a:t>
                      </a:r>
                    </a:p>
                  </a:txBody>
                  <a:tcPr marL="24121" marR="24121" marT="24121" marB="24121" anchor="ctr"/>
                </a:tc>
              </a:tr>
              <a:tr h="238323">
                <a:tc>
                  <a:txBody>
                    <a:bodyPr/>
                    <a:lstStyle/>
                    <a:p>
                      <a:r>
                        <a:rPr lang="de-DE" sz="1200" b="1">
                          <a:effectLst/>
                        </a:rPr>
                        <a:t>set / map</a:t>
                      </a:r>
                    </a:p>
                  </a:txBody>
                  <a:tcPr marL="24121" marR="24121" marT="24121" marB="24121" anchor="ctr"/>
                </a:tc>
                <a:tc>
                  <a:txBody>
                    <a:bodyPr/>
                    <a:lstStyle/>
                    <a:p>
                      <a:r>
                        <a:rPr lang="de-DE" sz="1200">
                          <a:effectLst/>
                        </a:rPr>
                        <a:t>O(log n)</a:t>
                      </a:r>
                    </a:p>
                  </a:txBody>
                  <a:tcPr marL="24121" marR="24121" marT="24121" marB="24121" anchor="ctr"/>
                </a:tc>
                <a:tc>
                  <a:txBody>
                    <a:bodyPr/>
                    <a:lstStyle/>
                    <a:p>
                      <a:r>
                        <a:rPr lang="de-DE" sz="1200">
                          <a:effectLst/>
                        </a:rPr>
                        <a:t>-</a:t>
                      </a:r>
                    </a:p>
                  </a:txBody>
                  <a:tcPr marL="24121" marR="24121" marT="24121" marB="24121" anchor="ctr"/>
                </a:tc>
                <a:tc>
                  <a:txBody>
                    <a:bodyPr/>
                    <a:lstStyle/>
                    <a:p>
                      <a:r>
                        <a:rPr lang="de-DE" sz="1200">
                          <a:effectLst/>
                        </a:rPr>
                        <a:t>O(log n)</a:t>
                      </a:r>
                    </a:p>
                  </a:txBody>
                  <a:tcPr marL="24121" marR="24121" marT="24121" marB="24121" anchor="ctr"/>
                </a:tc>
                <a:tc>
                  <a:txBody>
                    <a:bodyPr/>
                    <a:lstStyle/>
                    <a:p>
                      <a:r>
                        <a:rPr lang="de-DE" sz="1200">
                          <a:effectLst/>
                        </a:rPr>
                        <a:t>O(log n)</a:t>
                      </a:r>
                    </a:p>
                  </a:txBody>
                  <a:tcPr marL="24121" marR="24121" marT="24121" marB="24121" anchor="ctr"/>
                </a:tc>
                <a:tc>
                  <a:txBody>
                    <a:bodyPr/>
                    <a:lstStyle/>
                    <a:p>
                      <a:r>
                        <a:rPr lang="de-DE" sz="1200">
                          <a:effectLst/>
                        </a:rPr>
                        <a:t>Yes</a:t>
                      </a:r>
                    </a:p>
                  </a:txBody>
                  <a:tcPr marL="24121" marR="24121" marT="24121" marB="24121" anchor="ctr"/>
                </a:tc>
              </a:tr>
              <a:tr h="828702">
                <a:tc>
                  <a:txBody>
                    <a:bodyPr/>
                    <a:lstStyle/>
                    <a:p>
                      <a:r>
                        <a:rPr lang="de-DE" sz="1200" b="1">
                          <a:effectLst/>
                        </a:rPr>
                        <a:t>unordered_set / unordered_map</a:t>
                      </a:r>
                    </a:p>
                  </a:txBody>
                  <a:tcPr marL="24121" marR="24121" marT="24121" marB="24121" anchor="ctr"/>
                </a:tc>
                <a:tc>
                  <a:txBody>
                    <a:bodyPr/>
                    <a:lstStyle/>
                    <a:p>
                      <a:r>
                        <a:rPr lang="de-DE" sz="1200">
                          <a:effectLst/>
                        </a:rPr>
                        <a:t>O(1) or O(n)</a:t>
                      </a:r>
                    </a:p>
                  </a:txBody>
                  <a:tcPr marL="24121" marR="24121" marT="24121" marB="24121" anchor="ctr"/>
                </a:tc>
                <a:tc>
                  <a:txBody>
                    <a:bodyPr/>
                    <a:lstStyle/>
                    <a:p>
                      <a:r>
                        <a:rPr lang="de-DE" sz="1200">
                          <a:effectLst/>
                        </a:rPr>
                        <a:t>O(1) or O(n)</a:t>
                      </a:r>
                    </a:p>
                  </a:txBody>
                  <a:tcPr marL="24121" marR="24121" marT="24121" marB="24121" anchor="ctr"/>
                </a:tc>
                <a:tc>
                  <a:txBody>
                    <a:bodyPr/>
                    <a:lstStyle/>
                    <a:p>
                      <a:r>
                        <a:rPr lang="de-DE" sz="1200">
                          <a:effectLst/>
                        </a:rPr>
                        <a:t>O(1) or O(n)</a:t>
                      </a:r>
                    </a:p>
                  </a:txBody>
                  <a:tcPr marL="24121" marR="24121" marT="24121" marB="24121" anchor="ctr"/>
                </a:tc>
                <a:tc>
                  <a:txBody>
                    <a:bodyPr/>
                    <a:lstStyle/>
                    <a:p>
                      <a:r>
                        <a:rPr lang="de-DE" sz="1200">
                          <a:effectLst/>
                        </a:rPr>
                        <a:t>O(1) or O(n)</a:t>
                      </a:r>
                    </a:p>
                  </a:txBody>
                  <a:tcPr marL="24121" marR="24121" marT="24121" marB="24121" anchor="ctr"/>
                </a:tc>
                <a:tc>
                  <a:txBody>
                    <a:bodyPr/>
                    <a:lstStyle/>
                    <a:p>
                      <a:r>
                        <a:rPr lang="de-DE" sz="1200" dirty="0">
                          <a:effectLst/>
                        </a:rPr>
                        <a:t>Pointers </a:t>
                      </a:r>
                      <a:r>
                        <a:rPr lang="de-DE" sz="1200" dirty="0" err="1">
                          <a:effectLst/>
                        </a:rPr>
                        <a:t>only</a:t>
                      </a:r>
                      <a:endParaRPr lang="de-DE" sz="1200" dirty="0">
                        <a:effectLst/>
                      </a:endParaRPr>
                    </a:p>
                  </a:txBody>
                  <a:tcPr marL="24121" marR="24121" marT="24121" marB="24121" anchor="ctr"/>
                </a:tc>
              </a:tr>
              <a:tr h="385009">
                <a:tc>
                  <a:txBody>
                    <a:bodyPr/>
                    <a:lstStyle/>
                    <a:p>
                      <a:r>
                        <a:rPr lang="de-DE" sz="1200" b="1" dirty="0" err="1">
                          <a:effectLst/>
                        </a:rPr>
                        <a:t>priority_queue</a:t>
                      </a:r>
                      <a:endParaRPr lang="de-DE" sz="1200" b="1" dirty="0">
                        <a:effectLst/>
                      </a:endParaRPr>
                    </a:p>
                  </a:txBody>
                  <a:tcPr marL="24121" marR="24121" marT="24121" marB="24121" anchor="ctr"/>
                </a:tc>
                <a:tc>
                  <a:txBody>
                    <a:bodyPr/>
                    <a:lstStyle/>
                    <a:p>
                      <a:r>
                        <a:rPr lang="de-DE" sz="1200">
                          <a:effectLst/>
                        </a:rPr>
                        <a:t>O(log n)</a:t>
                      </a:r>
                    </a:p>
                  </a:txBody>
                  <a:tcPr marL="24121" marR="24121" marT="24121" marB="24121" anchor="ctr"/>
                </a:tc>
                <a:tc>
                  <a:txBody>
                    <a:bodyPr/>
                    <a:lstStyle/>
                    <a:p>
                      <a:r>
                        <a:rPr lang="de-DE" sz="1200">
                          <a:effectLst/>
                        </a:rPr>
                        <a:t>O(1)</a:t>
                      </a:r>
                    </a:p>
                  </a:txBody>
                  <a:tcPr marL="24121" marR="24121" marT="24121" marB="24121" anchor="ctr"/>
                </a:tc>
                <a:tc>
                  <a:txBody>
                    <a:bodyPr/>
                    <a:lstStyle/>
                    <a:p>
                      <a:r>
                        <a:rPr lang="de-DE" sz="1200">
                          <a:effectLst/>
                        </a:rPr>
                        <a:t>O(log n)</a:t>
                      </a:r>
                    </a:p>
                  </a:txBody>
                  <a:tcPr marL="24121" marR="24121" marT="24121" marB="24121" anchor="ctr"/>
                </a:tc>
                <a:tc>
                  <a:txBody>
                    <a:bodyPr/>
                    <a:lstStyle/>
                    <a:p>
                      <a:r>
                        <a:rPr lang="de-DE" sz="1200">
                          <a:effectLst/>
                        </a:rPr>
                        <a:t>-</a:t>
                      </a:r>
                    </a:p>
                  </a:txBody>
                  <a:tcPr marL="24121" marR="24121" marT="24121" marB="24121" anchor="ctr"/>
                </a:tc>
                <a:tc>
                  <a:txBody>
                    <a:bodyPr/>
                    <a:lstStyle/>
                    <a:p>
                      <a:r>
                        <a:rPr lang="de-DE" sz="1200" dirty="0">
                          <a:effectLst/>
                        </a:rPr>
                        <a:t>-</a:t>
                      </a:r>
                    </a:p>
                  </a:txBody>
                  <a:tcPr marL="24121" marR="24121" marT="24121" marB="24121" anchor="ctr"/>
                </a:tc>
              </a:tr>
            </a:tbl>
          </a:graphicData>
        </a:graphic>
      </p:graphicFrame>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STL </a:t>
            </a:r>
            <a:r>
              <a:rPr lang="de-DE" dirty="0" err="1" smtClean="0"/>
              <a:t>Complexity</a:t>
            </a:r>
            <a:r>
              <a:rPr lang="de-DE" dirty="0" smtClean="0"/>
              <a:t> </a:t>
            </a:r>
            <a:r>
              <a:rPr lang="de-DE" dirty="0" err="1" smtClean="0"/>
              <a:t>Guarantees</a:t>
            </a:r>
            <a:endParaRPr lang="de-DE" dirty="0"/>
          </a:p>
        </p:txBody>
      </p:sp>
      <p:sp>
        <p:nvSpPr>
          <p:cNvPr id="7" name="Rechteck 6"/>
          <p:cNvSpPr/>
          <p:nvPr/>
        </p:nvSpPr>
        <p:spPr>
          <a:xfrm>
            <a:off x="971600" y="5805264"/>
            <a:ext cx="7344816" cy="607602"/>
          </a:xfrm>
          <a:prstGeom prst="rect">
            <a:avLst/>
          </a:prstGeom>
        </p:spPr>
        <p:txBody>
          <a:bodyPr wrap="square">
            <a:spAutoFit/>
          </a:bodyPr>
          <a:lstStyle/>
          <a:p>
            <a:r>
              <a:rPr lang="de-DE" dirty="0" smtClean="0">
                <a:solidFill>
                  <a:schemeClr val="tx1"/>
                </a:solidFill>
              </a:rPr>
              <a:t>Source: http</a:t>
            </a:r>
            <a:r>
              <a:rPr lang="de-DE" dirty="0">
                <a:solidFill>
                  <a:schemeClr val="tx1"/>
                </a:solidFill>
              </a:rPr>
              <a:t>://john-ahlgren.blogspot.de/2013/10/stl-container-performance.html</a:t>
            </a:r>
          </a:p>
        </p:txBody>
      </p:sp>
    </p:spTree>
    <p:extLst>
      <p:ext uri="{BB962C8B-B14F-4D97-AF65-F5344CB8AC3E}">
        <p14:creationId xmlns:p14="http://schemas.microsoft.com/office/powerpoint/2010/main" val="3441190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Static</a:t>
            </a:r>
            <a:r>
              <a:rPr lang="de-DE" dirty="0" smtClean="0"/>
              <a:t>, Stack </a:t>
            </a:r>
            <a:r>
              <a:rPr lang="de-DE" dirty="0" err="1" smtClean="0"/>
              <a:t>and</a:t>
            </a:r>
            <a:r>
              <a:rPr lang="de-DE" dirty="0" smtClean="0"/>
              <a:t> Heap Memory</a:t>
            </a:r>
          </a:p>
          <a:p>
            <a:pPr lvl="1"/>
            <a:r>
              <a:rPr lang="de-DE" dirty="0" smtClean="0"/>
              <a:t>Different </a:t>
            </a:r>
            <a:r>
              <a:rPr lang="de-DE" dirty="0" err="1" smtClean="0"/>
              <a:t>allocation</a:t>
            </a:r>
            <a:r>
              <a:rPr lang="de-DE" dirty="0" smtClean="0"/>
              <a:t> </a:t>
            </a:r>
            <a:r>
              <a:rPr lang="de-DE" dirty="0" err="1" smtClean="0"/>
              <a:t>schemes</a:t>
            </a:r>
            <a:endParaRPr lang="de-DE" dirty="0" smtClean="0"/>
          </a:p>
          <a:p>
            <a:pPr lvl="1"/>
            <a:r>
              <a:rPr lang="de-DE" dirty="0" smtClean="0"/>
              <a:t>Different </a:t>
            </a:r>
            <a:r>
              <a:rPr lang="de-DE" dirty="0" err="1" smtClean="0"/>
              <a:t>level</a:t>
            </a:r>
            <a:r>
              <a:rPr lang="de-DE" dirty="0" smtClean="0"/>
              <a:t> </a:t>
            </a:r>
            <a:r>
              <a:rPr lang="de-DE" dirty="0" err="1" smtClean="0"/>
              <a:t>of</a:t>
            </a:r>
            <a:r>
              <a:rPr lang="de-DE" dirty="0" smtClean="0"/>
              <a:t> </a:t>
            </a:r>
            <a:r>
              <a:rPr lang="de-DE" dirty="0" err="1" smtClean="0"/>
              <a:t>control</a:t>
            </a:r>
            <a:r>
              <a:rPr lang="de-DE" dirty="0" smtClean="0"/>
              <a:t> </a:t>
            </a:r>
            <a:r>
              <a:rPr lang="de-DE" dirty="0" err="1" smtClean="0"/>
              <a:t>for</a:t>
            </a:r>
            <a:r>
              <a:rPr lang="de-DE" dirty="0" smtClean="0"/>
              <a:t> </a:t>
            </a:r>
            <a:r>
              <a:rPr lang="de-DE" dirty="0" err="1" smtClean="0"/>
              <a:t>the</a:t>
            </a:r>
            <a:r>
              <a:rPr lang="de-DE" dirty="0" smtClean="0"/>
              <a:t> </a:t>
            </a:r>
            <a:r>
              <a:rPr lang="de-DE" dirty="0" err="1" smtClean="0"/>
              <a:t>programmer</a:t>
            </a:r>
            <a:endParaRPr lang="de-DE" dirty="0" smtClean="0"/>
          </a:p>
          <a:p>
            <a:pPr lvl="1"/>
            <a:r>
              <a:rPr lang="de-DE" dirty="0" err="1" smtClean="0"/>
              <a:t>Choose</a:t>
            </a:r>
            <a:r>
              <a:rPr lang="de-DE" dirty="0" smtClean="0"/>
              <a:t> </a:t>
            </a:r>
            <a:r>
              <a:rPr lang="de-DE" dirty="0" err="1" smtClean="0"/>
              <a:t>which</a:t>
            </a:r>
            <a:r>
              <a:rPr lang="de-DE" dirty="0" smtClean="0"/>
              <a:t> </a:t>
            </a:r>
            <a:r>
              <a:rPr lang="de-DE" dirty="0" err="1" smtClean="0"/>
              <a:t>is</a:t>
            </a:r>
            <a:r>
              <a:rPr lang="de-DE" dirty="0" smtClean="0"/>
              <a:t> </a:t>
            </a:r>
            <a:r>
              <a:rPr lang="de-DE" dirty="0" err="1" smtClean="0"/>
              <a:t>the</a:t>
            </a:r>
            <a:r>
              <a:rPr lang="de-DE" dirty="0" smtClean="0"/>
              <a:t> </a:t>
            </a:r>
            <a:r>
              <a:rPr lang="de-DE" dirty="0" err="1" smtClean="0"/>
              <a:t>most</a:t>
            </a:r>
            <a:r>
              <a:rPr lang="de-DE" dirty="0" smtClean="0"/>
              <a:t> </a:t>
            </a:r>
            <a:r>
              <a:rPr lang="de-DE" dirty="0" err="1" smtClean="0"/>
              <a:t>useful</a:t>
            </a:r>
            <a:endParaRPr lang="de-DE" dirty="0" smtClean="0"/>
          </a:p>
          <a:p>
            <a:pPr lvl="1"/>
            <a:endParaRPr lang="de-DE" dirty="0"/>
          </a:p>
          <a:p>
            <a:r>
              <a:rPr lang="de-DE" dirty="0" smtClean="0"/>
              <a:t>Pointers</a:t>
            </a:r>
          </a:p>
          <a:p>
            <a:pPr lvl="1"/>
            <a:r>
              <a:rPr lang="de-DE" dirty="0" err="1" smtClean="0"/>
              <a:t>Allocation</a:t>
            </a:r>
            <a:r>
              <a:rPr lang="de-DE" dirty="0" smtClean="0"/>
              <a:t> on </a:t>
            </a:r>
            <a:r>
              <a:rPr lang="de-DE" dirty="0" err="1" smtClean="0"/>
              <a:t>the</a:t>
            </a:r>
            <a:r>
              <a:rPr lang="de-DE" dirty="0" smtClean="0"/>
              <a:t> </a:t>
            </a:r>
            <a:r>
              <a:rPr lang="de-DE" dirty="0" err="1" smtClean="0"/>
              <a:t>heap</a:t>
            </a:r>
            <a:endParaRPr lang="de-DE" dirty="0" smtClean="0"/>
          </a:p>
          <a:p>
            <a:pPr lvl="1"/>
            <a:r>
              <a:rPr lang="de-DE" dirty="0" smtClean="0"/>
              <a:t>Pass </a:t>
            </a:r>
            <a:r>
              <a:rPr lang="de-DE" dirty="0" err="1" smtClean="0"/>
              <a:t>by</a:t>
            </a:r>
            <a:r>
              <a:rPr lang="de-DE" dirty="0" smtClean="0"/>
              <a:t> </a:t>
            </a:r>
            <a:r>
              <a:rPr lang="de-DE" dirty="0" err="1" smtClean="0"/>
              <a:t>value</a:t>
            </a:r>
            <a:r>
              <a:rPr lang="de-DE" dirty="0" smtClean="0"/>
              <a:t> vs. Pass </a:t>
            </a:r>
            <a:r>
              <a:rPr lang="de-DE" dirty="0" err="1" smtClean="0"/>
              <a:t>by</a:t>
            </a:r>
            <a:r>
              <a:rPr lang="de-DE" dirty="0" smtClean="0"/>
              <a:t> </a:t>
            </a:r>
            <a:r>
              <a:rPr lang="de-DE" dirty="0" err="1" smtClean="0"/>
              <a:t>reference</a:t>
            </a:r>
            <a:endParaRPr lang="de-DE" dirty="0" smtClean="0"/>
          </a:p>
          <a:p>
            <a:endParaRPr lang="de-DE" dirty="0"/>
          </a:p>
          <a:p>
            <a:r>
              <a:rPr lang="de-DE" dirty="0" smtClean="0"/>
              <a:t>Arrays</a:t>
            </a:r>
          </a:p>
          <a:p>
            <a:pPr lvl="1"/>
            <a:r>
              <a:rPr lang="de-DE" dirty="0" err="1" smtClean="0"/>
              <a:t>Allocation</a:t>
            </a:r>
            <a:r>
              <a:rPr lang="de-DE" dirty="0" smtClean="0"/>
              <a:t> on </a:t>
            </a:r>
            <a:r>
              <a:rPr lang="de-DE" dirty="0" err="1" smtClean="0"/>
              <a:t>the</a:t>
            </a:r>
            <a:r>
              <a:rPr lang="de-DE" dirty="0" smtClean="0"/>
              <a:t> </a:t>
            </a:r>
            <a:r>
              <a:rPr lang="de-DE" dirty="0" err="1" smtClean="0"/>
              <a:t>heap</a:t>
            </a:r>
            <a:endParaRPr lang="de-DE" dirty="0" smtClean="0"/>
          </a:p>
          <a:p>
            <a:pPr lvl="1"/>
            <a:r>
              <a:rPr lang="de-DE" dirty="0" err="1" smtClean="0"/>
              <a:t>Referenced</a:t>
            </a:r>
            <a:r>
              <a:rPr lang="de-DE" dirty="0" smtClean="0"/>
              <a:t> </a:t>
            </a:r>
            <a:r>
              <a:rPr lang="de-DE" dirty="0" err="1" smtClean="0"/>
              <a:t>by</a:t>
            </a:r>
            <a:r>
              <a:rPr lang="de-DE" dirty="0" smtClean="0"/>
              <a:t> </a:t>
            </a:r>
            <a:r>
              <a:rPr lang="de-DE" dirty="0" err="1" smtClean="0"/>
              <a:t>pointer</a:t>
            </a:r>
            <a:r>
              <a:rPr lang="de-DE" dirty="0" smtClean="0"/>
              <a:t> </a:t>
            </a:r>
            <a:r>
              <a:rPr lang="de-DE" dirty="0" err="1" smtClean="0"/>
              <a:t>to</a:t>
            </a:r>
            <a:r>
              <a:rPr lang="de-DE" dirty="0" smtClean="0"/>
              <a:t> </a:t>
            </a:r>
            <a:r>
              <a:rPr lang="de-DE" dirty="0" err="1" smtClean="0"/>
              <a:t>first</a:t>
            </a:r>
            <a:r>
              <a:rPr lang="de-DE" dirty="0" smtClean="0"/>
              <a:t> </a:t>
            </a:r>
            <a:r>
              <a:rPr lang="de-DE" dirty="0" err="1" smtClean="0"/>
              <a:t>element</a:t>
            </a:r>
            <a:endParaRPr lang="de-DE" dirty="0"/>
          </a:p>
          <a:p>
            <a:endParaRPr lang="de-DE" dirty="0" smtClean="0"/>
          </a:p>
          <a:p>
            <a:r>
              <a:rPr lang="de-DE" dirty="0" smtClean="0"/>
              <a:t>Strings</a:t>
            </a:r>
          </a:p>
          <a:p>
            <a:pPr lvl="1"/>
            <a:r>
              <a:rPr lang="de-DE" dirty="0" smtClean="0"/>
              <a:t>Arrays </a:t>
            </a:r>
            <a:r>
              <a:rPr lang="de-DE" dirty="0" err="1" smtClean="0"/>
              <a:t>of</a:t>
            </a:r>
            <a:r>
              <a:rPr lang="de-DE" dirty="0" smtClean="0"/>
              <a:t> </a:t>
            </a:r>
            <a:r>
              <a:rPr lang="de-DE" dirty="0" err="1" smtClean="0"/>
              <a:t>chars</a:t>
            </a:r>
            <a:endParaRPr lang="de-DE" dirty="0" smtClean="0"/>
          </a:p>
          <a:p>
            <a:pPr lvl="1"/>
            <a:r>
              <a:rPr lang="de-DE" dirty="0" smtClean="0"/>
              <a:t>Pointer </a:t>
            </a:r>
            <a:r>
              <a:rPr lang="de-DE" dirty="0" err="1" smtClean="0"/>
              <a:t>arithmetic</a:t>
            </a:r>
            <a:endParaRPr lang="de-DE" dirty="0" smtClean="0"/>
          </a:p>
          <a:p>
            <a:pPr lvl="1"/>
            <a:r>
              <a:rPr lang="de-DE" dirty="0" smtClean="0"/>
              <a:t>UTF8 vs. UTF 16</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Summary</a:t>
            </a:r>
            <a:endParaRPr lang="de-DE" dirty="0"/>
          </a:p>
        </p:txBody>
      </p:sp>
    </p:spTree>
    <p:extLst>
      <p:ext uri="{BB962C8B-B14F-4D97-AF65-F5344CB8AC3E}">
        <p14:creationId xmlns:p14="http://schemas.microsoft.com/office/powerpoint/2010/main" val="577133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C++</a:t>
            </a:r>
          </a:p>
          <a:p>
            <a:endParaRPr lang="de-DE" dirty="0" smtClean="0"/>
          </a:p>
          <a:p>
            <a:r>
              <a:rPr lang="de-DE" dirty="0" smtClean="0"/>
              <a:t>„</a:t>
            </a:r>
            <a:r>
              <a:rPr lang="de-DE" dirty="0" err="1" smtClean="0"/>
              <a:t>Effective</a:t>
            </a:r>
            <a:r>
              <a:rPr lang="de-DE" dirty="0" smtClean="0"/>
              <a:t> C++“</a:t>
            </a:r>
          </a:p>
          <a:p>
            <a:r>
              <a:rPr lang="de-DE" dirty="0" smtClean="0"/>
              <a:t>Scott Myers</a:t>
            </a:r>
          </a:p>
          <a:p>
            <a:endParaRPr lang="de-DE" dirty="0"/>
          </a:p>
          <a:p>
            <a:r>
              <a:rPr lang="de-DE" dirty="0" smtClean="0"/>
              <a:t>Performance </a:t>
            </a:r>
            <a:r>
              <a:rPr lang="de-DE" dirty="0" err="1" smtClean="0"/>
              <a:t>tips</a:t>
            </a:r>
            <a:endParaRPr lang="de-DE" dirty="0" smtClean="0"/>
          </a:p>
          <a:p>
            <a:endParaRPr lang="de-DE" dirty="0"/>
          </a:p>
          <a:p>
            <a:r>
              <a:rPr lang="de-DE" dirty="0" err="1" smtClean="0"/>
              <a:t>Pitfalls</a:t>
            </a:r>
            <a:r>
              <a:rPr lang="de-DE" dirty="0" smtClean="0"/>
              <a:t>/Language Details</a:t>
            </a:r>
          </a:p>
          <a:p>
            <a:pPr lvl="1"/>
            <a:r>
              <a:rPr lang="de-DE" dirty="0" err="1" smtClean="0"/>
              <a:t>Functions</a:t>
            </a:r>
            <a:r>
              <a:rPr lang="de-DE" dirty="0" smtClean="0"/>
              <a:t> a </a:t>
            </a:r>
            <a:r>
              <a:rPr lang="de-DE" dirty="0" err="1" smtClean="0"/>
              <a:t>compiler</a:t>
            </a:r>
            <a:r>
              <a:rPr lang="de-DE" dirty="0" smtClean="0"/>
              <a:t> </a:t>
            </a:r>
            <a:r>
              <a:rPr lang="de-DE" dirty="0" err="1" smtClean="0"/>
              <a:t>silently</a:t>
            </a:r>
            <a:r>
              <a:rPr lang="de-DE" dirty="0" smtClean="0"/>
              <a:t> </a:t>
            </a:r>
            <a:r>
              <a:rPr lang="de-DE" dirty="0" err="1" smtClean="0"/>
              <a:t>adds</a:t>
            </a:r>
            <a:r>
              <a:rPr lang="de-DE" dirty="0" smtClean="0"/>
              <a:t> </a:t>
            </a:r>
            <a:r>
              <a:rPr lang="de-DE" dirty="0" err="1" smtClean="0"/>
              <a:t>to</a:t>
            </a:r>
            <a:r>
              <a:rPr lang="de-DE" dirty="0" smtClean="0"/>
              <a:t> </a:t>
            </a:r>
            <a:r>
              <a:rPr lang="de-DE" dirty="0" err="1" smtClean="0"/>
              <a:t>classes</a:t>
            </a:r>
            <a:endParaRPr lang="de-DE" dirty="0" smtClean="0"/>
          </a:p>
          <a:p>
            <a:pPr lvl="1"/>
            <a:r>
              <a:rPr lang="de-DE" dirty="0" err="1" smtClean="0"/>
              <a:t>Good</a:t>
            </a:r>
            <a:r>
              <a:rPr lang="de-DE" dirty="0" smtClean="0"/>
              <a:t> </a:t>
            </a:r>
            <a:r>
              <a:rPr lang="de-DE" dirty="0" err="1" smtClean="0"/>
              <a:t>use</a:t>
            </a:r>
            <a:r>
              <a:rPr lang="de-DE" dirty="0" smtClean="0"/>
              <a:t> </a:t>
            </a:r>
            <a:r>
              <a:rPr lang="de-DE" dirty="0" err="1" smtClean="0"/>
              <a:t>of</a:t>
            </a:r>
            <a:r>
              <a:rPr lang="de-DE" dirty="0" smtClean="0"/>
              <a:t> </a:t>
            </a:r>
            <a:r>
              <a:rPr lang="de-DE" dirty="0" err="1" smtClean="0"/>
              <a:t>const</a:t>
            </a:r>
            <a:r>
              <a:rPr lang="de-DE" dirty="0" smtClean="0"/>
              <a:t>, </a:t>
            </a:r>
            <a:r>
              <a:rPr lang="de-DE" dirty="0" err="1" smtClean="0"/>
              <a:t>pointers</a:t>
            </a:r>
            <a:r>
              <a:rPr lang="de-DE" dirty="0" smtClean="0"/>
              <a:t>, </a:t>
            </a:r>
            <a:r>
              <a:rPr lang="de-DE" dirty="0" err="1" smtClean="0"/>
              <a:t>references</a:t>
            </a:r>
            <a:endParaRPr lang="de-DE" dirty="0" smtClean="0"/>
          </a:p>
          <a:p>
            <a:pPr lvl="1"/>
            <a:endParaRPr lang="de-DE" dirty="0"/>
          </a:p>
          <a:p>
            <a:r>
              <a:rPr lang="de-DE" dirty="0" smtClean="0"/>
              <a:t>Performance </a:t>
            </a:r>
            <a:r>
              <a:rPr lang="de-DE" dirty="0" err="1" smtClean="0"/>
              <a:t>Considerations</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Book </a:t>
            </a:r>
            <a:r>
              <a:rPr lang="de-DE" dirty="0" err="1" smtClean="0"/>
              <a:t>Recommendations</a:t>
            </a:r>
            <a:endParaRPr lang="de-DE" dirty="0"/>
          </a:p>
        </p:txBody>
      </p:sp>
      <p:sp>
        <p:nvSpPr>
          <p:cNvPr id="5" name="AutoShape 2" descr="data:image/jpeg;base64,/9j/4AAQSkZJRgABAQAAAQABAAD/2wBDAAUDBAQEAwUEBAQFBQUGBwwIBwcHBw8LCwkMEQ8SEhEPERETFhwXExQaFRERGCEYGh0dHx8fExciJCIeJBweHx7/2wBDAQUFBQcGBw4ICA4eFBEUHh4eHh4eHh4eHh4eHh4eHh4eHh4eHh4eHh4eHh4eHh4eHh4eHh4eHh4eHh4eHh4eHh7/wAARCAFBAQQDASIAAhEBAxEB/8QAHAAAAgIDAQEAAAAAAAAAAAAAAAYBBwQFCAID/8QAXRAAAQMDAgIDCwYICAkKBwEAAQIDBAAFEQYSITEHE0EIFBUiNlFVYXGBsxcjMnST0TdykZWhsbLSFjNCUmJzgoMYJCdTlKLBwtMlNDVDRWNkdXaSJjhEo7Th8IT/xAAcAQABBQEBAQAAAAAAAAAAAAAAAQIDBAUHBgj/xAA6EQACAQIDBAYJAwQCAwAAAAAAAQIDEQQhMQUSQXEGEzNRYbEiMjRygZGh0fAVNcEUI1LxQuEkJYL/2gAMAwEAAhEDEQA/AL/KL5Pvb1vtLtrjNRYkdw9fDSsqK0ZJzjPMVk+A9Y+krD+bk/u1k6X8rrp9QhfDNNXbTQEzwHrH0lYfzcn92jwHrH0lYfzcn92nQUGgBL8B6x9JWH83J/do8B6x9JWH83J/dp0BzU0oCV4D1j6SsP5uT+7R4D1j6SsP5uT+7TrRSAJXgPWPpKw/m5P7tHgPWPpKw/m5P7tOtFKgErwHrH0lYfzcn92jwHrH0lYfzcn92nWoFKAl+A9Y+krD+bk/u0eA9Y+krD+bk/u060UAJXgPWPpKw/m5P7tHgPWPpKw/m5P7tOoooASvAesfSVh/Nyf3aPAesfSVh/Nyf3adaKAErwHrH0lYfzcn92jwHrH0lYfzcn92nWikASvAesfSVh/Nyf3aPAesfSVh/Nyf3adDUUAJngTWPpKw/m5P7tR4E1j6SsP5uT91OlFACX4E1j6SsP5vT91HgTWPpKw/m9P3U6VFACZ4F1j6SsP5uT+7R4F1j6SsP5uT91OVTQBUnSdd9TaE0o5qGa9aJbLbqGy21AQFEqOBzGKqM90ZNHO1R/8AQ2fuq2e654dDUr64x+1XEi1V7zozsHB7Qwjq143d2tbGdi8TUpTSizoH/COl+io/+hs/dXprujJS1gKtkdIPb3kya54yc8a9Mk7wK9DPohsxRdov5sqrHVb6/Q7j0reZV9tnfstLKV79oDTSWxjaDyHDPHnRWt6MvJof1n+4iiuR1UozaRuRzRYGmPK66fUIXwzTUedKumPK+6fUIXwzTXiksIFFYF1vdltJSm6XeBBKhkCTJQ3kefxjWGjV+k1p3p1RZCnzie0R+1TlCTV0hLpG8FFYdsuVuubSnbbPiTW0napcd5LgB8xKTwNe5E+FGeZYkTI7Lzx2tIccCVLPmSDz91I4u9rC5GVRXwly4sNgvy5DMdoHBW6sISPNxPCvohaVpC0KCkkZBByCKSwHvNFQKmhAFFQaOVKBNFFBpEAUUUUoBRUHz1jJuMBU5UBM6MZaRlTAdSXAPWnOaLMDKqM1GQeRBxRSASaiiozQBNR7KKKUAzQaKikAmoJooIoYFQd10cdDMr66x+1XGWn4DF1v0O3SLg1b25LqWjJeBLbeTgFWOzOK7N7rr8C8z64x+1XEK1V1ToYnLZ0knZ7z8kZGPdqq5Fs610zoh3S8xux3SBEuOlR3vOdU6tZuy1EYW2nb2LK05zwSBnhg1U7JPWg8+Oa+WeQ7By9VemlYcGK9LhcLPDUnCU3Ln+d+f0Kk577ulY7W6MvJr+8/3EUVHRj5Mg/94P2EUVwit2kuZ6KOiLB0x5X3T6hC+GaajSrpnyuun1CF8M01U24C50pIQ50aanC0pUPBEo8Rnkyo0odz6xbHOgSzquMeKqIWX1yOuQCjaHnMlQPqFOPSbx6NtUf+Ty/grqkNP6luNn7lmBHi2K4vplNuxVzEbOpaQ4+tJUrxtw4EgeLzxW1hacquBcI6ua8mQtpVM+4s/ol0tD0he9XWu3JKITk5qTHRz2JW0DtHqB3AerFK1hkX+8P9KVxssaLPvrVzFvhNywFIDTXDYAo4AwVHHAE86tyTbm3USFx334UiSlAckMEb8J5Y3AjtI5dtVD0H2iY/ftfpRqG7Ri1qN5Ci11OXTk+Mrc2ePswPVSUavWQq1p5yW7rzXmLJWaSMiBLusnpp0/p66hp6RadKCQ40o5bM1WErX+TgD7adeiePqtjTTv8ADCNGi3F2Y64GIxBbbQcYAwSBkhSsZ7ardm0S/wDCkfifwgugc/g+F984Y60jePE/i9uP7OfXTtYb1L1Lq296chXiaiFp9tEd6Yjqw8/KWFE5O3btQBjAAyeeQOLsZTvBKKVt2Lfhr5tiQa4+JYVFVjp/pQYT0Z3nUV9CBNsMl2DLQgYDz6FYQE88b8pHqOewV9peqpGnnNJOXmZNkXLUchtoxW2kmO1v2bgOSkhG/gcknBznmKDwNVSatxa+Sv5D99McpN6bZ1ZB0/1e5yVDflFe7GwNqaSBjtyXP9Wtd0laYnarsDVtt+oJtidRJQ8ZEXO5SU58Q4IOOOefMCqvtsK6Od1FdICtTXYFqybm3j1KlpSVtnYAWygJySeCQeHOmTp3m6p0roBV+smq57UiK402tLkeMsPBS9pJ+a4K4jlgcOXbVmGElCvThTkt6STzXf8AATf9FtotFlBbZQ2pallKQCpXNXrNeiaqPptvuqtK6dtOprXqSVHiOy2GpzPerC0oaWnitBLeQcjtJ4qpuvka9992KNbtVXBAkPqTIcDEZe9oNuLK+LWAc9WnI4cRwzVWWFahGo5K0r9/DXgOUs7DdRSJbL5L1Tqy/WS3XSVCh2BLcZ6UylHWvSVAknKklISjHLHFR8wwc3on1U9qzTDkmYhCJ8GY7AmbBhKnGzxUB2Agg47MkU2eFnCLk+Fr/HQN5MxenHWC9FdH8u5xSe/31CNC4Zw6vPje4BR9wrb2jTzMbR0O0g9W+0wk98AeOH8ZLue1RXlRJ55Oc5NUx3YU543PRtpCj3u7JcecT2KUFNpSfcCr8procDCcVbr0VRwdGa1k5P5ZIbGV5yXcJ/Q+/eJGji5qApN0FwmIlbU4SFpkLBCR5uAx6qcc0s36+WHSdvmIfvFuhS1odltMypCEKWtWTkJJBIKgeVfOw660vOsrEt7U1kDwitvSgma3hokJByN3ijcoDj2kCqlWE6jdRRyY9WWQ05o7aSrZ0jaVfvdziv6psCIzJa72X382N+5GVcd2Dg+anQEEAggg8qhqU5U3aSsKsyc0A8ag0CmAFTUGjjQAZqM8KKg0oFRd10f8i0363H/ariBfHiBXb3dd/gWm/W4/7VcPq5jPKuq9Cctny95+SMfaHaLkZ0qy3FiA3cOo66G4MpfZO9CeWQoj6JGRwODWCg+MKfptwaVZV2GJcbnA2wesciR7chpl4hoLJW4HStaVbQckEciAOAqvmz4w4g16PCYiVeEt5aeRWqQUGrHbHRd5LI/HHw0UUdF3ksj8cfDRRXCK3aS5noY6IsLTPlddPqEL4ZpqpV0z5X3T6hC+GaaqYAvdJn4N9T/+Ty/grpE6ErWL53NsG0EpT33ElNJUoZCVF1zafccH3U79IqLpL0ld7Ta7RJuEidb347ZQ6yhCVrQpI3Fa0nt7AaVOiNjVOjujG32G4aNuUifD6wFDEuKUL3OKUMKLo/ndorVpSSwLimt7eT18GRNenfwLERKHhZcAKSSiMl0p7RuUoA+zxT+Sq06BD/8AEXSP/wCpn/1mvt0bI1+dXap1Nq/Ta4ffbUZmBDYlMukNtlzxQQvGfHySSOJOPNXy6I4GpbDf9Xv3bS1wYYvN4XNjKD0dW1Cifp4cJBHDlmndXGlSrQ3k3aOjXem/kLduSdu8xEYHdauEjnpoftitT3P1ki3a6a7k3QzEzU395C+pmvMjmTxDa0g8c863Pg3Uo6fjrH+Cly8E+Ce8t/Wx9+/O7O3rOXZW6slnk6Q1teb3Ft0x60aiDch5plG96LKSDnKQfoq3E5BOCMcBg1aq10qTpxebhHjxTzQ2MXe/ixC7pOxWLTfRXLhadiCMZF4jvXAB1a1LKkuEKUVkkklI7avR4QWoDcuUhnqojZdS4tAPVAJ4qB5jh2ilTVmjRrPR17t10SYr91UHGQSCYxQE9UCRnPFOTjP0lD11k2py7XLTUewXK2y4s4Moj3BxSR1WwABakL5K3jOMcRniBiqVasquGhC+cW7/ABt/oco2k2JNn/8Am2vHrsCf1tVm901KZl9CdzeYJKBLaa4jHjIkBCv0pNZF8sd2snTa3riHaJl1t8y1GC+3E2FxlwKBSSFKGUkJAz2Vi9M9m1Bduix/TNrsM2ZcJb6ZKg0pvq2yp8uqSVKUMkZI4Djwq3TqQeKoVL5JR+moyz3Ghg6VrInUHQzdbaQS54OD7WOe9sBafylOPfWD0K39rVGnNPzGipSoVkQ09n/OqX1Z/TGUfYoeenTTzzkuytIl26VDUlpLbjMlKcnxeI8UkEdnOlLoM0Y7orTtzt77JbU7dX3GdygT1GdrfLswN39o1T62H9LOnJ5qV18cn5IfZ7yfgIXc22Rm9I1jMvD1zRcDfHA91Fxfj+NzO4NrSCdxPE+yri0lp6waaamQbDG73S4/18lJeW4pTigPGJWSckAdtLVos8nRWuL/AHJiDKmWe/uIlKMZveuNJAIUkpHEpXnIUBwIIPYacLG3K2SZkxvqXZb3WBnOS0kJSlKSfPhOT6yRx50u0MQ61WU4y9GVsvguHgLBWVmUj3YlrUYWl9RJ+jCnKYc9i9qgf/tn8tX8hQUhKknIIBBrQ9IOmIesdIz9PzTsRJR827tyWnBxSsew/oyK12krvdYNhj2m+WW4i7Qm0xyWGS4zKKRgOIdHigEDJCikjPHlxSrW6/CU6a1g38nmIo7sm+82LjXh6HfIr8ePuS45EYcUjPilpPE+wqPLzVmWO0RoFlhwVsR1rYjNsrUGxhRSkA9nnFfezR3o0FKZPV98LWp13q87QpSiogZ4kDOAT2CsyqLqNLdTyJDR23T8eLfbrPXHiqbmFnq0hoZTsRg54Y4nzVuxyqaKbOcpO7YEUdtTUU24AaCaj25oNABUUGooAqPuu+PQrN+tsft1w4r6WDmu4u67x8is760x+3XDq8cf1V1boT+3y95+SMfH9oiypL05WknYqrHPRaBbt6Z/hR4xydmUjGdhO/A6vsPZwqs2vpgGrCmIS1orvt9UBTEpssRHGbfFyjY0FHrHQ1uC1KO0JCgvgSc9tetnKxg1s7L9Splx/PiQ1+B2z0WcdKt/jj4aKKjor8k2/wAYfDRRXE6/aS5s3o6IsPTPlddPqEL4ZpppV0z5XXT6hC+GaahUYGkvOrNPWe5eDrjckMS+9zJLRQpSg0M5WdoOE8DxrCHSFowoC/D8YIUwZIJSsZZHNweLxSP53KsXWdqQ2xqy9qbG93T5jIX24Sl9Sh/rp/JSVEtrUjuerbdOpSX42k5bXW44pQuMSR7NyU1pUsPQlTU3fN2+OvcMcmi4YMqPNhMTYjqXo77aXGnE8lpUMgj1EEVLUmM8+6w0+0t5nHWoSsFSMjI3DmMjz0l9H2prTG0ho+2vvOtrmW9hiO6WVdUt1LIJbC8Y3YSrh6j2is+03HR7OptSLtrJReY4ZcvJbhPdaRsPVkjb43i5I25/TVeVCUXJWeWnzsLvDVWGLtazdvBAuEbwj1ZdEbrB1pQDgq288eutVbNaabuNlRe4txBtjjSnW5S2lIQtKclWNwByMcseyl2ZJak9OljLYWlSbJLStK0FKknrGSMg+o599FPDyk2ppqyf0ByXAd7vdrZZ4plXW4RYLAxl2S6G0DJxxUeHMj8tfE6hsHfcWIbzbxImHEZoyEBb34gz43upJ7poZ6EdQE9gY/8AyG63jybbd5NqtrjLT8y2txLi2onxmSVbcj2pDg9lPjQh1KqO+ba+VvuG872GC73a2WeL31dZ8aExkDrJDgQnJOAMn1kVkmQx3wI3XN9cUbw3uG4p5Zxzx66rjp5ucGX0T6iYjuFxTS2mlKCDs6xL7ZKd2MEgfqPmOGJ5/SbevGFPsD+E4tq+qX3s7vVGCsqCVY2nCjyGTxpqw/8AbUs75/S33zDezsNBIAJPADjmvEd5qQyl9h1DrSxlK0KyFD1EcDSxo3U8PVGjlXeRGkIjSFyUlpcdaj1SXVoAO0HJ2gZAz219NIXLSEXRtsf02601Y3lFmCG21jeorUClKVDeSVbuzznlTJUZRumndOwt0M9FaO56qsVts0u8TZym4UJZblLDDiywoYyFpSklPMcxyIPKvbGprK9dIltTLWJM1pTsQLZWhL6UgFRQojarAIPA8jnlTOqna9gujcUUZFeXHENjctaUjzqOKilJRV27Dkm9D1RWJ4TtoODcIgPm65P319m5DDv8U+0v8VYNRKvSbspL5oXcl3H1ozRn9NHr7Kl1GkGiiigAqM1NRQAGoqeyopwFRd11+BSf9aj/ALYrhtfM8OFdyd11+BSd9bj/ALdcNr9ma6r0J/b5e8/JGPj+0XIenGpKrK/ckXq4vMeD9pt5hv8AiAoCBuJHVhtJIIVu/m8MmkRv6YP66aJt4trelI9ohwZMVL7XWyFtS0qMh0KOC782DtGMpRnAzniTmlVB8YEGt/AwlGE79/hp8CCq1kdtdFXkm1+MPhooo6KfJJr8YfDRRXDa/ay5s346IsPTXlfdPqEL4ZpqApV015XXT6hC+GaaajA02u/Im/f+WyPhqpFsXHuWx/6Wd+AqrE1Db3LtZ5VtRKEdMplbLi+r3kJUkpOOI48a0MPRrsXo7Vopu75id4qgpfMb5wNFCkk/SxuweHs5Vfo1YRpKLee8n8LDGr3E25oDehuiIIASBc7ZwH1ZdbfSgz009If1O3fCcrZy9DyZFm0za/DiUt6ekMPsK7zyXVNIKE7vH5YJzjt81fa36RuELVd71E1e2DIu7LLTyFQSUNhpJSkp+cz/ACjnJqw8RTcX6XB9/wDlfyE3Xf8AO4pU2G3/ACA6MvwjqM5uSxFLoWcJZXM3KyORyQBn11a9zaZT3QtmdR/Gr09IC/YHUYP6TWfZNARoPRynQ82d37Cab2svBnq3EHeVpV9IglKsEcuXHNZC9KTHNYQNVOXVgXCPGciupTEPVuNrKTgDflONvaTxUfZTqmMhNu7/AM/roJuPyNF3Tn4EdQeyP/8AkN1tYNpgadee1TEjMsmTbI7DyEYQFrSrxD7Tvx7hWZ0m6Ud1rpSVpzwmm3xpW3rliP1q/FWlY2ncAOKcHgedYV+0hqC8QrZb3dWNRoUN9h11uNbtqpIaUlQSpRdOASnPAeb2VXp1IOhGm5Wzd9dLLw8BzTu2VdJ/x3uTpkq4KzJVNW+pSj43Wmfx95yR76sa9gfLZpg9psk79tmvpfujlq5aZummmriiLbZkhcplIjblMOrXvVx3AKTuKiBgYyOPCs57St3f1ja9SPX2H1lvjOxgyi3KCVocKSokl0nPiDHv51YliqUrtPVy+qVhu6zWdBLiEdFlqQrOXH5aU8OZD7p/UDVcdFsh0xuhyEokRFG7OkdhcR1gT+Tcr8tW5p3SkqwW92BCuzPebLrrsFDsUqLHWLUtW8hY6zG5QGNuAeOarxm2Nac05Z7Bbro1PlWKQt+Dce9SjYpZXvSpO87wd5HDbyHPGazsdtzA7OhUqV523nkuOkvuiejhalZqMEYnSPKTGndL8IupSw7aIT21Sv8Ari0U8B2kpSOXmr6at1a1/DLo+Xa2ABEZkpSXRwO6OkcAPNjz1pL3YJV2iXbvm5JM28Ed+yVMFRICQlKUDd4oAGBkntr5SdPznbhaJqrowF2xKggd5nC9ydpJ+c836fyV4vG9PMPWgoUJ7itNaO/qJRenGVzVpbKlF3kr6eef0HyXqG9znAlUx/HYhnxf2efvr4Jtl5k+N3lMXn+Ups8feax0Xa4tMltmWtlB5pawgH/24rHdkPPL3uurcV2lSsmuX1cdCq96tUnN87fc2I0XH1UkbRVhvQTnvJzHrKR/tr4O2q7NDcqBJx50tlQ/RWuJ7K87iDwJqv12FvlGS/8ApfYk3J8WvkZqJVxhK8V2XHV6ipJre22+6o2Ax5KJiR/JJStfvH0q0EK6XCGrLEt5I/m7spPtSeFZXh1x0gSLbbnzxyTHCSfenFaeAx6pP0a84+H5fyIatFy/4JjYxraQyQ3crUtlY5kZT+g1u4Gp7NMICJXVk9jgwaTId+tW3q1m5QEnhsae6xr/ANq81lNRrPMQEtzbS+SeBcSqK57Mjhn3V7LBbaxmShWjU8Hk/pZ/Qy6uEp8YtcvyxYDbjbgy24hY86VA1NIp0/NiFC4T0+IR4yVJUH0f6uFf6prY2q4ahafWy6zFuKUDxgy6EOp9ZSrB92BXo8Ptibko16Ti+9Zr7/QozwsbXhK41VFa2Pe4TjiWZHWwnzyako2E+w8j7jWyPLtrZp1oVVeDuVpQlHJoqLuuuPQpcPVKj/t1w2rl667l7rf8Cdy+sR/iCuG1kA8cCutdCv2+XvPyRi7Q7RciwJUlH8AC0JgQ73skIbsMcbFJI8YTFeKrP5Rn8tV2jioVYCo88aekvPxLSzE6oojlcFCHJBEfcoNqDOSUZSoqKhzGCc0gDioVt7Ofo1F4kNXgds9FHki1+MPhooqOifyQZ/GHw0UVxGv2subN6PqosTTXlddPqEL4ZpppW015XXT6hC+GaaRUYBRSr0jw5suJbERGr08yicVym7TL73eU2GHcDdvRw3lHDPE4pSnqiTrbarpBf1rKsEaFJ74XDuLqJLbodSD1wLiXFqRtdTt8Y8CADwpRS16KwrI9FkWSE/AlKlRXI6FsPrWVlxBSClRJ4nIwcnjSJoq8Ox7tCser2rvB1KHpHVOuuL7zuZ8YnqlAlBATghs4UnAwOBNKIWRQOdJdu1087atO3mdZjBtd+Uy0y4qTudadeTlsLRtA2qPAEKJ8ZOQM8MCz9LFhub1qVHegOxbrMMSMGbghySn6W1xxkDKUK2eckbk5A44S4tixDwqCoAEkgAcya0Ok7/L1Db4V4iWxDVpmpLjLrkj53qyDtUW9mAFYBxuzhQ9yjFuKbw1o23+Ce+rVcxIW41PnLeWFNZUColJ6zHEgK4ZxywDRcQs0V5dWhttTji0oQkZUonAApGs2sITMGDEix31zZ8+4NstS5ilbUx3lh11TigcIBCQAASN6EgYBI0eqNUT700uGtlMNkKUkpaeK+sxyVuwk47cY4Vj7Z21R2XR35v0novzgWsNhZ15WWhnaw1UuepcKAotxRwUrkpz7h6qU8jPOkBmTeJ2iRYo9ydRe2n3Ya5G/5wFklQUT/SSGxn/vBW3tl0dvgsslh1aSmKZkhlCsZXgoS2r1bus59rdcn2pTxeNqyr153za5JafB8D0lCMKUFCCGnszXk86V5OrDFXc0SIbK124MuSDHk9YlLTilAqPighSQkqKSOXbWTe9StWzvlx1tsR2VMt98uO7Gt7h5KODtAG0k/wBIVlfpeJ3lHd1/6+6J+tizf1A4YFY0N9yTAbfUGd7idw6t3eg+bCscR68Us6e1NcXoNvZlxmnrjPkSUMhLm1AbacWCVHbwwAkcASSR68Mp4GrUUnG2Ts/k35JiymlYcDyryTitbZbsLg9PiOM9TKgP9S+jduTkoSsFJwMgpUOwGl2RfZFpuupZa0uzG2JUNpljrMBPWIQk7c8BxVmnU9n1ZzlD/krZd92kvO4kqiSuOJ7Qc17jvvR3kusOuNODkpCiCPeKVLhqW5RE3VLllaU7bI4kvBMvxVtEKI2nZkq8RXAgDhz419GtRS5c+ZFttrS6qNHZkEuP7N4cSohI8U8fF7eHHnU0dm4qHpR+d14WzvxugdSDyY+t6jnE/wCNNxJiMcQ/HSc+/AP6a+qJ2n5I2y7S9EJH8ZFdJx/ZVwqurZq0XKZCbt8HfHkQUTlvOu7OqbKikgjByoY5fpHOvs1qZfg+3XN6AlqBcXW0ML67Kx1h+bKk7cAHh2nG4eur8XtGHo1EpeErP4d/AgcKLzjlyLa042w27useoQo44RpQLef1g+4U5sMLejIFwZYU4Bx/lY9hI/TXObGp2l22NNdjllxTjqJTe/JjdVu6wqOOIG3HrKk+etjobphlKnW2Ih2JLYnoUttkTA840Ep3ALAHiEjPInBGK9dsPa/URccRScYrud0ra5PlwM7FYNzzhK7Og0stpbDWNyRwAWd36694AGAAAOQrAsF0Yu9tbmsApCiUqSeaSOYrPr31GdOpBTp6MxJKUXaRUndb/gSuX1iP8QVwyo8TjtrubuuPwI3M/wDiI/xBXC6vpdldb6E/t8vefkjGx/arkO1xtd3dsgfQbEYjMXKEeEWVPoT1e5QCOsKgrGTjGeHKklB8YUyMTNPpsz4ZdmKuimTlc1wpZBKClXVhviV4JA38Mc6WUE7h6q9DgqcoRmmrfCxXqNOx210S+RzHtT8NFFHRL5HMe1Pw0UVwuv2subN+PqosXTflddPqEL4ZpoFK+m/K66fUIXwzTSKjAwrkxcHVIMC4NRdqVBaXGOtSrOMHmkgj2kceI5Vo42lZECyLsttvbsaG8hwPrUwlb5ccUtbjqV5AStRWTxSoA8gOVedf3W56dXbtQNOldljvdXd46WgVdUvCQ+DjIDasFQzjaVHsFfCJq5xye6W2n7oZqevtsCEG+s70QdpkqW4pKcLUcjxuKduBndQKhntdvi2u0xbXAR1UWIyhhlGc7UIASkZ9gFaWNpqU7Ntkm+Xg3TwS6p6Ge9g0suFCm97hBwtQQtQ4BIyc45Y+lv1hZJ0+2wozzq37gqShtJbI6tccgPIXn6Kkk4x2nlWNK13ZI4ADc59xVydtaGmWNylyG0KWUgZ5EJIB5Z54HGlA0+g9LvzdE6LF3mOuRbdDiS24bjG1YfSyNocUTkpQSSE7QQQnJOK32m9MvWBhq2Qbn/yLHKu94qo6esaQc4aDmeKBnA8XOAPGNfbWlylQdAXy8QgqPMj2mRKZ6xCSptxLSlJyOIOCBw5cKWE6ret16aeRfl360M2mTPuy0tsqMPq0pUghTSUjK8rGw8TtyMAUgDLpPT8nTsWPbI11LtoiAojR1sDrEI47UFzPjJTnh4oOAMk8axrXo+PbRp1RnuqFiEjZlIHWh1JBJ82M17RrS3uojCPAuT0mbuVCi9SlDsltKUKU6kLUkJQAscVlPHgM5GU3X/STb3GE2m1plvS3H1xnoqEAPB1Cdy2juISNo4k7sHhgnPGjtHHRwVB1WrtaLxJaFF1pqKF/VVuYcMONapziHLdMlyY8tTYO/vl1S3EFPDKMqAxkHxQc14hNvts4kyBIdJJKtgQPYBxwPeTWga1hCcjR3PB1yS5JeeZZY6pKnFLa+kPFUQOORxI5Hs41nv3xmPc2IMiJMaTIX1TMlSB1SnME7Oe4HAPEjBxwNcZ2lWx+OquddZ5vhou7jZHqaEKVGO7E8QNPxIeo597bccU7NSkFsnxUEABRHrUEIz+KPPWGxpCExa7zbm5T6U3RxxanAfGaCyTsT/RClKP9o1J1fbwtBMWeI6pLkQyOp+bDyVqR1fPJJUkgEAjzkV9EaqiFhzfEmtzESExu8lpQHVOKTuSkeNt4p453Y99Q7u0Y9/Du4afL/Y/+2zybQ3ATNuFweEttyAI77DUYBKkIKyAlIJOSFqGOOeGMV7tNmfhaYi25qQA+lKS64+jrd5wMpUOGeHDPmArcxHlSIzbxZdYK0gltwDcn1HBI/Sa1rV8aVdFW9+FMiuKbW4wp5KQJATjdtwokYyOCgnnUaxGKqppZtNN6cMll4fmg7dhE+9jtjFotjcFj6CFKVwSEjKlFRwBwAyTgDlWqh6XEURFtXBXXQn3nIrimc7UuqJWhYz4w8bmNp4CvVq1ZCuLsANw57LE9vdFkPNBKHVbSrZzJCsAniMHBwTWuu+ozPFrVbmp7MV26MNty8BLUlO4hQThW7acc1AA9mano0ccqsr5b2bbt4/8AatzElKFhis1qRbnZsguF+VNf66Q5jAKgkJAA7EhKQBz5VrrhpePLduS1S3UeEH48hQCR4hZKcAeo7Rzr664lzYdnYXAkqjOuzY7JcSlKiErdSlXBQI5HzVg6gk3TTbca4m6PT4apLTMll9tsEJcUEBSFISniCQcHIIzTcPHEVLVY1EpTyS7922WllwsJJxWVskZ9wsLcw3hSpC0G6QkxV4H8WkBYyPOfnDz81aSBapw1VeWYsx2I33lEZDpZ3BYCVglPIbhw8448q3KtSRO+1NpjS1RkyRFXMCU9Ul4q2BHPd9IhO4J25OM86+X8IGplquMpliaxEjsuqRMCWyF7NwUUDcTkFJ4KAqWlPG04tSjk0lnw0tzeSy+INQeh9LPpqBa5LLsUrDTUBEFLR4jYkk5J55Oa8R9NIRHgQHprj1vt7qHY7JSArKP4tKlfygns4AnAyTXidqZi3wi4iFcLiWISZcnqQ2FNtkHClblJGTtVwTnkfVUSNWR2y6lq1XOS6zHakutsobJQ24FEHO/BI2nIBJ82abu7Ql6Wbvxy+eemv1C9MyGNPQmblcppK3E3BOHGFYLadyQFkdvjbU59nrNfTT1lmw1RrezPdlMtANR2i0N5HJIUofSwMdg9ea+bWoIsmawxAjyZyXmW31PMhIQ025nYpW5QODg/RBIxxpu0bJbh6mhPOjKOs2k+bcCM/pooKvOvChiJWUmlnbTT4BPdjByhwLO0naTZbO3EWvc4Tvc8wUeYHqrbUDiKK7lQowoU40oaJWPHzm5ycpasqPuuR/kRuf1iP8QVwurnXdXda/gQu39dH+KmuFVflrrfQn9vl7z8kY2P7Rch+hQG3tGypM7T8GOW46izJbaWpb/zecgh3CVA4UcjkTw4YpATgKHGn169w16fNhbemJmIhqKMxGe9m/msrCE43pUpOcug5V2jAGEFP0x6q3cAp2qOXF5ciCrbKx230S+RzHtT8NFFHRL5HMe1Pw0UVw+v2subN6PqosXTflddPqEL4ZpopW035XXT6hC+GaaeyowNdqeAu7abulracS25NhvR0rVySVoKQT6uNLkfS90tVztl7tq4cudHszdqkR33VNNLSlQUHErCFEEHdwKeIPMY4udFKBXbOh7xapdvvlrkwZd2jzp8p9iSpbLDnfZBWlKkhSk7NqcHac4OcZ4fa2aJujFxgTJM6G4qPqOVd3NiVDLbrLjYQM/ygXB7h7qfqkUgtzV6vtjt60lebPHcQ09Pt78Vta87UqcbUkE444BIr4320PXDQ8+wocabflW1yGHCDsClNFG49uMnNbo185LzUZhch5YQ22kqUo9gFJKSjFyegK7dkV30gRpdkl2S/wBrejuXaFAet4jvKKEONudUVLCgCUlKmkkeKc5xVMXSzXFu5Q30PxVXiXcnbive4UNgdUGyhK8bs4Kf5PjYJwBysvUNzcu11dlryEk4bT/NSOQrUS40aW11MqO0+3z2uIChn31yDa/SaeJxjcezV0vz6npsLglSpK+oq6ZhyJMiE4qJHgi0ypLbqWnlOpeUtIO9KiATkqOc9oNQrTl4duTb8l6I/wB7XTvxp5bqy4ps7h1eMYRtCuGMg47OdNrDTbLSWmW0NtpGEoQkJAHmAHKvfbWDPatTfcoLXLz+7LypKyuLLmnZarTHh9exvavBnk8cFHfKndo4c8HFebpp5+Q/dnTDt09uc8ysMyVrbCQhsJyFJSSlWRkEA/7aaDwo/LUa2nXT3r/jaf8AArpRMCwwHLbZ2YK31vKbBAWpRUQCSQnKuJABABPE440vWrTl3Ym2yXNdhuPw23mXXg6tbkgLCfnCVDgcp+jxAzwPZTgeFQR66ZT2hWpubVvS1y5/cHTi7eArwtNymbTpqC68yvwSrLyhkBwdStvxeHnWDxxyr4xNP3hq3Wu1Kfhd62uUy406CorebbJwFJxhKsY5E5I/k03H9FQBwqX9Tr2zt36cc3f6sTqomo1bbZV0trTERbKHm5TMj50kJPVuJXjgDzxisebap94XFTdlxmo0eQl8x45UvrlIOUblKAwAoA4xxwOPZTAQcV5IxUNLGVacVGNsr2fFX1FdOL1Fe26bXCuDyTDtUmI7Lcl9e638+2payvaBtIVhROFFQxw4cKxk6WkLeujqW4dvM2K9HKIriy08peMOrQQAlQ48s53HJpwJrzVj9UxCbd83r+aCdVHQR7nbpT1zkRme8HEM2tqPMbkvrYS4MqPNOcpIKhkjhxHHKq2tkgvzmpN4UhuKLpbI7aI+DlghKyQT5vnMe6t6/FiyHG3JEVl1TRy2paAooPqzyrI/JUtbacpU1CKz/wBfyl5DeqSd2KDWlHENWVlTcELtseO1382taH/m8bkgAYUhWCME8MngasDScNM/UUOMpZQkr3E47EjOP0VsdI6ZbvrMhxU0sqaO0ISjJyeRPq51vIGg3ojxk+E1da14zJYQAdw5Zyf0fprawOydpYydHEThvQvfVaXuVK2KoU1KF7MeuOPXRXiMXDGaLww5sG/hjjjj+mvddfTurnlypu61x8h93/ro/wAVNcKHtH6a7r7rT8B14/ro/wAZFcKHgeHZXV+hHsEvefkjIx/aLkWR31Oc0OuJIsGpGWhEOJagCgpDZKSViPv6rIT4pXjB8wqtUY3A09LiQ2LLLlvSpK5D0YKZZZUCIye99pcfy3wSsr2ITkdpyQASiD6Qrb2ZFJVLd/5qQ1eB250S+RzHtT8NFFHRL5HMe1Pw0UVxGv2subN2PqosXTXlddPqEL4ZpopX035XXT6hC+GaaKYAYopX1veZVnkwnHVSotoW08Zc+PG68x1gJ6vekAkNkb8qxgEDJAOay7fqKLPkKjWtLl1EcMiRJjqR1YLiUqBGVDPiKSs4z4pGMnhQBvRRSwrWURVvZnMQJi48vrkwXTsCZK20LUEjxsp3hCykqAGE8cZGcLRWsp9+u0WFJsLsJLtki3NxwuoUEKeKxswFE48TIPE8eO3tAsOlJHSZd+rbbtLKyFLAW9g9nYP9v5Kyb1rAWfV67fObQm2LhjZJ3Y2yxvX1KvWpsBSfxT5xVKv63VOulwlXHaVyJyG4aEK/jELbCkHJwAMBavUBjnz8n0sxVWGEdCh60teX5/JpbMoqVTflohizxxR21oYmp4L7i2y0+haGXXSCEnd1Stq0jBOSMpPDgQoe4Z1TCckpZDLoPfHexJKSQ7tyQRnOAcpzjGfVxrkv9BiW2tx5Ho+sj3jB2V5POl2BqpmW7BbTb5TSpyOuYDqm0FTfieMBu4/T5c/FPDlli/LUFfDVKDSqK1x0ZJ6ACK9ZGOVeBxr6x2HpL6GGW1OOLOEpSMkmmRhKclGKu2LJ2V2DaFOOBDaFKUTgADJNbuHpaY7hUp1uNyy3guO4P9BPH8uKZtMaNEVSJdwfX13MNtLKQnz5I4n3fppujsMx2+rYaQ0jOdqE4GfPwroexehbnBVcareH3/2YmK2pZ7tIS4mioidpW1NfI/zjiGkH243KrYsaWhNnItEH2KkuL/WBTOfbRXsqPR7AUfVpr5IzJ42tLWRovAcTG02O1KHnzg/sUHS9jdGXbYyg+ZtxWB+qt4RUVb/S8I8pU0/gvsR/1FTg38xcf0TYHQdrDrRPah0/7c1gudH1sI+amy0+bdtV/sFOQo7arVOj+zKmtFfK3kSRxuIj/wA2V1O6PpbYJhTmnv6LiSg/l41qo+kbyq5NRHoimkLPjO80hPacjt9VW1UdtZdboZs2c1KKcbcL5P5liO1K6VnmYdntkS1QkxIiVBAOSVHJUfOaykKWVrCkbUgjad2c8PN2V6or1NOnClBQgrJcDPlJyd2QaKk1FPGlT91kM9B94/rY/wAZNcJkca7u7rEZ6Db16nI/xkVwieB//VdX6EewS95+SMjaHaLkWhMjIPR62+zMdjOCMp16O0zHD0glvYFuoMouFASTtUGwADuxxJNXJxuBp8TbrS/peXfIoC5rEQIfV39hlKlo2fRU2FFwjOEBR4hRzgYpCBO6tzZsd2NReP4iCq72O3OibyPZ9qfhooqOiQ50cwfWn4aKK4hX7WXNm9H1UWLpvyuun1CF8M0zilfTflbdPqEL4ZpopgGDdre9O2hu5SoiChaHENJQQsKxz3JOCMcCPOeBrXWbSkCySN1lekW6MpDKHYrW1Taw0gNo+kkqB2JSk4PEJHbxpgoxQAux9I25qPDhmRKchQVuORYyina0VpWjnjcQlLiwkE8Ae3Ax6sGlotmlsSo82W641bmbcou7DvaaKi2ThI8Yb1cRwOeVMGD5q+M6S3ChPSnuDbSCtXups5qEXKWiFSbdkVf0tW62S+/LSsuui4S2p0vx/orbShCEpI5DDYJHrPnpEn6dgzLgu4KceblFTTiFoKfm1thQCgCCOIWoHORg0xXWY7PnvS3iSt1ZUc/q91Y3AGuG7V2xicXi51YtpaLl+I9ZhsPCnSUWaibaEyZdtQ6l1/vZ1T5fKkpP0cbDtAyCSOGMYTx7K+sWzMxpL7seS+2y+6p1bICCkqV9IglO4Z54zz9pzs8+btqCqsx4rEWsn+XuWd2JqXLBEXbocBbrqo0VDaUoUEHdsKSkklOQfF7CPu21QSPPy89GR2kVFOdarZSu/wDsVKKPvFZdkyG2WEKccWdqUpHEmrV0lp9izxErWlK5i0/OL/m/0R6vX21r+j/T4gRhcZaR306nxEnm2k/7T+qmzPrrqvRPo4sJTWKrr03p4L7nnto47rJOnB5I9ZoqCRnmKMjzivb5mTck8qgVG4ctwoCgeAINAE5oNBxRQBFFTRSARU1FFKAUUUUABrzU9tRQBVfdXfgMvh/px/jorhE8Py13d3V34C75+PH+OiuEFc66t0I9gl7z8kZGP7RciwLhEnS+jmDKcYgQ4cdp0NMS9zClkBGXmvHAeUoqxnbnxMcQKr1P0+fbTFctQpkwwx4EtxQGEMCS624p4YQBndvxnmRwwOHCl5PEg+/hXo8FTnCEt5WzZXqtZHbPRF5GR/7Pw0UVHRB5Fx/7Pw0UVwrEdrLmzfh6qLH035XXP6hC+GaZ6WNN+V10+oQvhmmjsqO4FW9NiQu52pCglQ6l4+Nx/lIpCSwzj+Jb96BT/wBNKc3a0nH/AFD3H+03SMBjka1cNFOmroq1W1I8GPHVn5lr/wBgqO8oriShcVhaT2KQCK+6Un1CvixqliyXZUGNbFXK5uNZZaG7AP4wScHHHkabia1OhDemhkFKTsmeU2u1cc2yEf7hH3V9Ba7T6LhfYJ+6vj0n3G4wNNRruqEI8lDYW4pkKKQpQPBQWBkDPLGfNXvT03wnY4U84y+ylZwMDJHHz/rqPDujXjvKK+Q+bnF6n2TarTuybXB/0dH3UeCLRn/oqD/o6PurMSMY5V6A7c1N1FL/ABQzrJriYPgezn/smDj6uj7q9Js1nxk2qCf/APOn7q2UVh2RJQwygrcWcBI7a+9xt8q2oLkxAbQk4Ksgge2muFGLs0hVOb0bNX4Ot+P+Yxvsk/dULtsHH/Mo/wBkn7qygc4IOQePtr3gEVLuruG3ZrV22EOHecb7JP3V8l2+HnHeccf3QrbqQCOVfFxNFl3BdmsEKGkndDj/AGafup86F2WGbrcgy023lhBVsTjPjHnSW+Dup16GM+FrlntYRz/GNQ4hLq2ySk/SLPqaKKzS0RU1FFIAGiipoAiiijtpbgQaKnhUUagVV3Vwz0G3z1Kj/HRXCJHHNd4d1X+A2+/jR/jorg9Q48a6t0I9gl7z8kZG0O0XIe1G++BTm8I8Fd4H/kjvttK9nU53977sfS8bP0yPHxypDTz51YK7faBojw+qGhu5Ljlpt9yctpl07ditjKmcrWAcEpcKQeOAOFV8jmO2t/ANNTstMuH8aleqrWO1+iDyKjf2fhooqOh450RFP4vw0UVw7EdrLmzeh6qLI015XXT6hC+GaaKV9N+Vt0+oQvhmmeoxSsumYE3W0gf5h79pukYBXPFPfTHnwraf6h79pukdJxjgeNamGf8AbRVqr0iCAhJWrgkAlRPIAdtKErpm0lYYbD8GI/drg4+tBG3YGEJA8fjz3EnHqB5VndKNwctvR9eJTSSF9R1YI7N6gjP+tXMzDLTj0KOp1tAUvatauARlWOOPUM++quPq5bg+hBPM6B1p0qWLWOk+831x4bzkd1R61filSCQhIPYVY3cfN56xeirX+m37fa9Nl59q4bQwEuowlS+eArJ9wOOYqgLqiIhx1DKyRnKVEHmM5BrXxZUiItqTHcW0+y8HELScFKhxBB8+agwtbq8loSzpqR2+EEHka9bPPmsHTVwReLBb7o2CES4zb4B5jckEj3cqjVF4haesEu83BRTHjIKiBzUeQSPWSQB7a1HOyuU7Z2C7O6qjuR3NKtsmSFHrC45tVt8yfFOf0cqz9TWe9nQEgXDvtyWpJW8nvlTqVKxw+l2A44Cqf0H3Qk+0C7v3WwJmuODMIsYSI44+KrPFQzjjz4Gtge6Uk3BiULjZWe90kKaShwoKgDnYrnjIyAfPj11h1fSr76ZchFqFmOfRzJdl6QhKkbg+2FNLBGCClRGPyYplZRH3f4xNixE4yVyHQhPsGeZ9VUF0edLcKNqhFibt602mbMIYfcV86zvOEhQ+iQDgZGK6Aa0bYtXO9TeVqUIo3MoQ+UELVwCtoPHt58OdaVavJUt6GpAqfpWZoWNT2STevBkaUpxav4t0sqQ276kqUBk+zn2ZrbuJyngO2lzpyYssC5WGNZZcc3JqYz1kZLw3pRuyDt7Bnh76a1JyOI/TT6FVzpqTGzjZmreRxIpx6HU7btcOHNhH7RpYdb4nFNnRKnbd5/8AUJ/aNLXleAtJekix6KmorOLQVNFRQBNFFRS2AO2iippAPJoqaihClW91UP8AIZfvbH+O3XByya7y7qn8Bl+9sf47dcHq55yK6r0I9gn7z8kY20O0XIsCEi3z9CvsstQri5GjE9ZI77W5EVsKyElKUoQPFVwJKc59dV4BxAxim1V1cjWp6FZo1pREfhhEhe759fiAr3blZJCgTgDAPIUpI4HnXocBTcFPubvYgqu9jtXoc8h4vsT8NFFHQ55DxfYn4aKK4biO1lzZvQ9VFkab8rrp9QhfDNNFLGm/K66fUIXwzTPUYpW3TF/0pav6h79pukgJ4+Y0y9Kd3jztTxYUchYisOBaxyKipGQPZilpJJx5qu4OtCrRUoO6z+hBVi4ysxe6UIJuHR7e4yTgiKp0e1Hj/wC7XK0haSlJIGSCRx85NdmONIfZcYdQFNuJKVA8iDwNca6ogrs1/k2tw5MR9bOfOEqIB9/P31HjI3sx1F8D5OOI73ShXHiSCTxrAfPjOD+dhXqqFq54J4V4fJUvPDgMCqkVYmZ150JTBO6MbKvrUrU2yWVYVnbsUUgHzHAHClbuppLzWjrbFQ0OrfnguOYzt2oVgceRP+6ayu5ntzsPRK5D0dbaZbocacS7lDqcEZ2/yVAgpPLOBWk7q+7xk220WBJzJU8Zav6KAlSB+UqV/wC2tCpL+2VlH0ylop+Z3LcKUHKikdvm+7318gdwdCeIB454DFfEuKbZCFAjA7fNXz6/cVAgAAVm7ty0fN14tTw8yrihYUknzjtpmf1NqBU1VxVergia82eteQ+d6vfnhzPszSmrKnPFHM4FbSU4neltSUpU2k7sefPL9FOegiR9bperxNlCfOuL0iUUqQXVq3KKSSTk9vEnnXVHQLfZOoOjWC/MWXZMVSojiyclWzG3Pr2lNcjPu7kbOZ7K6X7k4qVoG45Pii5Lx9m3mrOHbzRHVWRbDqMEnz0z9FiSLtN/qE/tUtPHBzTP0YEeF5uP8wn9qpqr9BkVP1iwfdQKMGgVTLAGor0ajsoAipoooAiipoNAEVHGpqONAFXd1QP8ht+9sf47dcHLxk867z7qYZ6Db/8A3Hx264NXnJrqnQf2CfvPyRj7Q7Rch6iRb1FsJld5W5Uc29fFNkdS4UqaIz13UYzxzu3Y9fbSEPp8+2ntyHIjaKEa3KTCdkxO+JoW+yZMpAyoAILgUlrGFbQnJ+kcjGEMfT99b+zrPrGu8hq6I7W6HPIaL7E/DRRR0N+Q0T2I+GiiuH4ntpc2bsPVRZOmvKy6fUIX7BrE11qtMNDlttrgMkjDroP8X6h6/wBVLWqLjNg6gltRH1Mh+DECyngSA2eGeznS0cnJzxrn3SnpHUw8ng6Cs+L59xt7OwCqJVZ6dxr5Sj4abOCcsLyf7SayUrVyA4eutbd3C3do+FBOWF9uP5Sa9NOvKGUqBHtr2HQ9N7Hovn5sytqe1SNmFO45AVzZ03abmo6TJKo7SnETmky0diU8Nqsk8PpD/WA7a6KbU5wBVWs1VpyHqO2rjSmit9CF9QoKKVJUU4xkEcDw4HhwFbuJi5QbXApU3ZnI0yFJir2yI7jWSR4yccRz/XWGclWMYPKrX1HDubd2Y8IRVRICusd4guKcQFjfjhzJbSCcefJxmlzQtgnXm5OpYtwkPNILpShAJOFjiArhwzjFZNOo3qiyzofoQt9xtHRxbINzYWxIHWL6pf0kpUsqAPm4EVW3dS6cLcyDqvvsqQ+UwlsKH0CApQUk+Y4OR5x254ZUS7a/s7vVyZN2aZJwlT8LrE+oblDh+WtDri/S9WQm7Ve5ba24z5cSppG0lYBHPt4E9lWp4mDjZpoiUHvXuVXLe3qTwHEdo92axjwzg8KbLlp2Mxp+RcUy0JdbkNpZjhWSpCtwKjk5yMJ5DHjVonbRMQiStTeG46QtxZIwAVBI/SarQqRloTWMAFRS3jI449Wf/wCIr7K4lSgc55cfy076u0qzZ+i/Sd8aUXlTXZCpKscApYRsSPYGz780muQJrNvjTXYrqY0krSw4R4rhSQFAewkflqWaUXZiRdzEJKlZ4+6uyuhDT6dN9G9tj7SH5aBMkZ/nuAHHuTtHurmfo20Jd9Taqhwl294QgW3pa1eKEsE88+cgEAc67FmTbZb2AZEpiO2kbRuWAAOwVYoWtciqZ5Hp5XbTN0WnN5m5/wAwn9qkyPdLfcE5gyUyE5xuRxFOXRaR4Ym/1A/aqSr6hHBWkWGONBqQKKqFgDUVNHCgCKKDRQAVFSaKAIoNTUGgCr+6m/Abf88vmPjt1wcvHurvLupeHQZf/wC4+O3XBq+fKuqdB/YZ+8/JGPtDtFyGWT37JQmZG0x1T0GGO+5CFOLC0raAQ4oEkJ8XxgBjPHhilZPMVZb8+2OaXagqi3rfHi70SG0MpaccVHVlS8MblBP0BuUSNxIUOdVqn6Qr0WBq76mnG1ivVVrHanQ35DRPYj4aKKOhvyGiexPw0UVwzE9tLmzfh6qM/W/lK59Si/DrSdlbrXHlI5x/+ii/DrSCuLdL/wB0n8PI9Xsz2dFcdMbzjM21KaWpGW3eRx2opOh366RVJ6qW5gdhpq6bnmmZNpU4cZQ9j8qKrlU+OVZKzk+qu19Bd17Dop+PmzzW1Y/+VIsix66WFoauDadv88Uwq1tZUuYLqlDtOKpY3GP6zQLowDgbs16eeFpSdzOzLT6cbvYL3oG0NNFJnMOjqin+MCScKx7cVseja5WByAzHtTbaXnQpx5e0JUs4QckDlVMO3Nhf8k7wnaF4BUkerPKtppTVY01BEO2tHZuKsr4qJPPj7qwYbHqwrb29lcndROJ0SgjcOOfaaw7/AGmLeLLNtrrbf+NR3GQspBKNySncPWM5qnvlUuX0eoTUL6U7yfottg+yrssFPiRRMXVnRbcNO6La1FFlTXVfNtdWoBaQvCw8eX0AUcPOF8eVfW4dHOp3NIwkS1Q3Gn4zbwZbJ60gpKkjiOe1J9QI5Vb6Na2i/wClI1mtj4lPd4kyAlONi1JAOQfWpR93spKu2ummrQ4/GeR35AUlhhJVxK0KUgn1jao15aFOU6/VW4ly9o3K81Zpi42qE7bLzAfgslY6lLmVMbtuAoKGUk4z+XsrUM3i7wtJu2hDvUxY5UGGWwVdYled4KuY4gKB7OI5U23HpIvt1hPW6SppTMlJbVvTwAPDPqx+ilN2XbWLnJ2EpbRsVHRjnuyD25yMDs/WKs4zBSoTUW78QhO6GnufZ0KB0htNyZTiUXGOW23XFkKW5gEJWOR5HHbnAzXQdw0ZpqWl1ydBTKW4dxLhJBPqrlG725/rG5cVbjT6ClbakK48DnII5HIpjY6TdVlPe8maS62MZxjdjt9vqq1gkq3oJ2aI55ZnRNttdvgMd7W5luK0OSEjApw6MWy1eZoUQT1CeX41chu6+1Gsg9+q4earw7kK/wBzvl61B4QkKd6qOzsz2ZUrP6qu4jCypwcmxkNTo2iiis0lCiiigCKKDUUAFFFTQBFFFFAFYd1L+A6//wBx8duuDlgV3n3Uf4DtQH1MfHbrg1Y511ToP7DP3n5Ixto9ouRabUO7t6GKmrYswhbS4lRgzSQstqCnC4EhBBSrgCerG0EDmTVKBxHH/wDs06GRaUW12U9d1qekMNtsNNrTltSIxQpTgKPo5OwJGCck54AlLSDn31u7NpuHWX4vuIazTsdpdDfkNE9ifhooo6HPIaJ7EfDRRXEcT20ubN6Hqoz9beUjv1KL8OtKB4vCt1rXyld+pRfh1puyuLdLv3Sfw8j1ezPZkVH3QQ+fsueW1/8AWiqswnt4Cug+kDRSNWqhqVclQ+9QsYDIc3bsesY+iKWE9DrPbqB73RQP96vfdFumGy9m7LpYevNqSvfJviZeO2dXrV5TisioztzyqMJ7DVwDodhDgq+yj7GEj/bWTC6F4cqS3GZu05briglKQ2gZNejh0/2NUkoxk234MpPZOIirtFLpSDnjXoJBGCcV1dE7mDSqWEd86gvando39WWgnPbjKDwr7juYtGenNQfaM/8ADr0i2nRavmUHTZyYhAxwIqdgB411mO5j0Z6c1D9oz/w6kdzJovtveoT/AHjP/Dp36nR8ROrZyjEekRlqVHfcZK0lCilRG5J5g+cV529gOB2DsrrL/Bl0T6Z1F9qz/wAKp/wZ9E+mdRfbM/8ACpn6hQ3t62Y7ckclKHZ7qxkw2e+RIO5Tg85/TXX3+DNojtvGoj/fM/8ACoHcy6G9L6i+3Z/4VNljsNJpyWgbsjmrSsmPJBs81WG3eDSzx2nzY/Lj/wDdYmrba0yyl5rcp5GcFSsDOewZ48EkHzj3V1G33NGh21pcRd9RpUk5BEhoEH7Osq59zvou4y0ypFzv4cGM7H2khRB5kdXz4nj66xsWoOv1tHLvJI3tZnGiXAtIUMpzzB5g10T3EPG+6l+rM/tKp1PcxdH5dW54R1CN5yQJLQHu+apz6LuivTfR3KmybFJuTy5iEod77dSsAJJIxtSnz1frY1VaO69RqjZj5RipxRWaPIoqaMUARQaKKAIxRxoJo50ARRUkVFAFZd1F+A6/+xj47dcHqrvDuos/Idf8eZj46K4PVmuqdB/Yp+9/CMbaXaLkfI/pr0gcRwryrOa9Izkc69pJ5FA7Q6HPIaL7E/DRRR0OeQ8X2J+GiivnvE9tPmz08PVRsNa+Urn1KL8OtMmt1rLJ1K6P/BRfh1pwOGRXE+l7/wDaz+Hker2Z7OviAGakp4caADjFBHZxrzRfDHGrG6ObAIzIu0pHzzg+ZBH0U/zvaf1e2kuwG3MzkP3QullvCw22jJcPYPNiraslwi3KAmVEUrq1EjCuaT5q930K2bQnW6+o05LSPFeP2MfalecYbkVl3mdRRRXUjzwUUUUAFFFFABRQaKAIoqTRQBFFTRQAUUUCgCKByoooAjFFeqjFAEUVJqKAINFGKigCs+6hBPQdqD2MfHRXBy8+eu8+6fGeg7UP4rHx264NWONdU6Dewz97+EY20u0XI+JPGvTZ4ioUPbQj6Qr2ktCgdo9DnkPF9ifhooo6G/IWJ7E/DRRXz3ie2nzZ6eHqo2esRnUrv1KL8OtSlPCtxqwbtSvfUovw618dhx5aW2UKWs8kpTk1xbpZCU9rTjFXeXkep2c0sMmz4JTwpg0npp67yA88FNw0Hxl8ir1D7+ytxp7RTi1JkXb5tHMMpPjH2kcqemGm2WUtNIShtIwlKRgAVrdH+iM6klXxqtHhHi+ZXxm0oxW5S17xdv2j4lydjrZe71Sy2G9iUbhtBJ4ceB4nz1u7VAj22C3DjJw22O3iSe0msuiuhUNnYahVlWpwSlLVmJOvUnFRk8kFGKnAoq6REYoxU0UARigVNGMUAQRRU0CgCKKmj20AQKKO2igAooooAKKBRigCKKnsooAior1XmgAzUGpxUGgCte6d/AfqH8Vj47dcGrHE13n3TX4ENRD+gz8duuEHBg4rqfQb2KfvfwjE2m7VFyMZQwfNUpHjCvah+ShIG4dte1ehQUjsvoa8hInsT8NFFHQ15CxPYn4aKK+e8T20+bPUw9VD7bbTCuer5/frZcDUGGUjcQOLZ81N8KBDhIKYkVpkHnsTgn2+ekqPqC02LVs5V0klgPQIYb+bUrOG+PIesVtPlC0l6UP2C/uqosNRVTrd1bz42zJOslbdvkNNTSt8oWkvSn/2HPuqPlC0l23M/YL+6pxg14oFKvyhaS9KK+wX91HyhaS9KK+wX91ADVRSr8oWkvSh+wX+7R8oWkfSivsF/dQA1gVFKvyh6S9KK+wX91T8oWkfSh+wc+6gBpopV+ULSXpQ/YOfdR8oWkvSh/0dz7qAGqilX5QtJelD/o7n3UfKFpL0ofsHPuoAaqKVflC0l6UP2C/uo+ULSPpNX2C/uoAauyopW+ULSXpRX2C/uqPlC0l6UP2C/uoAazRSr8oWkvSh/wBHc+6j5QtI+lFfYL+6gBqopV+ULSXpQ/YOfdR8oWkfSh+wX91ADTyqKVz0haS9KH7Bf3VHyhaS9Jn7Bf3UANVRSt8oWkvSavsF/u1Hyg6S9KK+wX91ADUagClb5QdJ+kz9g591Hyg6T9Jn7Bf3UAaHumBnoS1CP6DPxm64RcSQa7Y6btS2bUfRheLLZ5ffE6SlsNN9WpO7DiSeJAA4A9tcoK0NqY/9nj7VH310fodj8Nh8JONWoove4u3BGPtGlOc04q4olPGpQnCxxpqOhNT5z4OSf71H30J0JqgK/wCjhj+tR99eve2MBbto/NFBUKv+LOnOhnyFiexPw0UV76IWXY2jGI7ydrjZCVjPIhtANFcMxDTqya72emh6qHCiiioR4UUUUAFFFFABRRRQAUUUUAFFFFABRRRQAUUUUAFFFFABRRRQAUUUUAFFFFABRRRQAUUUUAFFFFABRRRQAUUUUA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4" descr="data:image/jpeg;base64,/9j/4AAQSkZJRgABAQAAAQABAAD/2wBDAAUDBAQEAwUEBAQFBQUGBwwIBwcHBw8LCwkMEQ8SEhEPERETFhwXExQaFRERGCEYGh0dHx8fExciJCIeJBweHx7/2wBDAQUFBQcGBw4ICA4eFBEUHh4eHh4eHh4eHh4eHh4eHh4eHh4eHh4eHh4eHh4eHh4eHh4eHh4eHh4eHh4eHh4eHh7/wAARCAFBAQQDASIAAhEBAxEB/8QAHAAAAgIDAQEAAAAAAAAAAAAAAAYBBwQFCAID/8QAXRAAAQMDAgIDCwYICAkKBwEAAQIDBAAFEQYSITEHE0EIFBUiNlFVYXGBsxcjMnST0TdykZWhsbLSFjNCUmJzgoMYJCdTlKLBwtMlNDVDRWNkdXaSJjhEo7Th8IT/xAAcAQABBQEBAQAAAAAAAAAAAAAAAQIDBAUHBgj/xAA6EQACAQIDBAYJAwQCAwAAAAAAAQIDEQQhMQUSQXEGEzNRYbEiMjRygZGh0fAVNcEUI1LxQuEkJYL/2gAMAwEAAhEDEQA/AL/KL5Pvb1vtLtrjNRYkdw9fDSsqK0ZJzjPMVk+A9Y+krD+bk/u1k6X8rrp9QhfDNNXbTQEzwHrH0lYfzcn92jwHrH0lYfzcn92nQUGgBL8B6x9JWH83J/do8B6x9JWH83J/dp0BzU0oCV4D1j6SsP5uT+7R4D1j6SsP5uT+7TrRSAJXgPWPpKw/m5P7tHgPWPpKw/m5P7tOtFKgErwHrH0lYfzcn92jwHrH0lYfzcn92nWoFKAl+A9Y+krD+bk/u0eA9Y+krD+bk/u060UAJXgPWPpKw/m5P7tHgPWPpKw/m5P7tOoooASvAesfSVh/Nyf3aPAesfSVh/Nyf3adaKAErwHrH0lYfzcn92jwHrH0lYfzcn92nWikASvAesfSVh/Nyf3aPAesfSVh/Nyf3adDUUAJngTWPpKw/m5P7tR4E1j6SsP5uT91OlFACX4E1j6SsP5vT91HgTWPpKw/m9P3U6VFACZ4F1j6SsP5uT+7R4F1j6SsP5uT91OVTQBUnSdd9TaE0o5qGa9aJbLbqGy21AQFEqOBzGKqM90ZNHO1R/8AQ2fuq2e654dDUr64x+1XEi1V7zozsHB7Qwjq143d2tbGdi8TUpTSizoH/COl+io/+hs/dXprujJS1gKtkdIPb3kya54yc8a9Mk7wK9DPohsxRdov5sqrHVb6/Q7j0reZV9tnfstLKV79oDTSWxjaDyHDPHnRWt6MvJof1n+4iiuR1UozaRuRzRYGmPK66fUIXwzTUedKumPK+6fUIXwzTXiksIFFYF1vdltJSm6XeBBKhkCTJQ3kefxjWGjV+k1p3p1RZCnzie0R+1TlCTV0hLpG8FFYdsuVuubSnbbPiTW0napcd5LgB8xKTwNe5E+FGeZYkTI7Lzx2tIccCVLPmSDz91I4u9rC5GVRXwly4sNgvy5DMdoHBW6sISPNxPCvohaVpC0KCkkZBByCKSwHvNFQKmhAFFQaOVKBNFFBpEAUUUUoBRUHz1jJuMBU5UBM6MZaRlTAdSXAPWnOaLMDKqM1GQeRBxRSASaiiozQBNR7KKKUAzQaKikAmoJooIoYFQd10cdDMr66x+1XGWn4DF1v0O3SLg1b25LqWjJeBLbeTgFWOzOK7N7rr8C8z64x+1XEK1V1ToYnLZ0knZ7z8kZGPdqq5Fs610zoh3S8xux3SBEuOlR3vOdU6tZuy1EYW2nb2LK05zwSBnhg1U7JPWg8+Oa+WeQ7By9VemlYcGK9LhcLPDUnCU3Ln+d+f0Kk577ulY7W6MvJr+8/3EUVHRj5Mg/94P2EUVwit2kuZ6KOiLB0x5X3T6hC+GaajSrpnyuun1CF8M01U24C50pIQ50aanC0pUPBEo8Rnkyo0odz6xbHOgSzquMeKqIWX1yOuQCjaHnMlQPqFOPSbx6NtUf+Ty/grqkNP6luNn7lmBHi2K4vplNuxVzEbOpaQ4+tJUrxtw4EgeLzxW1hacquBcI6ua8mQtpVM+4s/ol0tD0he9XWu3JKITk5qTHRz2JW0DtHqB3AerFK1hkX+8P9KVxssaLPvrVzFvhNywFIDTXDYAo4AwVHHAE86tyTbm3USFx334UiSlAckMEb8J5Y3AjtI5dtVD0H2iY/ftfpRqG7Ri1qN5Ci11OXTk+Mrc2ePswPVSUavWQq1p5yW7rzXmLJWaSMiBLusnpp0/p66hp6RadKCQ40o5bM1WErX+TgD7adeiePqtjTTv8ADCNGi3F2Y64GIxBbbQcYAwSBkhSsZ7ardm0S/wDCkfifwgugc/g+F984Y60jePE/i9uP7OfXTtYb1L1Lq296chXiaiFp9tEd6Yjqw8/KWFE5O3btQBjAAyeeQOLsZTvBKKVt2Lfhr5tiQa4+JYVFVjp/pQYT0Z3nUV9CBNsMl2DLQgYDz6FYQE88b8pHqOewV9peqpGnnNJOXmZNkXLUchtoxW2kmO1v2bgOSkhG/gcknBznmKDwNVSatxa+Sv5D99McpN6bZ1ZB0/1e5yVDflFe7GwNqaSBjtyXP9Wtd0laYnarsDVtt+oJtidRJQ8ZEXO5SU58Q4IOOOefMCqvtsK6Od1FdICtTXYFqybm3j1KlpSVtnYAWygJySeCQeHOmTp3m6p0roBV+smq57UiK402tLkeMsPBS9pJ+a4K4jlgcOXbVmGElCvThTkt6STzXf8AATf9FtotFlBbZQ2pallKQCpXNXrNeiaqPptvuqtK6dtOprXqSVHiOy2GpzPerC0oaWnitBLeQcjtJ4qpuvka9992KNbtVXBAkPqTIcDEZe9oNuLK+LWAc9WnI4cRwzVWWFahGo5K0r9/DXgOUs7DdRSJbL5L1Tqy/WS3XSVCh2BLcZ6UylHWvSVAknKklISjHLHFR8wwc3on1U9qzTDkmYhCJ8GY7AmbBhKnGzxUB2Agg47MkU2eFnCLk+Fr/HQN5MxenHWC9FdH8u5xSe/31CNC4Zw6vPje4BR9wrb2jTzMbR0O0g9W+0wk98AeOH8ZLue1RXlRJ55Oc5NUx3YU543PRtpCj3u7JcecT2KUFNpSfcCr8procDCcVbr0VRwdGa1k5P5ZIbGV5yXcJ/Q+/eJGji5qApN0FwmIlbU4SFpkLBCR5uAx6qcc0s36+WHSdvmIfvFuhS1odltMypCEKWtWTkJJBIKgeVfOw660vOsrEt7U1kDwitvSgma3hokJByN3ijcoDj2kCqlWE6jdRRyY9WWQ05o7aSrZ0jaVfvdziv6psCIzJa72X382N+5GVcd2Dg+anQEEAggg8qhqU5U3aSsKsyc0A8ag0CmAFTUGjjQAZqM8KKg0oFRd10f8i0363H/ariBfHiBXb3dd/gWm/W4/7VcPq5jPKuq9Cctny95+SMfaHaLkZ0qy3FiA3cOo66G4MpfZO9CeWQoj6JGRwODWCg+MKfptwaVZV2GJcbnA2wesciR7chpl4hoLJW4HStaVbQckEciAOAqvmz4w4g16PCYiVeEt5aeRWqQUGrHbHRd5LI/HHw0UUdF3ksj8cfDRRXCK3aS5noY6IsLTPlddPqEL4ZpqpV0z5X3T6hC+GaaqYAvdJn4N9T/+Ty/grpE6ErWL53NsG0EpT33ElNJUoZCVF1zafccH3U79IqLpL0ld7Ta7RJuEidb347ZQ6yhCVrQpI3Fa0nt7AaVOiNjVOjujG32G4aNuUifD6wFDEuKUL3OKUMKLo/ndorVpSSwLimt7eT18GRNenfwLERKHhZcAKSSiMl0p7RuUoA+zxT+Sq06BD/8AEXSP/wCpn/1mvt0bI1+dXap1Nq/Ta4ffbUZmBDYlMukNtlzxQQvGfHySSOJOPNXy6I4GpbDf9Xv3bS1wYYvN4XNjKD0dW1Cifp4cJBHDlmndXGlSrQ3k3aOjXem/kLduSdu8xEYHdauEjnpoftitT3P1ki3a6a7k3QzEzU395C+pmvMjmTxDa0g8c863Pg3Uo6fjrH+Cly8E+Ce8t/Wx9+/O7O3rOXZW6slnk6Q1teb3Ft0x60aiDch5plG96LKSDnKQfoq3E5BOCMcBg1aq10qTpxebhHjxTzQ2MXe/ixC7pOxWLTfRXLhadiCMZF4jvXAB1a1LKkuEKUVkkklI7avR4QWoDcuUhnqojZdS4tAPVAJ4qB5jh2ilTVmjRrPR17t10SYr91UHGQSCYxQE9UCRnPFOTjP0lD11k2py7XLTUewXK2y4s4Moj3BxSR1WwABakL5K3jOMcRniBiqVasquGhC+cW7/ABt/oco2k2JNn/8Am2vHrsCf1tVm901KZl9CdzeYJKBLaa4jHjIkBCv0pNZF8sd2snTa3riHaJl1t8y1GC+3E2FxlwKBSSFKGUkJAz2Vi9M9m1Bduix/TNrsM2ZcJb6ZKg0pvq2yp8uqSVKUMkZI4Djwq3TqQeKoVL5JR+moyz3Ghg6VrInUHQzdbaQS54OD7WOe9sBafylOPfWD0K39rVGnNPzGipSoVkQ09n/OqX1Z/TGUfYoeenTTzzkuytIl26VDUlpLbjMlKcnxeI8UkEdnOlLoM0Y7orTtzt77JbU7dX3GdygT1GdrfLswN39o1T62H9LOnJ5qV18cn5IfZ7yfgIXc22Rm9I1jMvD1zRcDfHA91Fxfj+NzO4NrSCdxPE+yri0lp6waaamQbDG73S4/18lJeW4pTigPGJWSckAdtLVos8nRWuL/AHJiDKmWe/uIlKMZveuNJAIUkpHEpXnIUBwIIPYacLG3K2SZkxvqXZb3WBnOS0kJSlKSfPhOT6yRx50u0MQ61WU4y9GVsvguHgLBWVmUj3YlrUYWl9RJ+jCnKYc9i9qgf/tn8tX8hQUhKknIIBBrQ9IOmIesdIz9PzTsRJR827tyWnBxSsew/oyK12krvdYNhj2m+WW4i7Qm0xyWGS4zKKRgOIdHigEDJCikjPHlxSrW6/CU6a1g38nmIo7sm+82LjXh6HfIr8ePuS45EYcUjPilpPE+wqPLzVmWO0RoFlhwVsR1rYjNsrUGxhRSkA9nnFfezR3o0FKZPV98LWp13q87QpSiogZ4kDOAT2CsyqLqNLdTyJDR23T8eLfbrPXHiqbmFnq0hoZTsRg54Y4nzVuxyqaKbOcpO7YEUdtTUU24AaCaj25oNABUUGooAqPuu+PQrN+tsft1w4r6WDmu4u67x8is760x+3XDq8cf1V1boT+3y95+SMfH9oiypL05WknYqrHPRaBbt6Z/hR4xydmUjGdhO/A6vsPZwqs2vpgGrCmIS1orvt9UBTEpssRHGbfFyjY0FHrHQ1uC1KO0JCgvgSc9tetnKxg1s7L9Splx/PiQ1+B2z0WcdKt/jj4aKKjor8k2/wAYfDRRXE6/aS5s3o6IsPTPlddPqEL4ZpppV0z5XXT6hC+GaahUYGkvOrNPWe5eDrjckMS+9zJLRQpSg0M5WdoOE8DxrCHSFowoC/D8YIUwZIJSsZZHNweLxSP53KsXWdqQ2xqy9qbG93T5jIX24Sl9Sh/rp/JSVEtrUjuerbdOpSX42k5bXW44pQuMSR7NyU1pUsPQlTU3fN2+OvcMcmi4YMqPNhMTYjqXo77aXGnE8lpUMgj1EEVLUmM8+6w0+0t5nHWoSsFSMjI3DmMjz0l9H2prTG0ho+2vvOtrmW9hiO6WVdUt1LIJbC8Y3YSrh6j2is+03HR7OptSLtrJReY4ZcvJbhPdaRsPVkjb43i5I25/TVeVCUXJWeWnzsLvDVWGLtazdvBAuEbwj1ZdEbrB1pQDgq288eutVbNaabuNlRe4txBtjjSnW5S2lIQtKclWNwByMcseyl2ZJak9OljLYWlSbJLStK0FKknrGSMg+o599FPDyk2ppqyf0ByXAd7vdrZZ4plXW4RYLAxl2S6G0DJxxUeHMj8tfE6hsHfcWIbzbxImHEZoyEBb34gz43upJ7poZ6EdQE9gY/8AyG63jybbd5NqtrjLT8y2txLi2onxmSVbcj2pDg9lPjQh1KqO+ba+VvuG872GC73a2WeL31dZ8aExkDrJDgQnJOAMn1kVkmQx3wI3XN9cUbw3uG4p5Zxzx66rjp5ucGX0T6iYjuFxTS2mlKCDs6xL7ZKd2MEgfqPmOGJ5/SbevGFPsD+E4tq+qX3s7vVGCsqCVY2nCjyGTxpqw/8AbUs75/S33zDezsNBIAJPADjmvEd5qQyl9h1DrSxlK0KyFD1EcDSxo3U8PVGjlXeRGkIjSFyUlpcdaj1SXVoAO0HJ2gZAz219NIXLSEXRtsf02601Y3lFmCG21jeorUClKVDeSVbuzznlTJUZRumndOwt0M9FaO56qsVts0u8TZym4UJZblLDDiywoYyFpSklPMcxyIPKvbGprK9dIltTLWJM1pTsQLZWhL6UgFRQojarAIPA8jnlTOqna9gujcUUZFeXHENjctaUjzqOKilJRV27Dkm9D1RWJ4TtoODcIgPm65P319m5DDv8U+0v8VYNRKvSbspL5oXcl3H1ozRn9NHr7Kl1GkGiiigAqM1NRQAGoqeyopwFRd11+BSf9aj/ALYrhtfM8OFdyd11+BSd9bj/ALdcNr9ma6r0J/b5e8/JGPj+0XIenGpKrK/ckXq4vMeD9pt5hv8AiAoCBuJHVhtJIIVu/m8MmkRv6YP66aJt4trelI9ohwZMVL7XWyFtS0qMh0KOC782DtGMpRnAzniTmlVB8YEGt/AwlGE79/hp8CCq1kdtdFXkm1+MPhooo6KfJJr8YfDRRXDa/ay5s346IsPTXlfdPqEL4ZpqApV015XXT6hC+GaaajA02u/Im/f+WyPhqpFsXHuWx/6Wd+AqrE1Db3LtZ5VtRKEdMplbLi+r3kJUkpOOI48a0MPRrsXo7Vopu75id4qgpfMb5wNFCkk/SxuweHs5Vfo1YRpKLee8n8LDGr3E25oDehuiIIASBc7ZwH1ZdbfSgz009If1O3fCcrZy9DyZFm0za/DiUt6ekMPsK7zyXVNIKE7vH5YJzjt81fa36RuELVd71E1e2DIu7LLTyFQSUNhpJSkp+cz/ACjnJqw8RTcX6XB9/wDlfyE3Xf8AO4pU2G3/ACA6MvwjqM5uSxFLoWcJZXM3KyORyQBn11a9zaZT3QtmdR/Gr09IC/YHUYP6TWfZNARoPRynQ82d37Cab2svBnq3EHeVpV9IglKsEcuXHNZC9KTHNYQNVOXVgXCPGciupTEPVuNrKTgDflONvaTxUfZTqmMhNu7/AM/roJuPyNF3Tn4EdQeyP/8AkN1tYNpgadee1TEjMsmTbI7DyEYQFrSrxD7Tvx7hWZ0m6Ud1rpSVpzwmm3xpW3rliP1q/FWlY2ncAOKcHgedYV+0hqC8QrZb3dWNRoUN9h11uNbtqpIaUlQSpRdOASnPAeb2VXp1IOhGm5Wzd9dLLw8BzTu2VdJ/x3uTpkq4KzJVNW+pSj43Wmfx95yR76sa9gfLZpg9psk79tmvpfujlq5aZummmriiLbZkhcplIjblMOrXvVx3AKTuKiBgYyOPCs57St3f1ja9SPX2H1lvjOxgyi3KCVocKSokl0nPiDHv51YliqUrtPVy+qVhu6zWdBLiEdFlqQrOXH5aU8OZD7p/UDVcdFsh0xuhyEokRFG7OkdhcR1gT+Tcr8tW5p3SkqwW92BCuzPebLrrsFDsUqLHWLUtW8hY6zG5QGNuAeOarxm2Nac05Z7Bbro1PlWKQt+Dce9SjYpZXvSpO87wd5HDbyHPGazsdtzA7OhUqV523nkuOkvuiejhalZqMEYnSPKTGndL8IupSw7aIT21Sv8Ari0U8B2kpSOXmr6at1a1/DLo+Xa2ABEZkpSXRwO6OkcAPNjz1pL3YJV2iXbvm5JM28Ed+yVMFRICQlKUDd4oAGBkntr5SdPznbhaJqrowF2xKggd5nC9ydpJ+c836fyV4vG9PMPWgoUJ7itNaO/qJRenGVzVpbKlF3kr6eef0HyXqG9znAlUx/HYhnxf2efvr4Jtl5k+N3lMXn+Ups8feax0Xa4tMltmWtlB5pawgH/24rHdkPPL3uurcV2lSsmuX1cdCq96tUnN87fc2I0XH1UkbRVhvQTnvJzHrKR/tr4O2q7NDcqBJx50tlQ/RWuJ7K87iDwJqv12FvlGS/8ApfYk3J8WvkZqJVxhK8V2XHV6ipJre22+6o2Ax5KJiR/JJStfvH0q0EK6XCGrLEt5I/m7spPtSeFZXh1x0gSLbbnzxyTHCSfenFaeAx6pP0a84+H5fyIatFy/4JjYxraQyQ3crUtlY5kZT+g1u4Gp7NMICJXVk9jgwaTId+tW3q1m5QEnhsae6xr/ANq81lNRrPMQEtzbS+SeBcSqK57Mjhn3V7LBbaxmShWjU8Hk/pZ/Qy6uEp8YtcvyxYDbjbgy24hY86VA1NIp0/NiFC4T0+IR4yVJUH0f6uFf6prY2q4ahafWy6zFuKUDxgy6EOp9ZSrB92BXo8Ptibko16Ti+9Zr7/QozwsbXhK41VFa2Pe4TjiWZHWwnzyako2E+w8j7jWyPLtrZp1oVVeDuVpQlHJoqLuuuPQpcPVKj/t1w2rl667l7rf8Cdy+sR/iCuG1kA8cCutdCv2+XvPyRi7Q7RciwJUlH8AC0JgQ73skIbsMcbFJI8YTFeKrP5Rn8tV2jioVYCo88aekvPxLSzE6oojlcFCHJBEfcoNqDOSUZSoqKhzGCc0gDioVt7Ofo1F4kNXgds9FHki1+MPhooqOifyQZ/GHw0UVxGv2subN6PqosTTXlddPqEL4ZpppW015XXT6hC+GaaRUYBRSr0jw5suJbERGr08yicVym7TL73eU2GHcDdvRw3lHDPE4pSnqiTrbarpBf1rKsEaFJ74XDuLqJLbodSD1wLiXFqRtdTt8Y8CADwpRS16KwrI9FkWSE/AlKlRXI6FsPrWVlxBSClRJ4nIwcnjSJoq8Ox7tCser2rvB1KHpHVOuuL7zuZ8YnqlAlBATghs4UnAwOBNKIWRQOdJdu1087atO3mdZjBtd+Uy0y4qTudadeTlsLRtA2qPAEKJ8ZOQM8MCz9LFhub1qVHegOxbrMMSMGbghySn6W1xxkDKUK2eckbk5A44S4tixDwqCoAEkgAcya0Ok7/L1Db4V4iWxDVpmpLjLrkj53qyDtUW9mAFYBxuzhQ9yjFuKbw1o23+Ce+rVcxIW41PnLeWFNZUColJ6zHEgK4ZxywDRcQs0V5dWhttTji0oQkZUonAApGs2sITMGDEix31zZ8+4NstS5ilbUx3lh11TigcIBCQAASN6EgYBI0eqNUT700uGtlMNkKUkpaeK+sxyVuwk47cY4Vj7Z21R2XR35v0novzgWsNhZ15WWhnaw1UuepcKAotxRwUrkpz7h6qU8jPOkBmTeJ2iRYo9ydRe2n3Ya5G/5wFklQUT/SSGxn/vBW3tl0dvgsslh1aSmKZkhlCsZXgoS2r1bus59rdcn2pTxeNqyr153za5JafB8D0lCMKUFCCGnszXk86V5OrDFXc0SIbK124MuSDHk9YlLTilAqPighSQkqKSOXbWTe9StWzvlx1tsR2VMt98uO7Gt7h5KODtAG0k/wBIVlfpeJ3lHd1/6+6J+tizf1A4YFY0N9yTAbfUGd7idw6t3eg+bCscR68Us6e1NcXoNvZlxmnrjPkSUMhLm1AbacWCVHbwwAkcASSR68Mp4GrUUnG2Ts/k35JiymlYcDyryTitbZbsLg9PiOM9TKgP9S+jduTkoSsFJwMgpUOwGl2RfZFpuupZa0uzG2JUNpljrMBPWIQk7c8BxVmnU9n1ZzlD/krZd92kvO4kqiSuOJ7Qc17jvvR3kusOuNODkpCiCPeKVLhqW5RE3VLllaU7bI4kvBMvxVtEKI2nZkq8RXAgDhz419GtRS5c+ZFttrS6qNHZkEuP7N4cSohI8U8fF7eHHnU0dm4qHpR+d14WzvxugdSDyY+t6jnE/wCNNxJiMcQ/HSc+/AP6a+qJ2n5I2y7S9EJH8ZFdJx/ZVwqurZq0XKZCbt8HfHkQUTlvOu7OqbKikgjByoY5fpHOvs1qZfg+3XN6AlqBcXW0ML67Kx1h+bKk7cAHh2nG4eur8XtGHo1EpeErP4d/AgcKLzjlyLa042w27useoQo44RpQLef1g+4U5sMLejIFwZYU4Bx/lY9hI/TXObGp2l22NNdjllxTjqJTe/JjdVu6wqOOIG3HrKk+etjobphlKnW2Ih2JLYnoUttkTA840Ep3ALAHiEjPInBGK9dsPa/URccRScYrud0ra5PlwM7FYNzzhK7Og0stpbDWNyRwAWd36694AGAAAOQrAsF0Yu9tbmsApCiUqSeaSOYrPr31GdOpBTp6MxJKUXaRUndb/gSuX1iP8QVwyo8TjtrubuuPwI3M/wDiI/xBXC6vpdldb6E/t8vefkjGx/arkO1xtd3dsgfQbEYjMXKEeEWVPoT1e5QCOsKgrGTjGeHKklB8YUyMTNPpsz4ZdmKuimTlc1wpZBKClXVhviV4JA38Mc6WUE7h6q9DgqcoRmmrfCxXqNOx210S+RzHtT8NFFHRL5HMe1Pw0UVwuv2subN+PqosXTflddPqEL4ZpoFK+m/K66fUIXwzTSKjAwrkxcHVIMC4NRdqVBaXGOtSrOMHmkgj2kceI5Vo42lZECyLsttvbsaG8hwPrUwlb5ccUtbjqV5AStRWTxSoA8gOVedf3W56dXbtQNOldljvdXd46WgVdUvCQ+DjIDasFQzjaVHsFfCJq5xye6W2n7oZqevtsCEG+s70QdpkqW4pKcLUcjxuKduBndQKhntdvi2u0xbXAR1UWIyhhlGc7UIASkZ9gFaWNpqU7Ntkm+Xg3TwS6p6Ge9g0suFCm97hBwtQQtQ4BIyc45Y+lv1hZJ0+2wozzq37gqShtJbI6tccgPIXn6Kkk4x2nlWNK13ZI4ADc59xVydtaGmWNylyG0KWUgZ5EJIB5Z54HGlA0+g9LvzdE6LF3mOuRbdDiS24bjG1YfSyNocUTkpQSSE7QQQnJOK32m9MvWBhq2Qbn/yLHKu94qo6esaQc4aDmeKBnA8XOAPGNfbWlylQdAXy8QgqPMj2mRKZ6xCSptxLSlJyOIOCBw5cKWE6ret16aeRfl360M2mTPuy0tsqMPq0pUghTSUjK8rGw8TtyMAUgDLpPT8nTsWPbI11LtoiAojR1sDrEI47UFzPjJTnh4oOAMk8axrXo+PbRp1RnuqFiEjZlIHWh1JBJ82M17RrS3uojCPAuT0mbuVCi9SlDsltKUKU6kLUkJQAscVlPHgM5GU3X/STb3GE2m1plvS3H1xnoqEAPB1Cdy2juISNo4k7sHhgnPGjtHHRwVB1WrtaLxJaFF1pqKF/VVuYcMONapziHLdMlyY8tTYO/vl1S3EFPDKMqAxkHxQc14hNvts4kyBIdJJKtgQPYBxwPeTWga1hCcjR3PB1yS5JeeZZY6pKnFLa+kPFUQOORxI5Hs41nv3xmPc2IMiJMaTIX1TMlSB1SnME7Oe4HAPEjBxwNcZ2lWx+OquddZ5vhou7jZHqaEKVGO7E8QNPxIeo597bccU7NSkFsnxUEABRHrUEIz+KPPWGxpCExa7zbm5T6U3RxxanAfGaCyTsT/RClKP9o1J1fbwtBMWeI6pLkQyOp+bDyVqR1fPJJUkgEAjzkV9EaqiFhzfEmtzESExu8lpQHVOKTuSkeNt4p453Y99Q7u0Y9/Du4afL/Y/+2zybQ3ATNuFweEttyAI77DUYBKkIKyAlIJOSFqGOOeGMV7tNmfhaYi25qQA+lKS64+jrd5wMpUOGeHDPmArcxHlSIzbxZdYK0gltwDcn1HBI/Sa1rV8aVdFW9+FMiuKbW4wp5KQJATjdtwokYyOCgnnUaxGKqppZtNN6cMll4fmg7dhE+9jtjFotjcFj6CFKVwSEjKlFRwBwAyTgDlWqh6XEURFtXBXXQn3nIrimc7UuqJWhYz4w8bmNp4CvVq1ZCuLsANw57LE9vdFkPNBKHVbSrZzJCsAniMHBwTWuu+ozPFrVbmp7MV26MNty8BLUlO4hQThW7acc1AA9mano0ccqsr5b2bbt4/8AatzElKFhis1qRbnZsguF+VNf66Q5jAKgkJAA7EhKQBz5VrrhpePLduS1S3UeEH48hQCR4hZKcAeo7Rzr664lzYdnYXAkqjOuzY7JcSlKiErdSlXBQI5HzVg6gk3TTbca4m6PT4apLTMll9tsEJcUEBSFISniCQcHIIzTcPHEVLVY1EpTyS7922WllwsJJxWVskZ9wsLcw3hSpC0G6QkxV4H8WkBYyPOfnDz81aSBapw1VeWYsx2I33lEZDpZ3BYCVglPIbhw8448q3KtSRO+1NpjS1RkyRFXMCU9Ul4q2BHPd9IhO4J25OM86+X8IGplquMpliaxEjsuqRMCWyF7NwUUDcTkFJ4KAqWlPG04tSjk0lnw0tzeSy+INQeh9LPpqBa5LLsUrDTUBEFLR4jYkk5J55Oa8R9NIRHgQHprj1vt7qHY7JSArKP4tKlfygns4AnAyTXidqZi3wi4iFcLiWISZcnqQ2FNtkHClblJGTtVwTnkfVUSNWR2y6lq1XOS6zHakutsobJQ24FEHO/BI2nIBJ82abu7Ql6Wbvxy+eemv1C9MyGNPQmblcppK3E3BOHGFYLadyQFkdvjbU59nrNfTT1lmw1RrezPdlMtANR2i0N5HJIUofSwMdg9ea+bWoIsmawxAjyZyXmW31PMhIQ025nYpW5QODg/RBIxxpu0bJbh6mhPOjKOs2k+bcCM/pooKvOvChiJWUmlnbTT4BPdjByhwLO0naTZbO3EWvc4Tvc8wUeYHqrbUDiKK7lQowoU40oaJWPHzm5ycpasqPuuR/kRuf1iP8QVwurnXdXda/gQu39dH+KmuFVflrrfQn9vl7z8kY2P7Rch+hQG3tGypM7T8GOW46izJbaWpb/zecgh3CVA4UcjkTw4YpATgKHGn169w16fNhbemJmIhqKMxGe9m/msrCE43pUpOcug5V2jAGEFP0x6q3cAp2qOXF5ciCrbKx230S+RzHtT8NFFHRL5HMe1Pw0UVw+v2subN6PqosXTflddPqEL4ZpopW035XXT6hC+GaaeyowNdqeAu7abulracS25NhvR0rVySVoKQT6uNLkfS90tVztl7tq4cudHszdqkR33VNNLSlQUHErCFEEHdwKeIPMY4udFKBXbOh7xapdvvlrkwZd2jzp8p9iSpbLDnfZBWlKkhSk7NqcHac4OcZ4fa2aJujFxgTJM6G4qPqOVd3NiVDLbrLjYQM/ygXB7h7qfqkUgtzV6vtjt60lebPHcQ09Pt78Vta87UqcbUkE444BIr4320PXDQ8+wocabflW1yGHCDsClNFG49uMnNbo185LzUZhch5YQ22kqUo9gFJKSjFyegK7dkV30gRpdkl2S/wBrejuXaFAet4jvKKEONudUVLCgCUlKmkkeKc5xVMXSzXFu5Q30PxVXiXcnbive4UNgdUGyhK8bs4Kf5PjYJwBysvUNzcu11dlryEk4bT/NSOQrUS40aW11MqO0+3z2uIChn31yDa/SaeJxjcezV0vz6npsLglSpK+oq6ZhyJMiE4qJHgi0ypLbqWnlOpeUtIO9KiATkqOc9oNQrTl4duTb8l6I/wB7XTvxp5bqy4ps7h1eMYRtCuGMg47OdNrDTbLSWmW0NtpGEoQkJAHmAHKvfbWDPatTfcoLXLz+7LypKyuLLmnZarTHh9exvavBnk8cFHfKndo4c8HFebpp5+Q/dnTDt09uc8ysMyVrbCQhsJyFJSSlWRkEA/7aaDwo/LUa2nXT3r/jaf8AArpRMCwwHLbZ2YK31vKbBAWpRUQCSQnKuJABABPE440vWrTl3Ym2yXNdhuPw23mXXg6tbkgLCfnCVDgcp+jxAzwPZTgeFQR66ZT2hWpubVvS1y5/cHTi7eArwtNymbTpqC68yvwSrLyhkBwdStvxeHnWDxxyr4xNP3hq3Wu1Kfhd62uUy406CorebbJwFJxhKsY5E5I/k03H9FQBwqX9Tr2zt36cc3f6sTqomo1bbZV0trTERbKHm5TMj50kJPVuJXjgDzxisebap94XFTdlxmo0eQl8x45UvrlIOUblKAwAoA4xxwOPZTAQcV5IxUNLGVacVGNsr2fFX1FdOL1Fe26bXCuDyTDtUmI7Lcl9e638+2payvaBtIVhROFFQxw4cKxk6WkLeujqW4dvM2K9HKIriy08peMOrQQAlQ48s53HJpwJrzVj9UxCbd83r+aCdVHQR7nbpT1zkRme8HEM2tqPMbkvrYS4MqPNOcpIKhkjhxHHKq2tkgvzmpN4UhuKLpbI7aI+DlghKyQT5vnMe6t6/FiyHG3JEVl1TRy2paAooPqzyrI/JUtbacpU1CKz/wBfyl5DeqSd2KDWlHENWVlTcELtseO1382taH/m8bkgAYUhWCME8MngasDScNM/UUOMpZQkr3E47EjOP0VsdI6ZbvrMhxU0sqaO0ISjJyeRPq51vIGg3ojxk+E1da14zJYQAdw5Zyf0fprawOydpYydHEThvQvfVaXuVK2KoU1KF7MeuOPXRXiMXDGaLww5sG/hjjjj+mvddfTurnlypu61x8h93/ro/wAVNcKHtH6a7r7rT8B14/ro/wAZFcKHgeHZXV+hHsEvefkjIx/aLkWR31Oc0OuJIsGpGWhEOJagCgpDZKSViPv6rIT4pXjB8wqtUY3A09LiQ2LLLlvSpK5D0YKZZZUCIye99pcfy3wSsr2ITkdpyQASiD6Qrb2ZFJVLd/5qQ1eB250S+RzHtT8NFFHRL5HMe1Pw0UVxGv2subN2PqosXTXlddPqEL4ZpopX035XXT6hC+GaaKYAYopX1veZVnkwnHVSotoW08Zc+PG68x1gJ6vekAkNkb8qxgEDJAOay7fqKLPkKjWtLl1EcMiRJjqR1YLiUqBGVDPiKSs4z4pGMnhQBvRRSwrWURVvZnMQJi48vrkwXTsCZK20LUEjxsp3hCykqAGE8cZGcLRWsp9+u0WFJsLsJLtki3NxwuoUEKeKxswFE48TIPE8eO3tAsOlJHSZd+rbbtLKyFLAW9g9nYP9v5Kyb1rAWfV67fObQm2LhjZJ3Y2yxvX1KvWpsBSfxT5xVKv63VOulwlXHaVyJyG4aEK/jELbCkHJwAMBavUBjnz8n0sxVWGEdCh60teX5/JpbMoqVTflohizxxR21oYmp4L7i2y0+haGXXSCEnd1Stq0jBOSMpPDgQoe4Z1TCckpZDLoPfHexJKSQ7tyQRnOAcpzjGfVxrkv9BiW2tx5Ho+sj3jB2V5POl2BqpmW7BbTb5TSpyOuYDqm0FTfieMBu4/T5c/FPDlli/LUFfDVKDSqK1x0ZJ6ACK9ZGOVeBxr6x2HpL6GGW1OOLOEpSMkmmRhKclGKu2LJ2V2DaFOOBDaFKUTgADJNbuHpaY7hUp1uNyy3guO4P9BPH8uKZtMaNEVSJdwfX13MNtLKQnz5I4n3fppujsMx2+rYaQ0jOdqE4GfPwroexehbnBVcareH3/2YmK2pZ7tIS4mioidpW1NfI/zjiGkH243KrYsaWhNnItEH2KkuL/WBTOfbRXsqPR7AUfVpr5IzJ42tLWRovAcTG02O1KHnzg/sUHS9jdGXbYyg+ZtxWB+qt4RUVb/S8I8pU0/gvsR/1FTg38xcf0TYHQdrDrRPah0/7c1gudH1sI+amy0+bdtV/sFOQo7arVOj+zKmtFfK3kSRxuIj/wA2V1O6PpbYJhTmnv6LiSg/l41qo+kbyq5NRHoimkLPjO80hPacjt9VW1UdtZdboZs2c1KKcbcL5P5liO1K6VnmYdntkS1QkxIiVBAOSVHJUfOaykKWVrCkbUgjad2c8PN2V6or1NOnClBQgrJcDPlJyd2QaKk1FPGlT91kM9B94/rY/wAZNcJkca7u7rEZ6Db16nI/xkVwieB//VdX6EewS95+SMjaHaLkWhMjIPR62+zMdjOCMp16O0zHD0glvYFuoMouFASTtUGwADuxxJNXJxuBp8TbrS/peXfIoC5rEQIfV39hlKlo2fRU2FFwjOEBR4hRzgYpCBO6tzZsd2NReP4iCq72O3OibyPZ9qfhooqOiQ50cwfWn4aKK4hX7WXNm9H1UWLpvyuun1CF8M0zilfTflbdPqEL4ZpopgGDdre9O2hu5SoiChaHENJQQsKxz3JOCMcCPOeBrXWbSkCySN1lekW6MpDKHYrW1Taw0gNo+kkqB2JSk4PEJHbxpgoxQAux9I25qPDhmRKchQVuORYyina0VpWjnjcQlLiwkE8Ae3Ax6sGlotmlsSo82W641bmbcou7DvaaKi2ThI8Yb1cRwOeVMGD5q+M6S3ChPSnuDbSCtXups5qEXKWiFSbdkVf0tW62S+/LSsuui4S2p0vx/orbShCEpI5DDYJHrPnpEn6dgzLgu4KceblFTTiFoKfm1thQCgCCOIWoHORg0xXWY7PnvS3iSt1ZUc/q91Y3AGuG7V2xicXi51YtpaLl+I9ZhsPCnSUWaibaEyZdtQ6l1/vZ1T5fKkpP0cbDtAyCSOGMYTx7K+sWzMxpL7seS+2y+6p1bICCkqV9IglO4Z54zz9pzs8+btqCqsx4rEWsn+XuWd2JqXLBEXbocBbrqo0VDaUoUEHdsKSkklOQfF7CPu21QSPPy89GR2kVFOdarZSu/wDsVKKPvFZdkyG2WEKccWdqUpHEmrV0lp9izxErWlK5i0/OL/m/0R6vX21r+j/T4gRhcZaR306nxEnm2k/7T+qmzPrrqvRPo4sJTWKrr03p4L7nnto47rJOnB5I9ZoqCRnmKMjzivb5mTck8qgVG4ctwoCgeAINAE5oNBxRQBFFTRSARU1FFKAUUUUABrzU9tRQBVfdXfgMvh/px/jorhE8Py13d3V34C75+PH+OiuEFc66t0I9gl7z8kZGP7RciwLhEnS+jmDKcYgQ4cdp0NMS9zClkBGXmvHAeUoqxnbnxMcQKr1P0+fbTFctQpkwwx4EtxQGEMCS624p4YQBndvxnmRwwOHCl5PEg+/hXo8FTnCEt5WzZXqtZHbPRF5GR/7Pw0UVHRB5Fx/7Pw0UVwrEdrLmzfh6qLH035XXP6hC+GaZ6WNN+V10+oQvhmmjsqO4FW9NiQu52pCglQ6l4+Nx/lIpCSwzj+Jb96BT/wBNKc3a0nH/AFD3H+03SMBjka1cNFOmroq1W1I8GPHVn5lr/wBgqO8oriShcVhaT2KQCK+6Un1CvixqliyXZUGNbFXK5uNZZaG7AP4wScHHHkabia1OhDemhkFKTsmeU2u1cc2yEf7hH3V9Ba7T6LhfYJ+6vj0n3G4wNNRruqEI8lDYW4pkKKQpQPBQWBkDPLGfNXvT03wnY4U84y+ylZwMDJHHz/rqPDujXjvKK+Q+bnF6n2TarTuybXB/0dH3UeCLRn/oqD/o6PurMSMY5V6A7c1N1FL/ABQzrJriYPgezn/smDj6uj7q9Js1nxk2qCf/APOn7q2UVh2RJQwygrcWcBI7a+9xt8q2oLkxAbQk4Ksgge2muFGLs0hVOb0bNX4Ot+P+Yxvsk/dULtsHH/Mo/wBkn7qygc4IOQePtr3gEVLuruG3ZrV22EOHecb7JP3V8l2+HnHeccf3QrbqQCOVfFxNFl3BdmsEKGkndDj/AGafup86F2WGbrcgy023lhBVsTjPjHnSW+Dup16GM+FrlntYRz/GNQ4hLq2ySk/SLPqaKKzS0RU1FFIAGiipoAiiijtpbgQaKnhUUagVV3Vwz0G3z1Kj/HRXCJHHNd4d1X+A2+/jR/jorg9Q48a6t0I9gl7z8kZG0O0XIe1G++BTm8I8Fd4H/kjvttK9nU53977sfS8bP0yPHxypDTz51YK7faBojw+qGhu5Ljlpt9yctpl07ditjKmcrWAcEpcKQeOAOFV8jmO2t/ANNTstMuH8aleqrWO1+iDyKjf2fhooqOh450RFP4vw0UVw7EdrLmzeh6qLI015XXT6hC+GaaKV9N+Vt0+oQvhmmeoxSsumYE3W0gf5h79pukYBXPFPfTHnwraf6h79pukdJxjgeNamGf8AbRVqr0iCAhJWrgkAlRPIAdtKErpm0lYYbD8GI/drg4+tBG3YGEJA8fjz3EnHqB5VndKNwctvR9eJTSSF9R1YI7N6gjP+tXMzDLTj0KOp1tAUvatauARlWOOPUM++quPq5bg+hBPM6B1p0qWLWOk+831x4bzkd1R61filSCQhIPYVY3cfN56xeirX+m37fa9Nl59q4bQwEuowlS+eArJ9wOOYqgLqiIhx1DKyRnKVEHmM5BrXxZUiItqTHcW0+y8HELScFKhxBB8+agwtbq8loSzpqR2+EEHka9bPPmsHTVwReLBb7o2CES4zb4B5jckEj3cqjVF4haesEu83BRTHjIKiBzUeQSPWSQB7a1HOyuU7Z2C7O6qjuR3NKtsmSFHrC45tVt8yfFOf0cqz9TWe9nQEgXDvtyWpJW8nvlTqVKxw+l2A44Cqf0H3Qk+0C7v3WwJmuODMIsYSI44+KrPFQzjjz4Gtge6Uk3BiULjZWe90kKaShwoKgDnYrnjIyAfPj11h1fSr76ZchFqFmOfRzJdl6QhKkbg+2FNLBGCClRGPyYplZRH3f4xNixE4yVyHQhPsGeZ9VUF0edLcKNqhFibt602mbMIYfcV86zvOEhQ+iQDgZGK6Aa0bYtXO9TeVqUIo3MoQ+UELVwCtoPHt58OdaVavJUt6GpAqfpWZoWNT2STevBkaUpxav4t0sqQ276kqUBk+zn2ZrbuJyngO2lzpyYssC5WGNZZcc3JqYz1kZLw3pRuyDt7Bnh76a1JyOI/TT6FVzpqTGzjZmreRxIpx6HU7btcOHNhH7RpYdb4nFNnRKnbd5/8AUJ/aNLXleAtJekix6KmorOLQVNFRQBNFFRS2AO2iippAPJoqaihClW91UP8AIZfvbH+O3XByya7y7qn8Bl+9sf47dcHq55yK6r0I9gn7z8kY20O0XIsCEi3z9CvsstQri5GjE9ZI77W5EVsKyElKUoQPFVwJKc59dV4BxAxim1V1cjWp6FZo1pREfhhEhe759fiAr3blZJCgTgDAPIUpI4HnXocBTcFPubvYgqu9jtXoc8h4vsT8NFFHQ55DxfYn4aKK4biO1lzZvQ9VFkab8rrp9QhfDNNFLGm/K66fUIXwzTPUYpW3TF/0pav6h79pukgJ4+Y0y9Kd3jztTxYUchYisOBaxyKipGQPZilpJJx5qu4OtCrRUoO6z+hBVi4ysxe6UIJuHR7e4yTgiKp0e1Hj/wC7XK0haSlJIGSCRx85NdmONIfZcYdQFNuJKVA8iDwNca6ogrs1/k2tw5MR9bOfOEqIB9/P31HjI3sx1F8D5OOI73ShXHiSCTxrAfPjOD+dhXqqFq54J4V4fJUvPDgMCqkVYmZ150JTBO6MbKvrUrU2yWVYVnbsUUgHzHAHClbuppLzWjrbFQ0OrfnguOYzt2oVgceRP+6ayu5ntzsPRK5D0dbaZbocacS7lDqcEZ2/yVAgpPLOBWk7q+7xk220WBJzJU8Zav6KAlSB+UqV/wC2tCpL+2VlH0ylop+Z3LcKUHKikdvm+7318gdwdCeIB454DFfEuKbZCFAjA7fNXz6/cVAgAAVm7ty0fN14tTw8yrihYUknzjtpmf1NqBU1VxVergia82eteQ+d6vfnhzPszSmrKnPFHM4FbSU4neltSUpU2k7sefPL9FOegiR9bperxNlCfOuL0iUUqQXVq3KKSSTk9vEnnXVHQLfZOoOjWC/MWXZMVSojiyclWzG3Pr2lNcjPu7kbOZ7K6X7k4qVoG45Pii5Lx9m3mrOHbzRHVWRbDqMEnz0z9FiSLtN/qE/tUtPHBzTP0YEeF5uP8wn9qpqr9BkVP1iwfdQKMGgVTLAGor0ajsoAipoooAiipoNAEVHGpqONAFXd1QP8ht+9sf47dcHLxk867z7qYZ6Db/8A3Hx264NXnJrqnQf2CfvPyRj7Q7Rch6iRb1FsJld5W5Uc29fFNkdS4UqaIz13UYzxzu3Y9fbSEPp8+2ntyHIjaKEa3KTCdkxO+JoW+yZMpAyoAILgUlrGFbQnJ+kcjGEMfT99b+zrPrGu8hq6I7W6HPIaL7E/DRRR0N+Q0T2I+GiiuH4ntpc2bsPVRZOmvKy6fUIX7BrE11qtMNDlttrgMkjDroP8X6h6/wBVLWqLjNg6gltRH1Mh+DECyngSA2eGeznS0cnJzxrn3SnpHUw8ng6Cs+L59xt7OwCqJVZ6dxr5Sj4abOCcsLyf7SayUrVyA4eutbd3C3do+FBOWF9uP5Sa9NOvKGUqBHtr2HQ9N7Hovn5sytqe1SNmFO45AVzZ03abmo6TJKo7SnETmky0diU8Nqsk8PpD/WA7a6KbU5wBVWs1VpyHqO2rjSmit9CF9QoKKVJUU4xkEcDw4HhwFbuJi5QbXApU3ZnI0yFJir2yI7jWSR4yccRz/XWGclWMYPKrX1HDubd2Y8IRVRICusd4guKcQFjfjhzJbSCcefJxmlzQtgnXm5OpYtwkPNILpShAJOFjiArhwzjFZNOo3qiyzofoQt9xtHRxbINzYWxIHWL6pf0kpUsqAPm4EVW3dS6cLcyDqvvsqQ+UwlsKH0CApQUk+Y4OR5x254ZUS7a/s7vVyZN2aZJwlT8LrE+oblDh+WtDri/S9WQm7Ve5ba24z5cSppG0lYBHPt4E9lWp4mDjZpoiUHvXuVXLe3qTwHEdo92axjwzg8KbLlp2Mxp+RcUy0JdbkNpZjhWSpCtwKjk5yMJ5DHjVonbRMQiStTeG46QtxZIwAVBI/SarQqRloTWMAFRS3jI449Wf/wCIr7K4lSgc55cfy076u0qzZ+i/Sd8aUXlTXZCpKscApYRsSPYGz780muQJrNvjTXYrqY0krSw4R4rhSQFAewkflqWaUXZiRdzEJKlZ4+6uyuhDT6dN9G9tj7SH5aBMkZ/nuAHHuTtHurmfo20Jd9Taqhwl294QgW3pa1eKEsE88+cgEAc67FmTbZb2AZEpiO2kbRuWAAOwVYoWtciqZ5Hp5XbTN0WnN5m5/wAwn9qkyPdLfcE5gyUyE5xuRxFOXRaR4Ym/1A/aqSr6hHBWkWGONBqQKKqFgDUVNHCgCKKDRQAVFSaKAIoNTUGgCr+6m/Abf88vmPjt1wcvHurvLupeHQZf/wC4+O3XBq+fKuqdB/YZ+8/JGPtDtFyGWT37JQmZG0x1T0GGO+5CFOLC0raAQ4oEkJ8XxgBjPHhilZPMVZb8+2OaXagqi3rfHi70SG0MpaccVHVlS8MblBP0BuUSNxIUOdVqn6Qr0WBq76mnG1ivVVrHanQ35DRPYj4aKKOhvyGiexPw0UVwzE9tLmzfh6qM/W/lK59Si/DrSdlbrXHlI5x/+ii/DrSCuLdL/wB0n8PI9Xsz2dFcdMbzjM21KaWpGW3eRx2opOh366RVJ6qW5gdhpq6bnmmZNpU4cZQ9j8qKrlU+OVZKzk+qu19Bd17Dop+PmzzW1Y/+VIsix66WFoauDadv88Uwq1tZUuYLqlDtOKpY3GP6zQLowDgbs16eeFpSdzOzLT6cbvYL3oG0NNFJnMOjqin+MCScKx7cVseja5WByAzHtTbaXnQpx5e0JUs4QckDlVMO3Nhf8k7wnaF4BUkerPKtppTVY01BEO2tHZuKsr4qJPPj7qwYbHqwrb29lcndROJ0SgjcOOfaaw7/AGmLeLLNtrrbf+NR3GQspBKNySncPWM5qnvlUuX0eoTUL6U7yfottg+yrssFPiRRMXVnRbcNO6La1FFlTXVfNtdWoBaQvCw8eX0AUcPOF8eVfW4dHOp3NIwkS1Q3Gn4zbwZbJ60gpKkjiOe1J9QI5Vb6Na2i/wClI1mtj4lPd4kyAlONi1JAOQfWpR93spKu2ummrQ4/GeR35AUlhhJVxK0KUgn1jao15aFOU6/VW4ly9o3K81Zpi42qE7bLzAfgslY6lLmVMbtuAoKGUk4z+XsrUM3i7wtJu2hDvUxY5UGGWwVdYled4KuY4gKB7OI5U23HpIvt1hPW6SppTMlJbVvTwAPDPqx+ilN2XbWLnJ2EpbRsVHRjnuyD25yMDs/WKs4zBSoTUW78QhO6GnufZ0KB0htNyZTiUXGOW23XFkKW5gEJWOR5HHbnAzXQdw0ZpqWl1ydBTKW4dxLhJBPqrlG725/rG5cVbjT6ClbakK48DnII5HIpjY6TdVlPe8maS62MZxjdjt9vqq1gkq3oJ2aI55ZnRNttdvgMd7W5luK0OSEjApw6MWy1eZoUQT1CeX41chu6+1Gsg9+q4earw7kK/wBzvl61B4QkKd6qOzsz2ZUrP6qu4jCypwcmxkNTo2iiis0lCiiigCKKDUUAFFFTQBFFFFAFYd1L+A6//wBx8duuDlgV3n3Uf4DtQH1MfHbrg1Y511ToP7DP3n5Ixto9ouRabUO7t6GKmrYswhbS4lRgzSQstqCnC4EhBBSrgCerG0EDmTVKBxHH/wDs06GRaUW12U9d1qekMNtsNNrTltSIxQpTgKPo5OwJGCck54AlLSDn31u7NpuHWX4vuIazTsdpdDfkNE9ifhooo6HPIaJ7EfDRRXEcT20ubN6Hqoz9beUjv1KL8OtKB4vCt1rXyld+pRfh1puyuLdLv3Sfw8j1ezPZkVH3QQ+fsueW1/8AWiqswnt4Cug+kDRSNWqhqVclQ+9QsYDIc3bsesY+iKWE9DrPbqB73RQP96vfdFumGy9m7LpYevNqSvfJviZeO2dXrV5TisioztzyqMJ7DVwDodhDgq+yj7GEj/bWTC6F4cqS3GZu05briglKQ2gZNejh0/2NUkoxk234MpPZOIirtFLpSDnjXoJBGCcV1dE7mDSqWEd86gvando39WWgnPbjKDwr7juYtGenNQfaM/8ADr0i2nRavmUHTZyYhAxwIqdgB411mO5j0Z6c1D9oz/w6kdzJovtveoT/AHjP/Dp36nR8ROrZyjEekRlqVHfcZK0lCilRG5J5g+cV529gOB2DsrrL/Bl0T6Z1F9qz/wAKp/wZ9E+mdRfbM/8ACpn6hQ3t62Y7ckclKHZ7qxkw2e+RIO5Tg85/TXX3+DNojtvGoj/fM/8ACoHcy6G9L6i+3Z/4VNljsNJpyWgbsjmrSsmPJBs81WG3eDSzx2nzY/Lj/wDdYmrba0yyl5rcp5GcFSsDOewZ48EkHzj3V1G33NGh21pcRd9RpUk5BEhoEH7Osq59zvou4y0ypFzv4cGM7H2khRB5kdXz4nj66xsWoOv1tHLvJI3tZnGiXAtIUMpzzB5g10T3EPG+6l+rM/tKp1PcxdH5dW54R1CN5yQJLQHu+apz6LuivTfR3KmybFJuTy5iEod77dSsAJJIxtSnz1frY1VaO69RqjZj5RipxRWaPIoqaMUARQaKKAIxRxoJo50ARRUkVFAFZd1F+A6/+xj47dcHqrvDuos/Idf8eZj46K4PVmuqdB/Yp+9/CMbaXaLkfI/pr0gcRwryrOa9Izkc69pJ5FA7Q6HPIaL7E/DRRR0OeQ8X2J+GiivnvE9tPmz08PVRsNa+Urn1KL8OtMmt1rLJ1K6P/BRfh1pwOGRXE+l7/wDaz+Hker2Z7OviAGakp4caADjFBHZxrzRfDHGrG6ObAIzIu0pHzzg+ZBH0U/zvaf1e2kuwG3MzkP3QullvCw22jJcPYPNiraslwi3KAmVEUrq1EjCuaT5q930K2bQnW6+o05LSPFeP2MfalecYbkVl3mdRRRXUjzwUUUUAFFFFABRQaKAIoqTRQBFFTRQAUUUCgCKByoooAjFFeqjFAEUVJqKAINFGKigCs+6hBPQdqD2MfHRXBy8+eu8+6fGeg7UP4rHx264NWONdU6Dewz97+EY20u0XI+JPGvTZ4ioUPbQj6Qr2ktCgdo9DnkPF9ifhooo6G/IWJ7E/DRRXz3ie2nzZ6eHqo2esRnUrv1KL8OtSlPCtxqwbtSvfUovw618dhx5aW2UKWs8kpTk1xbpZCU9rTjFXeXkep2c0sMmz4JTwpg0npp67yA88FNw0Hxl8ir1D7+ytxp7RTi1JkXb5tHMMpPjH2kcqemGm2WUtNIShtIwlKRgAVrdH+iM6klXxqtHhHi+ZXxm0oxW5S17xdv2j4lydjrZe71Sy2G9iUbhtBJ4ceB4nz1u7VAj22C3DjJw22O3iSe0msuiuhUNnYahVlWpwSlLVmJOvUnFRk8kFGKnAoq6REYoxU0UARigVNGMUAQRRU0CgCKKmj20AQKKO2igAooooAKKBRigCKKnsooAior1XmgAzUGpxUGgCte6d/AfqH8Vj47dcGrHE13n3TX4ENRD+gz8duuEHBg4rqfQb2KfvfwjE2m7VFyMZQwfNUpHjCvah+ShIG4dte1ehQUjsvoa8hInsT8NFFHQ15CxPYn4aKK+e8T20+bPUw9VD7bbTCuer5/frZcDUGGUjcQOLZ81N8KBDhIKYkVpkHnsTgn2+ekqPqC02LVs5V0klgPQIYb+bUrOG+PIesVtPlC0l6UP2C/uqosNRVTrd1bz42zJOslbdvkNNTSt8oWkvSn/2HPuqPlC0l23M/YL+6pxg14oFKvyhaS9KK+wX91HyhaS9KK+wX91ADVRSr8oWkvSh+wX+7R8oWkfSivsF/dQA1gVFKvyh6S9KK+wX91T8oWkfSh+wc+6gBpopV+ULSXpQ/YOfdR8oWkvSh/0dz7qAGqilX5QtJelD/o7n3UfKFpL0ofsHPuoAaqKVflC0l6UP2C/uo+ULSPpNX2C/uoAauyopW+ULSXpRX2C/uqPlC0l6UP2C/uoAazRSr8oWkvSh/wBHc+6j5QtI+lFfYL+6gBqopV+ULSXpQ/YOfdR8oWkfSh+wX91ADTyqKVz0haS9KH7Bf3VHyhaS9Jn7Bf3UANVRSt8oWkvSavsF/u1Hyg6S9KK+wX91ADUagClb5QdJ+kz9g591Hyg6T9Jn7Bf3UAaHumBnoS1CP6DPxm64RcSQa7Y6btS2bUfRheLLZ5ffE6SlsNN9WpO7DiSeJAA4A9tcoK0NqY/9nj7VH310fodj8Nh8JONWoove4u3BGPtGlOc04q4olPGpQnCxxpqOhNT5z4OSf71H30J0JqgK/wCjhj+tR99eve2MBbto/NFBUKv+LOnOhnyFiexPw0UV76IWXY2jGI7ydrjZCVjPIhtANFcMxDTqya72emh6qHCiiioR4UUUUAFFFFABRRRQAUUUUAFFFFABRRRQAUUUUAFFFFABRRRQAUUUUAFFFFABRRRQAUUUUAFFFFABRRRQAUUUUA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 name="AutoShape 6" descr="data:image/jpeg;base64,/9j/4AAQSkZJRgABAQAAAQABAAD/2wBDAAUDBAQEAwUEBAQFBQUGBwwIBwcHBw8LCwkMEQ8SEhEPERETFhwXExQaFRERGCEYGh0dHx8fExciJCIeJBweHx7/2wBDAQUFBQcGBw4ICA4eFBEUHh4eHh4eHh4eHh4eHh4eHh4eHh4eHh4eHh4eHh4eHh4eHh4eHh4eHh4eHh4eHh4eHh7/wAARCAFBAQQDASIAAhEBAxEB/8QAHAAAAgIDAQEAAAAAAAAAAAAAAAYBBwQFCAID/8QAXRAAAQMDAgIDCwYICAkKBwEAAQIDBAAFEQYSITEHE0EIFBUiNlFVYXGBsxcjMnST0TdykZWhsbLSFjNCUmJzgoMYJCdTlKLBwtMlNDVDRWNkdXaSJjhEo7Th8IT/xAAcAQABBQEBAQAAAAAAAAAAAAAAAQIDBAUHBgj/xAA6EQACAQIDBAYJAwQCAwAAAAAAAQIDEQQhMQUSQXEGEzNRYbEiMjRygZGh0fAVNcEUI1LxQuEkJYL/2gAMAwEAAhEDEQA/AL/KL5Pvb1vtLtrjNRYkdw9fDSsqK0ZJzjPMVk+A9Y+krD+bk/u1k6X8rrp9QhfDNNXbTQEzwHrH0lYfzcn92jwHrH0lYfzcn92nQUGgBL8B6x9JWH83J/do8B6x9JWH83J/dp0BzU0oCV4D1j6SsP5uT+7R4D1j6SsP5uT+7TrRSAJXgPWPpKw/m5P7tHgPWPpKw/m5P7tOtFKgErwHrH0lYfzcn92jwHrH0lYfzcn92nWoFKAl+A9Y+krD+bk/u0eA9Y+krD+bk/u060UAJXgPWPpKw/m5P7tHgPWPpKw/m5P7tOoooASvAesfSVh/Nyf3aPAesfSVh/Nyf3adaKAErwHrH0lYfzcn92jwHrH0lYfzcn92nWikASvAesfSVh/Nyf3aPAesfSVh/Nyf3adDUUAJngTWPpKw/m5P7tR4E1j6SsP5uT91OlFACX4E1j6SsP5vT91HgTWPpKw/m9P3U6VFACZ4F1j6SsP5uT+7R4F1j6SsP5uT91OVTQBUnSdd9TaE0o5qGa9aJbLbqGy21AQFEqOBzGKqM90ZNHO1R/8AQ2fuq2e654dDUr64x+1XEi1V7zozsHB7Qwjq143d2tbGdi8TUpTSizoH/COl+io/+hs/dXprujJS1gKtkdIPb3kya54yc8a9Mk7wK9DPohsxRdov5sqrHVb6/Q7j0reZV9tnfstLKV79oDTSWxjaDyHDPHnRWt6MvJof1n+4iiuR1UozaRuRzRYGmPK66fUIXwzTUedKumPK+6fUIXwzTXiksIFFYF1vdltJSm6XeBBKhkCTJQ3kefxjWGjV+k1p3p1RZCnzie0R+1TlCTV0hLpG8FFYdsuVuubSnbbPiTW0napcd5LgB8xKTwNe5E+FGeZYkTI7Lzx2tIccCVLPmSDz91I4u9rC5GVRXwly4sNgvy5DMdoHBW6sISPNxPCvohaVpC0KCkkZBByCKSwHvNFQKmhAFFQaOVKBNFFBpEAUUUUoBRUHz1jJuMBU5UBM6MZaRlTAdSXAPWnOaLMDKqM1GQeRBxRSASaiiozQBNR7KKKUAzQaKikAmoJooIoYFQd10cdDMr66x+1XGWn4DF1v0O3SLg1b25LqWjJeBLbeTgFWOzOK7N7rr8C8z64x+1XEK1V1ToYnLZ0knZ7z8kZGPdqq5Fs610zoh3S8xux3SBEuOlR3vOdU6tZuy1EYW2nb2LK05zwSBnhg1U7JPWg8+Oa+WeQ7By9VemlYcGK9LhcLPDUnCU3Ln+d+f0Kk577ulY7W6MvJr+8/3EUVHRj5Mg/94P2EUVwit2kuZ6KOiLB0x5X3T6hC+GaajSrpnyuun1CF8M01U24C50pIQ50aanC0pUPBEo8Rnkyo0odz6xbHOgSzquMeKqIWX1yOuQCjaHnMlQPqFOPSbx6NtUf+Ty/grqkNP6luNn7lmBHi2K4vplNuxVzEbOpaQ4+tJUrxtw4EgeLzxW1hacquBcI6ua8mQtpVM+4s/ol0tD0he9XWu3JKITk5qTHRz2JW0DtHqB3AerFK1hkX+8P9KVxssaLPvrVzFvhNywFIDTXDYAo4AwVHHAE86tyTbm3USFx334UiSlAckMEb8J5Y3AjtI5dtVD0H2iY/ftfpRqG7Ri1qN5Ci11OXTk+Mrc2ePswPVSUavWQq1p5yW7rzXmLJWaSMiBLusnpp0/p66hp6RadKCQ40o5bM1WErX+TgD7adeiePqtjTTv8ADCNGi3F2Y64GIxBbbQcYAwSBkhSsZ7ardm0S/wDCkfifwgugc/g+F984Y60jePE/i9uP7OfXTtYb1L1Lq296chXiaiFp9tEd6Yjqw8/KWFE5O3btQBjAAyeeQOLsZTvBKKVt2Lfhr5tiQa4+JYVFVjp/pQYT0Z3nUV9CBNsMl2DLQgYDz6FYQE88b8pHqOewV9peqpGnnNJOXmZNkXLUchtoxW2kmO1v2bgOSkhG/gcknBznmKDwNVSatxa+Sv5D99McpN6bZ1ZB0/1e5yVDflFe7GwNqaSBjtyXP9Wtd0laYnarsDVtt+oJtidRJQ8ZEXO5SU58Q4IOOOefMCqvtsK6Od1FdICtTXYFqybm3j1KlpSVtnYAWygJySeCQeHOmTp3m6p0roBV+smq57UiK402tLkeMsPBS9pJ+a4K4jlgcOXbVmGElCvThTkt6STzXf8AATf9FtotFlBbZQ2pallKQCpXNXrNeiaqPptvuqtK6dtOprXqSVHiOy2GpzPerC0oaWnitBLeQcjtJ4qpuvka9992KNbtVXBAkPqTIcDEZe9oNuLK+LWAc9WnI4cRwzVWWFahGo5K0r9/DXgOUs7DdRSJbL5L1Tqy/WS3XSVCh2BLcZ6UylHWvSVAknKklISjHLHFR8wwc3on1U9qzTDkmYhCJ8GY7AmbBhKnGzxUB2Agg47MkU2eFnCLk+Fr/HQN5MxenHWC9FdH8u5xSe/31CNC4Zw6vPje4BR9wrb2jTzMbR0O0g9W+0wk98AeOH8ZLue1RXlRJ55Oc5NUx3YU543PRtpCj3u7JcecT2KUFNpSfcCr8procDCcVbr0VRwdGa1k5P5ZIbGV5yXcJ/Q+/eJGji5qApN0FwmIlbU4SFpkLBCR5uAx6qcc0s36+WHSdvmIfvFuhS1odltMypCEKWtWTkJJBIKgeVfOw660vOsrEt7U1kDwitvSgma3hokJByN3ijcoDj2kCqlWE6jdRRyY9WWQ05o7aSrZ0jaVfvdziv6psCIzJa72X382N+5GVcd2Dg+anQEEAggg8qhqU5U3aSsKsyc0A8ag0CmAFTUGjjQAZqM8KKg0oFRd10f8i0363H/ariBfHiBXb3dd/gWm/W4/7VcPq5jPKuq9Cctny95+SMfaHaLkZ0qy3FiA3cOo66G4MpfZO9CeWQoj6JGRwODWCg+MKfptwaVZV2GJcbnA2wesciR7chpl4hoLJW4HStaVbQckEciAOAqvmz4w4g16PCYiVeEt5aeRWqQUGrHbHRd5LI/HHw0UUdF3ksj8cfDRRXCK3aS5noY6IsLTPlddPqEL4ZpqpV0z5X3T6hC+GaaqYAvdJn4N9T/+Ty/grpE6ErWL53NsG0EpT33ElNJUoZCVF1zafccH3U79IqLpL0ld7Ta7RJuEidb347ZQ6yhCVrQpI3Fa0nt7AaVOiNjVOjujG32G4aNuUifD6wFDEuKUL3OKUMKLo/ndorVpSSwLimt7eT18GRNenfwLERKHhZcAKSSiMl0p7RuUoA+zxT+Sq06BD/8AEXSP/wCpn/1mvt0bI1+dXap1Nq/Ta4ffbUZmBDYlMukNtlzxQQvGfHySSOJOPNXy6I4GpbDf9Xv3bS1wYYvN4XNjKD0dW1Cifp4cJBHDlmndXGlSrQ3k3aOjXem/kLduSdu8xEYHdauEjnpoftitT3P1ki3a6a7k3QzEzU395C+pmvMjmTxDa0g8c863Pg3Uo6fjrH+Cly8E+Ce8t/Wx9+/O7O3rOXZW6slnk6Q1teb3Ft0x60aiDch5plG96LKSDnKQfoq3E5BOCMcBg1aq10qTpxebhHjxTzQ2MXe/ixC7pOxWLTfRXLhadiCMZF4jvXAB1a1LKkuEKUVkkklI7avR4QWoDcuUhnqojZdS4tAPVAJ4qB5jh2ilTVmjRrPR17t10SYr91UHGQSCYxQE9UCRnPFOTjP0lD11k2py7XLTUewXK2y4s4Moj3BxSR1WwABakL5K3jOMcRniBiqVasquGhC+cW7/ABt/oco2k2JNn/8Am2vHrsCf1tVm901KZl9CdzeYJKBLaa4jHjIkBCv0pNZF8sd2snTa3riHaJl1t8y1GC+3E2FxlwKBSSFKGUkJAz2Vi9M9m1Bduix/TNrsM2ZcJb6ZKg0pvq2yp8uqSVKUMkZI4Djwq3TqQeKoVL5JR+moyz3Ghg6VrInUHQzdbaQS54OD7WOe9sBafylOPfWD0K39rVGnNPzGipSoVkQ09n/OqX1Z/TGUfYoeenTTzzkuytIl26VDUlpLbjMlKcnxeI8UkEdnOlLoM0Y7orTtzt77JbU7dX3GdygT1GdrfLswN39o1T62H9LOnJ5qV18cn5IfZ7yfgIXc22Rm9I1jMvD1zRcDfHA91Fxfj+NzO4NrSCdxPE+yri0lp6waaamQbDG73S4/18lJeW4pTigPGJWSckAdtLVos8nRWuL/AHJiDKmWe/uIlKMZveuNJAIUkpHEpXnIUBwIIPYacLG3K2SZkxvqXZb3WBnOS0kJSlKSfPhOT6yRx50u0MQ61WU4y9GVsvguHgLBWVmUj3YlrUYWl9RJ+jCnKYc9i9qgf/tn8tX8hQUhKknIIBBrQ9IOmIesdIz9PzTsRJR827tyWnBxSsew/oyK12krvdYNhj2m+WW4i7Qm0xyWGS4zKKRgOIdHigEDJCikjPHlxSrW6/CU6a1g38nmIo7sm+82LjXh6HfIr8ePuS45EYcUjPilpPE+wqPLzVmWO0RoFlhwVsR1rYjNsrUGxhRSkA9nnFfezR3o0FKZPV98LWp13q87QpSiogZ4kDOAT2CsyqLqNLdTyJDR23T8eLfbrPXHiqbmFnq0hoZTsRg54Y4nzVuxyqaKbOcpO7YEUdtTUU24AaCaj25oNABUUGooAqPuu+PQrN+tsft1w4r6WDmu4u67x8is760x+3XDq8cf1V1boT+3y95+SMfH9oiypL05WknYqrHPRaBbt6Z/hR4xydmUjGdhO/A6vsPZwqs2vpgGrCmIS1orvt9UBTEpssRHGbfFyjY0FHrHQ1uC1KO0JCgvgSc9tetnKxg1s7L9Splx/PiQ1+B2z0WcdKt/jj4aKKjor8k2/wAYfDRRXE6/aS5s3o6IsPTPlddPqEL4ZpppV0z5XXT6hC+GaahUYGkvOrNPWe5eDrjckMS+9zJLRQpSg0M5WdoOE8DxrCHSFowoC/D8YIUwZIJSsZZHNweLxSP53KsXWdqQ2xqy9qbG93T5jIX24Sl9Sh/rp/JSVEtrUjuerbdOpSX42k5bXW44pQuMSR7NyU1pUsPQlTU3fN2+OvcMcmi4YMqPNhMTYjqXo77aXGnE8lpUMgj1EEVLUmM8+6w0+0t5nHWoSsFSMjI3DmMjz0l9H2prTG0ho+2vvOtrmW9hiO6WVdUt1LIJbC8Y3YSrh6j2is+03HR7OptSLtrJReY4ZcvJbhPdaRsPVkjb43i5I25/TVeVCUXJWeWnzsLvDVWGLtazdvBAuEbwj1ZdEbrB1pQDgq288eutVbNaabuNlRe4txBtjjSnW5S2lIQtKclWNwByMcseyl2ZJak9OljLYWlSbJLStK0FKknrGSMg+o599FPDyk2ppqyf0ByXAd7vdrZZ4plXW4RYLAxl2S6G0DJxxUeHMj8tfE6hsHfcWIbzbxImHEZoyEBb34gz43upJ7poZ6EdQE9gY/8AyG63jybbd5NqtrjLT8y2txLi2onxmSVbcj2pDg9lPjQh1KqO+ba+VvuG872GC73a2WeL31dZ8aExkDrJDgQnJOAMn1kVkmQx3wI3XN9cUbw3uG4p5Zxzx66rjp5ucGX0T6iYjuFxTS2mlKCDs6xL7ZKd2MEgfqPmOGJ5/SbevGFPsD+E4tq+qX3s7vVGCsqCVY2nCjyGTxpqw/8AbUs75/S33zDezsNBIAJPADjmvEd5qQyl9h1DrSxlK0KyFD1EcDSxo3U8PVGjlXeRGkIjSFyUlpcdaj1SXVoAO0HJ2gZAz219NIXLSEXRtsf02601Y3lFmCG21jeorUClKVDeSVbuzznlTJUZRumndOwt0M9FaO56qsVts0u8TZym4UJZblLDDiywoYyFpSklPMcxyIPKvbGprK9dIltTLWJM1pTsQLZWhL6UgFRQojarAIPA8jnlTOqna9gujcUUZFeXHENjctaUjzqOKilJRV27Dkm9D1RWJ4TtoODcIgPm65P319m5DDv8U+0v8VYNRKvSbspL5oXcl3H1ozRn9NHr7Kl1GkGiiigAqM1NRQAGoqeyopwFRd11+BSf9aj/ALYrhtfM8OFdyd11+BSd9bj/ALdcNr9ma6r0J/b5e8/JGPj+0XIenGpKrK/ckXq4vMeD9pt5hv8AiAoCBuJHVhtJIIVu/m8MmkRv6YP66aJt4trelI9ohwZMVL7XWyFtS0qMh0KOC782DtGMpRnAzniTmlVB8YEGt/AwlGE79/hp8CCq1kdtdFXkm1+MPhooo6KfJJr8YfDRRXDa/ay5s346IsPTXlfdPqEL4ZpqApV015XXT6hC+GaaajA02u/Im/f+WyPhqpFsXHuWx/6Wd+AqrE1Db3LtZ5VtRKEdMplbLi+r3kJUkpOOI48a0MPRrsXo7Vopu75id4qgpfMb5wNFCkk/SxuweHs5Vfo1YRpKLee8n8LDGr3E25oDehuiIIASBc7ZwH1ZdbfSgz009If1O3fCcrZy9DyZFm0za/DiUt6ekMPsK7zyXVNIKE7vH5YJzjt81fa36RuELVd71E1e2DIu7LLTyFQSUNhpJSkp+cz/ACjnJqw8RTcX6XB9/wDlfyE3Xf8AO4pU2G3/ACA6MvwjqM5uSxFLoWcJZXM3KyORyQBn11a9zaZT3QtmdR/Gr09IC/YHUYP6TWfZNARoPRynQ82d37Cab2svBnq3EHeVpV9IglKsEcuXHNZC9KTHNYQNVOXVgXCPGciupTEPVuNrKTgDflONvaTxUfZTqmMhNu7/AM/roJuPyNF3Tn4EdQeyP/8AkN1tYNpgadee1TEjMsmTbI7DyEYQFrSrxD7Tvx7hWZ0m6Ud1rpSVpzwmm3xpW3rliP1q/FWlY2ncAOKcHgedYV+0hqC8QrZb3dWNRoUN9h11uNbtqpIaUlQSpRdOASnPAeb2VXp1IOhGm5Wzd9dLLw8BzTu2VdJ/x3uTpkq4KzJVNW+pSj43Wmfx95yR76sa9gfLZpg9psk79tmvpfujlq5aZummmriiLbZkhcplIjblMOrXvVx3AKTuKiBgYyOPCs57St3f1ja9SPX2H1lvjOxgyi3KCVocKSokl0nPiDHv51YliqUrtPVy+qVhu6zWdBLiEdFlqQrOXH5aU8OZD7p/UDVcdFsh0xuhyEokRFG7OkdhcR1gT+Tcr8tW5p3SkqwW92BCuzPebLrrsFDsUqLHWLUtW8hY6zG5QGNuAeOarxm2Nac05Z7Bbro1PlWKQt+Dce9SjYpZXvSpO87wd5HDbyHPGazsdtzA7OhUqV523nkuOkvuiejhalZqMEYnSPKTGndL8IupSw7aIT21Sv8Ari0U8B2kpSOXmr6at1a1/DLo+Xa2ABEZkpSXRwO6OkcAPNjz1pL3YJV2iXbvm5JM28Ed+yVMFRICQlKUDd4oAGBkntr5SdPznbhaJqrowF2xKggd5nC9ydpJ+c836fyV4vG9PMPWgoUJ7itNaO/qJRenGVzVpbKlF3kr6eef0HyXqG9znAlUx/HYhnxf2efvr4Jtl5k+N3lMXn+Ups8feax0Xa4tMltmWtlB5pawgH/24rHdkPPL3uurcV2lSsmuX1cdCq96tUnN87fc2I0XH1UkbRVhvQTnvJzHrKR/tr4O2q7NDcqBJx50tlQ/RWuJ7K87iDwJqv12FvlGS/8ApfYk3J8WvkZqJVxhK8V2XHV6ipJre22+6o2Ax5KJiR/JJStfvH0q0EK6XCGrLEt5I/m7spPtSeFZXh1x0gSLbbnzxyTHCSfenFaeAx6pP0a84+H5fyIatFy/4JjYxraQyQ3crUtlY5kZT+g1u4Gp7NMICJXVk9jgwaTId+tW3q1m5QEnhsae6xr/ANq81lNRrPMQEtzbS+SeBcSqK57Mjhn3V7LBbaxmShWjU8Hk/pZ/Qy6uEp8YtcvyxYDbjbgy24hY86VA1NIp0/NiFC4T0+IR4yVJUH0f6uFf6prY2q4ahafWy6zFuKUDxgy6EOp9ZSrB92BXo8Ptibko16Ti+9Zr7/QozwsbXhK41VFa2Pe4TjiWZHWwnzyako2E+w8j7jWyPLtrZp1oVVeDuVpQlHJoqLuuuPQpcPVKj/t1w2rl667l7rf8Cdy+sR/iCuG1kA8cCutdCv2+XvPyRi7Q7RciwJUlH8AC0JgQ73skIbsMcbFJI8YTFeKrP5Rn8tV2jioVYCo88aekvPxLSzE6oojlcFCHJBEfcoNqDOSUZSoqKhzGCc0gDioVt7Ofo1F4kNXgds9FHki1+MPhooqOifyQZ/GHw0UVxGv2subN6PqosTTXlddPqEL4ZpppW015XXT6hC+GaaRUYBRSr0jw5suJbERGr08yicVym7TL73eU2GHcDdvRw3lHDPE4pSnqiTrbarpBf1rKsEaFJ74XDuLqJLbodSD1wLiXFqRtdTt8Y8CADwpRS16KwrI9FkWSE/AlKlRXI6FsPrWVlxBSClRJ4nIwcnjSJoq8Ox7tCser2rvB1KHpHVOuuL7zuZ8YnqlAlBATghs4UnAwOBNKIWRQOdJdu1087atO3mdZjBtd+Uy0y4qTudadeTlsLRtA2qPAEKJ8ZOQM8MCz9LFhub1qVHegOxbrMMSMGbghySn6W1xxkDKUK2eckbk5A44S4tixDwqCoAEkgAcya0Ok7/L1Db4V4iWxDVpmpLjLrkj53qyDtUW9mAFYBxuzhQ9yjFuKbw1o23+Ce+rVcxIW41PnLeWFNZUColJ6zHEgK4ZxywDRcQs0V5dWhttTji0oQkZUonAApGs2sITMGDEix31zZ8+4NstS5ilbUx3lh11TigcIBCQAASN6EgYBI0eqNUT700uGtlMNkKUkpaeK+sxyVuwk47cY4Vj7Z21R2XR35v0novzgWsNhZ15WWhnaw1UuepcKAotxRwUrkpz7h6qU8jPOkBmTeJ2iRYo9ydRe2n3Ya5G/5wFklQUT/SSGxn/vBW3tl0dvgsslh1aSmKZkhlCsZXgoS2r1bus59rdcn2pTxeNqyr153za5JafB8D0lCMKUFCCGnszXk86V5OrDFXc0SIbK124MuSDHk9YlLTilAqPighSQkqKSOXbWTe9StWzvlx1tsR2VMt98uO7Gt7h5KODtAG0k/wBIVlfpeJ3lHd1/6+6J+tizf1A4YFY0N9yTAbfUGd7idw6t3eg+bCscR68Us6e1NcXoNvZlxmnrjPkSUMhLm1AbacWCVHbwwAkcASSR68Mp4GrUUnG2Ts/k35JiymlYcDyryTitbZbsLg9PiOM9TKgP9S+jduTkoSsFJwMgpUOwGl2RfZFpuupZa0uzG2JUNpljrMBPWIQk7c8BxVmnU9n1ZzlD/krZd92kvO4kqiSuOJ7Qc17jvvR3kusOuNODkpCiCPeKVLhqW5RE3VLllaU7bI4kvBMvxVtEKI2nZkq8RXAgDhz419GtRS5c+ZFttrS6qNHZkEuP7N4cSohI8U8fF7eHHnU0dm4qHpR+d14WzvxugdSDyY+t6jnE/wCNNxJiMcQ/HSc+/AP6a+qJ2n5I2y7S9EJH8ZFdJx/ZVwqurZq0XKZCbt8HfHkQUTlvOu7OqbKikgjByoY5fpHOvs1qZfg+3XN6AlqBcXW0ML67Kx1h+bKk7cAHh2nG4eur8XtGHo1EpeErP4d/AgcKLzjlyLa042w27useoQo44RpQLef1g+4U5sMLejIFwZYU4Bx/lY9hI/TXObGp2l22NNdjllxTjqJTe/JjdVu6wqOOIG3HrKk+etjobphlKnW2Ih2JLYnoUttkTA840Ep3ALAHiEjPInBGK9dsPa/URccRScYrud0ra5PlwM7FYNzzhK7Og0stpbDWNyRwAWd36694AGAAAOQrAsF0Yu9tbmsApCiUqSeaSOYrPr31GdOpBTp6MxJKUXaRUndb/gSuX1iP8QVwyo8TjtrubuuPwI3M/wDiI/xBXC6vpdldb6E/t8vefkjGx/arkO1xtd3dsgfQbEYjMXKEeEWVPoT1e5QCOsKgrGTjGeHKklB8YUyMTNPpsz4ZdmKuimTlc1wpZBKClXVhviV4JA38Mc6WUE7h6q9DgqcoRmmrfCxXqNOx210S+RzHtT8NFFHRL5HMe1Pw0UVwuv2subN+PqosXTflddPqEL4ZpoFK+m/K66fUIXwzTSKjAwrkxcHVIMC4NRdqVBaXGOtSrOMHmkgj2kceI5Vo42lZECyLsttvbsaG8hwPrUwlb5ccUtbjqV5AStRWTxSoA8gOVedf3W56dXbtQNOldljvdXd46WgVdUvCQ+DjIDasFQzjaVHsFfCJq5xye6W2n7oZqevtsCEG+s70QdpkqW4pKcLUcjxuKduBndQKhntdvi2u0xbXAR1UWIyhhlGc7UIASkZ9gFaWNpqU7Ntkm+Xg3TwS6p6Ge9g0suFCm97hBwtQQtQ4BIyc45Y+lv1hZJ0+2wozzq37gqShtJbI6tccgPIXn6Kkk4x2nlWNK13ZI4ADc59xVydtaGmWNylyG0KWUgZ5EJIB5Z54HGlA0+g9LvzdE6LF3mOuRbdDiS24bjG1YfSyNocUTkpQSSE7QQQnJOK32m9MvWBhq2Qbn/yLHKu94qo6esaQc4aDmeKBnA8XOAPGNfbWlylQdAXy8QgqPMj2mRKZ6xCSptxLSlJyOIOCBw5cKWE6ret16aeRfl360M2mTPuy0tsqMPq0pUghTSUjK8rGw8TtyMAUgDLpPT8nTsWPbI11LtoiAojR1sDrEI47UFzPjJTnh4oOAMk8axrXo+PbRp1RnuqFiEjZlIHWh1JBJ82M17RrS3uojCPAuT0mbuVCi9SlDsltKUKU6kLUkJQAscVlPHgM5GU3X/STb3GE2m1plvS3H1xnoqEAPB1Cdy2juISNo4k7sHhgnPGjtHHRwVB1WrtaLxJaFF1pqKF/VVuYcMONapziHLdMlyY8tTYO/vl1S3EFPDKMqAxkHxQc14hNvts4kyBIdJJKtgQPYBxwPeTWga1hCcjR3PB1yS5JeeZZY6pKnFLa+kPFUQOORxI5Hs41nv3xmPc2IMiJMaTIX1TMlSB1SnME7Oe4HAPEjBxwNcZ2lWx+OquddZ5vhou7jZHqaEKVGO7E8QNPxIeo597bccU7NSkFsnxUEABRHrUEIz+KPPWGxpCExa7zbm5T6U3RxxanAfGaCyTsT/RClKP9o1J1fbwtBMWeI6pLkQyOp+bDyVqR1fPJJUkgEAjzkV9EaqiFhzfEmtzESExu8lpQHVOKTuSkeNt4p453Y99Q7u0Y9/Du4afL/Y/+2zybQ3ATNuFweEttyAI77DUYBKkIKyAlIJOSFqGOOeGMV7tNmfhaYi25qQA+lKS64+jrd5wMpUOGeHDPmArcxHlSIzbxZdYK0gltwDcn1HBI/Sa1rV8aVdFW9+FMiuKbW4wp5KQJATjdtwokYyOCgnnUaxGKqppZtNN6cMll4fmg7dhE+9jtjFotjcFj6CFKVwSEjKlFRwBwAyTgDlWqh6XEURFtXBXXQn3nIrimc7UuqJWhYz4w8bmNp4CvVq1ZCuLsANw57LE9vdFkPNBKHVbSrZzJCsAniMHBwTWuu+ozPFrVbmp7MV26MNty8BLUlO4hQThW7acc1AA9mano0ccqsr5b2bbt4/8AatzElKFhis1qRbnZsguF+VNf66Q5jAKgkJAA7EhKQBz5VrrhpePLduS1S3UeEH48hQCR4hZKcAeo7Rzr664lzYdnYXAkqjOuzY7JcSlKiErdSlXBQI5HzVg6gk3TTbca4m6PT4apLTMll9tsEJcUEBSFISniCQcHIIzTcPHEVLVY1EpTyS7922WllwsJJxWVskZ9wsLcw3hSpC0G6QkxV4H8WkBYyPOfnDz81aSBapw1VeWYsx2I33lEZDpZ3BYCVglPIbhw8448q3KtSRO+1NpjS1RkyRFXMCU9Ul4q2BHPd9IhO4J25OM86+X8IGplquMpliaxEjsuqRMCWyF7NwUUDcTkFJ4KAqWlPG04tSjk0lnw0tzeSy+INQeh9LPpqBa5LLsUrDTUBEFLR4jYkk5J55Oa8R9NIRHgQHprj1vt7qHY7JSArKP4tKlfygns4AnAyTXidqZi3wi4iFcLiWISZcnqQ2FNtkHClblJGTtVwTnkfVUSNWR2y6lq1XOS6zHakutsobJQ24FEHO/BI2nIBJ82abu7Ql6Wbvxy+eemv1C9MyGNPQmblcppK3E3BOHGFYLadyQFkdvjbU59nrNfTT1lmw1RrezPdlMtANR2i0N5HJIUofSwMdg9ea+bWoIsmawxAjyZyXmW31PMhIQ025nYpW5QODg/RBIxxpu0bJbh6mhPOjKOs2k+bcCM/pooKvOvChiJWUmlnbTT4BPdjByhwLO0naTZbO3EWvc4Tvc8wUeYHqrbUDiKK7lQowoU40oaJWPHzm5ycpasqPuuR/kRuf1iP8QVwurnXdXda/gQu39dH+KmuFVflrrfQn9vl7z8kY2P7Rch+hQG3tGypM7T8GOW46izJbaWpb/zecgh3CVA4UcjkTw4YpATgKHGn169w16fNhbemJmIhqKMxGe9m/msrCE43pUpOcug5V2jAGEFP0x6q3cAp2qOXF5ciCrbKx230S+RzHtT8NFFHRL5HMe1Pw0UVw+v2subN6PqosXTflddPqEL4ZpopW035XXT6hC+GaaeyowNdqeAu7abulracS25NhvR0rVySVoKQT6uNLkfS90tVztl7tq4cudHszdqkR33VNNLSlQUHErCFEEHdwKeIPMY4udFKBXbOh7xapdvvlrkwZd2jzp8p9iSpbLDnfZBWlKkhSk7NqcHac4OcZ4fa2aJujFxgTJM6G4qPqOVd3NiVDLbrLjYQM/ygXB7h7qfqkUgtzV6vtjt60lebPHcQ09Pt78Vta87UqcbUkE444BIr4320PXDQ8+wocabflW1yGHCDsClNFG49uMnNbo185LzUZhch5YQ22kqUo9gFJKSjFyegK7dkV30gRpdkl2S/wBrejuXaFAet4jvKKEONudUVLCgCUlKmkkeKc5xVMXSzXFu5Q30PxVXiXcnbive4UNgdUGyhK8bs4Kf5PjYJwBysvUNzcu11dlryEk4bT/NSOQrUS40aW11MqO0+3z2uIChn31yDa/SaeJxjcezV0vz6npsLglSpK+oq6ZhyJMiE4qJHgi0ypLbqWnlOpeUtIO9KiATkqOc9oNQrTl4duTb8l6I/wB7XTvxp5bqy4ps7h1eMYRtCuGMg47OdNrDTbLSWmW0NtpGEoQkJAHmAHKvfbWDPatTfcoLXLz+7LypKyuLLmnZarTHh9exvavBnk8cFHfKndo4c8HFebpp5+Q/dnTDt09uc8ysMyVrbCQhsJyFJSSlWRkEA/7aaDwo/LUa2nXT3r/jaf8AArpRMCwwHLbZ2YK31vKbBAWpRUQCSQnKuJABABPE440vWrTl3Ym2yXNdhuPw23mXXg6tbkgLCfnCVDgcp+jxAzwPZTgeFQR66ZT2hWpubVvS1y5/cHTi7eArwtNymbTpqC68yvwSrLyhkBwdStvxeHnWDxxyr4xNP3hq3Wu1Kfhd62uUy406CorebbJwFJxhKsY5E5I/k03H9FQBwqX9Tr2zt36cc3f6sTqomo1bbZV0trTERbKHm5TMj50kJPVuJXjgDzxisebap94XFTdlxmo0eQl8x45UvrlIOUblKAwAoA4xxwOPZTAQcV5IxUNLGVacVGNsr2fFX1FdOL1Fe26bXCuDyTDtUmI7Lcl9e638+2payvaBtIVhROFFQxw4cKxk6WkLeujqW4dvM2K9HKIriy08peMOrQQAlQ48s53HJpwJrzVj9UxCbd83r+aCdVHQR7nbpT1zkRme8HEM2tqPMbkvrYS4MqPNOcpIKhkjhxHHKq2tkgvzmpN4UhuKLpbI7aI+DlghKyQT5vnMe6t6/FiyHG3JEVl1TRy2paAooPqzyrI/JUtbacpU1CKz/wBfyl5DeqSd2KDWlHENWVlTcELtseO1382taH/m8bkgAYUhWCME8MngasDScNM/UUOMpZQkr3E47EjOP0VsdI6ZbvrMhxU0sqaO0ISjJyeRPq51vIGg3ojxk+E1da14zJYQAdw5Zyf0fprawOydpYydHEThvQvfVaXuVK2KoU1KF7MeuOPXRXiMXDGaLww5sG/hjjjj+mvddfTurnlypu61x8h93/ro/wAVNcKHtH6a7r7rT8B14/ro/wAZFcKHgeHZXV+hHsEvefkjIx/aLkWR31Oc0OuJIsGpGWhEOJagCgpDZKSViPv6rIT4pXjB8wqtUY3A09LiQ2LLLlvSpK5D0YKZZZUCIye99pcfy3wSsr2ITkdpyQASiD6Qrb2ZFJVLd/5qQ1eB250S+RzHtT8NFFHRL5HMe1Pw0UVxGv2subN2PqosXTXlddPqEL4ZpopX035XXT6hC+GaaKYAYopX1veZVnkwnHVSotoW08Zc+PG68x1gJ6vekAkNkb8qxgEDJAOay7fqKLPkKjWtLl1EcMiRJjqR1YLiUqBGVDPiKSs4z4pGMnhQBvRRSwrWURVvZnMQJi48vrkwXTsCZK20LUEjxsp3hCykqAGE8cZGcLRWsp9+u0WFJsLsJLtki3NxwuoUEKeKxswFE48TIPE8eO3tAsOlJHSZd+rbbtLKyFLAW9g9nYP9v5Kyb1rAWfV67fObQm2LhjZJ3Y2yxvX1KvWpsBSfxT5xVKv63VOulwlXHaVyJyG4aEK/jELbCkHJwAMBavUBjnz8n0sxVWGEdCh60teX5/JpbMoqVTflohizxxR21oYmp4L7i2y0+haGXXSCEnd1Stq0jBOSMpPDgQoe4Z1TCckpZDLoPfHexJKSQ7tyQRnOAcpzjGfVxrkv9BiW2tx5Ho+sj3jB2V5POl2BqpmW7BbTb5TSpyOuYDqm0FTfieMBu4/T5c/FPDlli/LUFfDVKDSqK1x0ZJ6ACK9ZGOVeBxr6x2HpL6GGW1OOLOEpSMkmmRhKclGKu2LJ2V2DaFOOBDaFKUTgADJNbuHpaY7hUp1uNyy3guO4P9BPH8uKZtMaNEVSJdwfX13MNtLKQnz5I4n3fppujsMx2+rYaQ0jOdqE4GfPwroexehbnBVcareH3/2YmK2pZ7tIS4mioidpW1NfI/zjiGkH243KrYsaWhNnItEH2KkuL/WBTOfbRXsqPR7AUfVpr5IzJ42tLWRovAcTG02O1KHnzg/sUHS9jdGXbYyg+ZtxWB+qt4RUVb/S8I8pU0/gvsR/1FTg38xcf0TYHQdrDrRPah0/7c1gudH1sI+amy0+bdtV/sFOQo7arVOj+zKmtFfK3kSRxuIj/wA2V1O6PpbYJhTmnv6LiSg/l41qo+kbyq5NRHoimkLPjO80hPacjt9VW1UdtZdboZs2c1KKcbcL5P5liO1K6VnmYdntkS1QkxIiVBAOSVHJUfOaykKWVrCkbUgjad2c8PN2V6or1NOnClBQgrJcDPlJyd2QaKk1FPGlT91kM9B94/rY/wAZNcJkca7u7rEZ6Db16nI/xkVwieB//VdX6EewS95+SMjaHaLkWhMjIPR62+zMdjOCMp16O0zHD0glvYFuoMouFASTtUGwADuxxJNXJxuBp8TbrS/peXfIoC5rEQIfV39hlKlo2fRU2FFwjOEBR4hRzgYpCBO6tzZsd2NReP4iCq72O3OibyPZ9qfhooqOiQ50cwfWn4aKK4hX7WXNm9H1UWLpvyuun1CF8M0zilfTflbdPqEL4ZpopgGDdre9O2hu5SoiChaHENJQQsKxz3JOCMcCPOeBrXWbSkCySN1lekW6MpDKHYrW1Taw0gNo+kkqB2JSk4PEJHbxpgoxQAux9I25qPDhmRKchQVuORYyina0VpWjnjcQlLiwkE8Ae3Ax6sGlotmlsSo82W641bmbcou7DvaaKi2ThI8Yb1cRwOeVMGD5q+M6S3ChPSnuDbSCtXups5qEXKWiFSbdkVf0tW62S+/LSsuui4S2p0vx/orbShCEpI5DDYJHrPnpEn6dgzLgu4KceblFTTiFoKfm1thQCgCCOIWoHORg0xXWY7PnvS3iSt1ZUc/q91Y3AGuG7V2xicXi51YtpaLl+I9ZhsPCnSUWaibaEyZdtQ6l1/vZ1T5fKkpP0cbDtAyCSOGMYTx7K+sWzMxpL7seS+2y+6p1bICCkqV9IglO4Z54zz9pzs8+btqCqsx4rEWsn+XuWd2JqXLBEXbocBbrqo0VDaUoUEHdsKSkklOQfF7CPu21QSPPy89GR2kVFOdarZSu/wDsVKKPvFZdkyG2WEKccWdqUpHEmrV0lp9izxErWlK5i0/OL/m/0R6vX21r+j/T4gRhcZaR306nxEnm2k/7T+qmzPrrqvRPo4sJTWKrr03p4L7nnto47rJOnB5I9ZoqCRnmKMjzivb5mTck8qgVG4ctwoCgeAINAE5oNBxRQBFFTRSARU1FFKAUUUUABrzU9tRQBVfdXfgMvh/px/jorhE8Py13d3V34C75+PH+OiuEFc66t0I9gl7z8kZGP7RciwLhEnS+jmDKcYgQ4cdp0NMS9zClkBGXmvHAeUoqxnbnxMcQKr1P0+fbTFctQpkwwx4EtxQGEMCS624p4YQBndvxnmRwwOHCl5PEg+/hXo8FTnCEt5WzZXqtZHbPRF5GR/7Pw0UVHRB5Fx/7Pw0UVwrEdrLmzfh6qLH035XXP6hC+GaZ6WNN+V10+oQvhmmjsqO4FW9NiQu52pCglQ6l4+Nx/lIpCSwzj+Jb96BT/wBNKc3a0nH/AFD3H+03SMBjka1cNFOmroq1W1I8GPHVn5lr/wBgqO8oriShcVhaT2KQCK+6Un1CvixqliyXZUGNbFXK5uNZZaG7AP4wScHHHkabia1OhDemhkFKTsmeU2u1cc2yEf7hH3V9Ba7T6LhfYJ+6vj0n3G4wNNRruqEI8lDYW4pkKKQpQPBQWBkDPLGfNXvT03wnY4U84y+ylZwMDJHHz/rqPDujXjvKK+Q+bnF6n2TarTuybXB/0dH3UeCLRn/oqD/o6PurMSMY5V6A7c1N1FL/ABQzrJriYPgezn/smDj6uj7q9Js1nxk2qCf/APOn7q2UVh2RJQwygrcWcBI7a+9xt8q2oLkxAbQk4Ksgge2muFGLs0hVOb0bNX4Ot+P+Yxvsk/dULtsHH/Mo/wBkn7qygc4IOQePtr3gEVLuruG3ZrV22EOHecb7JP3V8l2+HnHeccf3QrbqQCOVfFxNFl3BdmsEKGkndDj/AGafup86F2WGbrcgy023lhBVsTjPjHnSW+Dup16GM+FrlntYRz/GNQ4hLq2ySk/SLPqaKKzS0RU1FFIAGiipoAiiijtpbgQaKnhUUagVV3Vwz0G3z1Kj/HRXCJHHNd4d1X+A2+/jR/jorg9Q48a6t0I9gl7z8kZG0O0XIe1G++BTm8I8Fd4H/kjvttK9nU53977sfS8bP0yPHxypDTz51YK7faBojw+qGhu5Ljlpt9yctpl07ditjKmcrWAcEpcKQeOAOFV8jmO2t/ANNTstMuH8aleqrWO1+iDyKjf2fhooqOh450RFP4vw0UVw7EdrLmzeh6qLI015XXT6hC+GaaKV9N+Vt0+oQvhmmeoxSsumYE3W0gf5h79pukYBXPFPfTHnwraf6h79pukdJxjgeNamGf8AbRVqr0iCAhJWrgkAlRPIAdtKErpm0lYYbD8GI/drg4+tBG3YGEJA8fjz3EnHqB5VndKNwctvR9eJTSSF9R1YI7N6gjP+tXMzDLTj0KOp1tAUvatauARlWOOPUM++quPq5bg+hBPM6B1p0qWLWOk+831x4bzkd1R61filSCQhIPYVY3cfN56xeirX+m37fa9Nl59q4bQwEuowlS+eArJ9wOOYqgLqiIhx1DKyRnKVEHmM5BrXxZUiItqTHcW0+y8HELScFKhxBB8+agwtbq8loSzpqR2+EEHka9bPPmsHTVwReLBb7o2CES4zb4B5jckEj3cqjVF4haesEu83BRTHjIKiBzUeQSPWSQB7a1HOyuU7Z2C7O6qjuR3NKtsmSFHrC45tVt8yfFOf0cqz9TWe9nQEgXDvtyWpJW8nvlTqVKxw+l2A44Cqf0H3Qk+0C7v3WwJmuODMIsYSI44+KrPFQzjjz4Gtge6Uk3BiULjZWe90kKaShwoKgDnYrnjIyAfPj11h1fSr76ZchFqFmOfRzJdl6QhKkbg+2FNLBGCClRGPyYplZRH3f4xNixE4yVyHQhPsGeZ9VUF0edLcKNqhFibt602mbMIYfcV86zvOEhQ+iQDgZGK6Aa0bYtXO9TeVqUIo3MoQ+UELVwCtoPHt58OdaVavJUt6GpAqfpWZoWNT2STevBkaUpxav4t0sqQ276kqUBk+zn2ZrbuJyngO2lzpyYssC5WGNZZcc3JqYz1kZLw3pRuyDt7Bnh76a1JyOI/TT6FVzpqTGzjZmreRxIpx6HU7btcOHNhH7RpYdb4nFNnRKnbd5/8AUJ/aNLXleAtJekix6KmorOLQVNFRQBNFFRS2AO2iippAPJoqaihClW91UP8AIZfvbH+O3XByya7y7qn8Bl+9sf47dcHq55yK6r0I9gn7z8kY20O0XIsCEi3z9CvsstQri5GjE9ZI77W5EVsKyElKUoQPFVwJKc59dV4BxAxim1V1cjWp6FZo1pREfhhEhe759fiAr3blZJCgTgDAPIUpI4HnXocBTcFPubvYgqu9jtXoc8h4vsT8NFFHQ55DxfYn4aKK4biO1lzZvQ9VFkab8rrp9QhfDNNFLGm/K66fUIXwzTPUYpW3TF/0pav6h79pukgJ4+Y0y9Kd3jztTxYUchYisOBaxyKipGQPZilpJJx5qu4OtCrRUoO6z+hBVi4ysxe6UIJuHR7e4yTgiKp0e1Hj/wC7XK0haSlJIGSCRx85NdmONIfZcYdQFNuJKVA8iDwNca6ogrs1/k2tw5MR9bOfOEqIB9/P31HjI3sx1F8D5OOI73ShXHiSCTxrAfPjOD+dhXqqFq54J4V4fJUvPDgMCqkVYmZ150JTBO6MbKvrUrU2yWVYVnbsUUgHzHAHClbuppLzWjrbFQ0OrfnguOYzt2oVgceRP+6ayu5ntzsPRK5D0dbaZbocacS7lDqcEZ2/yVAgpPLOBWk7q+7xk220WBJzJU8Zav6KAlSB+UqV/wC2tCpL+2VlH0ylop+Z3LcKUHKikdvm+7318gdwdCeIB454DFfEuKbZCFAjA7fNXz6/cVAgAAVm7ty0fN14tTw8yrihYUknzjtpmf1NqBU1VxVergia82eteQ+d6vfnhzPszSmrKnPFHM4FbSU4neltSUpU2k7sefPL9FOegiR9bperxNlCfOuL0iUUqQXVq3KKSSTk9vEnnXVHQLfZOoOjWC/MWXZMVSojiyclWzG3Pr2lNcjPu7kbOZ7K6X7k4qVoG45Pii5Lx9m3mrOHbzRHVWRbDqMEnz0z9FiSLtN/qE/tUtPHBzTP0YEeF5uP8wn9qpqr9BkVP1iwfdQKMGgVTLAGor0ajsoAipoooAiipoNAEVHGpqONAFXd1QP8ht+9sf47dcHLxk867z7qYZ6Db/8A3Hx264NXnJrqnQf2CfvPyRj7Q7Rch6iRb1FsJld5W5Uc29fFNkdS4UqaIz13UYzxzu3Y9fbSEPp8+2ntyHIjaKEa3KTCdkxO+JoW+yZMpAyoAILgUlrGFbQnJ+kcjGEMfT99b+zrPrGu8hq6I7W6HPIaL7E/DRRR0N+Q0T2I+GiiuH4ntpc2bsPVRZOmvKy6fUIX7BrE11qtMNDlttrgMkjDroP8X6h6/wBVLWqLjNg6gltRH1Mh+DECyngSA2eGeznS0cnJzxrn3SnpHUw8ng6Cs+L59xt7OwCqJVZ6dxr5Sj4abOCcsLyf7SayUrVyA4eutbd3C3do+FBOWF9uP5Sa9NOvKGUqBHtr2HQ9N7Hovn5sytqe1SNmFO45AVzZ03abmo6TJKo7SnETmky0diU8Nqsk8PpD/WA7a6KbU5wBVWs1VpyHqO2rjSmit9CF9QoKKVJUU4xkEcDw4HhwFbuJi5QbXApU3ZnI0yFJir2yI7jWSR4yccRz/XWGclWMYPKrX1HDubd2Y8IRVRICusd4guKcQFjfjhzJbSCcefJxmlzQtgnXm5OpYtwkPNILpShAJOFjiArhwzjFZNOo3qiyzofoQt9xtHRxbINzYWxIHWL6pf0kpUsqAPm4EVW3dS6cLcyDqvvsqQ+UwlsKH0CApQUk+Y4OR5x254ZUS7a/s7vVyZN2aZJwlT8LrE+oblDh+WtDri/S9WQm7Ve5ba24z5cSppG0lYBHPt4E9lWp4mDjZpoiUHvXuVXLe3qTwHEdo92axjwzg8KbLlp2Mxp+RcUy0JdbkNpZjhWSpCtwKjk5yMJ5DHjVonbRMQiStTeG46QtxZIwAVBI/SarQqRloTWMAFRS3jI449Wf/wCIr7K4lSgc55cfy076u0qzZ+i/Sd8aUXlTXZCpKscApYRsSPYGz780muQJrNvjTXYrqY0krSw4R4rhSQFAewkflqWaUXZiRdzEJKlZ4+6uyuhDT6dN9G9tj7SH5aBMkZ/nuAHHuTtHurmfo20Jd9Taqhwl294QgW3pa1eKEsE88+cgEAc67FmTbZb2AZEpiO2kbRuWAAOwVYoWtciqZ5Hp5XbTN0WnN5m5/wAwn9qkyPdLfcE5gyUyE5xuRxFOXRaR4Ym/1A/aqSr6hHBWkWGONBqQKKqFgDUVNHCgCKKDRQAVFSaKAIoNTUGgCr+6m/Abf88vmPjt1wcvHurvLupeHQZf/wC4+O3XBq+fKuqdB/YZ+8/JGPtDtFyGWT37JQmZG0x1T0GGO+5CFOLC0raAQ4oEkJ8XxgBjPHhilZPMVZb8+2OaXagqi3rfHi70SG0MpaccVHVlS8MblBP0BuUSNxIUOdVqn6Qr0WBq76mnG1ivVVrHanQ35DRPYj4aKKOhvyGiexPw0UVwzE9tLmzfh6qM/W/lK59Si/DrSdlbrXHlI5x/+ii/DrSCuLdL/wB0n8PI9Xsz2dFcdMbzjM21KaWpGW3eRx2opOh366RVJ6qW5gdhpq6bnmmZNpU4cZQ9j8qKrlU+OVZKzk+qu19Bd17Dop+PmzzW1Y/+VIsix66WFoauDadv88Uwq1tZUuYLqlDtOKpY3GP6zQLowDgbs16eeFpSdzOzLT6cbvYL3oG0NNFJnMOjqin+MCScKx7cVseja5WByAzHtTbaXnQpx5e0JUs4QckDlVMO3Nhf8k7wnaF4BUkerPKtppTVY01BEO2tHZuKsr4qJPPj7qwYbHqwrb29lcndROJ0SgjcOOfaaw7/AGmLeLLNtrrbf+NR3GQspBKNySncPWM5qnvlUuX0eoTUL6U7yfottg+yrssFPiRRMXVnRbcNO6La1FFlTXVfNtdWoBaQvCw8eX0AUcPOF8eVfW4dHOp3NIwkS1Q3Gn4zbwZbJ60gpKkjiOe1J9QI5Vb6Na2i/wClI1mtj4lPd4kyAlONi1JAOQfWpR93spKu2ummrQ4/GeR35AUlhhJVxK0KUgn1jao15aFOU6/VW4ly9o3K81Zpi42qE7bLzAfgslY6lLmVMbtuAoKGUk4z+XsrUM3i7wtJu2hDvUxY5UGGWwVdYled4KuY4gKB7OI5U23HpIvt1hPW6SppTMlJbVvTwAPDPqx+ilN2XbWLnJ2EpbRsVHRjnuyD25yMDs/WKs4zBSoTUW78QhO6GnufZ0KB0htNyZTiUXGOW23XFkKW5gEJWOR5HHbnAzXQdw0ZpqWl1ydBTKW4dxLhJBPqrlG725/rG5cVbjT6ClbakK48DnII5HIpjY6TdVlPe8maS62MZxjdjt9vqq1gkq3oJ2aI55ZnRNttdvgMd7W5luK0OSEjApw6MWy1eZoUQT1CeX41chu6+1Gsg9+q4earw7kK/wBzvl61B4QkKd6qOzsz2ZUrP6qu4jCypwcmxkNTo2iiis0lCiiigCKKDUUAFFFTQBFFFFAFYd1L+A6//wBx8duuDlgV3n3Uf4DtQH1MfHbrg1Y511ToP7DP3n5Ixto9ouRabUO7t6GKmrYswhbS4lRgzSQstqCnC4EhBBSrgCerG0EDmTVKBxHH/wDs06GRaUW12U9d1qekMNtsNNrTltSIxQpTgKPo5OwJGCck54AlLSDn31u7NpuHWX4vuIazTsdpdDfkNE9ifhooo6HPIaJ7EfDRRXEcT20ubN6Hqoz9beUjv1KL8OtKB4vCt1rXyld+pRfh1puyuLdLv3Sfw8j1ezPZkVH3QQ+fsueW1/8AWiqswnt4Cug+kDRSNWqhqVclQ+9QsYDIc3bsesY+iKWE9DrPbqB73RQP96vfdFumGy9m7LpYevNqSvfJviZeO2dXrV5TisioztzyqMJ7DVwDodhDgq+yj7GEj/bWTC6F4cqS3GZu05briglKQ2gZNejh0/2NUkoxk234MpPZOIirtFLpSDnjXoJBGCcV1dE7mDSqWEd86gvando39WWgnPbjKDwr7juYtGenNQfaM/8ADr0i2nRavmUHTZyYhAxwIqdgB411mO5j0Z6c1D9oz/w6kdzJovtveoT/AHjP/Dp36nR8ROrZyjEekRlqVHfcZK0lCilRG5J5g+cV529gOB2DsrrL/Bl0T6Z1F9qz/wAKp/wZ9E+mdRfbM/8ACpn6hQ3t62Y7ckclKHZ7qxkw2e+RIO5Tg85/TXX3+DNojtvGoj/fM/8ACoHcy6G9L6i+3Z/4VNljsNJpyWgbsjmrSsmPJBs81WG3eDSzx2nzY/Lj/wDdYmrba0yyl5rcp5GcFSsDOewZ48EkHzj3V1G33NGh21pcRd9RpUk5BEhoEH7Osq59zvou4y0ypFzv4cGM7H2khRB5kdXz4nj66xsWoOv1tHLvJI3tZnGiXAtIUMpzzB5g10T3EPG+6l+rM/tKp1PcxdH5dW54R1CN5yQJLQHu+apz6LuivTfR3KmybFJuTy5iEod77dSsAJJIxtSnz1frY1VaO69RqjZj5RipxRWaPIoqaMUARQaKKAIxRxoJo50ARRUkVFAFZd1F+A6/+xj47dcHqrvDuos/Idf8eZj46K4PVmuqdB/Yp+9/CMbaXaLkfI/pr0gcRwryrOa9Izkc69pJ5FA7Q6HPIaL7E/DRRR0OeQ8X2J+GiivnvE9tPmz08PVRsNa+Urn1KL8OtMmt1rLJ1K6P/BRfh1pwOGRXE+l7/wDaz+Hker2Z7OviAGakp4caADjFBHZxrzRfDHGrG6ObAIzIu0pHzzg+ZBH0U/zvaf1e2kuwG3MzkP3QullvCw22jJcPYPNiraslwi3KAmVEUrq1EjCuaT5q930K2bQnW6+o05LSPFeP2MfalecYbkVl3mdRRRXUjzwUUUUAFFFFABRQaKAIoqTRQBFFTRQAUUUCgCKByoooAjFFeqjFAEUVJqKAINFGKigCs+6hBPQdqD2MfHRXBy8+eu8+6fGeg7UP4rHx264NWONdU6Dewz97+EY20u0XI+JPGvTZ4ioUPbQj6Qr2ktCgdo9DnkPF9ifhooo6G/IWJ7E/DRRXz3ie2nzZ6eHqo2esRnUrv1KL8OtSlPCtxqwbtSvfUovw618dhx5aW2UKWs8kpTk1xbpZCU9rTjFXeXkep2c0sMmz4JTwpg0npp67yA88FNw0Hxl8ir1D7+ytxp7RTi1JkXb5tHMMpPjH2kcqemGm2WUtNIShtIwlKRgAVrdH+iM6klXxqtHhHi+ZXxm0oxW5S17xdv2j4lydjrZe71Sy2G9iUbhtBJ4ceB4nz1u7VAj22C3DjJw22O3iSe0msuiuhUNnYahVlWpwSlLVmJOvUnFRk8kFGKnAoq6REYoxU0UARigVNGMUAQRRU0CgCKKmj20AQKKO2igAooooAKKBRigCKKnsooAior1XmgAzUGpxUGgCte6d/AfqH8Vj47dcGrHE13n3TX4ENRD+gz8duuEHBg4rqfQb2KfvfwjE2m7VFyMZQwfNUpHjCvah+ShIG4dte1ehQUjsvoa8hInsT8NFFHQ15CxPYn4aKK+e8T20+bPUw9VD7bbTCuer5/frZcDUGGUjcQOLZ81N8KBDhIKYkVpkHnsTgn2+ekqPqC02LVs5V0klgPQIYb+bUrOG+PIesVtPlC0l6UP2C/uqosNRVTrd1bz42zJOslbdvkNNTSt8oWkvSn/2HPuqPlC0l23M/YL+6pxg14oFKvyhaS9KK+wX91HyhaS9KK+wX91ADVRSr8oWkvSh+wX+7R8oWkfSivsF/dQA1gVFKvyh6S9KK+wX91T8oWkfSh+wc+6gBpopV+ULSXpQ/YOfdR8oWkvSh/0dz7qAGqilX5QtJelD/o7n3UfKFpL0ofsHPuoAaqKVflC0l6UP2C/uo+ULSPpNX2C/uoAauyopW+ULSXpRX2C/uqPlC0l6UP2C/uoAazRSr8oWkvSh/wBHc+6j5QtI+lFfYL+6gBqopV+ULSXpQ/YOfdR8oWkfSh+wX91ADTyqKVz0haS9KH7Bf3VHyhaS9Jn7Bf3UANVRSt8oWkvSavsF/u1Hyg6S9KK+wX91ADUagClb5QdJ+kz9g591Hyg6T9Jn7Bf3UAaHumBnoS1CP6DPxm64RcSQa7Y6btS2bUfRheLLZ5ffE6SlsNN9WpO7DiSeJAA4A9tcoK0NqY/9nj7VH310fodj8Nh8JONWoove4u3BGPtGlOc04q4olPGpQnCxxpqOhNT5z4OSf71H30J0JqgK/wCjhj+tR99eve2MBbto/NFBUKv+LOnOhnyFiexPw0UV76IWXY2jGI7ydrjZCVjPIhtANFcMxDTqya72emh6qHCiiioR4UUUUAFFFFABRRRQAUUUUAFFFFABRRRQAUUUUAFFFFABRRRQAUUUUAFFFFABRRRQAUUUUAFFFFABRRRQAUUUUA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2" name="Picture 8" descr="https://nicolasgoles.com/assets/images/ShowCover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842871"/>
            <a:ext cx="2870570" cy="360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955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de-DE" dirty="0" smtClean="0"/>
              <a:t>Game Engine</a:t>
            </a:r>
          </a:p>
          <a:p>
            <a:endParaRPr lang="de-DE" dirty="0" smtClean="0"/>
          </a:p>
          <a:p>
            <a:r>
              <a:rPr lang="de-DE" dirty="0" smtClean="0"/>
              <a:t>„Game Engine </a:t>
            </a:r>
            <a:r>
              <a:rPr lang="de-DE" dirty="0" err="1" smtClean="0"/>
              <a:t>Architecture</a:t>
            </a:r>
            <a:r>
              <a:rPr lang="de-DE" dirty="0" smtClean="0"/>
              <a:t>“</a:t>
            </a:r>
          </a:p>
          <a:p>
            <a:r>
              <a:rPr lang="de-DE" dirty="0" smtClean="0"/>
              <a:t>Jason Gregory (Lead </a:t>
            </a:r>
            <a:r>
              <a:rPr lang="de-DE" dirty="0" err="1" smtClean="0"/>
              <a:t>Programmer</a:t>
            </a:r>
            <a:r>
              <a:rPr lang="de-DE" dirty="0" smtClean="0"/>
              <a:t> at </a:t>
            </a:r>
            <a:r>
              <a:rPr lang="de-DE" dirty="0" err="1" smtClean="0"/>
              <a:t>Naughty</a:t>
            </a:r>
            <a:r>
              <a:rPr lang="de-DE" dirty="0" smtClean="0"/>
              <a:t> Dog)</a:t>
            </a:r>
            <a:endParaRPr lang="de-DE" dirty="0"/>
          </a:p>
          <a:p>
            <a:endParaRPr lang="de-DE" dirty="0" smtClean="0"/>
          </a:p>
          <a:p>
            <a:r>
              <a:rPr lang="de-DE" dirty="0" err="1" smtClean="0"/>
              <a:t>Fundamentals</a:t>
            </a:r>
            <a:endParaRPr lang="de-DE" dirty="0" smtClean="0"/>
          </a:p>
          <a:p>
            <a:pPr lvl="1"/>
            <a:r>
              <a:rPr lang="de-DE" dirty="0" smtClean="0"/>
              <a:t>C++</a:t>
            </a:r>
          </a:p>
          <a:p>
            <a:pPr lvl="1"/>
            <a:r>
              <a:rPr lang="de-DE" dirty="0" smtClean="0"/>
              <a:t>3D </a:t>
            </a:r>
            <a:r>
              <a:rPr lang="de-DE" dirty="0" err="1" smtClean="0"/>
              <a:t>Math</a:t>
            </a:r>
            <a:endParaRPr lang="de-DE" dirty="0" smtClean="0"/>
          </a:p>
          <a:p>
            <a:pPr lvl="1"/>
            <a:r>
              <a:rPr lang="de-DE" dirty="0" smtClean="0"/>
              <a:t>Graphics, …</a:t>
            </a:r>
          </a:p>
          <a:p>
            <a:pPr lvl="1"/>
            <a:endParaRPr lang="de-DE" dirty="0"/>
          </a:p>
          <a:p>
            <a:r>
              <a:rPr lang="de-DE" dirty="0" err="1" smtClean="0"/>
              <a:t>Practical</a:t>
            </a:r>
            <a:r>
              <a:rPr lang="de-DE" dirty="0" smtClean="0"/>
              <a:t> </a:t>
            </a:r>
            <a:r>
              <a:rPr lang="de-DE" dirty="0" err="1" smtClean="0"/>
              <a:t>Examples</a:t>
            </a:r>
            <a:endParaRPr lang="de-DE" dirty="0" smtClean="0"/>
          </a:p>
          <a:p>
            <a:pPr lvl="1"/>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Book </a:t>
            </a:r>
            <a:r>
              <a:rPr lang="de-DE" dirty="0" err="1" smtClean="0"/>
              <a:t>Recommendations</a:t>
            </a:r>
            <a:endParaRPr lang="de-DE" dirty="0"/>
          </a:p>
        </p:txBody>
      </p:sp>
      <p:pic>
        <p:nvPicPr>
          <p:cNvPr id="2050" name="Picture 2" descr="http://www.gameenginebook.com/img/cover_1st_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772816"/>
            <a:ext cx="32194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663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de-DE" dirty="0" smtClean="0"/>
              <a:t>3D Graphics (</a:t>
            </a:r>
            <a:r>
              <a:rPr lang="de-DE" dirty="0" err="1" smtClean="0"/>
              <a:t>next</a:t>
            </a:r>
            <a:r>
              <a:rPr lang="de-DE" dirty="0" smtClean="0"/>
              <a:t> </a:t>
            </a:r>
            <a:r>
              <a:rPr lang="de-DE" dirty="0" err="1" smtClean="0"/>
              <a:t>lectures</a:t>
            </a:r>
            <a:r>
              <a:rPr lang="de-DE" dirty="0" smtClean="0"/>
              <a:t>)</a:t>
            </a:r>
          </a:p>
          <a:p>
            <a:endParaRPr lang="de-DE" dirty="0"/>
          </a:p>
          <a:p>
            <a:r>
              <a:rPr lang="de-DE" dirty="0" smtClean="0"/>
              <a:t>„Real-time Rendering“</a:t>
            </a:r>
          </a:p>
          <a:p>
            <a:r>
              <a:rPr lang="de-DE" dirty="0" smtClean="0"/>
              <a:t>Tomas </a:t>
            </a:r>
            <a:r>
              <a:rPr lang="de-DE" dirty="0" err="1" smtClean="0"/>
              <a:t>Akenine</a:t>
            </a:r>
            <a:r>
              <a:rPr lang="de-DE" dirty="0" smtClean="0"/>
              <a:t>-Möller, Eric Haines</a:t>
            </a:r>
          </a:p>
          <a:p>
            <a:endParaRPr lang="de-DE" dirty="0" smtClean="0"/>
          </a:p>
          <a:p>
            <a:r>
              <a:rPr lang="de-DE" dirty="0" err="1" smtClean="0"/>
              <a:t>Very</a:t>
            </a:r>
            <a:r>
              <a:rPr lang="de-DE" dirty="0" smtClean="0"/>
              <a:t> </a:t>
            </a:r>
            <a:r>
              <a:rPr lang="de-DE" dirty="0" err="1" smtClean="0"/>
              <a:t>detailed</a:t>
            </a:r>
            <a:r>
              <a:rPr lang="de-DE" dirty="0" smtClean="0"/>
              <a:t> </a:t>
            </a:r>
            <a:r>
              <a:rPr lang="de-DE" dirty="0" err="1" smtClean="0"/>
              <a:t>look</a:t>
            </a:r>
            <a:r>
              <a:rPr lang="de-DE" dirty="0" smtClean="0"/>
              <a:t> at </a:t>
            </a:r>
            <a:r>
              <a:rPr lang="de-DE" dirty="0" err="1" smtClean="0"/>
              <a:t>graphics</a:t>
            </a:r>
            <a:r>
              <a:rPr lang="de-DE" dirty="0" smtClean="0"/>
              <a:t> </a:t>
            </a:r>
            <a:r>
              <a:rPr lang="de-DE" dirty="0" err="1" smtClean="0"/>
              <a:t>algorithms</a:t>
            </a:r>
            <a:endParaRPr lang="de-DE" dirty="0" smtClean="0"/>
          </a:p>
          <a:p>
            <a:endParaRPr lang="de-DE" dirty="0"/>
          </a:p>
          <a:p>
            <a:r>
              <a:rPr lang="de-DE" dirty="0" smtClean="0"/>
              <a:t>Also </a:t>
            </a:r>
            <a:r>
              <a:rPr lang="de-DE" dirty="0" err="1" smtClean="0"/>
              <a:t>includes</a:t>
            </a:r>
            <a:r>
              <a:rPr lang="de-DE" dirty="0" smtClean="0"/>
              <a:t> </a:t>
            </a:r>
            <a:r>
              <a:rPr lang="de-DE" dirty="0" err="1" smtClean="0"/>
              <a:t>further</a:t>
            </a:r>
            <a:r>
              <a:rPr lang="de-DE" dirty="0" smtClean="0"/>
              <a:t> </a:t>
            </a:r>
            <a:r>
              <a:rPr lang="de-DE" dirty="0" err="1" smtClean="0"/>
              <a:t>information</a:t>
            </a:r>
            <a:r>
              <a:rPr lang="de-DE" dirty="0" smtClean="0"/>
              <a:t>, e.g. </a:t>
            </a:r>
            <a:r>
              <a:rPr lang="de-DE" dirty="0" err="1" smtClean="0"/>
              <a:t>intersection</a:t>
            </a:r>
            <a:r>
              <a:rPr lang="de-DE" dirty="0" smtClean="0"/>
              <a:t> </a:t>
            </a:r>
            <a:r>
              <a:rPr lang="de-DE" dirty="0" err="1" smtClean="0"/>
              <a:t>tests</a:t>
            </a:r>
            <a:r>
              <a:rPr lang="de-DE" dirty="0" smtClean="0"/>
              <a:t> </a:t>
            </a:r>
            <a:r>
              <a:rPr lang="de-DE" dirty="0" err="1" smtClean="0"/>
              <a:t>and</a:t>
            </a:r>
            <a:r>
              <a:rPr lang="de-DE" dirty="0" smtClean="0"/>
              <a:t> </a:t>
            </a:r>
            <a:r>
              <a:rPr lang="de-DE" dirty="0" err="1" smtClean="0"/>
              <a:t>collision</a:t>
            </a:r>
            <a:r>
              <a:rPr lang="de-DE" dirty="0" smtClean="0"/>
              <a:t> </a:t>
            </a:r>
            <a:r>
              <a:rPr lang="de-DE" dirty="0" err="1" smtClean="0"/>
              <a:t>detection</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Book </a:t>
            </a:r>
            <a:r>
              <a:rPr lang="de-DE" dirty="0" err="1" smtClean="0"/>
              <a:t>Recommendations</a:t>
            </a:r>
            <a:endParaRPr lang="de-DE" dirty="0"/>
          </a:p>
        </p:txBody>
      </p:sp>
      <p:pic>
        <p:nvPicPr>
          <p:cNvPr id="3074" name="Picture 2" descr="http://www.realtimerendering.com/rtr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2132856"/>
            <a:ext cx="2743716" cy="3169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254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0"/>
          </p:nvPr>
        </p:nvSpPr>
        <p:spPr>
          <a:noFill/>
        </p:spPr>
        <p:txBody>
          <a:bodyPr/>
          <a:lstStyle>
            <a:lvl1pPr eaLnBrk="0" hangingPunct="0">
              <a:defRPr>
                <a:solidFill>
                  <a:schemeClr val="bg1"/>
                </a:solidFill>
                <a:latin typeface="Arial" pitchFamily="34" charset="0"/>
              </a:defRPr>
            </a:lvl1pPr>
            <a:lvl2pPr marL="742950" indent="-285750" eaLnBrk="0" hangingPunct="0">
              <a:defRPr>
                <a:solidFill>
                  <a:schemeClr val="bg1"/>
                </a:solidFill>
                <a:latin typeface="Arial" pitchFamily="34" charset="0"/>
              </a:defRPr>
            </a:lvl2pPr>
            <a:lvl3pPr marL="1143000" indent="-228600" eaLnBrk="0" hangingPunct="0">
              <a:defRPr>
                <a:solidFill>
                  <a:schemeClr val="bg1"/>
                </a:solidFill>
                <a:latin typeface="Arial" pitchFamily="34" charset="0"/>
              </a:defRPr>
            </a:lvl3pPr>
            <a:lvl4pPr marL="1600200" indent="-228600" eaLnBrk="0" hangingPunct="0">
              <a:defRPr>
                <a:solidFill>
                  <a:schemeClr val="bg1"/>
                </a:solidFill>
                <a:latin typeface="Arial" pitchFamily="34" charset="0"/>
              </a:defRPr>
            </a:lvl4pPr>
            <a:lvl5pPr marL="2057400" indent="-228600" eaLnBrk="0" hangingPunct="0">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9pPr>
          </a:lstStyle>
          <a:p>
            <a:pPr eaLnBrk="1" hangingPunct="1"/>
            <a:endParaRPr lang="en-US" smtClean="0">
              <a:solidFill>
                <a:srgbClr val="B5B5B5"/>
              </a:solidFill>
            </a:endParaRPr>
          </a:p>
          <a:p>
            <a:pPr eaLnBrk="1" hangingPunct="1"/>
            <a:endParaRPr lang="en-US" smtClean="0">
              <a:solidFill>
                <a:srgbClr val="B5B5B5"/>
              </a:solidFill>
            </a:endParaRPr>
          </a:p>
        </p:txBody>
      </p:sp>
      <p:sp>
        <p:nvSpPr>
          <p:cNvPr id="5124" name="Rectangle 2"/>
          <p:cNvSpPr>
            <a:spLocks noGrp="1" noChangeArrowheads="1"/>
          </p:cNvSpPr>
          <p:nvPr>
            <p:ph type="title"/>
          </p:nvPr>
        </p:nvSpPr>
        <p:spPr>
          <a:xfrm>
            <a:off x="358775" y="488950"/>
            <a:ext cx="6877050" cy="838200"/>
          </a:xfrm>
        </p:spPr>
        <p:txBody>
          <a:bodyPr/>
          <a:lstStyle/>
          <a:p>
            <a:pPr eaLnBrk="1" hangingPunct="1"/>
            <a:r>
              <a:rPr lang="en-US" smtClean="0"/>
              <a:t>Questions &amp; Contact</a:t>
            </a:r>
          </a:p>
        </p:txBody>
      </p:sp>
      <p:pic>
        <p:nvPicPr>
          <p:cNvPr id="5125" name="Picture 3" descr="fragezeichen"/>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43438" y="1457325"/>
            <a:ext cx="43211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 name="Gruppieren 2"/>
          <p:cNvGrpSpPr/>
          <p:nvPr/>
        </p:nvGrpSpPr>
        <p:grpSpPr>
          <a:xfrm>
            <a:off x="1568197" y="4355774"/>
            <a:ext cx="3168352" cy="2088233"/>
            <a:chOff x="683568" y="3645023"/>
            <a:chExt cx="3168352" cy="2088233"/>
          </a:xfrm>
        </p:grpSpPr>
        <p:sp>
          <p:nvSpPr>
            <p:cNvPr id="2" name="Rechteck 1"/>
            <p:cNvSpPr/>
            <p:nvPr/>
          </p:nvSpPr>
          <p:spPr bwMode="auto">
            <a:xfrm>
              <a:off x="827584" y="3717032"/>
              <a:ext cx="3024336" cy="2016224"/>
            </a:xfrm>
            <a:prstGeom prst="rect">
              <a:avLst/>
            </a:prstGeom>
            <a:solidFill>
              <a:schemeClr val="bg1">
                <a:lumMod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smtClean="0">
                <a:ln>
                  <a:noFill/>
                </a:ln>
                <a:solidFill>
                  <a:schemeClr val="bg1"/>
                </a:solidFill>
                <a:effectLst/>
                <a:latin typeface="Arial" charset="0"/>
              </a:endParaRPr>
            </a:p>
          </p:txBody>
        </p:sp>
        <p:pic>
          <p:nvPicPr>
            <p:cNvPr id="1026" name="Picture 2" descr="X:\doc\TEMPLATES\Visitenkarten\Visitenkarte__png-format\VisitenkarteMehm-D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3645023"/>
              <a:ext cx="3068638" cy="1990725"/>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F:\Dropbox\Dropbox\Projekte\ECGBL\Camera_Ready\Florian_Meh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1556792"/>
            <a:ext cx="1769259" cy="2664296"/>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bwMode="auto">
          <a:xfrm>
            <a:off x="2771800" y="1556792"/>
            <a:ext cx="1656184" cy="2664296"/>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de-DE" sz="1800" b="0" i="0" u="none" strike="noStrike" cap="none" normalizeH="0" baseline="0" dirty="0" smtClean="0">
                <a:ln>
                  <a:noFill/>
                </a:ln>
                <a:solidFill>
                  <a:schemeClr val="bg1"/>
                </a:solidFill>
                <a:effectLst/>
                <a:latin typeface="Arial" charset="0"/>
              </a:rPr>
              <a:t>RK</a:t>
            </a:r>
          </a:p>
        </p:txBody>
      </p:sp>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1800" y="1556792"/>
            <a:ext cx="1777200" cy="2664296"/>
          </a:xfrm>
          <a:prstGeom prst="rect">
            <a:avLst/>
          </a:prstGeom>
        </p:spPr>
      </p:pic>
      <p:sp>
        <p:nvSpPr>
          <p:cNvPr id="5" name="Textfeld 4"/>
          <p:cNvSpPr txBox="1"/>
          <p:nvPr/>
        </p:nvSpPr>
        <p:spPr>
          <a:xfrm>
            <a:off x="4736549" y="6021536"/>
            <a:ext cx="4304383" cy="349968"/>
          </a:xfrm>
          <a:prstGeom prst="rect">
            <a:avLst/>
          </a:prstGeom>
          <a:noFill/>
        </p:spPr>
        <p:txBody>
          <a:bodyPr wrap="none" rtlCol="0">
            <a:spAutoFit/>
          </a:bodyPr>
          <a:lstStyle/>
          <a:p>
            <a:r>
              <a:rPr lang="de-DE" dirty="0" smtClean="0">
                <a:solidFill>
                  <a:schemeClr val="tx1"/>
                </a:solidFill>
              </a:rPr>
              <a:t>game-technology@kom.tu-darmstadt.de</a:t>
            </a:r>
            <a:endParaRPr lang="de-DE" dirty="0">
              <a:solidFill>
                <a:schemeClr val="tx1"/>
              </a:solidFill>
            </a:endParaRPr>
          </a:p>
        </p:txBody>
      </p:sp>
    </p:spTree>
    <p:extLst>
      <p:ext uri="{BB962C8B-B14F-4D97-AF65-F5344CB8AC3E}">
        <p14:creationId xmlns:p14="http://schemas.microsoft.com/office/powerpoint/2010/main" val="2569148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a:t>Timing</a:t>
            </a:r>
          </a:p>
          <a:p>
            <a:pPr lvl="1"/>
            <a:r>
              <a:rPr lang="en-US" dirty="0"/>
              <a:t>Different timing options</a:t>
            </a:r>
          </a:p>
          <a:p>
            <a:pPr lvl="1"/>
            <a:r>
              <a:rPr lang="en-US" dirty="0"/>
              <a:t>Animations</a:t>
            </a:r>
          </a:p>
          <a:p>
            <a:endParaRPr lang="en-US" dirty="0" smtClean="0"/>
          </a:p>
          <a:p>
            <a:r>
              <a:rPr lang="en-US" dirty="0" smtClean="0"/>
              <a:t>Basic Game Mechanics</a:t>
            </a:r>
          </a:p>
          <a:p>
            <a:pPr lvl="1"/>
            <a:r>
              <a:rPr lang="en-US" dirty="0" smtClean="0"/>
              <a:t>Game Loop</a:t>
            </a:r>
          </a:p>
          <a:p>
            <a:pPr lvl="1"/>
            <a:r>
              <a:rPr lang="en-US" dirty="0" smtClean="0"/>
              <a:t>Multithreading</a:t>
            </a:r>
          </a:p>
          <a:p>
            <a:pPr lvl="1"/>
            <a:r>
              <a:rPr lang="en-US" dirty="0" smtClean="0"/>
              <a:t>Collision</a:t>
            </a:r>
          </a:p>
          <a:p>
            <a:endParaRPr lang="en-US" dirty="0"/>
          </a:p>
          <a:p>
            <a:r>
              <a:rPr lang="en-US" dirty="0" smtClean="0"/>
              <a:t>C++</a:t>
            </a:r>
          </a:p>
          <a:p>
            <a:pPr lvl="1"/>
            <a:r>
              <a:rPr lang="en-US" dirty="0" smtClean="0"/>
              <a:t>Memory management</a:t>
            </a:r>
          </a:p>
          <a:p>
            <a:pPr lvl="1"/>
            <a:r>
              <a:rPr lang="en-US" dirty="0" smtClean="0"/>
              <a:t>Strings</a:t>
            </a:r>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62289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321175" cy="4968875"/>
          </a:xfrm>
        </p:spPr>
        <p:txBody>
          <a:bodyPr/>
          <a:lstStyle/>
          <a:p>
            <a:r>
              <a:rPr lang="en-US" dirty="0" smtClean="0"/>
              <a:t>Monitors commonly run at 60 Hz</a:t>
            </a:r>
          </a:p>
          <a:p>
            <a:pPr lvl="1"/>
            <a:r>
              <a:rPr lang="en-US" dirty="0" smtClean="0"/>
              <a:t>Games should provide a new frame every ~16 </a:t>
            </a:r>
            <a:r>
              <a:rPr lang="en-US" dirty="0" err="1" smtClean="0"/>
              <a:t>ms</a:t>
            </a:r>
            <a:endParaRPr lang="en-US" dirty="0" smtClean="0"/>
          </a:p>
          <a:p>
            <a:pPr lvl="1"/>
            <a:r>
              <a:rPr lang="en-US" dirty="0" smtClean="0"/>
              <a:t>Movies (used to) operate at 24 Hz (40 </a:t>
            </a:r>
            <a:r>
              <a:rPr lang="en-US" dirty="0" err="1" smtClean="0"/>
              <a:t>ms</a:t>
            </a:r>
            <a:r>
              <a:rPr lang="en-US" dirty="0" smtClean="0"/>
              <a:t>)</a:t>
            </a:r>
          </a:p>
          <a:p>
            <a:pPr lvl="1"/>
            <a:endParaRPr lang="en-US" dirty="0"/>
          </a:p>
          <a:p>
            <a:r>
              <a:rPr lang="en-US" dirty="0" smtClean="0"/>
              <a:t>Why work harder than that?</a:t>
            </a:r>
          </a:p>
          <a:p>
            <a:pPr lvl="1"/>
            <a:r>
              <a:rPr lang="en-US" dirty="0" smtClean="0"/>
              <a:t>Some people have been shown to be able to distinguish up to 90 Hz images</a:t>
            </a:r>
          </a:p>
          <a:p>
            <a:pPr lvl="1"/>
            <a:r>
              <a:rPr lang="en-US" dirty="0" smtClean="0"/>
              <a:t>The frame rate determines how fast the game can react</a:t>
            </a:r>
          </a:p>
          <a:p>
            <a:pPr lvl="2"/>
            <a:r>
              <a:rPr lang="en-US" dirty="0" smtClean="0"/>
              <a:t>Gamers want speed!</a:t>
            </a:r>
          </a:p>
          <a:p>
            <a:pPr lvl="1"/>
            <a:r>
              <a:rPr lang="en-US" dirty="0" smtClean="0"/>
              <a:t>Virtual Reality</a:t>
            </a:r>
          </a:p>
          <a:p>
            <a:pPr lvl="1"/>
            <a:endParaRPr lang="en-US" dirty="0"/>
          </a:p>
          <a:p>
            <a:endParaRPr lang="en-US"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Timing</a:t>
            </a:r>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556792"/>
            <a:ext cx="3096344" cy="171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descr="The Hobbit- An Unexpected Journey.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573016"/>
            <a:ext cx="1608548"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70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t>
            </a:r>
            <a:r>
              <a:rPr lang="en-US" b="0" dirty="0"/>
              <a:t>"At </a:t>
            </a:r>
            <a:r>
              <a:rPr lang="en-US" b="0" dirty="0" err="1"/>
              <a:t>Ubisoft</a:t>
            </a:r>
            <a:r>
              <a:rPr lang="en-US" b="0" dirty="0"/>
              <a:t> for a long time we wanted to push 60 fps. I don't think it was a good idea because you don't gain that much from 60 fps and it doesn't look like the real thing. It's a bit like The Hobbit movie, it looked really weird.” Nicolas </a:t>
            </a:r>
            <a:r>
              <a:rPr lang="en-US" b="0" dirty="0" err="1"/>
              <a:t>Guérin</a:t>
            </a:r>
            <a:r>
              <a:rPr lang="en-US" b="0" dirty="0"/>
              <a:t>, World Level Design </a:t>
            </a:r>
            <a:r>
              <a:rPr lang="en-US" b="0" dirty="0" smtClean="0"/>
              <a:t>Director, Assassin’s </a:t>
            </a:r>
            <a:r>
              <a:rPr lang="en-US" b="0" dirty="0"/>
              <a:t>Creed Unity </a:t>
            </a:r>
            <a:r>
              <a:rPr lang="en-US" b="0" dirty="0">
                <a:hlinkClick r:id="rId2"/>
              </a:rPr>
              <a:t>http://</a:t>
            </a:r>
            <a:r>
              <a:rPr lang="en-US" b="0" dirty="0" smtClean="0">
                <a:hlinkClick r:id="rId2"/>
              </a:rPr>
              <a:t>www.techradar.com/news/gaming/viva-la-resoluci-n-assassin-s-creed-dev-thinks-industry-is-dropping-60-fps-standard-1268241</a:t>
            </a:r>
            <a:endParaRPr lang="en-US" b="0" dirty="0" smtClean="0"/>
          </a:p>
          <a:p>
            <a:endParaRPr lang="en-US" b="0" dirty="0"/>
          </a:p>
          <a:p>
            <a:endParaRPr lang="en-US" b="0" dirty="0" smtClean="0"/>
          </a:p>
          <a:p>
            <a:endParaRPr lang="en-US" b="0" dirty="0"/>
          </a:p>
          <a:p>
            <a:endParaRPr lang="en-US" b="0" dirty="0" smtClean="0"/>
          </a:p>
          <a:p>
            <a:endParaRPr lang="en-US" b="0" dirty="0"/>
          </a:p>
          <a:p>
            <a:endParaRPr lang="en-US" b="0" dirty="0" smtClean="0"/>
          </a:p>
          <a:p>
            <a:r>
              <a:rPr lang="en-US" b="0" dirty="0" smtClean="0"/>
              <a:t>See also “black bars” discussion, e.g. around The Order 1886</a:t>
            </a:r>
            <a:endParaRPr lang="de-DE"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de-DE" dirty="0" smtClean="0"/>
              <a:t>Timing</a:t>
            </a:r>
            <a:endParaRPr lang="de-DE" dirty="0"/>
          </a:p>
        </p:txBody>
      </p:sp>
      <p:pic>
        <p:nvPicPr>
          <p:cNvPr id="10242" name="Picture 2" descr="assassons_creed_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573016"/>
            <a:ext cx="2978696" cy="119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7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0825" y="1484313"/>
            <a:ext cx="4465191" cy="4968875"/>
          </a:xfrm>
        </p:spPr>
        <p:txBody>
          <a:bodyPr/>
          <a:lstStyle/>
          <a:p>
            <a:r>
              <a:rPr lang="en-US" dirty="0" smtClean="0"/>
              <a:t>In a real camera, the filmed objects change during a frame</a:t>
            </a:r>
          </a:p>
          <a:p>
            <a:r>
              <a:rPr lang="en-US" dirty="0" smtClean="0"/>
              <a:t>The movements are blurred</a:t>
            </a:r>
          </a:p>
          <a:p>
            <a:pPr lvl="1"/>
            <a:r>
              <a:rPr lang="en-US" dirty="0" smtClean="0"/>
              <a:t>Fast moving objects more</a:t>
            </a:r>
          </a:p>
          <a:p>
            <a:pPr lvl="1"/>
            <a:r>
              <a:rPr lang="en-US" dirty="0" smtClean="0"/>
              <a:t>More the longer the exposure time is</a:t>
            </a:r>
          </a:p>
          <a:p>
            <a:endParaRPr lang="en-US" dirty="0"/>
          </a:p>
          <a:p>
            <a:endParaRPr lang="en-US" dirty="0"/>
          </a:p>
          <a:p>
            <a:r>
              <a:rPr lang="en-US" dirty="0" smtClean="0"/>
              <a:t>In a virtual camera, without additional measures, no blurring is present</a:t>
            </a:r>
          </a:p>
          <a:p>
            <a:pPr lvl="1"/>
            <a:r>
              <a:rPr lang="en-US" dirty="0" smtClean="0"/>
              <a:t>All objects rendered at a perfect instant in time</a:t>
            </a:r>
          </a:p>
          <a:p>
            <a:pPr lvl="1"/>
            <a:r>
              <a:rPr lang="en-US" dirty="0" smtClean="0"/>
              <a:t>Similar to the missing depth of field</a:t>
            </a:r>
          </a:p>
          <a:p>
            <a:pPr lvl="1"/>
            <a:endParaRPr lang="en-US" dirty="0"/>
          </a:p>
          <a:p>
            <a:endParaRPr lang="en-US" dirty="0" smtClean="0"/>
          </a:p>
          <a:p>
            <a:endParaRPr lang="en-US" dirty="0"/>
          </a:p>
          <a:p>
            <a:endParaRPr lang="en-US" dirty="0" smtClean="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Motion Blur</a:t>
            </a:r>
            <a:endParaRPr lang="en-US" dirty="0"/>
          </a:p>
        </p:txBody>
      </p:sp>
      <p:pic>
        <p:nvPicPr>
          <p:cNvPr id="8194" name="Picture 2" descr="http://upload.wikimedia.org/wikipedia/commons/thumb/2/26/London_bus_and_telephone_box_on_Haymarket.jpg/220px-London_bus_and_telephone_box_on_Haymark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628800"/>
            <a:ext cx="2880320" cy="1924577"/>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7108000" y="3717032"/>
            <a:ext cx="1420582" cy="264047"/>
          </a:xfrm>
          <a:prstGeom prst="rect">
            <a:avLst/>
          </a:prstGeom>
          <a:noFill/>
        </p:spPr>
        <p:txBody>
          <a:bodyPr wrap="none" rtlCol="0">
            <a:spAutoFit/>
          </a:bodyPr>
          <a:lstStyle/>
          <a:p>
            <a:r>
              <a:rPr lang="de-DE" sz="1200" dirty="0" smtClean="0">
                <a:solidFill>
                  <a:schemeClr val="bg1">
                    <a:lumMod val="65000"/>
                  </a:schemeClr>
                </a:solidFill>
              </a:rPr>
              <a:t>Source: Wikipedia</a:t>
            </a:r>
            <a:endParaRPr lang="de-DE" sz="1200" dirty="0">
              <a:solidFill>
                <a:schemeClr val="bg1">
                  <a:lumMod val="65000"/>
                </a:schemeClr>
              </a:solidFill>
            </a:endParaRPr>
          </a:p>
        </p:txBody>
      </p:sp>
    </p:spTree>
    <p:extLst>
      <p:ext uri="{BB962C8B-B14F-4D97-AF65-F5344CB8AC3E}">
        <p14:creationId xmlns:p14="http://schemas.microsoft.com/office/powerpoint/2010/main" val="386996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Directional blur along a pixel’s velocity</a:t>
            </a:r>
          </a:p>
          <a:p>
            <a:r>
              <a:rPr lang="en-US" dirty="0" smtClean="0"/>
              <a:t>Introduces artifacts for fast-moving objects</a:t>
            </a:r>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Motion Blur algorithm example</a:t>
            </a:r>
            <a:endParaRPr lang="en-US" dirty="0"/>
          </a:p>
        </p:txBody>
      </p:sp>
      <p:pic>
        <p:nvPicPr>
          <p:cNvPr id="7170" name="Picture 2" descr="Example using the &lt;span class=&quot;doc-prop&quot;&gt;Local Blur&lt;/span&gt; technique while the camera is translating sideways and either foreground (top) or background is excluded (bottom). Notice that both of the above mentioned artifacts apply, typically degrading image quality. If those are not important in your case, this motion blur technique is a fast and effective o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934761"/>
            <a:ext cx="4032448" cy="3174637"/>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757716" y="6153033"/>
            <a:ext cx="7340536" cy="349968"/>
          </a:xfrm>
          <a:prstGeom prst="rect">
            <a:avLst/>
          </a:prstGeom>
          <a:noFill/>
        </p:spPr>
        <p:txBody>
          <a:bodyPr wrap="none" rtlCol="0">
            <a:spAutoFit/>
          </a:bodyPr>
          <a:lstStyle/>
          <a:p>
            <a:r>
              <a:rPr lang="de-DE" dirty="0">
                <a:solidFill>
                  <a:schemeClr val="bg1">
                    <a:lumMod val="65000"/>
                  </a:schemeClr>
                </a:solidFill>
              </a:rPr>
              <a:t>Source: http://docs.unity3d.com/Manual/script-CameraMotionBlur.html</a:t>
            </a:r>
          </a:p>
        </p:txBody>
      </p:sp>
    </p:spTree>
    <p:extLst>
      <p:ext uri="{BB962C8B-B14F-4D97-AF65-F5344CB8AC3E}">
        <p14:creationId xmlns:p14="http://schemas.microsoft.com/office/powerpoint/2010/main" val="44615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p:txBody>
          <a:bodyPr/>
          <a:lstStyle/>
          <a:p>
            <a:r>
              <a:rPr lang="en-US" dirty="0" smtClean="0"/>
              <a:t>Cooperative Multithreading</a:t>
            </a:r>
          </a:p>
          <a:p>
            <a:pPr lvl="1"/>
            <a:r>
              <a:rPr lang="en-US" dirty="0" smtClean="0"/>
              <a:t>Often used in games</a:t>
            </a:r>
          </a:p>
          <a:p>
            <a:pPr marL="180975" lvl="1" indent="0">
              <a:buNone/>
            </a:pPr>
            <a:endParaRPr lang="en-US" dirty="0" smtClean="0"/>
          </a:p>
          <a:p>
            <a:pPr marL="11113" indent="0"/>
            <a:r>
              <a:rPr lang="en-US" dirty="0" smtClean="0"/>
              <a:t>Returning</a:t>
            </a:r>
          </a:p>
          <a:p>
            <a:pPr marL="180975" lvl="1" indent="0"/>
            <a:r>
              <a:rPr lang="en-US" dirty="0"/>
              <a:t> </a:t>
            </a:r>
            <a:r>
              <a:rPr lang="en-US" dirty="0" smtClean="0"/>
              <a:t>Every (game) object is called</a:t>
            </a:r>
          </a:p>
          <a:p>
            <a:pPr marL="180975" lvl="1" indent="0"/>
            <a:r>
              <a:rPr lang="en-US" dirty="0"/>
              <a:t> </a:t>
            </a:r>
            <a:r>
              <a:rPr lang="en-US" dirty="0" smtClean="0"/>
              <a:t>Carries out its calculations…</a:t>
            </a:r>
          </a:p>
          <a:p>
            <a:pPr marL="180975" lvl="1" indent="0"/>
            <a:r>
              <a:rPr lang="en-US" dirty="0"/>
              <a:t> </a:t>
            </a:r>
            <a:r>
              <a:rPr lang="en-US" dirty="0" smtClean="0"/>
              <a:t>…and returns, saving its state</a:t>
            </a:r>
          </a:p>
          <a:p>
            <a:pPr marL="180975" lvl="1" indent="0"/>
            <a:endParaRPr lang="en-US" dirty="0"/>
          </a:p>
          <a:p>
            <a:pPr marL="11113" indent="0"/>
            <a:r>
              <a:rPr lang="en-US" dirty="0" smtClean="0"/>
              <a:t>+ Synchronization easier to handle</a:t>
            </a:r>
          </a:p>
          <a:p>
            <a:pPr marL="11113" indent="0"/>
            <a:r>
              <a:rPr lang="en-US" dirty="0" smtClean="0"/>
              <a:t>- Can’t use multiple CPU cores</a:t>
            </a:r>
          </a:p>
        </p:txBody>
      </p:sp>
      <p:sp>
        <p:nvSpPr>
          <p:cNvPr id="6" name="Inhaltsplatzhalter 5"/>
          <p:cNvSpPr>
            <a:spLocks noGrp="1"/>
          </p:cNvSpPr>
          <p:nvPr>
            <p:ph sz="half" idx="2"/>
          </p:nvPr>
        </p:nvSpPr>
        <p:spPr/>
        <p:txBody>
          <a:bodyPr>
            <a:normAutofit fontScale="92500" lnSpcReduction="10000"/>
          </a:bodyPr>
          <a:lstStyle/>
          <a:p>
            <a:r>
              <a:rPr lang="en-US" dirty="0" smtClean="0"/>
              <a:t>Preemptive Multithreading</a:t>
            </a:r>
          </a:p>
          <a:p>
            <a:pPr lvl="1"/>
            <a:r>
              <a:rPr lang="en-US" dirty="0" smtClean="0"/>
              <a:t>Used in current operating systems</a:t>
            </a:r>
          </a:p>
          <a:p>
            <a:pPr lvl="1"/>
            <a:endParaRPr lang="en-US" dirty="0"/>
          </a:p>
          <a:p>
            <a:r>
              <a:rPr lang="en-US" dirty="0" smtClean="0"/>
              <a:t>Returning</a:t>
            </a:r>
          </a:p>
          <a:p>
            <a:pPr lvl="1"/>
            <a:r>
              <a:rPr lang="en-US" dirty="0" smtClean="0"/>
              <a:t>Every process is called</a:t>
            </a:r>
          </a:p>
          <a:p>
            <a:pPr lvl="1"/>
            <a:r>
              <a:rPr lang="en-US" dirty="0" smtClean="0"/>
              <a:t>The scheduler takes control back</a:t>
            </a:r>
          </a:p>
          <a:p>
            <a:pPr lvl="1"/>
            <a:r>
              <a:rPr lang="en-US" dirty="0" smtClean="0"/>
              <a:t>State is saved for the process</a:t>
            </a:r>
          </a:p>
          <a:p>
            <a:pPr marL="180975" lvl="1" indent="0">
              <a:buNone/>
            </a:pPr>
            <a:endParaRPr lang="en-US" dirty="0"/>
          </a:p>
          <a:p>
            <a:pPr marL="11113" indent="0"/>
            <a:r>
              <a:rPr lang="en-US" dirty="0" smtClean="0"/>
              <a:t>+ Stalled threads don’t stall the whole system</a:t>
            </a:r>
          </a:p>
          <a:p>
            <a:pPr marL="11113" indent="0"/>
            <a:r>
              <a:rPr lang="en-US" dirty="0" smtClean="0"/>
              <a:t>- Needs proper synchronization</a:t>
            </a:r>
          </a:p>
          <a:p>
            <a:pPr marL="11113" indent="0"/>
            <a:r>
              <a:rPr lang="en-US" dirty="0" smtClean="0"/>
              <a:t>- Additional costs (saving all state)</a:t>
            </a:r>
          </a:p>
          <a:p>
            <a:pPr marL="354013" indent="-342900">
              <a:buFontTx/>
              <a:buChar char="-"/>
            </a:pPr>
            <a:endParaRPr lang="en-US" dirty="0"/>
          </a:p>
          <a:p>
            <a:pPr marL="11113" indent="0"/>
            <a:r>
              <a:rPr lang="en-US" dirty="0" smtClean="0"/>
              <a:t>Used for whole systems (e.g. physics)</a:t>
            </a:r>
          </a:p>
          <a:p>
            <a:pPr marL="354013" indent="-342900">
              <a:buFontTx/>
              <a:buChar char="-"/>
            </a:pPr>
            <a:endParaRPr lang="en-US" dirty="0" smtClean="0"/>
          </a:p>
          <a:p>
            <a:pPr marL="354013" indent="-342900">
              <a:buFontTx/>
              <a:buChar char="-"/>
            </a:pPr>
            <a:endParaRPr lang="en-US" dirty="0"/>
          </a:p>
          <a:p>
            <a:endParaRPr lang="en-US" dirty="0"/>
          </a:p>
        </p:txBody>
      </p:sp>
      <p:sp>
        <p:nvSpPr>
          <p:cNvPr id="3" name="Fußzeilenplatzhalter 2"/>
          <p:cNvSpPr>
            <a:spLocks noGrp="1"/>
          </p:cNvSpPr>
          <p:nvPr>
            <p:ph type="ftr" sz="quarter" idx="10"/>
          </p:nvPr>
        </p:nvSpPr>
        <p:spPr/>
        <p:txBody>
          <a:bodyPr/>
          <a:lstStyle/>
          <a:p>
            <a:pPr>
              <a:defRPr/>
            </a:pPr>
            <a:endParaRPr lang="de-DE" smtClean="0"/>
          </a:p>
          <a:p>
            <a:pPr>
              <a:defRPr/>
            </a:pPr>
            <a:endParaRPr lang="de-DE"/>
          </a:p>
        </p:txBody>
      </p:sp>
      <p:sp>
        <p:nvSpPr>
          <p:cNvPr id="4" name="Titel 3"/>
          <p:cNvSpPr>
            <a:spLocks noGrp="1"/>
          </p:cNvSpPr>
          <p:nvPr>
            <p:ph type="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2686351612"/>
      </p:ext>
    </p:extLst>
  </p:cSld>
  <p:clrMapOvr>
    <a:masterClrMapping/>
  </p:clrMapOvr>
</p:sld>
</file>

<file path=ppt/theme/theme1.xml><?xml version="1.0" encoding="utf-8"?>
<a:theme xmlns:a="http://schemas.openxmlformats.org/drawingml/2006/main" name="1_H0">
  <a:themeElements>
    <a:clrScheme name="1_H0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fontScheme name="1_H0">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1_H0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2080</Words>
  <Application>Microsoft Office PowerPoint</Application>
  <PresentationFormat>Bildschirmpräsentation (4:3)</PresentationFormat>
  <Paragraphs>590</Paragraphs>
  <Slides>39</Slides>
  <Notes>1</Notes>
  <HiddenSlides>0</HiddenSlides>
  <MMClips>0</MMClips>
  <ScaleCrop>false</ScaleCrop>
  <HeadingPairs>
    <vt:vector size="4" baseType="variant">
      <vt:variant>
        <vt:lpstr>Design</vt:lpstr>
      </vt:variant>
      <vt:variant>
        <vt:i4>1</vt:i4>
      </vt:variant>
      <vt:variant>
        <vt:lpstr>Folientitel</vt:lpstr>
      </vt:variant>
      <vt:variant>
        <vt:i4>39</vt:i4>
      </vt:variant>
    </vt:vector>
  </HeadingPairs>
  <TitlesOfParts>
    <vt:vector size="40" baseType="lpstr">
      <vt:lpstr>1_H0</vt:lpstr>
      <vt:lpstr>Game Technology</vt:lpstr>
      <vt:lpstr>Organization</vt:lpstr>
      <vt:lpstr>Preliminary timetable</vt:lpstr>
      <vt:lpstr>Overview</vt:lpstr>
      <vt:lpstr>Timing</vt:lpstr>
      <vt:lpstr>Timing</vt:lpstr>
      <vt:lpstr>Motion Blur</vt:lpstr>
      <vt:lpstr>Motion Blur algorithm example</vt:lpstr>
      <vt:lpstr>Multithreading</vt:lpstr>
      <vt:lpstr>Timing</vt:lpstr>
      <vt:lpstr>Virtual frame time</vt:lpstr>
      <vt:lpstr>Procedural Animations</vt:lpstr>
      <vt:lpstr>Procedural Animation Example</vt:lpstr>
      <vt:lpstr>Iterative Animations</vt:lpstr>
      <vt:lpstr>Game Loop</vt:lpstr>
      <vt:lpstr>Hidden Game Loop</vt:lpstr>
      <vt:lpstr>Game State</vt:lpstr>
      <vt:lpstr>Collisions</vt:lpstr>
      <vt:lpstr>Collisions</vt:lpstr>
      <vt:lpstr>Collisions and Timing</vt:lpstr>
      <vt:lpstr>Game logic timing</vt:lpstr>
      <vt:lpstr>Summary</vt:lpstr>
      <vt:lpstr>Memory Management</vt:lpstr>
      <vt:lpstr>Heap Memory</vt:lpstr>
      <vt:lpstr>Heap Memory Examples</vt:lpstr>
      <vt:lpstr>Effects of cache performance</vt:lpstr>
      <vt:lpstr>Pointers (Example: Integer value)</vt:lpstr>
      <vt:lpstr>Getting addresses and dereferencing points</vt:lpstr>
      <vt:lpstr>Arrays</vt:lpstr>
      <vt:lpstr>Referencing arrays</vt:lpstr>
      <vt:lpstr>Strings</vt:lpstr>
      <vt:lpstr>Example UTF8 vs. UTF 16</vt:lpstr>
      <vt:lpstr>STL (Standard Template Library)</vt:lpstr>
      <vt:lpstr>STL Complexity Guarantees</vt:lpstr>
      <vt:lpstr>Summary</vt:lpstr>
      <vt:lpstr>Book Recommendations</vt:lpstr>
      <vt:lpstr>Book Recommendations</vt:lpstr>
      <vt:lpstr>Book Recommendations</vt:lpstr>
      <vt:lpstr>Questions &amp; Contact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 Titel / the Titel</dc:title>
  <dc:creator>Ralf Steinmetz</dc:creator>
  <cp:lastModifiedBy>Florian</cp:lastModifiedBy>
  <cp:revision>294</cp:revision>
  <dcterms:modified xsi:type="dcterms:W3CDTF">2014-10-24T01:56:15Z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D">
    <vt:lpwstr>123bb053-ad6c-46a1-9234-a71650388708</vt:lpwstr>
  </property>
  <property fmtid="{D5CDD505-2E9C-101B-9397-08002B2CF9AE}" pid="3" name="LISKOMID">
    <vt:lpwstr>591d73a1-fdec-4118-9d1b-e68bb7c6a0b0</vt:lpwstr>
  </property>
</Properties>
</file>