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325" r:id="rId2"/>
    <p:sldId id="347" r:id="rId3"/>
    <p:sldId id="433" r:id="rId4"/>
    <p:sldId id="436" r:id="rId5"/>
    <p:sldId id="435" r:id="rId6"/>
    <p:sldId id="438" r:id="rId7"/>
    <p:sldId id="439" r:id="rId8"/>
    <p:sldId id="429" r:id="rId9"/>
    <p:sldId id="431" r:id="rId10"/>
    <p:sldId id="428" r:id="rId11"/>
    <p:sldId id="432" r:id="rId12"/>
    <p:sldId id="430" r:id="rId13"/>
    <p:sldId id="434" r:id="rId14"/>
    <p:sldId id="441" r:id="rId15"/>
    <p:sldId id="440" r:id="rId16"/>
    <p:sldId id="437" r:id="rId17"/>
    <p:sldId id="442" r:id="rId18"/>
    <p:sldId id="444" r:id="rId19"/>
    <p:sldId id="446" r:id="rId20"/>
    <p:sldId id="445" r:id="rId21"/>
    <p:sldId id="451" r:id="rId22"/>
    <p:sldId id="447" r:id="rId23"/>
    <p:sldId id="453" r:id="rId24"/>
    <p:sldId id="454" r:id="rId25"/>
    <p:sldId id="450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48" r:id="rId39"/>
    <p:sldId id="449" r:id="rId40"/>
    <p:sldId id="467" r:id="rId41"/>
    <p:sldId id="468" r:id="rId42"/>
    <p:sldId id="469" r:id="rId43"/>
    <p:sldId id="470" r:id="rId44"/>
    <p:sldId id="471" r:id="rId45"/>
    <p:sldId id="472" r:id="rId46"/>
    <p:sldId id="473" r:id="rId47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338" autoAdjust="0"/>
  </p:normalViewPr>
  <p:slideViewPr>
    <p:cSldViewPr>
      <p:cViewPr varScale="1">
        <p:scale>
          <a:sx n="125" d="100"/>
          <a:sy n="125" d="100"/>
        </p:scale>
        <p:origin x="1302" y="10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0" y="-251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(t) {</a:t>
            </a:r>
          </a:p>
          <a:p>
            <a:r>
              <a:rPr lang="de-DE" dirty="0" err="1" smtClean="0"/>
              <a:t>function</a:t>
            </a:r>
            <a:r>
              <a:rPr lang="de-DE" dirty="0" smtClean="0"/>
              <a:t> sin (x) {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Math.sin</a:t>
            </a:r>
            <a:r>
              <a:rPr lang="de-DE" dirty="0" smtClean="0"/>
              <a:t>(2 * </a:t>
            </a:r>
            <a:r>
              <a:rPr lang="de-DE" dirty="0" err="1" smtClean="0"/>
              <a:t>Math.PI</a:t>
            </a:r>
            <a:r>
              <a:rPr lang="de-DE" dirty="0" smtClean="0"/>
              <a:t> * t * x) }</a:t>
            </a:r>
          </a:p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 (x) { </a:t>
            </a:r>
            <a:r>
              <a:rPr lang="de-DE" dirty="0" err="1" smtClean="0"/>
              <a:t>return</a:t>
            </a:r>
            <a:r>
              <a:rPr lang="de-DE" dirty="0" smtClean="0"/>
              <a:t> (</a:t>
            </a:r>
            <a:r>
              <a:rPr lang="de-DE" dirty="0" err="1" smtClean="0"/>
              <a:t>Math.floor</a:t>
            </a:r>
            <a:r>
              <a:rPr lang="de-DE" dirty="0" smtClean="0"/>
              <a:t>(x) % 2 == 0) ? -1 : 1; }</a:t>
            </a:r>
          </a:p>
          <a:p>
            <a:endParaRPr lang="de-DE" dirty="0" smtClean="0"/>
          </a:p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 (x) { </a:t>
            </a:r>
            <a:r>
              <a:rPr lang="de-DE" dirty="0" err="1" smtClean="0"/>
              <a:t>return</a:t>
            </a:r>
            <a:r>
              <a:rPr lang="de-DE" dirty="0" smtClean="0"/>
              <a:t> (-x % 1 - 0.5) * 2; }</a:t>
            </a:r>
          </a:p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(x) { </a:t>
            </a:r>
            <a:r>
              <a:rPr lang="de-DE" dirty="0" err="1" smtClean="0"/>
              <a:t>return</a:t>
            </a:r>
            <a:r>
              <a:rPr lang="de-DE" dirty="0" smtClean="0"/>
              <a:t> 2 * </a:t>
            </a:r>
            <a:r>
              <a:rPr lang="de-DE" dirty="0" err="1" smtClean="0"/>
              <a:t>Math.abs</a:t>
            </a:r>
            <a:r>
              <a:rPr lang="de-DE" dirty="0" smtClean="0"/>
              <a:t>(2 * (x - </a:t>
            </a:r>
            <a:r>
              <a:rPr lang="de-DE" dirty="0" err="1" smtClean="0"/>
              <a:t>Math.floor</a:t>
            </a:r>
            <a:r>
              <a:rPr lang="de-DE" dirty="0" smtClean="0"/>
              <a:t>(x + 0.5))) - 1; }</a:t>
            </a:r>
          </a:p>
          <a:p>
            <a:endParaRPr lang="de-DE" dirty="0" smtClean="0"/>
          </a:p>
          <a:p>
            <a:r>
              <a:rPr lang="de-DE" dirty="0" smtClean="0"/>
              <a:t>//</a:t>
            </a:r>
            <a:r>
              <a:rPr lang="de-DE" dirty="0" err="1" smtClean="0"/>
              <a:t>return</a:t>
            </a:r>
            <a:r>
              <a:rPr lang="de-DE" dirty="0" smtClean="0"/>
              <a:t> sin(441);</a:t>
            </a:r>
          </a:p>
          <a:p>
            <a:r>
              <a:rPr lang="de-DE" dirty="0" smtClean="0"/>
              <a:t>//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(t * 200) / 20;</a:t>
            </a:r>
          </a:p>
          <a:p>
            <a:r>
              <a:rPr lang="de-DE" dirty="0" smtClean="0"/>
              <a:t>//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(t * 240) / 10;</a:t>
            </a:r>
          </a:p>
          <a:p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(t * 440) / 3;</a:t>
            </a:r>
          </a:p>
          <a:p>
            <a:r>
              <a:rPr lang="de-DE" dirty="0" smtClean="0"/>
              <a:t>}</a:t>
            </a:r>
          </a:p>
          <a:p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de-DE" dirty="0" err="1" smtClean="0"/>
              <a:t>Silius</a:t>
            </a:r>
            <a:r>
              <a:rPr lang="de-DE" dirty="0" smtClean="0"/>
              <a:t> in </a:t>
            </a:r>
            <a:r>
              <a:rPr lang="de-DE" dirty="0" err="1" smtClean="0"/>
              <a:t>Audacity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DICE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2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7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30-Jan-15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o.substac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fxr.net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IXm6SuUigI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13 </a:t>
            </a:r>
            <a:r>
              <a:rPr lang="de-DE" dirty="0" smtClean="0"/>
              <a:t>–</a:t>
            </a:r>
            <a:r>
              <a:rPr lang="en-US" dirty="0" smtClean="0"/>
              <a:t> 30.01.2015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Effects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06" y="1484313"/>
            <a:ext cx="6213001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files</a:t>
            </a:r>
            <a:endParaRPr lang="de-DE" dirty="0"/>
          </a:p>
          <a:p>
            <a:pPr lvl="1"/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 smtClean="0"/>
          </a:p>
          <a:p>
            <a:pPr lvl="1"/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environment</a:t>
            </a:r>
            <a:r>
              <a:rPr lang="de-DE" dirty="0" smtClean="0"/>
              <a:t>,…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Effects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2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Sound </a:t>
            </a:r>
            <a:r>
              <a:rPr lang="de-DE" dirty="0" err="1" smtClean="0"/>
              <a:t>Effects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06" y="1484313"/>
            <a:ext cx="6213001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Sometimes more like sound effects</a:t>
            </a:r>
          </a:p>
          <a:p>
            <a:pPr lvl="1"/>
            <a:r>
              <a:rPr lang="en-US" dirty="0" smtClean="0"/>
              <a:t>„Ouch“</a:t>
            </a:r>
          </a:p>
          <a:p>
            <a:endParaRPr lang="en-US" dirty="0" smtClean="0"/>
          </a:p>
          <a:p>
            <a:r>
              <a:rPr lang="en-US" dirty="0" smtClean="0"/>
              <a:t>Sometimes more like music</a:t>
            </a:r>
          </a:p>
          <a:p>
            <a:pPr lvl="1"/>
            <a:r>
              <a:rPr lang="en-US" dirty="0" smtClean="0"/>
              <a:t>„</a:t>
            </a:r>
            <a:r>
              <a:rPr lang="en-US" dirty="0" err="1" smtClean="0"/>
              <a:t>lalalalalala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„</a:t>
            </a:r>
            <a:r>
              <a:rPr lang="en-US" dirty="0" err="1" smtClean="0"/>
              <a:t>blablablabla</a:t>
            </a:r>
            <a:r>
              <a:rPr lang="en-US" dirty="0" smtClean="0"/>
              <a:t>“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01239"/>
            <a:ext cx="6696744" cy="498985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Music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5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Pitch</a:t>
            </a:r>
          </a:p>
          <a:p>
            <a:pPr lvl="1"/>
            <a:r>
              <a:rPr lang="de-DE" smtClean="0"/>
              <a:t>Frequency</a:t>
            </a:r>
            <a:endParaRPr lang="de-DE"/>
          </a:p>
          <a:p>
            <a:pPr lvl="1"/>
            <a:r>
              <a:rPr lang="pt-BR"/>
              <a:t>c d e f g a h c</a:t>
            </a:r>
          </a:p>
          <a:p>
            <a:endParaRPr lang="de-DE" smtClean="0"/>
          </a:p>
          <a:p>
            <a:r>
              <a:rPr lang="de-DE" smtClean="0"/>
              <a:t>Duration</a:t>
            </a:r>
          </a:p>
          <a:p>
            <a:pPr lvl="1"/>
            <a:r>
              <a:rPr lang="de-DE" smtClean="0"/>
              <a:t>Duration</a:t>
            </a:r>
            <a:endParaRPr lang="de-DE"/>
          </a:p>
          <a:p>
            <a:pPr lvl="1"/>
            <a:endParaRPr lang="de-DE"/>
          </a:p>
          <a:p>
            <a:r>
              <a:rPr lang="de-DE" smtClean="0"/>
              <a:t>Loudness</a:t>
            </a:r>
          </a:p>
          <a:p>
            <a:pPr lvl="1"/>
            <a:r>
              <a:rPr lang="de-DE" smtClean="0"/>
              <a:t>~Amplitude</a:t>
            </a:r>
            <a:endParaRPr lang="de-DE"/>
          </a:p>
          <a:p>
            <a:pPr lvl="1"/>
            <a:endParaRPr lang="de-DE"/>
          </a:p>
          <a:p>
            <a:r>
              <a:rPr lang="de-DE" smtClean="0"/>
              <a:t>Tone Color</a:t>
            </a:r>
          </a:p>
          <a:p>
            <a:pPr lvl="1"/>
            <a:r>
              <a:rPr lang="de-DE" smtClean="0"/>
              <a:t>Wave form</a:t>
            </a:r>
          </a:p>
          <a:p>
            <a:pPr lvl="1"/>
            <a:r>
              <a:rPr lang="de-DE" smtClean="0"/>
              <a:t>Instrument</a:t>
            </a:r>
            <a:endParaRPr lang="de-DE"/>
          </a:p>
          <a:p>
            <a:pPr lvl="1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Music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9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Early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simple </a:t>
            </a:r>
            <a:r>
              <a:rPr lang="de-DE" dirty="0" err="1" smtClean="0"/>
              <a:t>wave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endParaRPr lang="de-DE" dirty="0"/>
          </a:p>
          <a:p>
            <a:pPr lvl="1"/>
            <a:r>
              <a:rPr lang="de-DE" dirty="0" smtClean="0"/>
              <a:t>Square </a:t>
            </a:r>
            <a:r>
              <a:rPr lang="de-DE" dirty="0" err="1" smtClean="0"/>
              <a:t>waves</a:t>
            </a:r>
            <a:endParaRPr lang="de-DE" dirty="0" smtClean="0"/>
          </a:p>
          <a:p>
            <a:pPr lvl="1"/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waves</a:t>
            </a:r>
            <a:endParaRPr lang="de-DE" dirty="0" smtClean="0"/>
          </a:p>
          <a:p>
            <a:pPr lvl="1"/>
            <a:r>
              <a:rPr lang="de-DE" dirty="0" err="1" smtClean="0"/>
              <a:t>Sawtooth</a:t>
            </a:r>
            <a:r>
              <a:rPr lang="de-DE" dirty="0" smtClean="0"/>
              <a:t> </a:t>
            </a:r>
            <a:r>
              <a:rPr lang="de-DE" dirty="0" err="1" smtClean="0"/>
              <a:t>waves</a:t>
            </a:r>
            <a:endParaRPr lang="de-DE" dirty="0" smtClean="0"/>
          </a:p>
          <a:p>
            <a:pPr lvl="1"/>
            <a:r>
              <a:rPr lang="de-DE" dirty="0" smtClean="0"/>
              <a:t>Plus </a:t>
            </a:r>
            <a:r>
              <a:rPr lang="de-DE" dirty="0" err="1" smtClean="0"/>
              <a:t>noise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NES</a:t>
            </a:r>
          </a:p>
          <a:p>
            <a:r>
              <a:rPr lang="de-DE" dirty="0" smtClean="0"/>
              <a:t>Game Boy</a:t>
            </a:r>
          </a:p>
          <a:p>
            <a:r>
              <a:rPr lang="de-DE" dirty="0" smtClean="0"/>
              <a:t>Master System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studio.substack.net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Early 80s Music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9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FM-Synthesis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AdLib</a:t>
            </a:r>
            <a:endParaRPr lang="de-DE" dirty="0" smtClean="0"/>
          </a:p>
          <a:p>
            <a:r>
              <a:rPr lang="de-DE" dirty="0" err="1" smtClean="0"/>
              <a:t>Mega</a:t>
            </a:r>
            <a:r>
              <a:rPr lang="de-DE" dirty="0" smtClean="0"/>
              <a:t> Drive</a:t>
            </a:r>
          </a:p>
          <a:p>
            <a:endParaRPr lang="de-DE" dirty="0"/>
          </a:p>
          <a:p>
            <a:r>
              <a:rPr lang="de-DE" dirty="0" smtClean="0"/>
              <a:t>Also 80s </a:t>
            </a:r>
            <a:r>
              <a:rPr lang="de-DE" dirty="0" err="1" smtClean="0"/>
              <a:t>synthie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</a:t>
            </a:r>
            <a:r>
              <a:rPr lang="de-DE" dirty="0" smtClean="0"/>
              <a:t> 80s Music</a:t>
            </a:r>
            <a:endParaRPr lang="de-DE" dirty="0"/>
          </a:p>
        </p:txBody>
      </p:sp>
      <p:pic>
        <p:nvPicPr>
          <p:cNvPr id="1026" name="Picture 2" descr="s_{fm}(t)=A \cdot \cos \left( \omega_ct + \beta \cdot \cos(\omega_mt) \right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28670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f/fd/Frequencymodulationdemo-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25663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Tracker</a:t>
            </a:r>
            <a:r>
              <a:rPr lang="de-DE" dirty="0" smtClean="0"/>
              <a:t> Music“</a:t>
            </a:r>
          </a:p>
          <a:p>
            <a:r>
              <a:rPr lang="de-DE" dirty="0" smtClean="0"/>
              <a:t>„Module Files“</a:t>
            </a:r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instruments</a:t>
            </a:r>
            <a:endParaRPr lang="de-DE" dirty="0" smtClean="0"/>
          </a:p>
          <a:p>
            <a:pPr lvl="1"/>
            <a:r>
              <a:rPr lang="de-DE" dirty="0" smtClean="0"/>
              <a:t>Change </a:t>
            </a:r>
            <a:r>
              <a:rPr lang="de-DE" dirty="0" err="1" smtClean="0"/>
              <a:t>pitch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  <a:p>
            <a:r>
              <a:rPr lang="de-DE" dirty="0" smtClean="0"/>
              <a:t>Amiga</a:t>
            </a:r>
          </a:p>
          <a:p>
            <a:r>
              <a:rPr lang="de-DE" dirty="0" smtClean="0"/>
              <a:t>SNES</a:t>
            </a:r>
          </a:p>
          <a:p>
            <a:r>
              <a:rPr lang="de-DE" dirty="0" smtClean="0"/>
              <a:t>(MT-32, MIDI)</a:t>
            </a:r>
          </a:p>
          <a:p>
            <a:r>
              <a:rPr lang="de-DE" dirty="0" smtClean="0"/>
              <a:t>Gravis Ultrasound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Early 90s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8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Dynamic Music</a:t>
            </a:r>
            <a:endParaRPr lang="de-DE" dirty="0"/>
          </a:p>
        </p:txBody>
      </p:sp>
      <p:pic>
        <p:nvPicPr>
          <p:cNvPr id="1026" name="Picture 2" descr="http://static.gog.com/upload/images/2011/08/297c1223dc8cd375ee12926e7d149ac436dea3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7" y="1484313"/>
            <a:ext cx="7963659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5457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21.11.2014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7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11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16.01.2015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12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smtClean="0">
                          <a:latin typeface="+mn-lt"/>
                        </a:rPr>
                        <a:t>13</a:t>
                      </a:r>
                      <a:endParaRPr lang="de-DE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iMuse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07" y="1484313"/>
            <a:ext cx="6632799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Banjo Music</a:t>
            </a:r>
            <a:endParaRPr lang="de-DE" dirty="0"/>
          </a:p>
        </p:txBody>
      </p:sp>
      <p:pic>
        <p:nvPicPr>
          <p:cNvPr id="2050" name="Picture 2" descr="http://www.technobuffalo.com/wp-content/uploads/2014/07/Banjo-Kazooi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6" y="225425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CDs</a:t>
            </a:r>
            <a:endParaRPr lang="de-DE" dirty="0"/>
          </a:p>
        </p:txBody>
      </p:sp>
      <p:pic>
        <p:nvPicPr>
          <p:cNvPr id="2050" name="Picture 2" descr="http://upload.wikimedia.org/wikipedia/commons/1/19/Blank-c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06" y="2025650"/>
            <a:ext cx="391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Plays </a:t>
            </a:r>
            <a:r>
              <a:rPr lang="de-DE" dirty="0" err="1" smtClean="0"/>
              <a:t>music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Apart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/</a:t>
            </a:r>
            <a:r>
              <a:rPr lang="de-DE" dirty="0" err="1" smtClean="0"/>
              <a:t>stop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plays</a:t>
            </a:r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39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Play back large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More flexible </a:t>
            </a:r>
            <a:r>
              <a:rPr lang="de-DE" dirty="0" err="1" smtClean="0"/>
              <a:t>than</a:t>
            </a:r>
            <a:r>
              <a:rPr lang="de-DE" dirty="0" smtClean="0"/>
              <a:t> CD </a:t>
            </a:r>
            <a:r>
              <a:rPr lang="de-DE" dirty="0" err="1" smtClean="0"/>
              <a:t>audio</a:t>
            </a:r>
            <a:endParaRPr lang="de-DE" dirty="0"/>
          </a:p>
          <a:p>
            <a:pPr lvl="1"/>
            <a:r>
              <a:rPr lang="de-DE" dirty="0" smtClean="0"/>
              <a:t>But not </a:t>
            </a:r>
            <a:r>
              <a:rPr lang="de-DE" dirty="0" err="1" smtClean="0"/>
              <a:t>as</a:t>
            </a:r>
            <a:r>
              <a:rPr lang="de-DE" dirty="0" smtClean="0"/>
              <a:t> flexible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Today </a:t>
            </a:r>
            <a:r>
              <a:rPr lang="de-DE" dirty="0" err="1" smtClean="0"/>
              <a:t>audio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widely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WAV, MP3,…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67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Orchestras</a:t>
            </a:r>
            <a:endParaRPr lang="de-DE" dirty="0"/>
          </a:p>
        </p:txBody>
      </p:sp>
      <p:pic>
        <p:nvPicPr>
          <p:cNvPr id="3074" name="Picture 2" descr="http://upload.wikimedia.org/wikipedia/commons/4/43/Orquestra_Simon_Bolivar_070420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26" y="2063750"/>
            <a:ext cx="585216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Sequencer</a:t>
            </a:r>
            <a:endParaRPr lang="de-DE" dirty="0"/>
          </a:p>
        </p:txBody>
      </p:sp>
      <p:pic>
        <p:nvPicPr>
          <p:cNvPr id="4098" name="Picture 2" descr="http://www.2sound.de/images/images_main/steinberg-cubase-sx-3-projek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81" y="2359025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6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like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endParaRPr lang="de-DE" dirty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,…</a:t>
            </a:r>
          </a:p>
          <a:p>
            <a:endParaRPr lang="de-DE" dirty="0"/>
          </a:p>
          <a:p>
            <a:r>
              <a:rPr lang="de-DE" dirty="0" smtClean="0"/>
              <a:t>But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wav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4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Originally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waves</a:t>
            </a:r>
            <a:r>
              <a:rPr lang="de-DE" dirty="0" smtClean="0"/>
              <a:t>,…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www.bfxr.net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effects</a:t>
            </a:r>
            <a:r>
              <a:rPr lang="de-DE" dirty="0" smtClean="0"/>
              <a:t> back </a:t>
            </a:r>
            <a:r>
              <a:rPr lang="de-DE" dirty="0" err="1" smtClean="0"/>
              <a:t>then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25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Recorded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Little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simultaneously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limited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5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Sound </a:t>
            </a:r>
            <a:r>
              <a:rPr lang="de-DE" dirty="0" err="1" smtClean="0"/>
              <a:t>waves</a:t>
            </a:r>
            <a:endParaRPr lang="de-DE" dirty="0"/>
          </a:p>
          <a:p>
            <a:pPr lvl="1"/>
            <a:r>
              <a:rPr lang="de-DE" dirty="0"/>
              <a:t>Air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en-US" dirty="0"/>
              <a:t>Longitudinal Waves</a:t>
            </a:r>
          </a:p>
          <a:p>
            <a:pPr lvl="1"/>
            <a:r>
              <a:rPr lang="en-US" dirty="0"/>
              <a:t>~343 </a:t>
            </a:r>
            <a:r>
              <a:rPr lang="en-US" dirty="0" smtClean="0"/>
              <a:t>m/s</a:t>
            </a:r>
          </a:p>
          <a:p>
            <a:pPr lvl="1"/>
            <a:r>
              <a:rPr lang="en-US" dirty="0"/>
              <a:t> 20 to </a:t>
            </a:r>
            <a:r>
              <a:rPr lang="en-US" dirty="0" smtClean="0"/>
              <a:t>17000</a:t>
            </a:r>
            <a:r>
              <a:rPr lang="en-US" dirty="0"/>
              <a:t> Hz</a:t>
            </a:r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Waves</a:t>
            </a:r>
            <a:endParaRPr lang="de-DE" dirty="0"/>
          </a:p>
        </p:txBody>
      </p:sp>
      <p:pic>
        <p:nvPicPr>
          <p:cNvPr id="2050" name="Picture 2" descr="https://openclipart.org/image/300px/svg_to_png/195965/Sound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9"/>
            <a:ext cx="9144000" cy="262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5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Distance</a:t>
            </a:r>
            <a:endParaRPr lang="de-DE" dirty="0"/>
          </a:p>
          <a:p>
            <a:pPr lvl="1"/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-&gt; </a:t>
            </a:r>
            <a:r>
              <a:rPr lang="de-DE" dirty="0" err="1" smtClean="0"/>
              <a:t>Decreased</a:t>
            </a:r>
            <a:r>
              <a:rPr lang="de-DE" dirty="0" smtClean="0"/>
              <a:t> </a:t>
            </a:r>
            <a:r>
              <a:rPr lang="de-DE" dirty="0" err="1" smtClean="0"/>
              <a:t>amplitude</a:t>
            </a:r>
            <a:r>
              <a:rPr lang="de-DE" dirty="0" smtClean="0"/>
              <a:t> (</a:t>
            </a:r>
            <a:r>
              <a:rPr lang="de-DE" dirty="0" err="1" smtClean="0"/>
              <a:t>amplitude</a:t>
            </a:r>
            <a:r>
              <a:rPr lang="de-DE" dirty="0" smtClean="0"/>
              <a:t> *= 1 / </a:t>
            </a:r>
            <a:r>
              <a:rPr lang="de-DE" dirty="0" err="1" smtClean="0"/>
              <a:t>distance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slightly</a:t>
            </a:r>
            <a:r>
              <a:rPr lang="de-DE" dirty="0" smtClean="0"/>
              <a:t> </a:t>
            </a:r>
            <a:r>
              <a:rPr lang="de-DE" dirty="0" err="1" smtClean="0"/>
              <a:t>decreased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Direction</a:t>
            </a:r>
            <a:endParaRPr lang="de-DE" dirty="0" smtClean="0"/>
          </a:p>
          <a:p>
            <a:pPr lvl="1"/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speakers</a:t>
            </a:r>
            <a:endParaRPr lang="de-DE" dirty="0" smtClean="0"/>
          </a:p>
          <a:p>
            <a:pPr lvl="1"/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-&gt;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speakers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Localization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63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Can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headphones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Brain </a:t>
            </a:r>
            <a:r>
              <a:rPr lang="de-DE" dirty="0" err="1" smtClean="0"/>
              <a:t>analyzes</a:t>
            </a:r>
            <a:r>
              <a:rPr lang="de-DE" dirty="0" smtClean="0"/>
              <a:t> </a:t>
            </a:r>
            <a:r>
              <a:rPr lang="de-DE" dirty="0" err="1" smtClean="0"/>
              <a:t>sounds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infer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endParaRPr lang="de-DE" dirty="0" smtClean="0"/>
          </a:p>
          <a:p>
            <a:endParaRPr lang="de-DE" dirty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www.youtube.com/watch?v=8IXm6SuUigI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Direction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44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Measure time differences between ears</a:t>
            </a:r>
          </a:p>
          <a:p>
            <a:endParaRPr lang="en-US" dirty="0" smtClean="0"/>
          </a:p>
          <a:p>
            <a:r>
              <a:rPr lang="en-US" dirty="0" smtClean="0"/>
              <a:t>Loudness differences between ears</a:t>
            </a:r>
          </a:p>
          <a:p>
            <a:pPr lvl="1"/>
            <a:r>
              <a:rPr lang="en-US" dirty="0" smtClean="0"/>
              <a:t>Because of the head</a:t>
            </a:r>
          </a:p>
          <a:p>
            <a:pPr lvl="1"/>
            <a:r>
              <a:rPr lang="en-US" dirty="0" smtClean="0"/>
              <a:t>Depends highly on frequency</a:t>
            </a:r>
          </a:p>
          <a:p>
            <a:pPr lvl="2"/>
            <a:r>
              <a:rPr lang="en-US" dirty="0" smtClean="0"/>
              <a:t>Partly used for frequencies &gt; 800 Hz</a:t>
            </a:r>
          </a:p>
          <a:p>
            <a:pPr lvl="2"/>
            <a:r>
              <a:rPr lang="en-US" dirty="0" smtClean="0"/>
              <a:t>Exclusively used for frequencies &gt; 1600 Hz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Localization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/</a:t>
            </a:r>
            <a:r>
              <a:rPr lang="de-DE" dirty="0" err="1" smtClean="0"/>
              <a:t>Right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07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Analyzes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ear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lesser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, </a:t>
            </a:r>
            <a:r>
              <a:rPr lang="de-DE" dirty="0" err="1" smtClean="0"/>
              <a:t>shoulders</a:t>
            </a:r>
            <a:r>
              <a:rPr lang="de-DE" dirty="0" smtClean="0"/>
              <a:t>,…</a:t>
            </a:r>
            <a:endParaRPr lang="de-DE" dirty="0"/>
          </a:p>
          <a:p>
            <a:pPr lvl="1"/>
            <a:r>
              <a:rPr lang="de-DE" dirty="0" err="1" smtClean="0"/>
              <a:t>Sadly</a:t>
            </a:r>
            <a:r>
              <a:rPr lang="de-DE" dirty="0" smtClean="0"/>
              <a:t> </a:t>
            </a:r>
            <a:r>
              <a:rPr lang="de-DE" dirty="0" err="1" smtClean="0"/>
              <a:t>somewhat</a:t>
            </a:r>
            <a:r>
              <a:rPr lang="de-DE" dirty="0" smtClean="0"/>
              <a:t> individual</a:t>
            </a:r>
          </a:p>
          <a:p>
            <a:pPr lvl="1"/>
            <a:endParaRPr lang="de-DE" dirty="0"/>
          </a:p>
          <a:p>
            <a:r>
              <a:rPr lang="de-DE" dirty="0" err="1" smtClean="0"/>
              <a:t>Analyzes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movements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Localization</a:t>
            </a:r>
            <a:r>
              <a:rPr lang="de-DE" dirty="0" smtClean="0"/>
              <a:t> Front/Back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49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increases</a:t>
            </a:r>
            <a:r>
              <a:rPr lang="de-DE" dirty="0" smtClean="0"/>
              <a:t>/</a:t>
            </a:r>
            <a:r>
              <a:rPr lang="de-DE" dirty="0" err="1" smtClean="0"/>
              <a:t>decreases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/</a:t>
            </a:r>
            <a:r>
              <a:rPr lang="de-DE" dirty="0" err="1" smtClean="0"/>
              <a:t>receiver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/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B: </a:t>
            </a:r>
            <a:r>
              <a:rPr lang="de-DE" dirty="0" err="1" smtClean="0"/>
              <a:t>destination</a:t>
            </a:r>
            <a:endParaRPr lang="de-DE" dirty="0" smtClean="0"/>
          </a:p>
          <a:p>
            <a:r>
              <a:rPr lang="de-DE" dirty="0" smtClean="0"/>
              <a:t>S: </a:t>
            </a:r>
            <a:r>
              <a:rPr lang="de-DE" dirty="0" err="1" smtClean="0"/>
              <a:t>source</a:t>
            </a:r>
            <a:endParaRPr lang="de-DE" dirty="0" smtClean="0"/>
          </a:p>
          <a:p>
            <a:r>
              <a:rPr lang="de-DE" dirty="0" smtClean="0"/>
              <a:t>c: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sound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Doppler </a:t>
            </a:r>
            <a:r>
              <a:rPr lang="de-DE" dirty="0" err="1" smtClean="0"/>
              <a:t>Effect</a:t>
            </a:r>
            <a:endParaRPr lang="de-DE" dirty="0"/>
          </a:p>
        </p:txBody>
      </p:sp>
      <p:pic>
        <p:nvPicPr>
          <p:cNvPr id="5122" name="Picture 2" descr="http://upload.wikimedia.org/wikipedia/commons/thumb/9/9e/Doppler_effect.svg/1024px-Doppler_effec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33" y="2002222"/>
            <a:ext cx="3933055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1381125" cy="5619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3" y="3572074"/>
            <a:ext cx="1352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Highly dependent on surface structure and wavelength</a:t>
            </a:r>
          </a:p>
          <a:p>
            <a:endParaRPr lang="en-US" dirty="0"/>
          </a:p>
          <a:p>
            <a:r>
              <a:rPr lang="en-US" dirty="0" smtClean="0"/>
              <a:t>Large surface, small wavelength</a:t>
            </a:r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reflection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lvl="1"/>
            <a:r>
              <a:rPr lang="de-DE" dirty="0" err="1" smtClean="0"/>
              <a:t>Scatters</a:t>
            </a:r>
            <a:r>
              <a:rPr lang="de-DE" dirty="0" smtClean="0"/>
              <a:t> </a:t>
            </a:r>
            <a:r>
              <a:rPr lang="de-DE" dirty="0" err="1" smtClean="0"/>
              <a:t>sound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reflections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726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Echo, </a:t>
            </a:r>
            <a:r>
              <a:rPr lang="de-DE" dirty="0" err="1" smtClean="0"/>
              <a:t>Reverb</a:t>
            </a:r>
            <a:endParaRPr lang="de-DE" dirty="0" smtClean="0"/>
          </a:p>
          <a:p>
            <a:pPr lvl="1"/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 smtClean="0"/>
              <a:t>reflections</a:t>
            </a:r>
            <a:endParaRPr lang="de-DE" dirty="0" smtClean="0"/>
          </a:p>
          <a:p>
            <a:pPr lvl="1"/>
            <a:r>
              <a:rPr lang="de-DE" dirty="0" smtClean="0"/>
              <a:t>Replay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amplitude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Damping</a:t>
            </a:r>
            <a:endParaRPr lang="de-DE" dirty="0" smtClean="0"/>
          </a:p>
          <a:p>
            <a:pPr lvl="1"/>
            <a:r>
              <a:rPr lang="de-DE" dirty="0" err="1" smtClean="0"/>
              <a:t>Occluders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76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Requires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endParaRPr lang="de-DE" dirty="0" smtClean="0"/>
          </a:p>
          <a:p>
            <a:pPr lvl="1"/>
            <a:r>
              <a:rPr lang="de-DE" dirty="0" err="1" smtClean="0"/>
              <a:t>Geometry</a:t>
            </a:r>
            <a:endParaRPr lang="de-DE" dirty="0"/>
          </a:p>
          <a:p>
            <a:pPr lvl="1"/>
            <a:r>
              <a:rPr lang="de-DE" dirty="0" smtClean="0"/>
              <a:t>Surface </a:t>
            </a:r>
            <a:r>
              <a:rPr lang="de-DE" dirty="0" err="1" smtClean="0"/>
              <a:t>properties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Kind </a:t>
            </a:r>
            <a:r>
              <a:rPr lang="de-DE" dirty="0" err="1" smtClean="0"/>
              <a:t>of</a:t>
            </a:r>
            <a:r>
              <a:rPr lang="de-DE" dirty="0" smtClean="0"/>
              <a:t> like 3D </a:t>
            </a:r>
            <a:r>
              <a:rPr lang="de-DE" dirty="0" err="1" smtClean="0"/>
              <a:t>graphics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Reflections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43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3D audio API from </a:t>
            </a:r>
            <a:r>
              <a:rPr lang="en-US" dirty="0" err="1" smtClean="0"/>
              <a:t>Aureal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Supports modelling and simulating 3D environments for sound</a:t>
            </a:r>
          </a:p>
          <a:p>
            <a:endParaRPr lang="en-US" dirty="0" smtClean="0"/>
          </a:p>
          <a:p>
            <a:r>
              <a:rPr lang="en-US" dirty="0" smtClean="0"/>
              <a:t>Only supported on special hardware</a:t>
            </a:r>
          </a:p>
          <a:p>
            <a:pPr lvl="1"/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late</a:t>
            </a:r>
            <a:r>
              <a:rPr lang="de-DE" dirty="0" smtClean="0"/>
              <a:t> 90s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A3D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30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Creative Labs </a:t>
            </a:r>
            <a:r>
              <a:rPr lang="de-DE" dirty="0" err="1" smtClean="0"/>
              <a:t>bought</a:t>
            </a:r>
            <a:r>
              <a:rPr lang="de-DE" dirty="0" smtClean="0"/>
              <a:t> </a:t>
            </a:r>
            <a:r>
              <a:rPr lang="de-DE" dirty="0" err="1" smtClean="0"/>
              <a:t>Aureal</a:t>
            </a:r>
            <a:r>
              <a:rPr lang="de-DE" dirty="0" smtClean="0"/>
              <a:t> in 2000</a:t>
            </a:r>
          </a:p>
          <a:p>
            <a:pPr lvl="1"/>
            <a:r>
              <a:rPr lang="de-DE" dirty="0" smtClean="0"/>
              <a:t>After </a:t>
            </a:r>
            <a:r>
              <a:rPr lang="de-DE" dirty="0" err="1" smtClean="0"/>
              <a:t>they</a:t>
            </a:r>
            <a:r>
              <a:rPr lang="de-DE" dirty="0" smtClean="0"/>
              <a:t> lost a patent war in </a:t>
            </a:r>
            <a:r>
              <a:rPr lang="de-DE" dirty="0" err="1" smtClean="0"/>
              <a:t>court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A3D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in EAX</a:t>
            </a:r>
          </a:p>
          <a:p>
            <a:endParaRPr lang="de-DE" dirty="0"/>
          </a:p>
          <a:p>
            <a:r>
              <a:rPr lang="de-DE" dirty="0" smtClean="0"/>
              <a:t>EAX </a:t>
            </a:r>
            <a:r>
              <a:rPr lang="de-DE" dirty="0" err="1" smtClean="0"/>
              <a:t>deprecated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EAX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in </a:t>
            </a:r>
            <a:r>
              <a:rPr lang="de-DE" dirty="0" err="1" smtClean="0"/>
              <a:t>OpenAL</a:t>
            </a:r>
            <a:r>
              <a:rPr lang="de-DE" dirty="0" smtClean="0"/>
              <a:t> (EFX)</a:t>
            </a:r>
          </a:p>
          <a:p>
            <a:endParaRPr lang="de-DE" dirty="0"/>
          </a:p>
          <a:p>
            <a:r>
              <a:rPr lang="de-DE" dirty="0" err="1"/>
              <a:t>OpenAL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deprecated</a:t>
            </a:r>
            <a:r>
              <a:rPr lang="de-DE" dirty="0"/>
              <a:t> -&gt; </a:t>
            </a:r>
            <a:r>
              <a:rPr lang="de-DE" dirty="0" err="1"/>
              <a:t>OpenAL</a:t>
            </a:r>
            <a:r>
              <a:rPr lang="de-DE" dirty="0"/>
              <a:t> Soft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A3D </a:t>
            </a:r>
            <a:r>
              <a:rPr lang="de-DE" dirty="0" err="1" smtClean="0"/>
              <a:t>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21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dirty="0" smtClean="0"/>
          </a:p>
          <a:p>
            <a:pPr marL="180975" lvl="1" indent="0">
              <a:buNone/>
            </a:pPr>
            <a:r>
              <a:rPr lang="en-US" dirty="0" smtClean="0"/>
              <a:t>Converts electrical signals to sound waves</a:t>
            </a:r>
          </a:p>
          <a:p>
            <a:pPr lvl="1"/>
            <a:r>
              <a:rPr lang="en-US" dirty="0" smtClean="0"/>
              <a:t>Using an acoustic membrane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Loudspeakers</a:t>
            </a:r>
            <a:endParaRPr lang="de-DE" dirty="0"/>
          </a:p>
        </p:txBody>
      </p:sp>
      <p:pic>
        <p:nvPicPr>
          <p:cNvPr id="1026" name="Picture 2" descr="http://upload.wikimedia.org/wikipedia/commons/b/b0/Konuslautspre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01" y="2564904"/>
            <a:ext cx="4226099" cy="31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58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Mostly</a:t>
            </a:r>
            <a:r>
              <a:rPr lang="de-DE" dirty="0" smtClean="0"/>
              <a:t> primitive</a:t>
            </a:r>
          </a:p>
          <a:p>
            <a:pPr lvl="1"/>
            <a:r>
              <a:rPr lang="de-DE" dirty="0" smtClean="0"/>
              <a:t>Streaming </a:t>
            </a:r>
            <a:r>
              <a:rPr lang="de-DE" dirty="0" err="1" smtClean="0"/>
              <a:t>prerecorded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playback</a:t>
            </a:r>
            <a:endParaRPr lang="de-DE" dirty="0" smtClean="0"/>
          </a:p>
          <a:p>
            <a:pPr lvl="2"/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simple environmental </a:t>
            </a:r>
            <a:r>
              <a:rPr lang="de-DE" dirty="0" err="1" smtClean="0"/>
              <a:t>effects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Music </a:t>
            </a:r>
            <a:r>
              <a:rPr lang="de-DE" dirty="0" err="1" smtClean="0"/>
              <a:t>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300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Focus on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fast but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endParaRPr lang="de-DE" dirty="0" smtClean="0"/>
          </a:p>
          <a:p>
            <a:pPr lvl="1"/>
            <a:r>
              <a:rPr lang="de-DE" dirty="0"/>
              <a:t>Game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all </a:t>
            </a:r>
            <a:r>
              <a:rPr lang="de-DE" dirty="0" err="1" smtClean="0"/>
              <a:t>over</a:t>
            </a:r>
            <a:endParaRPr lang="de-DE" dirty="0" smtClean="0"/>
          </a:p>
          <a:p>
            <a:pPr lvl="2"/>
            <a:r>
              <a:rPr lang="de-DE" dirty="0" smtClean="0"/>
              <a:t>Also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multithreading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Oriented</a:t>
            </a:r>
            <a:r>
              <a:rPr lang="de-DE" dirty="0" smtClean="0"/>
              <a:t>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121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</a:t>
            </a:r>
            <a:r>
              <a:rPr lang="de-DE" dirty="0"/>
              <a:t> Bot 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vec3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aimDirection</a:t>
            </a:r>
            <a:r>
              <a:rPr lang="de-DE" dirty="0" smtClean="0"/>
              <a:t>;</a:t>
            </a:r>
          </a:p>
          <a:p>
            <a:r>
              <a:rPr lang="de-DE" dirty="0" smtClean="0"/>
              <a:t>	// lots </a:t>
            </a:r>
            <a:r>
              <a:rPr lang="de-DE" dirty="0" err="1" smtClean="0"/>
              <a:t>of</a:t>
            </a:r>
            <a:r>
              <a:rPr lang="de-DE" dirty="0" smtClean="0"/>
              <a:t> additional </a:t>
            </a:r>
            <a:r>
              <a:rPr lang="de-DE" dirty="0" err="1" smtClean="0"/>
              <a:t>data</a:t>
            </a:r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updateAim</a:t>
            </a:r>
            <a:r>
              <a:rPr lang="de-DE" dirty="0" smtClean="0"/>
              <a:t>(vec3 </a:t>
            </a:r>
            <a:r>
              <a:rPr lang="de-DE" dirty="0" err="1"/>
              <a:t>target</a:t>
            </a:r>
            <a:r>
              <a:rPr lang="de-DE" dirty="0"/>
              <a:t>) 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aimDirection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dot</a:t>
            </a:r>
            <a:r>
              <a:rPr lang="de-DE" dirty="0" smtClean="0"/>
              <a:t>(</a:t>
            </a:r>
            <a:r>
              <a:rPr lang="de-DE" dirty="0" err="1" smtClean="0"/>
              <a:t>position</a:t>
            </a:r>
            <a:r>
              <a:rPr lang="de-DE" dirty="0"/>
              <a:t>, </a:t>
            </a:r>
            <a:r>
              <a:rPr lang="de-DE" dirty="0" err="1"/>
              <a:t>target</a:t>
            </a:r>
            <a:r>
              <a:rPr lang="de-DE" dirty="0"/>
              <a:t>) * </a:t>
            </a:r>
            <a:r>
              <a:rPr lang="de-DE" dirty="0" err="1" smtClean="0"/>
              <a:t>mod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};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(bot)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bot.updateAim</a:t>
            </a:r>
            <a:r>
              <a:rPr lang="de-DE" dirty="0" smtClean="0"/>
              <a:t>();</a:t>
            </a:r>
          </a:p>
          <a:p>
            <a:r>
              <a:rPr lang="de-DE" dirty="0"/>
              <a:t>	</a:t>
            </a:r>
            <a:r>
              <a:rPr lang="de-DE" dirty="0" smtClean="0"/>
              <a:t>//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sruff</a:t>
            </a:r>
            <a:endParaRPr lang="de-DE" dirty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4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</a:t>
            </a:r>
            <a:r>
              <a:rPr lang="de-DE" dirty="0"/>
              <a:t> Bot 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vec3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mod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aimDirection</a:t>
            </a:r>
            <a:r>
              <a:rPr lang="de-DE" dirty="0" smtClean="0"/>
              <a:t>;</a:t>
            </a:r>
          </a:p>
          <a:p>
            <a:r>
              <a:rPr lang="de-DE" dirty="0" smtClean="0"/>
              <a:t>	// lots </a:t>
            </a:r>
            <a:r>
              <a:rPr lang="de-DE" dirty="0" err="1" smtClean="0"/>
              <a:t>of</a:t>
            </a:r>
            <a:r>
              <a:rPr lang="de-DE" dirty="0" smtClean="0"/>
              <a:t> additional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b="0" dirty="0" smtClean="0"/>
              <a:t>&lt;- </a:t>
            </a:r>
            <a:r>
              <a:rPr lang="de-DE" b="0" dirty="0" err="1" smtClean="0"/>
              <a:t>loaded</a:t>
            </a:r>
            <a:r>
              <a:rPr lang="de-DE" b="0" dirty="0" smtClean="0"/>
              <a:t> </a:t>
            </a:r>
            <a:r>
              <a:rPr lang="de-DE" b="0" dirty="0" err="1" smtClean="0"/>
              <a:t>into</a:t>
            </a:r>
            <a:r>
              <a:rPr lang="de-DE" b="0" dirty="0" smtClean="0"/>
              <a:t> </a:t>
            </a:r>
            <a:r>
              <a:rPr lang="de-DE" b="0" dirty="0" err="1" smtClean="0"/>
              <a:t>cache</a:t>
            </a:r>
            <a:r>
              <a:rPr lang="de-DE" b="0" dirty="0" smtClean="0"/>
              <a:t> </a:t>
            </a:r>
            <a:r>
              <a:rPr lang="de-DE" b="0" dirty="0" err="1" smtClean="0"/>
              <a:t>line</a:t>
            </a:r>
            <a:endParaRPr lang="de-DE" b="0" dirty="0"/>
          </a:p>
          <a:p>
            <a:r>
              <a:rPr lang="de-DE" dirty="0" smtClean="0"/>
              <a:t>	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updateAim</a:t>
            </a:r>
            <a:r>
              <a:rPr lang="de-DE" dirty="0" smtClean="0"/>
              <a:t>(vec3 </a:t>
            </a:r>
            <a:r>
              <a:rPr lang="de-DE" dirty="0" err="1"/>
              <a:t>target</a:t>
            </a:r>
            <a:r>
              <a:rPr lang="de-DE" dirty="0"/>
              <a:t>) </a:t>
            </a:r>
            <a:r>
              <a:rPr lang="de-DE" dirty="0" smtClean="0"/>
              <a:t>{ </a:t>
            </a:r>
            <a:r>
              <a:rPr lang="de-DE" b="0" dirty="0" smtClean="0"/>
              <a:t>&lt;- </a:t>
            </a:r>
            <a:r>
              <a:rPr lang="de-DE" b="0" dirty="0" err="1" smtClean="0"/>
              <a:t>loaded</a:t>
            </a:r>
            <a:r>
              <a:rPr lang="de-DE" b="0" dirty="0" smtClean="0"/>
              <a:t> </a:t>
            </a:r>
            <a:r>
              <a:rPr lang="de-DE" b="0" dirty="0" err="1" smtClean="0"/>
              <a:t>into</a:t>
            </a:r>
            <a:r>
              <a:rPr lang="de-DE" b="0" dirty="0" smtClean="0"/>
              <a:t> </a:t>
            </a:r>
            <a:r>
              <a:rPr lang="de-DE" b="0" dirty="0" err="1" smtClean="0"/>
              <a:t>instruction</a:t>
            </a:r>
            <a:r>
              <a:rPr lang="de-DE" b="0" dirty="0" smtClean="0"/>
              <a:t> </a:t>
            </a:r>
            <a:r>
              <a:rPr lang="de-DE" b="0" dirty="0" err="1" smtClean="0"/>
              <a:t>cache</a:t>
            </a:r>
            <a:endParaRPr lang="de-DE" b="0" dirty="0" smtClean="0"/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aimDirection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dot</a:t>
            </a:r>
            <a:r>
              <a:rPr lang="de-DE" dirty="0" smtClean="0"/>
              <a:t>(</a:t>
            </a:r>
            <a:r>
              <a:rPr lang="de-DE" dirty="0" err="1" smtClean="0"/>
              <a:t>position</a:t>
            </a:r>
            <a:r>
              <a:rPr lang="de-DE" dirty="0"/>
              <a:t>, </a:t>
            </a:r>
            <a:r>
              <a:rPr lang="de-DE" dirty="0" err="1"/>
              <a:t>target</a:t>
            </a:r>
            <a:r>
              <a:rPr lang="de-DE" dirty="0"/>
              <a:t>) * </a:t>
            </a:r>
            <a:r>
              <a:rPr lang="de-DE" dirty="0" err="1" smtClean="0"/>
              <a:t>mod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};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(bot) 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bot.updateAim</a:t>
            </a:r>
            <a:r>
              <a:rPr lang="de-DE" dirty="0" smtClean="0"/>
              <a:t>();</a:t>
            </a:r>
          </a:p>
          <a:p>
            <a:r>
              <a:rPr lang="de-DE" dirty="0"/>
              <a:t>	</a:t>
            </a:r>
            <a:r>
              <a:rPr lang="de-DE" dirty="0" smtClean="0"/>
              <a:t>//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endParaRPr lang="de-DE" dirty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155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struct</a:t>
            </a:r>
            <a:r>
              <a:rPr lang="de-DE" dirty="0" smtClean="0"/>
              <a:t> </a:t>
            </a:r>
            <a:r>
              <a:rPr lang="de-DE" dirty="0" err="1" smtClean="0"/>
              <a:t>AimingData</a:t>
            </a:r>
            <a:r>
              <a:rPr lang="de-DE" dirty="0"/>
              <a:t> </a:t>
            </a:r>
            <a:r>
              <a:rPr lang="de-DE" dirty="0" smtClean="0"/>
              <a:t>{</a:t>
            </a:r>
          </a:p>
          <a:p>
            <a:r>
              <a:rPr lang="de-DE" dirty="0" smtClean="0"/>
              <a:t>	vec3* </a:t>
            </a:r>
            <a:r>
              <a:rPr lang="de-DE" dirty="0" err="1" smtClean="0"/>
              <a:t>positions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* </a:t>
            </a:r>
            <a:r>
              <a:rPr lang="de-DE" dirty="0" err="1"/>
              <a:t>mod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float</a:t>
            </a:r>
            <a:r>
              <a:rPr lang="de-DE" dirty="0" smtClean="0"/>
              <a:t>* </a:t>
            </a:r>
            <a:r>
              <a:rPr lang="de-DE" dirty="0" err="1" smtClean="0"/>
              <a:t>aimDir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 smtClean="0"/>
              <a:t>};</a:t>
            </a:r>
          </a:p>
          <a:p>
            <a:endParaRPr lang="de-DE" dirty="0"/>
          </a:p>
          <a:p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/>
              <a:t>updateAims</a:t>
            </a:r>
            <a:r>
              <a:rPr lang="de-DE" dirty="0"/>
              <a:t>(</a:t>
            </a:r>
            <a:r>
              <a:rPr lang="de-DE" dirty="0" err="1"/>
              <a:t>float</a:t>
            </a:r>
            <a:r>
              <a:rPr lang="de-DE" dirty="0"/>
              <a:t>* </a:t>
            </a:r>
            <a:r>
              <a:rPr lang="de-DE" dirty="0" err="1"/>
              <a:t>aimDir</a:t>
            </a:r>
            <a:r>
              <a:rPr lang="de-DE" dirty="0" smtClean="0"/>
              <a:t>, 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AimingData</a:t>
            </a:r>
            <a:r>
              <a:rPr lang="de-DE" dirty="0"/>
              <a:t>* </a:t>
            </a:r>
            <a:r>
              <a:rPr lang="de-DE" dirty="0" err="1"/>
              <a:t>aim</a:t>
            </a:r>
            <a:r>
              <a:rPr lang="de-DE" dirty="0"/>
              <a:t>, </a:t>
            </a:r>
            <a:r>
              <a:rPr lang="de-DE" dirty="0" smtClean="0"/>
              <a:t>vec3 </a:t>
            </a:r>
            <a:r>
              <a:rPr lang="de-DE" dirty="0" err="1"/>
              <a:t>target</a:t>
            </a:r>
            <a:r>
              <a:rPr lang="de-DE" dirty="0"/>
              <a:t>,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/>
              <a:t>count</a:t>
            </a:r>
            <a:r>
              <a:rPr lang="de-DE" dirty="0"/>
              <a:t>) 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err="1" smtClean="0"/>
              <a:t>for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/>
              <a:t>i = 0; i &lt; </a:t>
            </a:r>
            <a:r>
              <a:rPr lang="de-DE" dirty="0" err="1"/>
              <a:t>count</a:t>
            </a:r>
            <a:r>
              <a:rPr lang="de-DE" dirty="0"/>
              <a:t>; ++i) 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aimDir</a:t>
            </a:r>
            <a:r>
              <a:rPr lang="de-DE" dirty="0" smtClean="0"/>
              <a:t>[i</a:t>
            </a:r>
            <a:r>
              <a:rPr lang="de-DE" dirty="0"/>
              <a:t>] = </a:t>
            </a:r>
            <a:r>
              <a:rPr lang="de-DE" dirty="0" err="1" smtClean="0"/>
              <a:t>dot</a:t>
            </a:r>
            <a:r>
              <a:rPr lang="de-DE" dirty="0" smtClean="0"/>
              <a:t>(</a:t>
            </a:r>
            <a:r>
              <a:rPr lang="de-DE" dirty="0" err="1" smtClean="0"/>
              <a:t>aim</a:t>
            </a:r>
            <a:r>
              <a:rPr lang="de-DE" dirty="0" smtClean="0"/>
              <a:t>-</a:t>
            </a:r>
            <a:r>
              <a:rPr lang="de-DE" dirty="0"/>
              <a:t>&gt;</a:t>
            </a:r>
            <a:r>
              <a:rPr lang="de-DE" dirty="0" err="1"/>
              <a:t>positions</a:t>
            </a:r>
            <a:r>
              <a:rPr lang="de-DE" dirty="0"/>
              <a:t>[i</a:t>
            </a:r>
            <a:r>
              <a:rPr lang="de-DE" dirty="0" smtClean="0"/>
              <a:t>], </a:t>
            </a:r>
            <a:r>
              <a:rPr lang="de-DE" dirty="0" err="1" smtClean="0"/>
              <a:t>target</a:t>
            </a:r>
            <a:r>
              <a:rPr lang="de-DE" dirty="0"/>
              <a:t>) * </a:t>
            </a:r>
            <a:r>
              <a:rPr lang="de-DE" dirty="0" err="1"/>
              <a:t>aim</a:t>
            </a:r>
            <a:r>
              <a:rPr lang="de-DE" dirty="0"/>
              <a:t>-&gt;</a:t>
            </a:r>
            <a:r>
              <a:rPr lang="de-DE" dirty="0" err="1"/>
              <a:t>mod</a:t>
            </a:r>
            <a:r>
              <a:rPr lang="de-DE" dirty="0"/>
              <a:t>[i</a:t>
            </a:r>
            <a:r>
              <a:rPr lang="de-DE" dirty="0" smtClean="0"/>
              <a:t>];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75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Splits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Focuses</a:t>
            </a:r>
            <a:r>
              <a:rPr lang="de-DE" dirty="0" smtClean="0"/>
              <a:t> on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multithreading</a:t>
            </a:r>
            <a:r>
              <a:rPr lang="de-DE" dirty="0" smtClean="0"/>
              <a:t> easy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956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fit </a:t>
            </a:r>
            <a:r>
              <a:rPr lang="de-DE" dirty="0" err="1" smtClean="0"/>
              <a:t>for</a:t>
            </a:r>
            <a:r>
              <a:rPr lang="de-DE" dirty="0" smtClean="0"/>
              <a:t> 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smtClean="0"/>
              <a:t>Aka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Mostly</a:t>
            </a:r>
            <a:r>
              <a:rPr lang="de-DE" dirty="0" smtClean="0"/>
              <a:t> terrible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smtClean="0"/>
              <a:t>Aka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21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dirty="0" smtClean="0"/>
          </a:p>
          <a:p>
            <a:pPr marL="180975" lvl="1" indent="0">
              <a:buNone/>
            </a:pPr>
            <a:r>
              <a:rPr lang="en-US" dirty="0" smtClean="0"/>
              <a:t>Two identical audio sensors</a:t>
            </a:r>
          </a:p>
          <a:p>
            <a:pPr marL="180975" lvl="1" indent="0">
              <a:buNone/>
            </a:pPr>
            <a:endParaRPr lang="en-US" dirty="0" smtClean="0"/>
          </a:p>
          <a:p>
            <a:pPr marL="180975" lvl="1" indent="0">
              <a:buNone/>
            </a:pPr>
            <a:r>
              <a:rPr lang="en-US" dirty="0" smtClean="0"/>
              <a:t>Measures actual wave forms</a:t>
            </a:r>
          </a:p>
          <a:p>
            <a:pPr lvl="2"/>
            <a:r>
              <a:rPr lang="en-US" dirty="0" smtClean="0"/>
              <a:t>Using the eardrum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8" y="3356992"/>
            <a:ext cx="4572000" cy="30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Small ring </a:t>
            </a:r>
            <a:r>
              <a:rPr lang="de-DE" dirty="0" err="1" smtClean="0"/>
              <a:t>buffer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Discretely</a:t>
            </a:r>
            <a:r>
              <a:rPr lang="de-DE" dirty="0" smtClean="0"/>
              <a:t> </a:t>
            </a:r>
            <a:r>
              <a:rPr lang="de-DE" dirty="0" err="1" smtClean="0"/>
              <a:t>sampled</a:t>
            </a:r>
            <a:r>
              <a:rPr lang="de-DE" dirty="0" smtClean="0"/>
              <a:t> </a:t>
            </a:r>
            <a:r>
              <a:rPr lang="de-DE" dirty="0" err="1" smtClean="0"/>
              <a:t>waveform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Pointer </a:t>
            </a:r>
            <a:r>
              <a:rPr lang="de-DE" dirty="0" err="1" smtClean="0"/>
              <a:t>to</a:t>
            </a:r>
            <a:r>
              <a:rPr lang="de-DE" dirty="0" smtClean="0"/>
              <a:t> last sample </a:t>
            </a:r>
            <a:r>
              <a:rPr lang="de-DE" dirty="0" err="1" smtClean="0"/>
              <a:t>written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Pointer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sample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Computer -&gt;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Superpositioning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waves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physically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danger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superposition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mixing</a:t>
            </a:r>
            <a:r>
              <a:rPr lang="de-DE" dirty="0" smtClean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sounds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Mixing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1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206" y="1682750"/>
            <a:ext cx="6096000" cy="45720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09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Long </a:t>
            </a:r>
            <a:r>
              <a:rPr lang="de-DE" dirty="0" err="1" smtClean="0"/>
              <a:t>files</a:t>
            </a:r>
            <a:endParaRPr lang="de-DE" dirty="0"/>
          </a:p>
          <a:p>
            <a:pPr lvl="1"/>
            <a:r>
              <a:rPr lang="de-DE" dirty="0" err="1" smtClean="0"/>
              <a:t>Played</a:t>
            </a:r>
            <a:r>
              <a:rPr lang="de-DE" dirty="0" smtClean="0"/>
              <a:t>/</a:t>
            </a:r>
            <a:r>
              <a:rPr lang="de-DE" dirty="0" err="1" smtClean="0"/>
              <a:t>Streamed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endParaRPr lang="de-DE" dirty="0" smtClean="0"/>
          </a:p>
          <a:p>
            <a:pPr lvl="1"/>
            <a:r>
              <a:rPr lang="de-DE" dirty="0" err="1" smtClean="0"/>
              <a:t>Mostly</a:t>
            </a:r>
            <a:r>
              <a:rPr lang="de-DE" dirty="0" smtClean="0"/>
              <a:t> not </a:t>
            </a:r>
            <a:r>
              <a:rPr lang="de-DE" dirty="0" err="1" smtClean="0"/>
              <a:t>influenced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1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Bildschirmpräsentation (4:3)</PresentationFormat>
  <Paragraphs>391</Paragraphs>
  <Slides>46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Sound Waves</vt:lpstr>
      <vt:lpstr>Loudspeakers</vt:lpstr>
      <vt:lpstr>Ears</vt:lpstr>
      <vt:lpstr>Computer -&gt; Speaker</vt:lpstr>
      <vt:lpstr>Sound Mixing</vt:lpstr>
      <vt:lpstr>Music</vt:lpstr>
      <vt:lpstr>Music</vt:lpstr>
      <vt:lpstr>Sound Effects</vt:lpstr>
      <vt:lpstr>Sound Effects</vt:lpstr>
      <vt:lpstr>No Sound Effects</vt:lpstr>
      <vt:lpstr>Speech</vt:lpstr>
      <vt:lpstr>Music</vt:lpstr>
      <vt:lpstr>Music</vt:lpstr>
      <vt:lpstr>Early 80s Music</vt:lpstr>
      <vt:lpstr>Late 80s Music</vt:lpstr>
      <vt:lpstr>Early 90s</vt:lpstr>
      <vt:lpstr>Dynamic Music</vt:lpstr>
      <vt:lpstr>iMuse</vt:lpstr>
      <vt:lpstr>Banjo Music</vt:lpstr>
      <vt:lpstr>CDs</vt:lpstr>
      <vt:lpstr>CDs</vt:lpstr>
      <vt:lpstr>WAV, MP3,…</vt:lpstr>
      <vt:lpstr>Orchestras</vt:lpstr>
      <vt:lpstr>Sequencer</vt:lpstr>
      <vt:lpstr>Sequencer</vt:lpstr>
      <vt:lpstr>Sound effects back then</vt:lpstr>
      <vt:lpstr>Sound effects now</vt:lpstr>
      <vt:lpstr>Sound Localization</vt:lpstr>
      <vt:lpstr>Sound Direction</vt:lpstr>
      <vt:lpstr>Sound Localization Left/Right</vt:lpstr>
      <vt:lpstr>Sound Localization Front/Back</vt:lpstr>
      <vt:lpstr>Doppler Effect</vt:lpstr>
      <vt:lpstr>Sound reflections</vt:lpstr>
      <vt:lpstr>Effects</vt:lpstr>
      <vt:lpstr>Calculating Reflections</vt:lpstr>
      <vt:lpstr>A3D</vt:lpstr>
      <vt:lpstr>A3D today</vt:lpstr>
      <vt:lpstr>Sound Effects and Music today</vt:lpstr>
      <vt:lpstr>Data Oriented Design</vt:lpstr>
      <vt:lpstr>OOP</vt:lpstr>
      <vt:lpstr>OOP</vt:lpstr>
      <vt:lpstr>DOD</vt:lpstr>
      <vt:lpstr>DOD</vt:lpstr>
      <vt:lpstr>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637</cp:revision>
  <dcterms:modified xsi:type="dcterms:W3CDTF">2015-01-30T01:06:16Z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