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55"/>
  </p:notesMasterIdLst>
  <p:handoutMasterIdLst>
    <p:handoutMasterId r:id="rId56"/>
  </p:handoutMasterIdLst>
  <p:sldIdLst>
    <p:sldId id="325" r:id="rId2"/>
    <p:sldId id="347" r:id="rId3"/>
    <p:sldId id="349" r:id="rId4"/>
    <p:sldId id="350" r:id="rId5"/>
    <p:sldId id="351" r:id="rId6"/>
    <p:sldId id="352" r:id="rId7"/>
    <p:sldId id="353" r:id="rId8"/>
    <p:sldId id="380" r:id="rId9"/>
    <p:sldId id="379" r:id="rId10"/>
    <p:sldId id="356" r:id="rId11"/>
    <p:sldId id="359" r:id="rId12"/>
    <p:sldId id="381" r:id="rId13"/>
    <p:sldId id="402" r:id="rId14"/>
    <p:sldId id="357" r:id="rId15"/>
    <p:sldId id="360" r:id="rId16"/>
    <p:sldId id="382" r:id="rId17"/>
    <p:sldId id="383" r:id="rId18"/>
    <p:sldId id="358" r:id="rId19"/>
    <p:sldId id="361" r:id="rId20"/>
    <p:sldId id="403" r:id="rId21"/>
    <p:sldId id="354" r:id="rId22"/>
    <p:sldId id="362" r:id="rId23"/>
    <p:sldId id="414" r:id="rId24"/>
    <p:sldId id="415" r:id="rId25"/>
    <p:sldId id="363" r:id="rId26"/>
    <p:sldId id="373" r:id="rId27"/>
    <p:sldId id="374" r:id="rId28"/>
    <p:sldId id="384" r:id="rId29"/>
    <p:sldId id="365" r:id="rId30"/>
    <p:sldId id="366" r:id="rId31"/>
    <p:sldId id="404" r:id="rId32"/>
    <p:sldId id="367" r:id="rId33"/>
    <p:sldId id="369" r:id="rId34"/>
    <p:sldId id="370" r:id="rId35"/>
    <p:sldId id="386" r:id="rId36"/>
    <p:sldId id="375" r:id="rId37"/>
    <p:sldId id="376" r:id="rId38"/>
    <p:sldId id="378" r:id="rId39"/>
    <p:sldId id="387" r:id="rId40"/>
    <p:sldId id="390" r:id="rId41"/>
    <p:sldId id="391" r:id="rId42"/>
    <p:sldId id="388" r:id="rId43"/>
    <p:sldId id="389" r:id="rId44"/>
    <p:sldId id="392" r:id="rId45"/>
    <p:sldId id="393" r:id="rId46"/>
    <p:sldId id="394" r:id="rId47"/>
    <p:sldId id="395" r:id="rId48"/>
    <p:sldId id="396" r:id="rId49"/>
    <p:sldId id="398" r:id="rId50"/>
    <p:sldId id="397" r:id="rId51"/>
    <p:sldId id="399" r:id="rId52"/>
    <p:sldId id="400" r:id="rId53"/>
    <p:sldId id="401" r:id="rId54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7" autoAdjust="0"/>
    <p:restoredTop sz="97834" autoAdjust="0"/>
  </p:normalViewPr>
  <p:slideViewPr>
    <p:cSldViewPr>
      <p:cViewPr varScale="1">
        <p:scale>
          <a:sx n="128" d="100"/>
          <a:sy n="128" d="100"/>
        </p:scale>
        <p:origin x="1500" y="132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740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http://www.flipcode.com/archives/Frustum_Culling.shtml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November 19, 2007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fld id="{92C156F3-6C7D-4C62-B24F-CEC351458306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27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</a:rPr>
              <a:t>31-Oct-14</a:t>
            </a:fld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3" name="Picture 18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4388" y="692150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Master-Untertitelformat bearbeiten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5076825" y="6021388"/>
            <a:ext cx="3816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Prof. Dr.-Ing. Ralf Steinmetz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KOM - Multimedia Communications Lab</a:t>
            </a: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7596336" y="6640375"/>
            <a:ext cx="1397293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>
                <a:solidFill>
                  <a:schemeClr val="folHlink"/>
                </a:solidFill>
              </a:rPr>
              <a:t>Template</a:t>
            </a:r>
            <a:r>
              <a:rPr lang="en-US" sz="800" baseline="0" dirty="0" smtClean="0">
                <a:solidFill>
                  <a:schemeClr val="folHlink"/>
                </a:solidFill>
              </a:rPr>
              <a:t> all v.3.4</a:t>
            </a:r>
            <a:endParaRPr lang="en-US" sz="800" dirty="0" smtClean="0">
              <a:solidFill>
                <a:schemeClr val="folHlink"/>
              </a:solidFill>
            </a:endParaRPr>
          </a:p>
        </p:txBody>
      </p:sp>
      <p:sp>
        <p:nvSpPr>
          <p:cNvPr id="2" name="filename"/>
          <p:cNvSpPr txBox="1"/>
          <p:nvPr userDrawn="1"/>
        </p:nvSpPr>
        <p:spPr>
          <a:xfrm>
            <a:off x="254000" y="6477000"/>
            <a:ext cx="7620000" cy="2354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smtClean="0">
                <a:solidFill>
                  <a:srgbClr val="000000"/>
                </a:solidFill>
              </a:rPr>
              <a:t>PPT-for-all___v.3.4_office2010___2012.09.10.pptx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things/stb" TargetMode="External"/><Relationship Id="rId2" Type="http://schemas.openxmlformats.org/officeDocument/2006/relationships/hyperlink" Target="http://www.freetype.org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Game Technology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3 </a:t>
            </a:r>
            <a:r>
              <a:rPr lang="de-DE" dirty="0" smtClean="0"/>
              <a:t>–</a:t>
            </a:r>
            <a:r>
              <a:rPr lang="en-US" dirty="0" smtClean="0"/>
              <a:t> 31.10.2014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5990065"/>
            <a:ext cx="149618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err="1" smtClean="0">
                <a:solidFill>
                  <a:schemeClr val="tx1"/>
                </a:solidFill>
              </a:rPr>
              <a:t>Dipl</a:t>
            </a:r>
            <a:r>
              <a:rPr lang="en-US" sz="1000" dirty="0" smtClean="0">
                <a:solidFill>
                  <a:schemeClr val="tx1"/>
                </a:solidFill>
              </a:rPr>
              <a:t>-Inf. Robert </a:t>
            </a:r>
            <a:r>
              <a:rPr lang="en-US" sz="1000" dirty="0" err="1" smtClean="0">
                <a:solidFill>
                  <a:schemeClr val="tx1"/>
                </a:solidFill>
              </a:rPr>
              <a:t>Konrad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Dr.-</a:t>
            </a:r>
            <a:r>
              <a:rPr lang="en-US" sz="1000" dirty="0" err="1" smtClean="0">
                <a:solidFill>
                  <a:schemeClr val="tx1"/>
                </a:solidFill>
              </a:rPr>
              <a:t>Ing</a:t>
            </a:r>
            <a:r>
              <a:rPr lang="en-US" sz="1000" dirty="0" smtClean="0">
                <a:solidFill>
                  <a:schemeClr val="tx1"/>
                </a:solidFill>
              </a:rPr>
              <a:t>. Florian </a:t>
            </a:r>
            <a:r>
              <a:rPr lang="en-US" sz="1000" dirty="0" err="1" smtClean="0">
                <a:solidFill>
                  <a:schemeClr val="tx1"/>
                </a:solidFill>
              </a:rPr>
              <a:t>Mehm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Raycasting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1026" name="Picture 2" descr="http://upload.wikimedia.org/wikipedia/en/1/13/Catacomb_3-D_The_Descent_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54" y="1886342"/>
            <a:ext cx="6663704" cy="41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31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Raycasting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2050" name="Picture 2" descr="http://upload.wikimedia.org/wikipedia/de/5/51/Raycast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66" y="1484313"/>
            <a:ext cx="5276681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10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Raycasting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3074" name="Picture 2" descr="http://upload.wikimedia.org/wikipedia/de/9/9f/Raycasting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520" y="1484313"/>
            <a:ext cx="6703372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18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Raycasting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12290" name="Picture 2" descr="http://upload.wikimedia.org/wikipedia/en/2/22/Gauntlet_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63380"/>
            <a:ext cx="5616624" cy="401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69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711351"/>
            <a:ext cx="8640763" cy="4514798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Raytracing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7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Raytracing</a:t>
            </a:r>
            <a:endParaRPr lang="de-DE" dirty="0"/>
          </a:p>
        </p:txBody>
      </p:sp>
      <p:pic>
        <p:nvPicPr>
          <p:cNvPr id="4098" name="Picture 2" descr="http://upload.wikimedia.org/wikipedia/commons/thumb/7/70/Raytracing-Schattenstrahl.svg/1026px-Raytracing-Schattenstrahl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43" y="1484313"/>
            <a:ext cx="6120126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69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Raytracing</a:t>
            </a:r>
            <a:endParaRPr lang="de-DE" dirty="0"/>
          </a:p>
        </p:txBody>
      </p:sp>
      <p:pic>
        <p:nvPicPr>
          <p:cNvPr id="5122" name="Picture 2" descr="http://upload.wikimedia.org/wikipedia/de/1/15/Spheres_and_Checkerboard_-_Turner_Whitte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43" y="1916831"/>
            <a:ext cx="5334053" cy="410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Rasterisierung</a:t>
            </a:r>
            <a:endParaRPr lang="de-DE" dirty="0"/>
          </a:p>
        </p:txBody>
      </p:sp>
      <p:pic>
        <p:nvPicPr>
          <p:cNvPr id="7170" name="Picture 2" descr="http://upload.wikimedia.org/wikipedia/en/c/cd/Zarch_screenshot_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6048672" cy="470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08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Rasterisation</a:t>
            </a:r>
            <a:endParaRPr lang="de-DE" dirty="0"/>
          </a:p>
        </p:txBody>
      </p:sp>
      <p:pic>
        <p:nvPicPr>
          <p:cNvPr id="6146" name="Picture 2" descr="http://upload.wikimedia.org/wikipedia/en/0/0d/Ultima_underworld_1_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91276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5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848" y="1484313"/>
            <a:ext cx="5668716" cy="4968875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Rasterisation</a:t>
            </a:r>
            <a:r>
              <a:rPr lang="de-DE" dirty="0" smtClean="0"/>
              <a:t> &amp; </a:t>
            </a:r>
            <a:r>
              <a:rPr lang="de-DE" dirty="0" err="1" smtClean="0"/>
              <a:t>Raytracing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6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Preliminary</a:t>
            </a:r>
            <a:r>
              <a:rPr lang="de-DE" dirty="0" smtClean="0"/>
              <a:t> </a:t>
            </a:r>
            <a:r>
              <a:rPr lang="de-DE" dirty="0" err="1" smtClean="0"/>
              <a:t>timetable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74652"/>
              </p:ext>
            </p:extLst>
          </p:nvPr>
        </p:nvGraphicFramePr>
        <p:xfrm>
          <a:off x="251520" y="1700808"/>
          <a:ext cx="8640960" cy="494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1584176"/>
                <a:gridCol w="5400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Lecture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Topic</a:t>
                      </a:r>
                      <a:endParaRPr lang="de-DE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 Input &amp; Output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2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24.10.2014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Timing &amp; Basic Game Mechanics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3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31.10.2014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Rendering 1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4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07.11.2014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Rendering 2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5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14.11.2014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 Hardware Rendering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6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21.11.2014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7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28.11.2014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Physically-based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Rendering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8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05.12.2014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9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12.12.2014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10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19.12.2014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Scripting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11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16.01.2015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Compression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&amp; Streaming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12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23.01.2015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Multiplayer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13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30.01.2015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Audio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14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06.02.2015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Procedural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Content Generation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15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13.02.2015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0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World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triangles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triangle</a:t>
            </a:r>
            <a:r>
              <a:rPr lang="de-DE" dirty="0" smtClean="0"/>
              <a:t> -&gt; 3 3D </a:t>
            </a:r>
            <a:r>
              <a:rPr lang="de-DE" dirty="0" err="1" smtClean="0"/>
              <a:t>points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foreach</a:t>
            </a:r>
            <a:r>
              <a:rPr lang="de-DE" dirty="0" smtClean="0"/>
              <a:t> (</a:t>
            </a:r>
            <a:r>
              <a:rPr lang="de-DE" dirty="0" err="1" smtClean="0"/>
              <a:t>tri</a:t>
            </a:r>
            <a:r>
              <a:rPr lang="de-DE" dirty="0" smtClean="0"/>
              <a:t> in </a:t>
            </a:r>
            <a:r>
              <a:rPr lang="de-DE" dirty="0" err="1" smtClean="0"/>
              <a:t>world</a:t>
            </a:r>
            <a:r>
              <a:rPr lang="de-DE" dirty="0" smtClean="0"/>
              <a:t>) {</a:t>
            </a:r>
            <a:br>
              <a:rPr lang="de-DE" dirty="0" smtClean="0"/>
            </a:br>
            <a:r>
              <a:rPr lang="de-DE" dirty="0" smtClean="0"/>
              <a:t>	Point p1 = </a:t>
            </a:r>
            <a:r>
              <a:rPr lang="de-DE" dirty="0" err="1" smtClean="0"/>
              <a:t>transform</a:t>
            </a:r>
            <a:r>
              <a:rPr lang="de-DE" dirty="0" smtClean="0"/>
              <a:t>(tri._1);</a:t>
            </a:r>
            <a:br>
              <a:rPr lang="de-DE" dirty="0" smtClean="0"/>
            </a:br>
            <a:r>
              <a:rPr lang="de-DE" dirty="0" smtClean="0"/>
              <a:t>	Point p2 </a:t>
            </a:r>
            <a:r>
              <a:rPr lang="de-DE" dirty="0"/>
              <a:t>= </a:t>
            </a:r>
            <a:r>
              <a:rPr lang="de-DE" dirty="0" err="1"/>
              <a:t>transform</a:t>
            </a:r>
            <a:r>
              <a:rPr lang="de-DE" dirty="0"/>
              <a:t>(tri</a:t>
            </a:r>
            <a:r>
              <a:rPr lang="de-DE" dirty="0" smtClean="0"/>
              <a:t>._2);</a:t>
            </a:r>
            <a:br>
              <a:rPr lang="de-DE" dirty="0" smtClean="0"/>
            </a:br>
            <a:r>
              <a:rPr lang="de-DE" dirty="0" smtClean="0"/>
              <a:t>	Point p3 </a:t>
            </a:r>
            <a:r>
              <a:rPr lang="de-DE" dirty="0"/>
              <a:t>= </a:t>
            </a:r>
            <a:r>
              <a:rPr lang="de-DE" dirty="0" err="1"/>
              <a:t>transform</a:t>
            </a:r>
            <a:r>
              <a:rPr lang="de-DE" dirty="0"/>
              <a:t>(tri</a:t>
            </a:r>
            <a:r>
              <a:rPr lang="de-DE" dirty="0" smtClean="0"/>
              <a:t>._3);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drawTriangle</a:t>
            </a:r>
            <a:r>
              <a:rPr lang="de-DE" dirty="0" smtClean="0"/>
              <a:t>(p1, p2, p3); // 2D </a:t>
            </a:r>
            <a:r>
              <a:rPr lang="de-DE" dirty="0" err="1" smtClean="0"/>
              <a:t>operation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}</a:t>
            </a:r>
          </a:p>
          <a:p>
            <a:pPr marL="0" indent="0"/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Rasterisation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958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h1 / a1 = h2 / (a1 + a2)</a:t>
            </a:r>
          </a:p>
          <a:p>
            <a:r>
              <a:rPr lang="de-DE" dirty="0" err="1" smtClean="0"/>
              <a:t>Doubled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+ </a:t>
            </a:r>
            <a:r>
              <a:rPr lang="de-DE" dirty="0" err="1" smtClean="0"/>
              <a:t>doubled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-&gt; same </a:t>
            </a:r>
            <a:r>
              <a:rPr lang="de-DE" dirty="0" err="1" smtClean="0"/>
              <a:t>projection</a:t>
            </a:r>
            <a:endParaRPr lang="de-DE" dirty="0" smtClean="0"/>
          </a:p>
          <a:p>
            <a:r>
              <a:rPr lang="de-DE" dirty="0" err="1" smtClean="0"/>
              <a:t>Xp</a:t>
            </a:r>
            <a:r>
              <a:rPr lang="de-DE" dirty="0" smtClean="0"/>
              <a:t> = (</a:t>
            </a:r>
            <a:r>
              <a:rPr lang="de-DE" dirty="0" err="1" smtClean="0"/>
              <a:t>zmin</a:t>
            </a:r>
            <a:r>
              <a:rPr lang="de-DE" dirty="0" smtClean="0"/>
              <a:t> / </a:t>
            </a:r>
            <a:r>
              <a:rPr lang="de-DE" dirty="0" err="1" smtClean="0"/>
              <a:t>distance</a:t>
            </a:r>
            <a:r>
              <a:rPr lang="de-DE" dirty="0" smtClean="0"/>
              <a:t>) * X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Perspective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6" y="1484313"/>
            <a:ext cx="6530462" cy="36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2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Xp</a:t>
            </a:r>
            <a:r>
              <a:rPr lang="de-DE" dirty="0" smtClean="0"/>
              <a:t> </a:t>
            </a:r>
            <a:r>
              <a:rPr lang="de-DE" dirty="0"/>
              <a:t>= (</a:t>
            </a:r>
            <a:r>
              <a:rPr lang="de-DE" dirty="0" err="1"/>
              <a:t>zmin</a:t>
            </a:r>
            <a:r>
              <a:rPr lang="de-DE" dirty="0"/>
              <a:t> / </a:t>
            </a:r>
            <a:r>
              <a:rPr lang="de-DE" dirty="0" err="1"/>
              <a:t>distance</a:t>
            </a:r>
            <a:r>
              <a:rPr lang="de-DE" dirty="0"/>
              <a:t>) * </a:t>
            </a:r>
            <a:r>
              <a:rPr lang="de-DE" dirty="0" smtClean="0"/>
              <a:t>(X - </a:t>
            </a:r>
            <a:r>
              <a:rPr lang="de-DE" dirty="0" err="1" smtClean="0"/>
              <a:t>camera.x</a:t>
            </a:r>
            <a:r>
              <a:rPr lang="de-DE" dirty="0" smtClean="0"/>
              <a:t>) + </a:t>
            </a:r>
            <a:r>
              <a:rPr lang="de-DE" dirty="0" err="1" smtClean="0"/>
              <a:t>screenWidth</a:t>
            </a:r>
            <a:r>
              <a:rPr lang="de-DE" dirty="0" smtClean="0"/>
              <a:t> / 2</a:t>
            </a:r>
          </a:p>
          <a:p>
            <a:r>
              <a:rPr lang="de-DE" dirty="0" err="1" smtClean="0"/>
              <a:t>Yp</a:t>
            </a:r>
            <a:r>
              <a:rPr lang="de-DE" dirty="0" smtClean="0"/>
              <a:t> = 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Offset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 bwMode="auto">
          <a:xfrm>
            <a:off x="971600" y="2780928"/>
            <a:ext cx="3312368" cy="24482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195736" y="2564904"/>
            <a:ext cx="3240360" cy="24482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26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Rotations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3114333" y="2226894"/>
            <a:ext cx="0" cy="338437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/>
          <p:cNvCxnSpPr/>
          <p:nvPr/>
        </p:nvCxnSpPr>
        <p:spPr bwMode="auto">
          <a:xfrm>
            <a:off x="3114333" y="5611270"/>
            <a:ext cx="3888432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 flipH="1" flipV="1">
            <a:off x="1890197" y="2802958"/>
            <a:ext cx="1224136" cy="2808312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/>
          <p:nvPr/>
        </p:nvCxnSpPr>
        <p:spPr bwMode="auto">
          <a:xfrm flipV="1">
            <a:off x="3114333" y="4387134"/>
            <a:ext cx="3240360" cy="122413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Geschweifte Klammer rechts 14"/>
          <p:cNvSpPr/>
          <p:nvPr/>
        </p:nvSpPr>
        <p:spPr bwMode="auto">
          <a:xfrm>
            <a:off x="6498709" y="4387134"/>
            <a:ext cx="216024" cy="122413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Geschweifte Klammer links 15"/>
          <p:cNvSpPr/>
          <p:nvPr/>
        </p:nvSpPr>
        <p:spPr bwMode="auto">
          <a:xfrm>
            <a:off x="1674173" y="2802958"/>
            <a:ext cx="216024" cy="280831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Geschweifte Klammer links 16"/>
          <p:cNvSpPr/>
          <p:nvPr/>
        </p:nvSpPr>
        <p:spPr bwMode="auto">
          <a:xfrm rot="5400000">
            <a:off x="2347359" y="1978834"/>
            <a:ext cx="237455" cy="129649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Geschweifte Klammer rechts 17"/>
          <p:cNvSpPr/>
          <p:nvPr/>
        </p:nvSpPr>
        <p:spPr bwMode="auto">
          <a:xfrm rot="5400000">
            <a:off x="4630660" y="4175272"/>
            <a:ext cx="412627" cy="332346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Gekrümmte Verbindung 19"/>
          <p:cNvCxnSpPr/>
          <p:nvPr/>
        </p:nvCxnSpPr>
        <p:spPr bwMode="auto">
          <a:xfrm rot="16200000" flipV="1">
            <a:off x="5159207" y="5006706"/>
            <a:ext cx="734789" cy="360040"/>
          </a:xfrm>
          <a:prstGeom prst="curvedConnector3">
            <a:avLst>
              <a:gd name="adj1" fmla="val 96666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krümmte Verbindung 22"/>
          <p:cNvCxnSpPr/>
          <p:nvPr/>
        </p:nvCxnSpPr>
        <p:spPr bwMode="auto">
          <a:xfrm rot="10800000" flipV="1">
            <a:off x="2322246" y="3437412"/>
            <a:ext cx="792087" cy="373658"/>
          </a:xfrm>
          <a:prstGeom prst="curvedConnector3">
            <a:avLst>
              <a:gd name="adj1" fmla="val 90886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feld 24"/>
          <p:cNvSpPr txBox="1"/>
          <p:nvPr/>
        </p:nvSpPr>
        <p:spPr>
          <a:xfrm>
            <a:off x="6606721" y="4836758"/>
            <a:ext cx="93610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sin</a:t>
            </a:r>
            <a:r>
              <a:rPr lang="el-GR" dirty="0">
                <a:solidFill>
                  <a:schemeClr val="tx1"/>
                </a:solidFill>
              </a:rPr>
              <a:t> α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66519" y="6012349"/>
            <a:ext cx="74090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c</a:t>
            </a:r>
            <a:r>
              <a:rPr lang="de-DE" dirty="0" smtClean="0">
                <a:solidFill>
                  <a:schemeClr val="tx1"/>
                </a:solidFill>
              </a:rPr>
              <a:t>os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α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933265" y="4029584"/>
            <a:ext cx="74090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cos </a:t>
            </a:r>
            <a:r>
              <a:rPr lang="el-GR" dirty="0">
                <a:solidFill>
                  <a:schemeClr val="tx1"/>
                </a:solidFill>
              </a:rPr>
              <a:t>α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127692" y="2204864"/>
            <a:ext cx="67678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sin </a:t>
            </a:r>
            <a:r>
              <a:rPr lang="el-GR" dirty="0">
                <a:solidFill>
                  <a:schemeClr val="tx1"/>
                </a:solidFill>
              </a:rPr>
              <a:t>α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125415" y="2226894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(0,1)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996864" y="5436286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(1,0)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239285" y="4011294"/>
            <a:ext cx="151515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(cos </a:t>
            </a: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de-DE" dirty="0" smtClean="0">
                <a:solidFill>
                  <a:schemeClr val="tx1"/>
                </a:solidFill>
              </a:rPr>
              <a:t>, sin </a:t>
            </a: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59273" y="2508352"/>
            <a:ext cx="159210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(-sin </a:t>
            </a: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de-DE" dirty="0" smtClean="0">
                <a:solidFill>
                  <a:schemeClr val="tx1"/>
                </a:solidFill>
              </a:rPr>
              <a:t>, cos </a:t>
            </a: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357801" y="5038880"/>
            <a:ext cx="3177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tx1"/>
                </a:solidFill>
              </a:rPr>
              <a:t>α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559431" y="3461104"/>
            <a:ext cx="3177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tx1"/>
                </a:solidFill>
              </a:rPr>
              <a:t>α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67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mtClean="0"/>
              <a:t>Old </a:t>
            </a:r>
            <a:r>
              <a:rPr lang="de-DE" dirty="0" smtClean="0"/>
              <a:t>Point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err="1" smtClean="0"/>
              <a:t>x,y</a:t>
            </a:r>
            <a:r>
              <a:rPr lang="de-DE" dirty="0" smtClean="0"/>
              <a:t>) = x(1,0) + y(0,1)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New Point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R(</a:t>
            </a:r>
            <a:r>
              <a:rPr lang="de-DE" dirty="0" err="1" smtClean="0"/>
              <a:t>x,y</a:t>
            </a:r>
            <a:r>
              <a:rPr lang="de-DE" dirty="0" smtClean="0"/>
              <a:t>,</a:t>
            </a:r>
            <a:r>
              <a:rPr lang="el-GR" dirty="0" smtClean="0"/>
              <a:t>α</a:t>
            </a:r>
            <a:r>
              <a:rPr lang="de-DE" dirty="0" smtClean="0"/>
              <a:t>) = x(cos </a:t>
            </a:r>
            <a:r>
              <a:rPr lang="el-GR" dirty="0" smtClean="0"/>
              <a:t>α</a:t>
            </a:r>
            <a:r>
              <a:rPr lang="de-DE" dirty="0" smtClean="0"/>
              <a:t>, 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) + y(-sin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, cos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)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             = (x cos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, x 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) + (-y 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, y cos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)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             = (x cos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 - y 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, x 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 + y cos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Rotations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808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float</a:t>
            </a:r>
            <a:r>
              <a:rPr lang="de-DE" dirty="0" smtClean="0"/>
              <a:t> dx = X - </a:t>
            </a:r>
            <a:r>
              <a:rPr lang="de-DE" dirty="0" err="1" smtClean="0"/>
              <a:t>camera.x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float</a:t>
            </a:r>
            <a:r>
              <a:rPr lang="de-DE" dirty="0" smtClean="0"/>
              <a:t> </a:t>
            </a:r>
            <a:r>
              <a:rPr lang="de-DE" dirty="0" err="1" smtClean="0"/>
              <a:t>dy</a:t>
            </a:r>
            <a:r>
              <a:rPr lang="de-DE" dirty="0" smtClean="0"/>
              <a:t> = Y - </a:t>
            </a:r>
            <a:r>
              <a:rPr lang="de-DE" dirty="0" err="1" smtClean="0"/>
              <a:t>camera.y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float</a:t>
            </a:r>
            <a:r>
              <a:rPr lang="de-DE" dirty="0" smtClean="0"/>
              <a:t> </a:t>
            </a:r>
            <a:r>
              <a:rPr lang="de-DE" dirty="0" err="1" smtClean="0"/>
              <a:t>dz</a:t>
            </a:r>
            <a:r>
              <a:rPr lang="de-DE" dirty="0" smtClean="0"/>
              <a:t> = Z - </a:t>
            </a:r>
            <a:r>
              <a:rPr lang="de-DE" dirty="0" err="1" smtClean="0"/>
              <a:t>camera.z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float</a:t>
            </a:r>
            <a:r>
              <a:rPr lang="de-DE" dirty="0" smtClean="0"/>
              <a:t> d1x = cos(</a:t>
            </a:r>
            <a:r>
              <a:rPr lang="de-DE" dirty="0" err="1" smtClean="0"/>
              <a:t>camera.ry</a:t>
            </a:r>
            <a:r>
              <a:rPr lang="de-DE" dirty="0" smtClean="0"/>
              <a:t>) * dx + sin(</a:t>
            </a:r>
            <a:r>
              <a:rPr lang="de-DE" dirty="0" err="1" smtClean="0"/>
              <a:t>camera.ry</a:t>
            </a:r>
            <a:r>
              <a:rPr lang="de-DE" dirty="0" smtClean="0"/>
              <a:t>) * </a:t>
            </a:r>
            <a:r>
              <a:rPr lang="de-DE" dirty="0" err="1" smtClean="0"/>
              <a:t>dz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float</a:t>
            </a:r>
            <a:r>
              <a:rPr lang="de-DE" dirty="0" smtClean="0"/>
              <a:t> d1y = </a:t>
            </a:r>
            <a:r>
              <a:rPr lang="de-DE" dirty="0" err="1" smtClean="0"/>
              <a:t>dy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float</a:t>
            </a:r>
            <a:r>
              <a:rPr lang="de-DE" dirty="0" smtClean="0"/>
              <a:t> d1z = cos(</a:t>
            </a:r>
            <a:r>
              <a:rPr lang="de-DE" dirty="0" err="1" smtClean="0"/>
              <a:t>camera.ry</a:t>
            </a:r>
            <a:r>
              <a:rPr lang="de-DE" dirty="0" smtClean="0"/>
              <a:t>) * </a:t>
            </a:r>
            <a:r>
              <a:rPr lang="de-DE" dirty="0" err="1" smtClean="0"/>
              <a:t>dz</a:t>
            </a:r>
            <a:r>
              <a:rPr lang="de-DE" dirty="0" smtClean="0"/>
              <a:t> + sin(</a:t>
            </a:r>
            <a:r>
              <a:rPr lang="de-DE" dirty="0" err="1" smtClean="0"/>
              <a:t>camera.ry</a:t>
            </a:r>
            <a:r>
              <a:rPr lang="de-DE" dirty="0" smtClean="0"/>
              <a:t>) * dx;</a:t>
            </a:r>
          </a:p>
          <a:p>
            <a:r>
              <a:rPr lang="de-DE" dirty="0" err="1" smtClean="0"/>
              <a:t>float</a:t>
            </a:r>
            <a:r>
              <a:rPr lang="de-DE" dirty="0" smtClean="0"/>
              <a:t> d2x = d1x;</a:t>
            </a:r>
          </a:p>
          <a:p>
            <a:r>
              <a:rPr lang="de-DE" dirty="0" err="1" smtClean="0"/>
              <a:t>float</a:t>
            </a:r>
            <a:r>
              <a:rPr lang="de-DE" dirty="0" smtClean="0"/>
              <a:t> d2y = cos(</a:t>
            </a:r>
            <a:r>
              <a:rPr lang="de-DE" dirty="0" err="1" smtClean="0"/>
              <a:t>camera.rx</a:t>
            </a:r>
            <a:r>
              <a:rPr lang="de-DE" dirty="0" smtClean="0"/>
              <a:t>) * d1y - sin(</a:t>
            </a:r>
            <a:r>
              <a:rPr lang="de-DE" dirty="0" err="1" smtClean="0"/>
              <a:t>camera.rx</a:t>
            </a:r>
            <a:r>
              <a:rPr lang="de-DE" dirty="0" smtClean="0"/>
              <a:t>) * d1z;</a:t>
            </a:r>
          </a:p>
          <a:p>
            <a:r>
              <a:rPr lang="de-DE" dirty="0" err="1" smtClean="0"/>
              <a:t>float</a:t>
            </a:r>
            <a:r>
              <a:rPr lang="de-DE" dirty="0" smtClean="0"/>
              <a:t> d2z = cos(</a:t>
            </a:r>
            <a:r>
              <a:rPr lang="de-DE" dirty="0" err="1" smtClean="0"/>
              <a:t>camera.rx</a:t>
            </a:r>
            <a:r>
              <a:rPr lang="de-DE" dirty="0" smtClean="0"/>
              <a:t>) * d1z + sin(</a:t>
            </a:r>
            <a:r>
              <a:rPr lang="de-DE" dirty="0" err="1" smtClean="0"/>
              <a:t>camera.rx</a:t>
            </a:r>
            <a:r>
              <a:rPr lang="de-DE" dirty="0" smtClean="0"/>
              <a:t>) * d1y;</a:t>
            </a:r>
          </a:p>
          <a:p>
            <a:r>
              <a:rPr lang="de-DE" dirty="0" err="1" smtClean="0"/>
              <a:t>float</a:t>
            </a:r>
            <a:r>
              <a:rPr lang="de-DE" dirty="0" smtClean="0"/>
              <a:t> d3x = cos(</a:t>
            </a:r>
            <a:r>
              <a:rPr lang="de-DE" dirty="0" err="1" smtClean="0"/>
              <a:t>camera.rz</a:t>
            </a:r>
            <a:r>
              <a:rPr lang="de-DE" dirty="0" smtClean="0"/>
              <a:t>) * d2x + sin(</a:t>
            </a:r>
            <a:r>
              <a:rPr lang="de-DE" dirty="0" err="1" smtClean="0"/>
              <a:t>camera.rz</a:t>
            </a:r>
            <a:r>
              <a:rPr lang="de-DE" dirty="0" smtClean="0"/>
              <a:t>) * d2y;</a:t>
            </a:r>
          </a:p>
          <a:p>
            <a:r>
              <a:rPr lang="de-DE" dirty="0" err="1" smtClean="0"/>
              <a:t>float</a:t>
            </a:r>
            <a:r>
              <a:rPr lang="de-DE" dirty="0" smtClean="0"/>
              <a:t> d3y = cos(</a:t>
            </a:r>
            <a:r>
              <a:rPr lang="de-DE" dirty="0" err="1" smtClean="0"/>
              <a:t>camera.rz</a:t>
            </a:r>
            <a:r>
              <a:rPr lang="de-DE" dirty="0" smtClean="0"/>
              <a:t>) * d2y – sin(</a:t>
            </a:r>
            <a:r>
              <a:rPr lang="de-DE" dirty="0" err="1" smtClean="0"/>
              <a:t>camera.rz</a:t>
            </a:r>
            <a:r>
              <a:rPr lang="de-DE" dirty="0" smtClean="0"/>
              <a:t>) * d2x;</a:t>
            </a:r>
          </a:p>
          <a:p>
            <a:r>
              <a:rPr lang="de-DE" dirty="0" err="1" smtClean="0"/>
              <a:t>float</a:t>
            </a:r>
            <a:r>
              <a:rPr lang="de-DE" dirty="0" smtClean="0"/>
              <a:t> d3z = d2z;</a:t>
            </a:r>
          </a:p>
          <a:p>
            <a:r>
              <a:rPr lang="de-DE" dirty="0" err="1"/>
              <a:t>Xp</a:t>
            </a:r>
            <a:r>
              <a:rPr lang="de-DE" dirty="0"/>
              <a:t> = (</a:t>
            </a:r>
            <a:r>
              <a:rPr lang="de-DE" dirty="0" err="1"/>
              <a:t>zmin</a:t>
            </a:r>
            <a:r>
              <a:rPr lang="de-DE" dirty="0"/>
              <a:t> / </a:t>
            </a:r>
            <a:r>
              <a:rPr lang="de-DE" dirty="0" smtClean="0"/>
              <a:t>d3z) </a:t>
            </a:r>
            <a:r>
              <a:rPr lang="de-DE" dirty="0"/>
              <a:t>* </a:t>
            </a:r>
            <a:r>
              <a:rPr lang="de-DE" dirty="0" smtClean="0"/>
              <a:t>d3x + </a:t>
            </a:r>
            <a:r>
              <a:rPr lang="de-DE" dirty="0" err="1"/>
              <a:t>screenWidth</a:t>
            </a:r>
            <a:r>
              <a:rPr lang="de-DE" dirty="0"/>
              <a:t> /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Rotations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8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Lines</a:t>
            </a:r>
            <a:endParaRPr lang="de-DE" dirty="0"/>
          </a:p>
        </p:txBody>
      </p:sp>
      <p:pic>
        <p:nvPicPr>
          <p:cNvPr id="8196" name="Picture 4" descr="http://upload.wikimedia.org/wikipedia/commons/8/8a/Bradley_Trainer_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781" y="1682431"/>
            <a:ext cx="6096851" cy="457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76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669" y="1997075"/>
            <a:ext cx="7077075" cy="3943350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 differential </a:t>
            </a:r>
            <a:r>
              <a:rPr lang="de-DE" dirty="0" err="1"/>
              <a:t>analyzer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298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840" y="1484313"/>
            <a:ext cx="6794732" cy="4968875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Bresenham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70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06" y="1682750"/>
            <a:ext cx="4114800" cy="4572000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Triangles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43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0" y="4509120"/>
            <a:ext cx="2953023" cy="984341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 Rendering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2419469" cy="172819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328784"/>
            <a:ext cx="4029479" cy="32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88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Find </a:t>
            </a: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longest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biggest</a:t>
            </a:r>
            <a:r>
              <a:rPr lang="de-DE" dirty="0" smtClean="0"/>
              <a:t> </a:t>
            </a:r>
            <a:r>
              <a:rPr lang="de-DE" dirty="0" err="1" smtClean="0"/>
              <a:t>ydif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Fill</a:t>
            </a:r>
            <a:r>
              <a:rPr lang="de-DE" dirty="0" smtClean="0"/>
              <a:t> </a:t>
            </a:r>
            <a:r>
              <a:rPr lang="de-DE" dirty="0" err="1" smtClean="0"/>
              <a:t>lines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r>
              <a:rPr lang="de-DE" dirty="0" smtClean="0"/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Fill</a:t>
            </a:r>
            <a:r>
              <a:rPr lang="de-DE" dirty="0" smtClean="0"/>
              <a:t> </a:t>
            </a:r>
            <a:r>
              <a:rPr lang="de-DE" dirty="0" err="1" smtClean="0"/>
              <a:t>lines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Triangle</a:t>
            </a:r>
            <a:r>
              <a:rPr lang="de-DE" dirty="0" smtClean="0"/>
              <a:t> </a:t>
            </a:r>
            <a:r>
              <a:rPr lang="de-DE" dirty="0" err="1" smtClean="0"/>
              <a:t>Rasterisation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 bwMode="auto">
          <a:xfrm flipH="1">
            <a:off x="2051720" y="2564904"/>
            <a:ext cx="1872208" cy="2088232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r Verbinder 7"/>
          <p:cNvCxnSpPr/>
          <p:nvPr/>
        </p:nvCxnSpPr>
        <p:spPr bwMode="auto">
          <a:xfrm>
            <a:off x="2051720" y="4653136"/>
            <a:ext cx="3816424" cy="1008112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r Verbinder 9"/>
          <p:cNvCxnSpPr/>
          <p:nvPr/>
        </p:nvCxnSpPr>
        <p:spPr bwMode="auto">
          <a:xfrm>
            <a:off x="3923928" y="2564904"/>
            <a:ext cx="1944216" cy="3096344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r Verbinder 11"/>
          <p:cNvCxnSpPr/>
          <p:nvPr/>
        </p:nvCxnSpPr>
        <p:spPr bwMode="auto">
          <a:xfrm>
            <a:off x="2051720" y="4653136"/>
            <a:ext cx="3168352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4113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3D </a:t>
            </a:r>
            <a:r>
              <a:rPr lang="de-DE" dirty="0" err="1" smtClean="0"/>
              <a:t>positions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Often</a:t>
            </a:r>
            <a:r>
              <a:rPr lang="de-DE" dirty="0" smtClean="0"/>
              <a:t> additional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indices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indices</a:t>
            </a:r>
            <a:r>
              <a:rPr lang="de-DE" dirty="0" smtClean="0"/>
              <a:t> -&gt; </a:t>
            </a:r>
            <a:r>
              <a:rPr lang="de-DE" dirty="0" err="1" smtClean="0"/>
              <a:t>triangle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143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Remove </a:t>
            </a:r>
            <a:r>
              <a:rPr lang="de-DE" dirty="0" err="1" smtClean="0"/>
              <a:t>tris</a:t>
            </a:r>
            <a:r>
              <a:rPr lang="de-DE" dirty="0" smtClean="0"/>
              <a:t> </a:t>
            </a:r>
            <a:r>
              <a:rPr lang="de-DE" dirty="0" err="1" smtClean="0"/>
              <a:t>showing</a:t>
            </a:r>
            <a:r>
              <a:rPr lang="de-DE" dirty="0" smtClean="0"/>
              <a:t> </a:t>
            </a:r>
            <a:r>
              <a:rPr lang="de-DE" dirty="0" err="1" smtClean="0"/>
              <a:t>away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tri</a:t>
            </a:r>
            <a:r>
              <a:rPr lang="de-DE" dirty="0" smtClean="0"/>
              <a:t> </a:t>
            </a:r>
            <a:r>
              <a:rPr lang="de-DE" dirty="0" err="1" smtClean="0"/>
              <a:t>winding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cross</a:t>
            </a:r>
            <a:r>
              <a:rPr lang="de-DE" dirty="0" smtClean="0"/>
              <a:t>(b - a, c - a)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Backface</a:t>
            </a:r>
            <a:r>
              <a:rPr lang="de-DE" dirty="0" smtClean="0"/>
              <a:t> </a:t>
            </a:r>
            <a:r>
              <a:rPr lang="de-DE" dirty="0" err="1" smtClean="0"/>
              <a:t>Culling</a:t>
            </a:r>
            <a:endParaRPr lang="de-DE" dirty="0"/>
          </a:p>
        </p:txBody>
      </p:sp>
      <p:sp>
        <p:nvSpPr>
          <p:cNvPr id="5" name="Gleichschenkliges Dreieck 4"/>
          <p:cNvSpPr/>
          <p:nvPr/>
        </p:nvSpPr>
        <p:spPr bwMode="auto">
          <a:xfrm>
            <a:off x="3718304" y="2204864"/>
            <a:ext cx="2304256" cy="2088232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Nach unten gekrümmter Pfeil 5"/>
          <p:cNvSpPr/>
          <p:nvPr/>
        </p:nvSpPr>
        <p:spPr bwMode="auto">
          <a:xfrm>
            <a:off x="4401983" y="3248980"/>
            <a:ext cx="936898" cy="648072"/>
          </a:xfrm>
          <a:prstGeom prst="curved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48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Add </a:t>
            </a:r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coordinates</a:t>
            </a:r>
            <a:r>
              <a:rPr lang="de-DE" dirty="0" smtClean="0"/>
              <a:t> (</a:t>
            </a:r>
            <a:r>
              <a:rPr lang="de-DE" dirty="0" err="1" smtClean="0"/>
              <a:t>uv</a:t>
            </a:r>
            <a:r>
              <a:rPr lang="de-DE" dirty="0" smtClean="0"/>
              <a:t>)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mesh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Interpolate</a:t>
            </a:r>
            <a:r>
              <a:rPr lang="de-DE" dirty="0" smtClean="0"/>
              <a:t> </a:t>
            </a:r>
            <a:r>
              <a:rPr lang="de-DE" dirty="0" err="1" smtClean="0"/>
              <a:t>coordinates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rasterisation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Sample </a:t>
            </a:r>
            <a:r>
              <a:rPr lang="de-DE" dirty="0" err="1" smtClean="0"/>
              <a:t>texture</a:t>
            </a:r>
            <a:r>
              <a:rPr lang="de-DE" dirty="0" smtClean="0"/>
              <a:t> at </a:t>
            </a:r>
            <a:r>
              <a:rPr lang="de-DE" dirty="0" err="1" smtClean="0"/>
              <a:t>interpolated</a:t>
            </a:r>
            <a:r>
              <a:rPr lang="de-DE" dirty="0" smtClean="0"/>
              <a:t> </a:t>
            </a:r>
            <a:r>
              <a:rPr lang="de-DE" dirty="0" err="1" smtClean="0"/>
              <a:t>coordinates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Textures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68960"/>
            <a:ext cx="562348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75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Sort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meshes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reasons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Sort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Draw 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last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Sorting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331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Frustum</a:t>
            </a:r>
            <a:r>
              <a:rPr lang="de-DE" dirty="0" smtClean="0"/>
              <a:t> </a:t>
            </a:r>
            <a:r>
              <a:rPr lang="de-DE" dirty="0" err="1" smtClean="0"/>
              <a:t>Culling</a:t>
            </a:r>
            <a:endParaRPr lang="de-DE" dirty="0"/>
          </a:p>
        </p:txBody>
      </p:sp>
      <p:pic>
        <p:nvPicPr>
          <p:cNvPr id="9218" name="Picture 2" descr="http://upload.wikimedia.org/wikipedia/commons/thumb/5/5f/View_frustum_culling.svg/2000px-View_frustum_culling.svg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69" y="1484313"/>
            <a:ext cx="4968875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77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06" y="1682750"/>
            <a:ext cx="4572000" cy="4572000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Hierarchical</a:t>
            </a:r>
            <a:r>
              <a:rPr lang="de-DE" dirty="0" smtClean="0"/>
              <a:t> Scenes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798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206" y="1682750"/>
            <a:ext cx="6096000" cy="4572000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840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foreach</a:t>
            </a:r>
            <a:r>
              <a:rPr lang="de-DE" dirty="0" smtClean="0"/>
              <a:t> (</a:t>
            </a:r>
            <a:r>
              <a:rPr lang="de-DE" dirty="0" err="1" smtClean="0"/>
              <a:t>object</a:t>
            </a:r>
            <a:r>
              <a:rPr lang="de-DE" dirty="0" smtClean="0"/>
              <a:t> in </a:t>
            </a:r>
            <a:r>
              <a:rPr lang="de-DE" dirty="0" err="1" smtClean="0"/>
              <a:t>world</a:t>
            </a:r>
            <a:r>
              <a:rPr lang="de-DE" dirty="0" smtClean="0"/>
              <a:t>) {</a:t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(</a:t>
            </a:r>
            <a:r>
              <a:rPr lang="de-DE" dirty="0" err="1" smtClean="0"/>
              <a:t>infrustum</a:t>
            </a:r>
            <a:r>
              <a:rPr lang="de-DE" dirty="0" smtClean="0"/>
              <a:t>(</a:t>
            </a:r>
            <a:r>
              <a:rPr lang="de-DE" dirty="0" err="1" smtClean="0"/>
              <a:t>object</a:t>
            </a:r>
            <a:r>
              <a:rPr lang="de-DE" dirty="0" smtClean="0"/>
              <a:t>)) 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render</a:t>
            </a:r>
            <a:r>
              <a:rPr lang="de-DE" dirty="0" smtClean="0"/>
              <a:t>(</a:t>
            </a:r>
            <a:r>
              <a:rPr lang="de-DE" dirty="0" err="1" smtClean="0"/>
              <a:t>object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}</a:t>
            </a:r>
          </a:p>
          <a:p>
            <a:r>
              <a:rPr lang="de-DE" dirty="0" smtClean="0"/>
              <a:t>}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</a:t>
            </a:r>
            <a:r>
              <a:rPr lang="de-DE" dirty="0" err="1" smtClean="0"/>
              <a:t>slow</a:t>
            </a:r>
            <a:r>
              <a:rPr lang="de-DE" dirty="0" smtClean="0"/>
              <a:t> on modern CPUs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Cache </a:t>
            </a:r>
            <a:r>
              <a:rPr lang="de-DE" dirty="0" err="1" smtClean="0"/>
              <a:t>misses</a:t>
            </a:r>
            <a:endParaRPr lang="de-DE" dirty="0" smtClean="0"/>
          </a:p>
          <a:p>
            <a:r>
              <a:rPr lang="de-DE" dirty="0"/>
              <a:t>	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Optimization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014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Computations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expensive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Precompute</a:t>
            </a:r>
            <a:endParaRPr lang="de-DE" dirty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Unity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Rasterize</a:t>
            </a:r>
            <a:r>
              <a:rPr lang="de-DE" dirty="0"/>
              <a:t> in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 smtClean="0"/>
              <a:t>resolution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Software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 smtClean="0"/>
              <a:t>Culling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intel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Occulsion</a:t>
            </a:r>
            <a:r>
              <a:rPr lang="de-DE" dirty="0" smtClean="0"/>
              <a:t> Query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Hardware </a:t>
            </a:r>
            <a:r>
              <a:rPr lang="de-DE" dirty="0" err="1" smtClean="0"/>
              <a:t>feature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Deferred</a:t>
            </a:r>
            <a:r>
              <a:rPr lang="de-DE" dirty="0" smtClean="0"/>
              <a:t> Rendering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Hardware </a:t>
            </a:r>
            <a:r>
              <a:rPr lang="de-DE" dirty="0" err="1" smtClean="0"/>
              <a:t>feature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Remember</a:t>
            </a:r>
            <a:r>
              <a:rPr lang="de-DE" dirty="0" smtClean="0"/>
              <a:t>: Games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steady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Occlusion</a:t>
            </a:r>
            <a:r>
              <a:rPr lang="de-DE" dirty="0" smtClean="0"/>
              <a:t> </a:t>
            </a:r>
            <a:r>
              <a:rPr lang="de-DE" dirty="0" err="1" smtClean="0"/>
              <a:t>Culling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01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3628434"/>
            <a:ext cx="638095" cy="561905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Scaling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708920"/>
            <a:ext cx="2695312" cy="2373486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 bwMode="auto">
          <a:xfrm>
            <a:off x="4355976" y="2708920"/>
            <a:ext cx="2592288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/>
          <p:cNvCxnSpPr/>
          <p:nvPr/>
        </p:nvCxnSpPr>
        <p:spPr bwMode="auto">
          <a:xfrm>
            <a:off x="4355976" y="2708920"/>
            <a:ext cx="0" cy="237348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4000318" y="2390517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0/0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695630" y="2390517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</a:t>
            </a:r>
            <a:r>
              <a:rPr lang="de-DE" dirty="0" smtClean="0">
                <a:solidFill>
                  <a:schemeClr val="tx1"/>
                </a:solidFill>
              </a:rPr>
              <a:t>/0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000318" y="5060484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0/1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55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{</a:t>
            </a:r>
          </a:p>
          <a:p>
            <a:r>
              <a:rPr lang="de-DE" dirty="0" smtClean="0"/>
              <a:t>	…</a:t>
            </a:r>
            <a:endParaRPr lang="de-DE" dirty="0"/>
          </a:p>
          <a:p>
            <a:r>
              <a:rPr lang="de-DE" dirty="0" smtClean="0"/>
              <a:t>};</a:t>
            </a:r>
          </a:p>
          <a:p>
            <a:endParaRPr lang="de-DE" dirty="0"/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+(</a:t>
            </a:r>
            <a:r>
              <a:rPr lang="de-DE" dirty="0" err="1" smtClean="0"/>
              <a:t>Number</a:t>
            </a:r>
            <a:r>
              <a:rPr lang="de-DE" dirty="0" smtClean="0"/>
              <a:t> a, </a:t>
            </a:r>
            <a:r>
              <a:rPr lang="de-DE" dirty="0" err="1" smtClean="0"/>
              <a:t>Number</a:t>
            </a:r>
            <a:r>
              <a:rPr lang="de-DE" dirty="0" smtClean="0"/>
              <a:t> b) {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return</a:t>
            </a:r>
            <a:r>
              <a:rPr lang="de-DE" dirty="0" smtClean="0"/>
              <a:t> …</a:t>
            </a:r>
            <a:endParaRPr lang="de-DE" dirty="0"/>
          </a:p>
          <a:p>
            <a:r>
              <a:rPr lang="de-DE" dirty="0" smtClean="0"/>
              <a:t>}</a:t>
            </a:r>
          </a:p>
          <a:p>
            <a:endParaRPr lang="de-DE" dirty="0"/>
          </a:p>
          <a:p>
            <a:r>
              <a:rPr lang="de-DE" dirty="0" err="1" smtClean="0"/>
              <a:t>Number</a:t>
            </a:r>
            <a:r>
              <a:rPr lang="de-DE" dirty="0" smtClean="0"/>
              <a:t> a;</a:t>
            </a:r>
          </a:p>
          <a:p>
            <a:r>
              <a:rPr lang="de-DE" dirty="0" err="1" smtClean="0"/>
              <a:t>Number</a:t>
            </a:r>
            <a:r>
              <a:rPr lang="de-DE" dirty="0" smtClean="0"/>
              <a:t> b;</a:t>
            </a:r>
          </a:p>
          <a:p>
            <a:r>
              <a:rPr lang="de-DE" dirty="0" err="1" smtClean="0"/>
              <a:t>Number</a:t>
            </a:r>
            <a:r>
              <a:rPr lang="de-DE" dirty="0" smtClean="0"/>
              <a:t> c = a + b;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Operator </a:t>
            </a:r>
            <a:r>
              <a:rPr lang="de-DE" dirty="0" err="1" smtClean="0"/>
              <a:t>overloading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7489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lass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{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++(); // ++</a:t>
            </a:r>
            <a:r>
              <a:rPr lang="de-DE" dirty="0" err="1" smtClean="0"/>
              <a:t>num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++(</a:t>
            </a:r>
            <a:r>
              <a:rPr lang="de-DE" dirty="0" err="1" smtClean="0"/>
              <a:t>int</a:t>
            </a:r>
            <a:r>
              <a:rPr lang="de-DE" dirty="0" smtClean="0"/>
              <a:t>); // </a:t>
            </a:r>
            <a:r>
              <a:rPr lang="de-DE" dirty="0" err="1" smtClean="0"/>
              <a:t>num</a:t>
            </a:r>
            <a:r>
              <a:rPr lang="de-DE" dirty="0" smtClean="0"/>
              <a:t>++;</a:t>
            </a:r>
            <a:endParaRPr lang="de-DE" dirty="0"/>
          </a:p>
          <a:p>
            <a:r>
              <a:rPr lang="de-DE" dirty="0" smtClean="0"/>
              <a:t>};</a:t>
            </a:r>
          </a:p>
          <a:p>
            <a:endParaRPr lang="de-DE" dirty="0"/>
          </a:p>
          <a:p>
            <a:r>
              <a:rPr lang="de-DE" dirty="0" err="1" smtClean="0"/>
              <a:t>for</a:t>
            </a:r>
            <a:r>
              <a:rPr lang="de-DE" dirty="0" smtClean="0"/>
              <a:t> (</a:t>
            </a:r>
            <a:r>
              <a:rPr lang="de-DE" dirty="0" err="1" smtClean="0"/>
              <a:t>Number</a:t>
            </a:r>
            <a:r>
              <a:rPr lang="de-DE" dirty="0" smtClean="0"/>
              <a:t> i = 0; i &lt; 10; i++) { }</a:t>
            </a:r>
          </a:p>
          <a:p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 i = 0; i &lt; 10; ++i) { </a:t>
            </a:r>
            <a:r>
              <a:rPr lang="de-DE" dirty="0" smtClean="0"/>
              <a:t>} // </a:t>
            </a: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++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overloaded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Operator </a:t>
            </a:r>
            <a:r>
              <a:rPr lang="de-DE" dirty="0" err="1" smtClean="0"/>
              <a:t>overloading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512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New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Same </a:t>
            </a:r>
            <a:r>
              <a:rPr lang="de-DE" dirty="0" err="1" smtClean="0"/>
              <a:t>syntax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int</a:t>
            </a:r>
            <a:r>
              <a:rPr lang="de-DE" dirty="0" smtClean="0"/>
              <a:t> a = 3;</a:t>
            </a:r>
          </a:p>
          <a:p>
            <a:r>
              <a:rPr lang="de-DE" dirty="0" err="1" smtClean="0"/>
              <a:t>Int</a:t>
            </a:r>
            <a:r>
              <a:rPr lang="de-DE" dirty="0" smtClean="0"/>
              <a:t>&amp; b = a;</a:t>
            </a:r>
          </a:p>
          <a:p>
            <a:r>
              <a:rPr lang="de-DE" dirty="0" smtClean="0"/>
              <a:t>b = 4;</a:t>
            </a:r>
          </a:p>
          <a:p>
            <a:r>
              <a:rPr lang="de-DE" dirty="0" smtClean="0"/>
              <a:t>// a == 4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207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/>
              <a:t>reference_test</a:t>
            </a:r>
            <a:r>
              <a:rPr lang="de-DE" dirty="0" smtClean="0"/>
              <a:t>(</a:t>
            </a:r>
            <a:r>
              <a:rPr lang="de-DE" dirty="0" err="1" smtClean="0"/>
              <a:t>int</a:t>
            </a:r>
            <a:r>
              <a:rPr lang="de-DE" dirty="0" smtClean="0"/>
              <a:t>&amp; b) {</a:t>
            </a:r>
          </a:p>
          <a:p>
            <a:r>
              <a:rPr lang="de-DE" dirty="0" smtClean="0"/>
              <a:t>	b = 4;</a:t>
            </a:r>
            <a:endParaRPr lang="de-DE" dirty="0"/>
          </a:p>
          <a:p>
            <a:r>
              <a:rPr lang="de-DE" dirty="0" smtClean="0"/>
              <a:t>}</a:t>
            </a:r>
          </a:p>
          <a:p>
            <a:endParaRPr lang="de-DE" dirty="0"/>
          </a:p>
          <a:p>
            <a:r>
              <a:rPr lang="de-DE" dirty="0" err="1" smtClean="0"/>
              <a:t>int</a:t>
            </a:r>
            <a:r>
              <a:rPr lang="de-DE" dirty="0" smtClean="0"/>
              <a:t> a = 3;</a:t>
            </a:r>
          </a:p>
          <a:p>
            <a:r>
              <a:rPr lang="de-DE" dirty="0" err="1" smtClean="0"/>
              <a:t>reference_test</a:t>
            </a:r>
            <a:r>
              <a:rPr lang="de-DE" dirty="0" smtClean="0"/>
              <a:t>(a);</a:t>
            </a:r>
          </a:p>
          <a:p>
            <a:r>
              <a:rPr lang="de-DE" dirty="0" smtClean="0"/>
              <a:t>// a == 4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519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theory just an unchangeable reference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a hardware level concept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often be removed by the optimizer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practice works like restricted pointers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Added to support map implementations</a:t>
            </a:r>
          </a:p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r>
              <a:rPr lang="de-DE" dirty="0" smtClean="0"/>
              <a:t> {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</a:t>
            </a:r>
            <a:r>
              <a:rPr lang="de-DE" dirty="0" smtClean="0"/>
              <a:t>&amp; </a:t>
            </a:r>
            <a:r>
              <a:rPr lang="de-DE" dirty="0" err="1" smtClean="0"/>
              <a:t>operator</a:t>
            </a:r>
            <a:r>
              <a:rPr lang="de-DE" dirty="0" smtClean="0"/>
              <a:t>[](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);</a:t>
            </a:r>
            <a:endParaRPr lang="de-DE" dirty="0"/>
          </a:p>
          <a:p>
            <a:r>
              <a:rPr lang="de-DE" dirty="0" smtClean="0"/>
              <a:t>};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431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const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 a = 3;</a:t>
            </a:r>
          </a:p>
          <a:p>
            <a:endParaRPr lang="de-DE" dirty="0" smtClean="0"/>
          </a:p>
          <a:p>
            <a:r>
              <a:rPr lang="de-DE" dirty="0" smtClean="0"/>
              <a:t>a = 4;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Constness</a:t>
            </a:r>
            <a:endParaRPr lang="de-DE" dirty="0"/>
          </a:p>
        </p:txBody>
      </p:sp>
      <p:pic>
        <p:nvPicPr>
          <p:cNvPr id="10244" name="Picture 4" descr="http://i283.photobucket.com/albums/kk320/Ldnx10/bang_logo_small.gif~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868169" cy="64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64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/>
              <a:t>bla</a:t>
            </a:r>
            <a:r>
              <a:rPr lang="de-DE" dirty="0" smtClean="0"/>
              <a:t>(</a:t>
            </a:r>
            <a:r>
              <a:rPr lang="de-DE" dirty="0" err="1" smtClean="0"/>
              <a:t>const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 a) {</a:t>
            </a:r>
          </a:p>
          <a:p>
            <a:r>
              <a:rPr lang="de-DE" dirty="0" smtClean="0"/>
              <a:t>	a = 4;</a:t>
            </a:r>
            <a:endParaRPr lang="de-DE" dirty="0"/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Constness</a:t>
            </a:r>
            <a:endParaRPr lang="de-DE" dirty="0"/>
          </a:p>
        </p:txBody>
      </p:sp>
      <p:pic>
        <p:nvPicPr>
          <p:cNvPr id="11266" name="Picture 2" descr="http://i283.photobucket.com/albums/kk320/Ldnx10/bang_logo_small.gif~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82241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04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const</a:t>
            </a:r>
            <a:r>
              <a:rPr lang="de-DE" dirty="0" smtClean="0"/>
              <a:t> </a:t>
            </a:r>
            <a:r>
              <a:rPr lang="de-DE" dirty="0" err="1" smtClean="0"/>
              <a:t>char</a:t>
            </a:r>
            <a:r>
              <a:rPr lang="de-DE" dirty="0" smtClean="0"/>
              <a:t>* bla1 = „</a:t>
            </a:r>
            <a:r>
              <a:rPr lang="de-DE" dirty="0" err="1" smtClean="0"/>
              <a:t>bla</a:t>
            </a:r>
            <a:r>
              <a:rPr lang="de-DE" dirty="0" smtClean="0"/>
              <a:t>“;</a:t>
            </a:r>
          </a:p>
          <a:p>
            <a:endParaRPr lang="de-DE" dirty="0"/>
          </a:p>
          <a:p>
            <a:r>
              <a:rPr lang="de-DE" dirty="0" err="1" smtClean="0"/>
              <a:t>char</a:t>
            </a:r>
            <a:r>
              <a:rPr lang="de-DE" dirty="0" smtClean="0"/>
              <a:t>* </a:t>
            </a:r>
            <a:r>
              <a:rPr lang="de-DE" dirty="0" err="1" smtClean="0"/>
              <a:t>const</a:t>
            </a:r>
            <a:r>
              <a:rPr lang="de-DE" dirty="0" smtClean="0"/>
              <a:t> bla2 = „</a:t>
            </a:r>
            <a:r>
              <a:rPr lang="de-DE" dirty="0" err="1" smtClean="0"/>
              <a:t>bla</a:t>
            </a:r>
            <a:r>
              <a:rPr lang="de-DE" dirty="0" smtClean="0"/>
              <a:t>“;</a:t>
            </a:r>
          </a:p>
          <a:p>
            <a:endParaRPr lang="de-DE" dirty="0"/>
          </a:p>
          <a:p>
            <a:r>
              <a:rPr lang="de-DE" dirty="0" smtClean="0"/>
              <a:t>bla1 = „</a:t>
            </a:r>
            <a:r>
              <a:rPr lang="de-DE" dirty="0" err="1" smtClean="0"/>
              <a:t>blub</a:t>
            </a:r>
            <a:r>
              <a:rPr lang="de-DE" dirty="0" smtClean="0"/>
              <a:t>“;</a:t>
            </a:r>
          </a:p>
          <a:p>
            <a:endParaRPr lang="de-DE" dirty="0"/>
          </a:p>
          <a:p>
            <a:r>
              <a:rPr lang="de-DE" dirty="0" smtClean="0"/>
              <a:t>bla2[0] = ‚g‘;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Constness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7359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/>
              <a:t>bla</a:t>
            </a:r>
            <a:r>
              <a:rPr lang="de-DE" dirty="0" smtClean="0"/>
              <a:t>(</a:t>
            </a:r>
            <a:r>
              <a:rPr lang="de-DE" dirty="0" err="1" smtClean="0"/>
              <a:t>const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&amp; a) {</a:t>
            </a:r>
          </a:p>
          <a:p>
            <a:r>
              <a:rPr lang="de-DE" dirty="0" smtClean="0"/>
              <a:t>	…</a:t>
            </a:r>
            <a:endParaRPr lang="de-DE" dirty="0"/>
          </a:p>
          <a:p>
            <a:r>
              <a:rPr lang="de-DE" dirty="0" smtClean="0"/>
              <a:t>}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Hint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: Do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Copying</a:t>
            </a:r>
            <a:r>
              <a:rPr lang="de-DE" dirty="0" smtClean="0"/>
              <a:t> a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pointer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Constness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055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class</a:t>
            </a:r>
            <a:r>
              <a:rPr lang="de-DE" dirty="0" smtClean="0"/>
              <a:t> A {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void</a:t>
            </a:r>
            <a:r>
              <a:rPr lang="de-DE" dirty="0" smtClean="0"/>
              <a:t> method1() </a:t>
            </a:r>
            <a:r>
              <a:rPr lang="de-DE" dirty="0" err="1" smtClean="0"/>
              <a:t>const</a:t>
            </a:r>
            <a:r>
              <a:rPr lang="de-DE" dirty="0" smtClean="0"/>
              <a:t> {</a:t>
            </a:r>
          </a:p>
          <a:p>
            <a:r>
              <a:rPr lang="de-DE" dirty="0" smtClean="0"/>
              <a:t>		a = 3;</a:t>
            </a:r>
            <a:endParaRPr lang="de-DE" dirty="0"/>
          </a:p>
          <a:p>
            <a:r>
              <a:rPr lang="de-DE" dirty="0" smtClean="0"/>
              <a:t>	}</a:t>
            </a:r>
          </a:p>
          <a:p>
            <a:endParaRPr lang="de-DE" dirty="0" smtClean="0"/>
          </a:p>
          <a:p>
            <a:r>
              <a:rPr lang="de-DE" dirty="0"/>
              <a:t>	</a:t>
            </a:r>
            <a:r>
              <a:rPr lang="de-DE" dirty="0" err="1" smtClean="0"/>
              <a:t>void</a:t>
            </a:r>
            <a:r>
              <a:rPr lang="de-DE" dirty="0" smtClean="0"/>
              <a:t> method2() </a:t>
            </a:r>
            <a:r>
              <a:rPr lang="de-DE" dirty="0" err="1" smtClean="0"/>
              <a:t>const</a:t>
            </a:r>
            <a:r>
              <a:rPr lang="de-DE" dirty="0" smtClean="0"/>
              <a:t> {</a:t>
            </a:r>
          </a:p>
          <a:p>
            <a:r>
              <a:rPr lang="de-DE" dirty="0" smtClean="0"/>
              <a:t>		b = 3;</a:t>
            </a:r>
            <a:endParaRPr lang="de-DE" dirty="0"/>
          </a:p>
          <a:p>
            <a:r>
              <a:rPr lang="de-DE" dirty="0" smtClean="0"/>
              <a:t>	}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int</a:t>
            </a:r>
            <a:r>
              <a:rPr lang="de-DE" dirty="0" smtClean="0"/>
              <a:t> a;</a:t>
            </a:r>
          </a:p>
          <a:p>
            <a:r>
              <a:rPr lang="de-DE" dirty="0"/>
              <a:t>	</a:t>
            </a:r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 b;</a:t>
            </a:r>
            <a:endParaRPr lang="de-DE" dirty="0"/>
          </a:p>
          <a:p>
            <a:r>
              <a:rPr lang="de-DE" dirty="0" smtClean="0"/>
              <a:t>};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Constness</a:t>
            </a:r>
            <a:endParaRPr lang="de-DE" dirty="0"/>
          </a:p>
        </p:txBody>
      </p:sp>
      <p:pic>
        <p:nvPicPr>
          <p:cNvPr id="5" name="Picture 2" descr="http://i283.photobucket.com/albums/kk320/Ldnx10/bang_logo_small.gif~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682241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0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Rotations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3284984"/>
            <a:ext cx="1728192" cy="1521842"/>
          </a:xfrm>
          <a:prstGeom prst="rect">
            <a:avLst/>
          </a:prstGeom>
        </p:spPr>
      </p:pic>
      <p:pic>
        <p:nvPicPr>
          <p:cNvPr id="6" name="Inhaltsplatzhalt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 rot="3136199">
            <a:off x="5527503" y="3369189"/>
            <a:ext cx="1744871" cy="153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 bwMode="auto">
          <a:xfrm>
            <a:off x="6444208" y="3068960"/>
            <a:ext cx="1008112" cy="1296144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/>
          <p:cNvCxnSpPr/>
          <p:nvPr/>
        </p:nvCxnSpPr>
        <p:spPr bwMode="auto">
          <a:xfrm flipH="1">
            <a:off x="5258436" y="3068960"/>
            <a:ext cx="1185772" cy="936104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40972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class</a:t>
            </a:r>
            <a:r>
              <a:rPr lang="de-DE" dirty="0" smtClean="0"/>
              <a:t> A {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void</a:t>
            </a:r>
            <a:r>
              <a:rPr lang="de-DE" dirty="0" smtClean="0"/>
              <a:t> method1() </a:t>
            </a:r>
            <a:r>
              <a:rPr lang="de-DE" dirty="0" err="1" smtClean="0"/>
              <a:t>const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void</a:t>
            </a:r>
            <a:r>
              <a:rPr lang="de-DE" dirty="0" smtClean="0"/>
              <a:t> method1();</a:t>
            </a:r>
            <a:endParaRPr lang="de-DE" dirty="0"/>
          </a:p>
          <a:p>
            <a:r>
              <a:rPr lang="de-DE" dirty="0" smtClean="0"/>
              <a:t>};</a:t>
            </a:r>
          </a:p>
          <a:p>
            <a:endParaRPr lang="de-DE" dirty="0"/>
          </a:p>
          <a:p>
            <a:r>
              <a:rPr lang="de-DE" dirty="0" smtClean="0"/>
              <a:t>A </a:t>
            </a:r>
            <a:r>
              <a:rPr lang="de-DE" dirty="0" err="1" smtClean="0"/>
              <a:t>a</a:t>
            </a:r>
            <a:r>
              <a:rPr lang="de-DE" dirty="0" smtClean="0"/>
              <a:t>;</a:t>
            </a:r>
          </a:p>
          <a:p>
            <a:r>
              <a:rPr lang="de-DE" dirty="0" smtClean="0"/>
              <a:t>a.method1();</a:t>
            </a:r>
          </a:p>
          <a:p>
            <a:endParaRPr lang="de-DE" dirty="0"/>
          </a:p>
          <a:p>
            <a:r>
              <a:rPr lang="de-DE" dirty="0" err="1" smtClean="0"/>
              <a:t>const</a:t>
            </a:r>
            <a:r>
              <a:rPr lang="de-DE" dirty="0" smtClean="0"/>
              <a:t> A b;</a:t>
            </a:r>
          </a:p>
          <a:p>
            <a:r>
              <a:rPr lang="de-DE" dirty="0" smtClean="0"/>
              <a:t>b.method1();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Constness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6850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template</a:t>
            </a:r>
            <a:r>
              <a:rPr lang="de-DE" dirty="0" smtClean="0"/>
              <a:t>&lt;</a:t>
            </a:r>
            <a:r>
              <a:rPr lang="de-DE" dirty="0" err="1" smtClean="0"/>
              <a:t>class</a:t>
            </a:r>
            <a:r>
              <a:rPr lang="de-DE" dirty="0" smtClean="0"/>
              <a:t> T&gt; </a:t>
            </a:r>
            <a:r>
              <a:rPr lang="de-DE" dirty="0" err="1" smtClean="0"/>
              <a:t>class</a:t>
            </a:r>
            <a:r>
              <a:rPr lang="de-DE" dirty="0" smtClean="0"/>
              <a:t> A {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void</a:t>
            </a:r>
            <a:r>
              <a:rPr lang="de-DE" dirty="0" smtClean="0"/>
              <a:t> method1() {</a:t>
            </a:r>
          </a:p>
          <a:p>
            <a:endParaRPr lang="de-DE" dirty="0"/>
          </a:p>
          <a:p>
            <a:r>
              <a:rPr lang="de-DE" dirty="0" smtClean="0"/>
              <a:t>	}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void</a:t>
            </a:r>
            <a:r>
              <a:rPr lang="de-DE" dirty="0" smtClean="0"/>
              <a:t> method2();</a:t>
            </a:r>
            <a:endParaRPr lang="de-DE" dirty="0"/>
          </a:p>
          <a:p>
            <a:r>
              <a:rPr lang="de-DE" dirty="0" smtClean="0"/>
              <a:t>};</a:t>
            </a:r>
          </a:p>
          <a:p>
            <a:endParaRPr lang="de-DE" dirty="0"/>
          </a:p>
          <a:p>
            <a:r>
              <a:rPr lang="de-DE" dirty="0" smtClean="0"/>
              <a:t>A&lt;</a:t>
            </a:r>
            <a:r>
              <a:rPr lang="de-DE" dirty="0" err="1" smtClean="0"/>
              <a:t>int</a:t>
            </a:r>
            <a:r>
              <a:rPr lang="de-DE" dirty="0" smtClean="0"/>
              <a:t>&gt; a;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de-DE" dirty="0"/>
          </a:p>
        </p:txBody>
      </p:sp>
      <p:pic>
        <p:nvPicPr>
          <p:cNvPr id="5" name="Picture 2" descr="http://i283.photobucket.com/albums/kk320/Ldnx10/bang_logo_small.gif~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6"/>
            <a:ext cx="682241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227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template</a:t>
            </a:r>
            <a:r>
              <a:rPr lang="de-DE" dirty="0" smtClean="0"/>
              <a:t>&lt;</a:t>
            </a:r>
            <a:r>
              <a:rPr lang="de-DE" dirty="0" err="1" smtClean="0"/>
              <a:t>int</a:t>
            </a:r>
            <a:r>
              <a:rPr lang="de-DE" dirty="0" smtClean="0"/>
              <a:t> i&gt; </a:t>
            </a:r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/>
              <a:t>bla</a:t>
            </a:r>
            <a:r>
              <a:rPr lang="de-DE" dirty="0" smtClean="0"/>
              <a:t>() { … }</a:t>
            </a:r>
          </a:p>
          <a:p>
            <a:endParaRPr lang="de-DE" dirty="0"/>
          </a:p>
          <a:p>
            <a:r>
              <a:rPr lang="de-DE" dirty="0" err="1" smtClean="0"/>
              <a:t>bla</a:t>
            </a:r>
            <a:r>
              <a:rPr lang="de-DE" dirty="0" smtClean="0"/>
              <a:t>&lt;3&gt;();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772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// </a:t>
            </a:r>
            <a:r>
              <a:rPr lang="de-DE" dirty="0" err="1" smtClean="0"/>
              <a:t>functions.h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void</a:t>
            </a:r>
            <a:r>
              <a:rPr lang="de-DE" dirty="0" smtClean="0"/>
              <a:t> func1() { }</a:t>
            </a:r>
          </a:p>
          <a:p>
            <a:endParaRPr lang="de-DE" dirty="0" smtClean="0"/>
          </a:p>
          <a:p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void</a:t>
            </a:r>
            <a:r>
              <a:rPr lang="de-DE" dirty="0" smtClean="0"/>
              <a:t> func2() { }</a:t>
            </a:r>
          </a:p>
          <a:p>
            <a:endParaRPr lang="de-DE" dirty="0" smtClean="0"/>
          </a:p>
          <a:p>
            <a:r>
              <a:rPr lang="de-DE" dirty="0" smtClean="0"/>
              <a:t>inline </a:t>
            </a:r>
            <a:r>
              <a:rPr lang="de-DE" dirty="0" err="1" smtClean="0"/>
              <a:t>void</a:t>
            </a:r>
            <a:r>
              <a:rPr lang="de-DE" dirty="0" smtClean="0"/>
              <a:t> func3() { }</a:t>
            </a:r>
          </a:p>
          <a:p>
            <a:endParaRPr lang="de-DE" dirty="0" smtClean="0"/>
          </a:p>
          <a:p>
            <a:r>
              <a:rPr lang="de-DE" dirty="0" err="1" smtClean="0"/>
              <a:t>namespace</a:t>
            </a:r>
            <a:r>
              <a:rPr lang="de-DE" dirty="0" smtClean="0"/>
              <a:t> {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void</a:t>
            </a:r>
            <a:r>
              <a:rPr lang="de-DE" dirty="0" smtClean="0"/>
              <a:t> func4() { }</a:t>
            </a:r>
            <a:endParaRPr lang="de-DE" dirty="0"/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static</a:t>
            </a:r>
            <a:endParaRPr lang="de-DE" dirty="0"/>
          </a:p>
        </p:txBody>
      </p:sp>
      <p:pic>
        <p:nvPicPr>
          <p:cNvPr id="5" name="Picture 2" descr="http://i283.photobucket.com/albums/kk320/Ldnx10/bang_logo_small.gif~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32856"/>
            <a:ext cx="682241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1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TrueType </a:t>
            </a:r>
            <a:r>
              <a:rPr lang="de-DE" dirty="0" err="1" smtClean="0"/>
              <a:t>format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Line </a:t>
            </a:r>
            <a:r>
              <a:rPr lang="de-DE" dirty="0" err="1" smtClean="0"/>
              <a:t>segments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smtClean="0"/>
              <a:t>Bézier </a:t>
            </a:r>
            <a:r>
              <a:rPr lang="de-DE" dirty="0" err="1" smtClean="0"/>
              <a:t>curves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Kerning</a:t>
            </a:r>
            <a:endParaRPr lang="de-DE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VA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Pixel </a:t>
            </a:r>
            <a:r>
              <a:rPr lang="de-DE" dirty="0" err="1" smtClean="0"/>
              <a:t>snapping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en-US" dirty="0"/>
              <a:t>TrueType systems include a virtual </a:t>
            </a:r>
            <a:r>
              <a:rPr lang="en-US" dirty="0" smtClean="0"/>
              <a:t>machine</a:t>
            </a:r>
            <a:br>
              <a:rPr lang="en-US" dirty="0" smtClean="0"/>
            </a:br>
            <a:r>
              <a:rPr lang="en-US" dirty="0" smtClean="0"/>
              <a:t>that executes </a:t>
            </a:r>
            <a:r>
              <a:rPr lang="en-US" dirty="0"/>
              <a:t>programs inside the </a:t>
            </a:r>
            <a:r>
              <a:rPr lang="en-US" dirty="0" smtClean="0"/>
              <a:t>font”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Unicode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More </a:t>
            </a:r>
            <a:r>
              <a:rPr lang="de-DE" dirty="0" err="1"/>
              <a:t>than</a:t>
            </a:r>
            <a:r>
              <a:rPr lang="de-DE" dirty="0"/>
              <a:t> 110,000 </a:t>
            </a:r>
            <a:r>
              <a:rPr lang="de-DE" dirty="0" err="1"/>
              <a:t>characters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24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Subpixel</a:t>
            </a:r>
            <a:r>
              <a:rPr lang="de-DE" dirty="0" smtClean="0"/>
              <a:t> Rendering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26" y="2163346"/>
            <a:ext cx="7066160" cy="361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2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Bitmap Fonts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48880"/>
            <a:ext cx="4756656" cy="339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7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Freetype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www.freetype.org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stb_truetype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github.com/nothings/stb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Font </a:t>
            </a:r>
            <a:r>
              <a:rPr lang="de-DE" dirty="0" err="1" smtClean="0"/>
              <a:t>Libs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465424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804</Words>
  <Application>Microsoft Office PowerPoint</Application>
  <PresentationFormat>Bildschirmpräsentation (4:3)</PresentationFormat>
  <Paragraphs>327</Paragraphs>
  <Slides>53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8" baseType="lpstr">
      <vt:lpstr>Arial</vt:lpstr>
      <vt:lpstr>Stafford</vt:lpstr>
      <vt:lpstr>Times New Roman</vt:lpstr>
      <vt:lpstr>Wingdings</vt:lpstr>
      <vt:lpstr>1_H0</vt:lpstr>
      <vt:lpstr>Game Technology</vt:lpstr>
      <vt:lpstr>Preliminary timetable</vt:lpstr>
      <vt:lpstr>2D Rendering</vt:lpstr>
      <vt:lpstr>Scaling</vt:lpstr>
      <vt:lpstr>Rotations</vt:lpstr>
      <vt:lpstr>Fonts</vt:lpstr>
      <vt:lpstr>Subpixel Rendering</vt:lpstr>
      <vt:lpstr>Bitmap Fonts</vt:lpstr>
      <vt:lpstr>Font Libs</vt:lpstr>
      <vt:lpstr>„Raycasting“</vt:lpstr>
      <vt:lpstr>„Raycasting“</vt:lpstr>
      <vt:lpstr>„Raycasting“</vt:lpstr>
      <vt:lpstr>„Raycasting“</vt:lpstr>
      <vt:lpstr>Raytracing</vt:lpstr>
      <vt:lpstr>Raytracing</vt:lpstr>
      <vt:lpstr>Raytracing</vt:lpstr>
      <vt:lpstr>Rasterisierung</vt:lpstr>
      <vt:lpstr>Rasterisation</vt:lpstr>
      <vt:lpstr>Rasterisation &amp; Raytracing</vt:lpstr>
      <vt:lpstr>Rasterisation</vt:lpstr>
      <vt:lpstr>Perspective</vt:lpstr>
      <vt:lpstr>Offset from camera</vt:lpstr>
      <vt:lpstr>Camera Rotations</vt:lpstr>
      <vt:lpstr>Camera Rotations</vt:lpstr>
      <vt:lpstr>Camera Rotations</vt:lpstr>
      <vt:lpstr>Lines</vt:lpstr>
      <vt:lpstr>Digital differential analyzer</vt:lpstr>
      <vt:lpstr>Bresenham</vt:lpstr>
      <vt:lpstr>Triangles</vt:lpstr>
      <vt:lpstr>Triangle Rasterisation</vt:lpstr>
      <vt:lpstr>Mesh structure</vt:lpstr>
      <vt:lpstr>Backface Culling</vt:lpstr>
      <vt:lpstr>Textures</vt:lpstr>
      <vt:lpstr>Depth Sorting</vt:lpstr>
      <vt:lpstr>Frustum Culling</vt:lpstr>
      <vt:lpstr>Hierarchical Scenes</vt:lpstr>
      <vt:lpstr>Quake</vt:lpstr>
      <vt:lpstr>Optimization</vt:lpstr>
      <vt:lpstr>Occlusion Culling</vt:lpstr>
      <vt:lpstr>Operator overloading</vt:lpstr>
      <vt:lpstr>Operator overloading</vt:lpstr>
      <vt:lpstr>References</vt:lpstr>
      <vt:lpstr>References</vt:lpstr>
      <vt:lpstr>References</vt:lpstr>
      <vt:lpstr>Constness</vt:lpstr>
      <vt:lpstr>Constness</vt:lpstr>
      <vt:lpstr>Constness</vt:lpstr>
      <vt:lpstr>Constness</vt:lpstr>
      <vt:lpstr>Constness</vt:lpstr>
      <vt:lpstr>Constness</vt:lpstr>
      <vt:lpstr>Templates</vt:lpstr>
      <vt:lpstr>Templates</vt:lpstr>
      <vt:lpstr>static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Robert Konrad</cp:lastModifiedBy>
  <cp:revision>307</cp:revision>
  <dcterms:modified xsi:type="dcterms:W3CDTF">2014-10-31T14:14:31Z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