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62"/>
  </p:notesMasterIdLst>
  <p:handoutMasterIdLst>
    <p:handoutMasterId r:id="rId63"/>
  </p:handoutMasterIdLst>
  <p:sldIdLst>
    <p:sldId id="325" r:id="rId2"/>
    <p:sldId id="347" r:id="rId3"/>
    <p:sldId id="348" r:id="rId4"/>
    <p:sldId id="349" r:id="rId5"/>
    <p:sldId id="350" r:id="rId6"/>
    <p:sldId id="356" r:id="rId7"/>
    <p:sldId id="401" r:id="rId8"/>
    <p:sldId id="402" r:id="rId9"/>
    <p:sldId id="400" r:id="rId10"/>
    <p:sldId id="351" r:id="rId11"/>
    <p:sldId id="354" r:id="rId12"/>
    <p:sldId id="352" r:id="rId13"/>
    <p:sldId id="403" r:id="rId14"/>
    <p:sldId id="404" r:id="rId15"/>
    <p:sldId id="406" r:id="rId16"/>
    <p:sldId id="405" r:id="rId17"/>
    <p:sldId id="407" r:id="rId18"/>
    <p:sldId id="361" r:id="rId19"/>
    <p:sldId id="408" r:id="rId20"/>
    <p:sldId id="410" r:id="rId21"/>
    <p:sldId id="411" r:id="rId22"/>
    <p:sldId id="412" r:id="rId23"/>
    <p:sldId id="409" r:id="rId24"/>
    <p:sldId id="364" r:id="rId25"/>
    <p:sldId id="360" r:id="rId26"/>
    <p:sldId id="413" r:id="rId27"/>
    <p:sldId id="414" r:id="rId28"/>
    <p:sldId id="365" r:id="rId29"/>
    <p:sldId id="399" r:id="rId30"/>
    <p:sldId id="396" r:id="rId31"/>
    <p:sldId id="397" r:id="rId32"/>
    <p:sldId id="398" r:id="rId33"/>
    <p:sldId id="368" r:id="rId34"/>
    <p:sldId id="372" r:id="rId35"/>
    <p:sldId id="369" r:id="rId36"/>
    <p:sldId id="371" r:id="rId37"/>
    <p:sldId id="415" r:id="rId38"/>
    <p:sldId id="373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388" r:id="rId54"/>
    <p:sldId id="389" r:id="rId55"/>
    <p:sldId id="390" r:id="rId56"/>
    <p:sldId id="393" r:id="rId57"/>
    <p:sldId id="394" r:id="rId58"/>
    <p:sldId id="391" r:id="rId59"/>
    <p:sldId id="392" r:id="rId60"/>
    <p:sldId id="395" r:id="rId61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66"/>
    <a:srgbClr val="FF0000"/>
    <a:srgbClr val="CC0000"/>
    <a:srgbClr val="173800"/>
    <a:srgbClr val="1D387B"/>
    <a:srgbClr val="FF660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7" autoAdjust="0"/>
    <p:restoredTop sz="97834" autoAdjust="0"/>
  </p:normalViewPr>
  <p:slideViewPr>
    <p:cSldViewPr>
      <p:cViewPr varScale="1">
        <p:scale>
          <a:sx n="128" d="100"/>
          <a:sy n="128" d="100"/>
        </p:scale>
        <p:origin x="1500" y="132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170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7740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Text Box 11"/>
          <p:cNvSpPr txBox="1">
            <a:spLocks noChangeArrowheads="1"/>
          </p:cNvSpPr>
          <p:nvPr userDrawn="1"/>
        </p:nvSpPr>
        <p:spPr bwMode="auto">
          <a:xfrm>
            <a:off x="250825" y="6642100"/>
            <a:ext cx="75596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smtClean="0">
                <a:solidFill>
                  <a:schemeClr val="folHlink"/>
                </a:solidFill>
              </a:rPr>
              <a:t>© author(s) of these slides including research results from the KOM research network and TU Darmstadt; otherwise it is specified at the respective slide</a:t>
            </a:r>
          </a:p>
        </p:txBody>
      </p:sp>
      <p:sp>
        <p:nvSpPr>
          <p:cNvPr id="1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</a:rPr>
              <a:t>7-Nov-14</a:t>
            </a:fld>
            <a:endParaRPr lang="de-DE" sz="1000" dirty="0">
              <a:solidFill>
                <a:schemeClr val="tx1"/>
              </a:solidFill>
            </a:endParaRPr>
          </a:p>
        </p:txBody>
      </p:sp>
      <p:pic>
        <p:nvPicPr>
          <p:cNvPr id="13" name="Picture 18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4388" y="692150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Mastertitelformat bearbeiten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Master-Untertitelformat bearbeiten</a:t>
            </a:r>
          </a:p>
        </p:txBody>
      </p:sp>
      <p:sp>
        <p:nvSpPr>
          <p:cNvPr id="20" name="Text Box 10"/>
          <p:cNvSpPr txBox="1">
            <a:spLocks noChangeArrowheads="1"/>
          </p:cNvSpPr>
          <p:nvPr userDrawn="1"/>
        </p:nvSpPr>
        <p:spPr bwMode="auto">
          <a:xfrm>
            <a:off x="5076825" y="6021388"/>
            <a:ext cx="381635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Prof. Dr.-Ing. Ralf Steinmetz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KOM - Multimedia Communications Lab</a:t>
            </a:r>
          </a:p>
        </p:txBody>
      </p:sp>
      <p:sp>
        <p:nvSpPr>
          <p:cNvPr id="14" name="Text Box 11"/>
          <p:cNvSpPr txBox="1">
            <a:spLocks noChangeArrowheads="1"/>
          </p:cNvSpPr>
          <p:nvPr userDrawn="1"/>
        </p:nvSpPr>
        <p:spPr bwMode="auto">
          <a:xfrm>
            <a:off x="7596336" y="6640375"/>
            <a:ext cx="1397293" cy="2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>
                <a:solidFill>
                  <a:schemeClr val="folHlink"/>
                </a:solidFill>
              </a:rPr>
              <a:t>Template</a:t>
            </a:r>
            <a:r>
              <a:rPr lang="en-US" sz="800" baseline="0" dirty="0" smtClean="0">
                <a:solidFill>
                  <a:schemeClr val="folHlink"/>
                </a:solidFill>
              </a:rPr>
              <a:t> all v.3.4</a:t>
            </a:r>
            <a:endParaRPr lang="en-US" sz="800" dirty="0" smtClean="0">
              <a:solidFill>
                <a:schemeClr val="folHlink"/>
              </a:solidFill>
            </a:endParaRPr>
          </a:p>
        </p:txBody>
      </p:sp>
      <p:sp>
        <p:nvSpPr>
          <p:cNvPr id="2" name="filename"/>
          <p:cNvSpPr txBox="1"/>
          <p:nvPr userDrawn="1"/>
        </p:nvSpPr>
        <p:spPr>
          <a:xfrm>
            <a:off x="254000" y="6477000"/>
            <a:ext cx="7620000" cy="23544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smtClean="0">
                <a:solidFill>
                  <a:srgbClr val="000000"/>
                </a:solidFill>
              </a:rPr>
              <a:t>PPT-for-all___v.3.4_office2010___2012.09.10.pptx</a:t>
            </a:r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10338"/>
            <a:ext cx="58689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buSzTx/>
              <a:buFontTx/>
              <a:buNone/>
              <a:defRPr sz="1000">
                <a:solidFill>
                  <a:srgbClr val="B5B5B5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2" name="Picture 8" descr="tud_logo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6299200" y="6524625"/>
            <a:ext cx="23764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B5B5B5"/>
                </a:solidFill>
              </a:rPr>
              <a:t>KOM – Multimedia Communications Lab  </a:t>
            </a:r>
            <a:endParaRPr lang="de-DE" sz="1000">
              <a:solidFill>
                <a:srgbClr val="B5B5B5"/>
              </a:solidFill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‹Nr.›</a:t>
            </a:fld>
            <a:endParaRPr lang="de-DE" sz="100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>
              <a:solidFill>
                <a:srgbClr val="B5B5B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Game Technology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Lecture </a:t>
            </a:r>
            <a:r>
              <a:rPr lang="en-US" dirty="0" smtClean="0"/>
              <a:t>4 </a:t>
            </a:r>
            <a:r>
              <a:rPr lang="de-DE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07</a:t>
            </a:r>
            <a:r>
              <a:rPr lang="en-US" dirty="0" smtClean="0"/>
              <a:t>.11.2014</a:t>
            </a:r>
            <a:endParaRPr lang="en-US" dirty="0" smtClean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0825" y="5990065"/>
            <a:ext cx="149618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 err="1" smtClean="0">
                <a:solidFill>
                  <a:schemeClr val="tx1"/>
                </a:solidFill>
              </a:rPr>
              <a:t>Dipl</a:t>
            </a:r>
            <a:r>
              <a:rPr lang="en-US" sz="1000" dirty="0" smtClean="0">
                <a:solidFill>
                  <a:schemeClr val="tx1"/>
                </a:solidFill>
              </a:rPr>
              <a:t>-Inf. Robert </a:t>
            </a:r>
            <a:r>
              <a:rPr lang="en-US" sz="1000" dirty="0" err="1" smtClean="0">
                <a:solidFill>
                  <a:schemeClr val="tx1"/>
                </a:solidFill>
              </a:rPr>
              <a:t>Konrad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 smtClean="0">
                <a:solidFill>
                  <a:schemeClr val="tx1"/>
                </a:solidFill>
              </a:rPr>
              <a:t>Dr.-</a:t>
            </a:r>
            <a:r>
              <a:rPr lang="en-US" sz="1000" dirty="0" err="1" smtClean="0">
                <a:solidFill>
                  <a:schemeClr val="tx1"/>
                </a:solidFill>
              </a:rPr>
              <a:t>Ing</a:t>
            </a:r>
            <a:r>
              <a:rPr lang="en-US" sz="1000" dirty="0" smtClean="0">
                <a:solidFill>
                  <a:schemeClr val="tx1"/>
                </a:solidFill>
              </a:rPr>
              <a:t>. Florian </a:t>
            </a:r>
            <a:r>
              <a:rPr lang="en-US" sz="1000" dirty="0" err="1" smtClean="0">
                <a:solidFill>
                  <a:schemeClr val="tx1"/>
                </a:solidFill>
              </a:rPr>
              <a:t>Mehm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imbal_3_axes_rotation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76450" y="1484313"/>
            <a:ext cx="4989513" cy="4968875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Weird</a:t>
            </a:r>
            <a:r>
              <a:rPr lang="de-DE" dirty="0" smtClean="0"/>
              <a:t> </a:t>
            </a:r>
            <a:r>
              <a:rPr lang="de-DE" dirty="0" err="1" smtClean="0"/>
              <a:t>Rotations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46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9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Rotate</a:t>
            </a:r>
            <a:r>
              <a:rPr lang="de-DE" dirty="0" smtClean="0"/>
              <a:t> </a:t>
            </a:r>
            <a:r>
              <a:rPr lang="de-DE" dirty="0" err="1" smtClean="0"/>
              <a:t>around</a:t>
            </a:r>
            <a:r>
              <a:rPr lang="de-DE" dirty="0" smtClean="0"/>
              <a:t> x-</a:t>
            </a:r>
            <a:r>
              <a:rPr lang="de-DE" dirty="0" err="1" smtClean="0"/>
              <a:t>axis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Rotate</a:t>
            </a:r>
            <a:r>
              <a:rPr lang="de-DE" dirty="0" smtClean="0"/>
              <a:t> </a:t>
            </a:r>
            <a:r>
              <a:rPr lang="de-DE" dirty="0" err="1" smtClean="0"/>
              <a:t>around</a:t>
            </a:r>
            <a:r>
              <a:rPr lang="de-DE" dirty="0" smtClean="0"/>
              <a:t> y-</a:t>
            </a:r>
            <a:r>
              <a:rPr lang="de-DE" dirty="0" err="1" smtClean="0"/>
              <a:t>axis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Rotate</a:t>
            </a:r>
            <a:r>
              <a:rPr lang="de-DE" dirty="0" smtClean="0"/>
              <a:t> </a:t>
            </a:r>
            <a:r>
              <a:rPr lang="de-DE" dirty="0" err="1" smtClean="0"/>
              <a:t>around</a:t>
            </a:r>
            <a:r>
              <a:rPr lang="de-DE" dirty="0" smtClean="0"/>
              <a:t> z-</a:t>
            </a:r>
            <a:r>
              <a:rPr lang="de-DE" dirty="0" err="1" smtClean="0"/>
              <a:t>axis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or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Rotate</a:t>
            </a:r>
            <a:r>
              <a:rPr lang="de-DE" dirty="0" smtClean="0"/>
              <a:t> </a:t>
            </a:r>
            <a:r>
              <a:rPr lang="de-DE" dirty="0" err="1" smtClean="0"/>
              <a:t>around</a:t>
            </a:r>
            <a:r>
              <a:rPr lang="de-DE" dirty="0" smtClean="0"/>
              <a:t> z-</a:t>
            </a:r>
            <a:r>
              <a:rPr lang="de-DE" dirty="0" err="1" smtClean="0"/>
              <a:t>axis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Rotate</a:t>
            </a:r>
            <a:r>
              <a:rPr lang="de-DE" dirty="0" smtClean="0"/>
              <a:t> </a:t>
            </a:r>
            <a:r>
              <a:rPr lang="de-DE" dirty="0" err="1" smtClean="0"/>
              <a:t>around</a:t>
            </a:r>
            <a:r>
              <a:rPr lang="de-DE" dirty="0" smtClean="0"/>
              <a:t> y-</a:t>
            </a:r>
            <a:r>
              <a:rPr lang="de-DE" dirty="0" err="1" smtClean="0"/>
              <a:t>axis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Rotate</a:t>
            </a:r>
            <a:r>
              <a:rPr lang="de-DE" dirty="0" smtClean="0"/>
              <a:t> </a:t>
            </a:r>
            <a:r>
              <a:rPr lang="de-DE" dirty="0" err="1" smtClean="0"/>
              <a:t>around</a:t>
            </a:r>
            <a:r>
              <a:rPr lang="de-DE" dirty="0" smtClean="0"/>
              <a:t> x-</a:t>
            </a:r>
            <a:r>
              <a:rPr lang="de-DE" dirty="0" err="1" smtClean="0"/>
              <a:t>axis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or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…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Dependent</a:t>
            </a:r>
            <a:r>
              <a:rPr lang="de-DE" dirty="0" smtClean="0"/>
              <a:t> on </a:t>
            </a:r>
            <a:r>
              <a:rPr lang="de-DE" dirty="0" err="1" smtClean="0"/>
              <a:t>order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879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60848"/>
            <a:ext cx="3699317" cy="3668783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Gimbal</a:t>
            </a:r>
            <a:r>
              <a:rPr lang="de-DE" dirty="0" smtClean="0"/>
              <a:t> Lock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060848"/>
            <a:ext cx="3892594" cy="365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Camera</a:t>
            </a:r>
            <a:r>
              <a:rPr lang="de-DE" dirty="0" smtClean="0"/>
              <a:t> </a:t>
            </a:r>
            <a:r>
              <a:rPr lang="de-DE" dirty="0" err="1" smtClean="0"/>
              <a:t>Rotations</a:t>
            </a:r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 bwMode="auto">
          <a:xfrm flipV="1">
            <a:off x="3114333" y="2226894"/>
            <a:ext cx="0" cy="338437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 Verbindung mit Pfeil 9"/>
          <p:cNvCxnSpPr/>
          <p:nvPr/>
        </p:nvCxnSpPr>
        <p:spPr bwMode="auto">
          <a:xfrm>
            <a:off x="3114333" y="5611270"/>
            <a:ext cx="3888432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 flipH="1" flipV="1">
            <a:off x="1890197" y="2802958"/>
            <a:ext cx="1224136" cy="2808312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rade Verbindung mit Pfeil 13"/>
          <p:cNvCxnSpPr/>
          <p:nvPr/>
        </p:nvCxnSpPr>
        <p:spPr bwMode="auto">
          <a:xfrm flipV="1">
            <a:off x="3114333" y="4387134"/>
            <a:ext cx="3240360" cy="1224136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Geschweifte Klammer rechts 14"/>
          <p:cNvSpPr/>
          <p:nvPr/>
        </p:nvSpPr>
        <p:spPr bwMode="auto">
          <a:xfrm>
            <a:off x="6498709" y="4387134"/>
            <a:ext cx="216024" cy="122413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Geschweifte Klammer links 15"/>
          <p:cNvSpPr/>
          <p:nvPr/>
        </p:nvSpPr>
        <p:spPr bwMode="auto">
          <a:xfrm>
            <a:off x="1674173" y="2802958"/>
            <a:ext cx="216024" cy="280831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Geschweifte Klammer links 16"/>
          <p:cNvSpPr/>
          <p:nvPr/>
        </p:nvSpPr>
        <p:spPr bwMode="auto">
          <a:xfrm rot="5400000">
            <a:off x="2347359" y="1978834"/>
            <a:ext cx="237455" cy="1296491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Geschweifte Klammer rechts 17"/>
          <p:cNvSpPr/>
          <p:nvPr/>
        </p:nvSpPr>
        <p:spPr bwMode="auto">
          <a:xfrm rot="5400000">
            <a:off x="4630660" y="4175272"/>
            <a:ext cx="412627" cy="3323469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0" name="Gekrümmte Verbindung 19"/>
          <p:cNvCxnSpPr/>
          <p:nvPr/>
        </p:nvCxnSpPr>
        <p:spPr bwMode="auto">
          <a:xfrm rot="16200000" flipV="1">
            <a:off x="5159207" y="5006706"/>
            <a:ext cx="734789" cy="360040"/>
          </a:xfrm>
          <a:prstGeom prst="curvedConnector3">
            <a:avLst>
              <a:gd name="adj1" fmla="val 96666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krümmte Verbindung 22"/>
          <p:cNvCxnSpPr/>
          <p:nvPr/>
        </p:nvCxnSpPr>
        <p:spPr bwMode="auto">
          <a:xfrm rot="10800000" flipV="1">
            <a:off x="2322246" y="3437412"/>
            <a:ext cx="792087" cy="373658"/>
          </a:xfrm>
          <a:prstGeom prst="curvedConnector3">
            <a:avLst>
              <a:gd name="adj1" fmla="val 90886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feld 24"/>
          <p:cNvSpPr txBox="1"/>
          <p:nvPr/>
        </p:nvSpPr>
        <p:spPr>
          <a:xfrm>
            <a:off x="6606721" y="4836758"/>
            <a:ext cx="936104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sin</a:t>
            </a:r>
            <a:r>
              <a:rPr lang="el-GR" dirty="0">
                <a:solidFill>
                  <a:schemeClr val="tx1"/>
                </a:solidFill>
              </a:rPr>
              <a:t> α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466519" y="6012349"/>
            <a:ext cx="74090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c</a:t>
            </a:r>
            <a:r>
              <a:rPr lang="de-DE" dirty="0" smtClean="0">
                <a:solidFill>
                  <a:schemeClr val="tx1"/>
                </a:solidFill>
              </a:rPr>
              <a:t>os</a:t>
            </a:r>
            <a:r>
              <a:rPr lang="el-GR" dirty="0" smtClean="0">
                <a:solidFill>
                  <a:schemeClr val="tx1"/>
                </a:solidFill>
              </a:rPr>
              <a:t> </a:t>
            </a:r>
            <a:r>
              <a:rPr lang="el-GR" dirty="0">
                <a:solidFill>
                  <a:schemeClr val="tx1"/>
                </a:solidFill>
              </a:rPr>
              <a:t>α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933265" y="4029584"/>
            <a:ext cx="74090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cos </a:t>
            </a:r>
            <a:r>
              <a:rPr lang="el-GR" dirty="0">
                <a:solidFill>
                  <a:schemeClr val="tx1"/>
                </a:solidFill>
              </a:rPr>
              <a:t>α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127692" y="2204864"/>
            <a:ext cx="67678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sin </a:t>
            </a:r>
            <a:r>
              <a:rPr lang="el-GR" dirty="0">
                <a:solidFill>
                  <a:schemeClr val="tx1"/>
                </a:solidFill>
              </a:rPr>
              <a:t>α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3125415" y="2226894"/>
            <a:ext cx="65915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(0,1)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6996864" y="5436286"/>
            <a:ext cx="65915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(1,0)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239285" y="4011294"/>
            <a:ext cx="151515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(cos </a:t>
            </a:r>
            <a:r>
              <a:rPr lang="el-GR" dirty="0" smtClean="0">
                <a:solidFill>
                  <a:schemeClr val="tx1"/>
                </a:solidFill>
              </a:rPr>
              <a:t>α</a:t>
            </a:r>
            <a:r>
              <a:rPr lang="de-DE" dirty="0" smtClean="0">
                <a:solidFill>
                  <a:schemeClr val="tx1"/>
                </a:solidFill>
              </a:rPr>
              <a:t>, sin </a:t>
            </a:r>
            <a:r>
              <a:rPr lang="el-GR" dirty="0" smtClean="0">
                <a:solidFill>
                  <a:schemeClr val="tx1"/>
                </a:solidFill>
              </a:rPr>
              <a:t>α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259273" y="2508352"/>
            <a:ext cx="159210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(-sin </a:t>
            </a:r>
            <a:r>
              <a:rPr lang="el-GR" dirty="0" smtClean="0">
                <a:solidFill>
                  <a:schemeClr val="tx1"/>
                </a:solidFill>
              </a:rPr>
              <a:t>α</a:t>
            </a:r>
            <a:r>
              <a:rPr lang="de-DE" dirty="0" smtClean="0">
                <a:solidFill>
                  <a:schemeClr val="tx1"/>
                </a:solidFill>
              </a:rPr>
              <a:t>, cos </a:t>
            </a:r>
            <a:r>
              <a:rPr lang="el-GR" dirty="0" smtClean="0">
                <a:solidFill>
                  <a:schemeClr val="tx1"/>
                </a:solidFill>
              </a:rPr>
              <a:t>α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5357801" y="5038880"/>
            <a:ext cx="31771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tx1"/>
                </a:solidFill>
              </a:rPr>
              <a:t>α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559431" y="3461104"/>
            <a:ext cx="31771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tx1"/>
                </a:solidFill>
              </a:rPr>
              <a:t>α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068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Old Point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(</a:t>
            </a:r>
            <a:r>
              <a:rPr lang="de-DE" dirty="0" err="1" smtClean="0"/>
              <a:t>x,y</a:t>
            </a:r>
            <a:r>
              <a:rPr lang="de-DE" dirty="0" smtClean="0"/>
              <a:t>) = x(1,0) + y(0,1)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New Point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R(</a:t>
            </a:r>
            <a:r>
              <a:rPr lang="de-DE" dirty="0" err="1" smtClean="0"/>
              <a:t>x,y</a:t>
            </a:r>
            <a:r>
              <a:rPr lang="de-DE" dirty="0" smtClean="0"/>
              <a:t>,</a:t>
            </a:r>
            <a:r>
              <a:rPr lang="el-GR" dirty="0" smtClean="0"/>
              <a:t>α</a:t>
            </a:r>
            <a:r>
              <a:rPr lang="de-DE" dirty="0" smtClean="0"/>
              <a:t>) = x(cos </a:t>
            </a:r>
            <a:r>
              <a:rPr lang="el-GR" dirty="0" smtClean="0"/>
              <a:t>α</a:t>
            </a:r>
            <a:r>
              <a:rPr lang="de-DE" dirty="0" smtClean="0"/>
              <a:t>, sin</a:t>
            </a:r>
            <a:r>
              <a:rPr lang="el-GR" dirty="0"/>
              <a:t> </a:t>
            </a:r>
            <a:r>
              <a:rPr lang="el-GR" dirty="0" smtClean="0"/>
              <a:t>α</a:t>
            </a:r>
            <a:r>
              <a:rPr lang="de-DE" dirty="0" smtClean="0"/>
              <a:t>) + y(-sin</a:t>
            </a:r>
            <a:r>
              <a:rPr lang="el-GR" dirty="0"/>
              <a:t> </a:t>
            </a:r>
            <a:r>
              <a:rPr lang="el-GR" dirty="0" smtClean="0"/>
              <a:t>α</a:t>
            </a:r>
            <a:r>
              <a:rPr lang="de-DE" dirty="0" smtClean="0"/>
              <a:t>, cos</a:t>
            </a:r>
            <a:r>
              <a:rPr lang="el-GR" dirty="0"/>
              <a:t> </a:t>
            </a:r>
            <a:r>
              <a:rPr lang="el-GR" dirty="0" smtClean="0"/>
              <a:t>α</a:t>
            </a:r>
            <a:r>
              <a:rPr lang="de-DE" dirty="0" smtClean="0"/>
              <a:t>)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             = (x cos</a:t>
            </a:r>
            <a:r>
              <a:rPr lang="el-GR" dirty="0"/>
              <a:t> </a:t>
            </a:r>
            <a:r>
              <a:rPr lang="el-GR" dirty="0" smtClean="0"/>
              <a:t>α</a:t>
            </a:r>
            <a:r>
              <a:rPr lang="de-DE" dirty="0" smtClean="0"/>
              <a:t>, x sin</a:t>
            </a:r>
            <a:r>
              <a:rPr lang="el-GR" dirty="0"/>
              <a:t> </a:t>
            </a:r>
            <a:r>
              <a:rPr lang="el-GR" dirty="0" smtClean="0"/>
              <a:t>α</a:t>
            </a:r>
            <a:r>
              <a:rPr lang="de-DE" dirty="0" smtClean="0"/>
              <a:t>) + (-y sin</a:t>
            </a:r>
            <a:r>
              <a:rPr lang="el-GR" dirty="0"/>
              <a:t> </a:t>
            </a:r>
            <a:r>
              <a:rPr lang="el-GR" dirty="0" smtClean="0"/>
              <a:t>α</a:t>
            </a:r>
            <a:r>
              <a:rPr lang="de-DE" dirty="0" smtClean="0"/>
              <a:t>, y cos</a:t>
            </a:r>
            <a:r>
              <a:rPr lang="el-GR" dirty="0"/>
              <a:t> </a:t>
            </a:r>
            <a:r>
              <a:rPr lang="el-GR" dirty="0" smtClean="0"/>
              <a:t>α</a:t>
            </a:r>
            <a:r>
              <a:rPr lang="de-DE" dirty="0" smtClean="0"/>
              <a:t>)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             = (x cos</a:t>
            </a:r>
            <a:r>
              <a:rPr lang="el-GR" dirty="0"/>
              <a:t> </a:t>
            </a:r>
            <a:r>
              <a:rPr lang="el-GR" dirty="0" smtClean="0"/>
              <a:t>α</a:t>
            </a:r>
            <a:r>
              <a:rPr lang="de-DE" dirty="0" smtClean="0"/>
              <a:t> - y sin</a:t>
            </a:r>
            <a:r>
              <a:rPr lang="el-GR" dirty="0"/>
              <a:t> </a:t>
            </a:r>
            <a:r>
              <a:rPr lang="el-GR" dirty="0" smtClean="0"/>
              <a:t>α</a:t>
            </a:r>
            <a:r>
              <a:rPr lang="de-DE" dirty="0" smtClean="0"/>
              <a:t>, x sin</a:t>
            </a:r>
            <a:r>
              <a:rPr lang="el-GR" dirty="0"/>
              <a:t> </a:t>
            </a:r>
            <a:r>
              <a:rPr lang="el-GR" dirty="0" smtClean="0"/>
              <a:t>α</a:t>
            </a:r>
            <a:r>
              <a:rPr lang="de-DE" dirty="0" smtClean="0"/>
              <a:t> + y cos</a:t>
            </a:r>
            <a:r>
              <a:rPr lang="el-GR" dirty="0"/>
              <a:t> </a:t>
            </a:r>
            <a:r>
              <a:rPr lang="el-GR" dirty="0" smtClean="0"/>
              <a:t>α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Camera</a:t>
            </a:r>
            <a:r>
              <a:rPr lang="de-DE" dirty="0" smtClean="0"/>
              <a:t> </a:t>
            </a:r>
            <a:r>
              <a:rPr lang="de-DE" dirty="0" err="1" smtClean="0"/>
              <a:t>Rotations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698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Old Point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(</a:t>
            </a:r>
            <a:r>
              <a:rPr lang="de-DE" dirty="0" err="1" smtClean="0"/>
              <a:t>x,y</a:t>
            </a:r>
            <a:r>
              <a:rPr lang="de-DE" dirty="0" smtClean="0"/>
              <a:t>) = x(1,0) + y(0,1)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1 0  x    </a:t>
            </a:r>
            <a:r>
              <a:rPr lang="de-DE" dirty="0" err="1" smtClean="0"/>
              <a:t>x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0 1  y    </a:t>
            </a:r>
            <a:r>
              <a:rPr lang="de-DE" dirty="0" err="1" smtClean="0"/>
              <a:t>y</a:t>
            </a:r>
            <a:endParaRPr lang="de-DE" dirty="0" smtClean="0"/>
          </a:p>
          <a:p>
            <a:pPr marL="0" indent="0"/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New Point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R(</a:t>
            </a:r>
            <a:r>
              <a:rPr lang="de-DE" dirty="0" err="1" smtClean="0"/>
              <a:t>x,y</a:t>
            </a:r>
            <a:r>
              <a:rPr lang="de-DE" dirty="0" smtClean="0"/>
              <a:t>,</a:t>
            </a:r>
            <a:r>
              <a:rPr lang="el-GR" dirty="0" smtClean="0"/>
              <a:t>α</a:t>
            </a:r>
            <a:r>
              <a:rPr lang="de-DE" dirty="0" smtClean="0"/>
              <a:t>) = x(cos </a:t>
            </a:r>
            <a:r>
              <a:rPr lang="el-GR" dirty="0" smtClean="0"/>
              <a:t>α</a:t>
            </a:r>
            <a:r>
              <a:rPr lang="de-DE" dirty="0" smtClean="0"/>
              <a:t>, sin</a:t>
            </a:r>
            <a:r>
              <a:rPr lang="el-GR" dirty="0"/>
              <a:t> </a:t>
            </a:r>
            <a:r>
              <a:rPr lang="el-GR" dirty="0" smtClean="0"/>
              <a:t>α</a:t>
            </a:r>
            <a:r>
              <a:rPr lang="de-DE" dirty="0" smtClean="0"/>
              <a:t>) + y(-sin</a:t>
            </a:r>
            <a:r>
              <a:rPr lang="el-GR" dirty="0"/>
              <a:t> </a:t>
            </a:r>
            <a:r>
              <a:rPr lang="el-GR" dirty="0" smtClean="0"/>
              <a:t>α</a:t>
            </a:r>
            <a:r>
              <a:rPr lang="de-DE" dirty="0" smtClean="0"/>
              <a:t>, cos</a:t>
            </a:r>
            <a:r>
              <a:rPr lang="el-GR" dirty="0"/>
              <a:t> </a:t>
            </a:r>
            <a:r>
              <a:rPr lang="el-GR" dirty="0" smtClean="0"/>
              <a:t>α</a:t>
            </a:r>
            <a:r>
              <a:rPr lang="de-DE" dirty="0" smtClean="0"/>
              <a:t>)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             = (x cos</a:t>
            </a:r>
            <a:r>
              <a:rPr lang="el-GR" dirty="0"/>
              <a:t> </a:t>
            </a:r>
            <a:r>
              <a:rPr lang="el-GR" dirty="0" smtClean="0"/>
              <a:t>α</a:t>
            </a:r>
            <a:r>
              <a:rPr lang="de-DE" dirty="0" smtClean="0"/>
              <a:t>, x sin</a:t>
            </a:r>
            <a:r>
              <a:rPr lang="el-GR" dirty="0"/>
              <a:t> </a:t>
            </a:r>
            <a:r>
              <a:rPr lang="el-GR" dirty="0" smtClean="0"/>
              <a:t>α</a:t>
            </a:r>
            <a:r>
              <a:rPr lang="de-DE" dirty="0" smtClean="0"/>
              <a:t>) + (-y sin</a:t>
            </a:r>
            <a:r>
              <a:rPr lang="el-GR" dirty="0"/>
              <a:t> </a:t>
            </a:r>
            <a:r>
              <a:rPr lang="el-GR" dirty="0" smtClean="0"/>
              <a:t>α</a:t>
            </a:r>
            <a:r>
              <a:rPr lang="de-DE" dirty="0" smtClean="0"/>
              <a:t>, y cos</a:t>
            </a:r>
            <a:r>
              <a:rPr lang="el-GR" dirty="0"/>
              <a:t> </a:t>
            </a:r>
            <a:r>
              <a:rPr lang="el-GR" dirty="0" smtClean="0"/>
              <a:t>α</a:t>
            </a:r>
            <a:r>
              <a:rPr lang="de-DE" dirty="0" smtClean="0"/>
              <a:t>)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             = </a:t>
            </a:r>
            <a:r>
              <a:rPr lang="de-DE" dirty="0"/>
              <a:t>(x cos</a:t>
            </a:r>
            <a:r>
              <a:rPr lang="el-GR" dirty="0"/>
              <a:t> α</a:t>
            </a:r>
            <a:r>
              <a:rPr lang="de-DE" dirty="0"/>
              <a:t> - y sin</a:t>
            </a:r>
            <a:r>
              <a:rPr lang="el-GR" dirty="0"/>
              <a:t> α</a:t>
            </a:r>
            <a:r>
              <a:rPr lang="de-DE" dirty="0"/>
              <a:t>, x sin</a:t>
            </a:r>
            <a:r>
              <a:rPr lang="el-GR" dirty="0"/>
              <a:t> α</a:t>
            </a:r>
            <a:r>
              <a:rPr lang="de-DE" dirty="0"/>
              <a:t> + y cos</a:t>
            </a:r>
            <a:r>
              <a:rPr lang="el-GR" dirty="0"/>
              <a:t> α</a:t>
            </a:r>
            <a:r>
              <a:rPr lang="de-DE" dirty="0"/>
              <a:t>)</a:t>
            </a:r>
            <a:endParaRPr lang="de-DE" dirty="0" smtClean="0"/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cos </a:t>
            </a:r>
            <a:r>
              <a:rPr lang="el-GR" dirty="0" smtClean="0"/>
              <a:t>α</a:t>
            </a:r>
            <a:r>
              <a:rPr lang="de-DE" dirty="0" smtClean="0"/>
              <a:t> -sin </a:t>
            </a:r>
            <a:r>
              <a:rPr lang="el-GR" dirty="0" smtClean="0"/>
              <a:t>α</a:t>
            </a:r>
            <a:r>
              <a:rPr lang="de-DE" dirty="0" smtClean="0"/>
              <a:t>    x     </a:t>
            </a:r>
            <a:r>
              <a:rPr lang="de-DE" dirty="0" err="1"/>
              <a:t>x</a:t>
            </a:r>
            <a:r>
              <a:rPr lang="de-DE" dirty="0"/>
              <a:t> cos</a:t>
            </a:r>
            <a:r>
              <a:rPr lang="el-GR" dirty="0"/>
              <a:t> α</a:t>
            </a:r>
            <a:r>
              <a:rPr lang="de-DE" dirty="0"/>
              <a:t> - y sin</a:t>
            </a:r>
            <a:r>
              <a:rPr lang="el-GR" dirty="0"/>
              <a:t> α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sin </a:t>
            </a:r>
            <a:r>
              <a:rPr lang="el-GR" dirty="0" smtClean="0"/>
              <a:t>α</a:t>
            </a:r>
            <a:r>
              <a:rPr lang="de-DE" dirty="0" smtClean="0"/>
              <a:t>   cos </a:t>
            </a:r>
            <a:r>
              <a:rPr lang="el-GR" dirty="0" smtClean="0"/>
              <a:t>α</a:t>
            </a:r>
            <a:r>
              <a:rPr lang="de-DE" dirty="0" smtClean="0"/>
              <a:t>   y     x </a:t>
            </a:r>
            <a:r>
              <a:rPr lang="de-DE" dirty="0"/>
              <a:t>sin</a:t>
            </a:r>
            <a:r>
              <a:rPr lang="el-GR" dirty="0"/>
              <a:t> α</a:t>
            </a:r>
            <a:r>
              <a:rPr lang="de-DE" dirty="0"/>
              <a:t> + y cos</a:t>
            </a:r>
            <a:r>
              <a:rPr lang="el-GR" dirty="0"/>
              <a:t> α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Camera</a:t>
            </a:r>
            <a:r>
              <a:rPr lang="de-DE" dirty="0" smtClean="0"/>
              <a:t> </a:t>
            </a:r>
            <a:r>
              <a:rPr lang="de-DE" dirty="0" err="1" smtClean="0"/>
              <a:t>Rotations</a:t>
            </a:r>
            <a:endParaRPr lang="de-DE" dirty="0"/>
          </a:p>
        </p:txBody>
      </p:sp>
      <p:sp>
        <p:nvSpPr>
          <p:cNvPr id="5" name="Runde Klammer links 4"/>
          <p:cNvSpPr/>
          <p:nvPr/>
        </p:nvSpPr>
        <p:spPr bwMode="auto">
          <a:xfrm>
            <a:off x="827584" y="2564904"/>
            <a:ext cx="72008" cy="576064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Runde Klammer rechts 5"/>
          <p:cNvSpPr/>
          <p:nvPr/>
        </p:nvSpPr>
        <p:spPr bwMode="auto">
          <a:xfrm>
            <a:off x="1115616" y="2564904"/>
            <a:ext cx="72008" cy="576064"/>
          </a:xfrm>
          <a:prstGeom prst="righ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unde Klammer links 6"/>
          <p:cNvSpPr/>
          <p:nvPr/>
        </p:nvSpPr>
        <p:spPr bwMode="auto">
          <a:xfrm>
            <a:off x="1259632" y="2564904"/>
            <a:ext cx="45719" cy="576064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Runde Klammer rechts 7"/>
          <p:cNvSpPr/>
          <p:nvPr/>
        </p:nvSpPr>
        <p:spPr bwMode="auto">
          <a:xfrm>
            <a:off x="1403648" y="2564904"/>
            <a:ext cx="45719" cy="576064"/>
          </a:xfrm>
          <a:prstGeom prst="righ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Runde Klammer links 8"/>
          <p:cNvSpPr/>
          <p:nvPr/>
        </p:nvSpPr>
        <p:spPr bwMode="auto">
          <a:xfrm>
            <a:off x="1619672" y="2564904"/>
            <a:ext cx="45719" cy="576064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Runde Klammer rechts 9"/>
          <p:cNvSpPr/>
          <p:nvPr/>
        </p:nvSpPr>
        <p:spPr bwMode="auto">
          <a:xfrm>
            <a:off x="1789977" y="2564904"/>
            <a:ext cx="45719" cy="576064"/>
          </a:xfrm>
          <a:prstGeom prst="righ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367644" y="2677952"/>
            <a:ext cx="36004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=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unde Klammer rechts 13"/>
          <p:cNvSpPr/>
          <p:nvPr/>
        </p:nvSpPr>
        <p:spPr bwMode="auto">
          <a:xfrm>
            <a:off x="2411760" y="4941168"/>
            <a:ext cx="72008" cy="576064"/>
          </a:xfrm>
          <a:prstGeom prst="righ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Runde Klammer links 14"/>
          <p:cNvSpPr/>
          <p:nvPr/>
        </p:nvSpPr>
        <p:spPr bwMode="auto">
          <a:xfrm>
            <a:off x="2195736" y="4941168"/>
            <a:ext cx="72008" cy="576064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Runde Klammer rechts 15"/>
          <p:cNvSpPr/>
          <p:nvPr/>
        </p:nvSpPr>
        <p:spPr bwMode="auto">
          <a:xfrm>
            <a:off x="2051720" y="4941168"/>
            <a:ext cx="72008" cy="576064"/>
          </a:xfrm>
          <a:prstGeom prst="righ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Runde Klammer links 16"/>
          <p:cNvSpPr/>
          <p:nvPr/>
        </p:nvSpPr>
        <p:spPr bwMode="auto">
          <a:xfrm>
            <a:off x="755576" y="4941168"/>
            <a:ext cx="72008" cy="576064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Runde Klammer links 17"/>
          <p:cNvSpPr/>
          <p:nvPr/>
        </p:nvSpPr>
        <p:spPr bwMode="auto">
          <a:xfrm>
            <a:off x="2627784" y="4941168"/>
            <a:ext cx="72008" cy="576064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Runde Klammer rechts 18"/>
          <p:cNvSpPr/>
          <p:nvPr/>
        </p:nvSpPr>
        <p:spPr bwMode="auto">
          <a:xfrm>
            <a:off x="4355976" y="4941168"/>
            <a:ext cx="72008" cy="576064"/>
          </a:xfrm>
          <a:prstGeom prst="righ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2383200" y="5054216"/>
            <a:ext cx="36004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=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83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Matrix </a:t>
            </a:r>
            <a:r>
              <a:rPr lang="de-DE" dirty="0" err="1" smtClean="0"/>
              <a:t>Multiplication</a:t>
            </a:r>
            <a:endParaRPr lang="de-DE" dirty="0"/>
          </a:p>
        </p:txBody>
      </p:sp>
      <p:pic>
        <p:nvPicPr>
          <p:cNvPr id="8196" name="Picture 4" descr="\mathbf{AB} = \begin{pmatrix}&#10;a &amp; b &amp; c \\&#10;p &amp; q &amp; r \\&#10;u &amp; v &amp; w&#10;\end{pmatrix} \begin{pmatrix}&#10;x \\&#10;y \\&#10;z&#10;\end{pmatrix} =\begin{pmatrix}&#10;ax + by + cz \\&#10;px + qy + rz \\&#10;ux + vy + wz&#10;\end{pmatrix}\,,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40968"/>
            <a:ext cx="6573443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969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Euler's</a:t>
            </a:r>
            <a:r>
              <a:rPr lang="de-DE" dirty="0" smtClean="0"/>
              <a:t> </a:t>
            </a:r>
            <a:r>
              <a:rPr lang="de-DE" dirty="0" err="1"/>
              <a:t>rotation</a:t>
            </a:r>
            <a:r>
              <a:rPr lang="de-DE" dirty="0"/>
              <a:t> </a:t>
            </a:r>
            <a:r>
              <a:rPr lang="de-DE" dirty="0" err="1" smtClean="0"/>
              <a:t>theorem</a:t>
            </a:r>
            <a:r>
              <a:rPr lang="de-DE" dirty="0" smtClean="0"/>
              <a:t>: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Any </a:t>
            </a:r>
            <a:r>
              <a:rPr lang="en-US" dirty="0"/>
              <a:t>rotation or sequence of rotations of a rigid body or coordinate system about a fixed point is equivalent to a single rotation by a given angle θ about a fixed axis (called Euler axis) that runs through the fixed </a:t>
            </a:r>
            <a:r>
              <a:rPr lang="en-US" dirty="0" smtClean="0"/>
              <a:t>point.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 </a:t>
            </a:r>
            <a:r>
              <a:rPr lang="de-DE" dirty="0" err="1" smtClean="0"/>
              <a:t>Coordinates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212976"/>
            <a:ext cx="2395355" cy="295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22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u = </a:t>
            </a:r>
            <a:r>
              <a:rPr lang="de-DE" dirty="0" err="1" smtClean="0"/>
              <a:t>unit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dirty="0" smtClean="0"/>
              <a:t>Θ</a:t>
            </a:r>
            <a:r>
              <a:rPr lang="de-DE" dirty="0" smtClean="0"/>
              <a:t> = </a:t>
            </a:r>
            <a:r>
              <a:rPr lang="de-DE" dirty="0" err="1" smtClean="0"/>
              <a:t>rotation</a:t>
            </a:r>
            <a:r>
              <a:rPr lang="de-DE" dirty="0" smtClean="0"/>
              <a:t> </a:t>
            </a:r>
            <a:r>
              <a:rPr lang="de-DE" dirty="0" err="1" smtClean="0"/>
              <a:t>around</a:t>
            </a:r>
            <a:r>
              <a:rPr lang="de-DE" dirty="0" smtClean="0"/>
              <a:t> 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Rotation Matrix</a:t>
            </a:r>
            <a:endParaRPr lang="de-DE" dirty="0"/>
          </a:p>
        </p:txBody>
      </p:sp>
      <p:pic>
        <p:nvPicPr>
          <p:cNvPr id="9220" name="Picture 4" descr="R = \begin{bmatrix} \cos \theta +u_x^2 \left(1-\cos \theta\right) &amp; u_x u_y \left(1-\cos \theta\right) - u_z \sin \theta &amp; u_x u_z \left(1-\cos \theta\right) + u_y \sin \theta \\ u_y u_x \left(1-\cos \theta\right) + u_z \sin \theta &amp; \cos \theta + u_y^2\left(1-\cos \theta\right) &amp; u_y u_z \left(1-\cos \theta\right) - u_x \sin \theta \\ u_z u_x \left(1-\cos \theta\right) - u_y \sin \theta &amp; u_z u_y \left(1-\cos \theta\right) + u_x \sin \theta &amp; \cos \theta + u_z^2\left(1-\cos \theta\right) &#10;\end{bmatrix}.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40968"/>
            <a:ext cx="71342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110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Concatenate</a:t>
            </a:r>
            <a:r>
              <a:rPr lang="de-DE" dirty="0" smtClean="0"/>
              <a:t> </a:t>
            </a:r>
            <a:r>
              <a:rPr lang="de-DE" dirty="0" err="1" smtClean="0"/>
              <a:t>Rotations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Save </a:t>
            </a:r>
            <a:r>
              <a:rPr lang="de-DE" dirty="0" err="1" smtClean="0"/>
              <a:t>premultiplied</a:t>
            </a:r>
            <a:r>
              <a:rPr lang="de-DE" dirty="0" smtClean="0"/>
              <a:t> </a:t>
            </a:r>
            <a:r>
              <a:rPr lang="de-DE" dirty="0" err="1" smtClean="0"/>
              <a:t>matrices</a:t>
            </a:r>
            <a:r>
              <a:rPr lang="de-DE" dirty="0" smtClean="0"/>
              <a:t> = Save </a:t>
            </a:r>
            <a:r>
              <a:rPr lang="de-DE" dirty="0" err="1" smtClean="0"/>
              <a:t>calculations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Matrix * Matrix</a:t>
            </a:r>
            <a:endParaRPr lang="de-DE" dirty="0"/>
          </a:p>
        </p:txBody>
      </p:sp>
      <p:pic>
        <p:nvPicPr>
          <p:cNvPr id="10246" name="Picture 6" descr="Matrix multiplication diagram 2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298132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\begin{align}&#10;x_{12} &amp; = {\color{Brown}{a_{11}}}{\color{Plum}{b_{12}}} + {\color{Brown}{a_{12}}}{\color{Plum}{b_{22}}} \\&#10;x_{13} &amp; = {\color{Brown}{a_{11}}}{\color{Violet}{b_{13}}} + {\color{Brown}{a_{12}}}{\color{Violet}{b_{23}}} \\&#10;x_{32} &amp; = {\color{Orange}{a_{31}}}{\color{Plum}{b_{12}}} + {\color{Orange}{a_{32}}}{\color{Plum}{b_{22}}} \\&#10;x_{33} &amp; = {\color{Orange}{a_{31}}}{\color{Violet}{b_{13}}} + {\color{Orange}{a_{32}}}{\color{Violet}{b_{23}}}&#10;\end{align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56" y="5053410"/>
            <a:ext cx="16383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26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Preliminary</a:t>
            </a:r>
            <a:r>
              <a:rPr lang="de-DE" dirty="0" smtClean="0"/>
              <a:t> </a:t>
            </a:r>
            <a:r>
              <a:rPr lang="de-DE" dirty="0" err="1" smtClean="0"/>
              <a:t>timetable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580505"/>
              </p:ext>
            </p:extLst>
          </p:nvPr>
        </p:nvGraphicFramePr>
        <p:xfrm>
          <a:off x="251520" y="1700808"/>
          <a:ext cx="8640960" cy="4942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6184"/>
                <a:gridCol w="1584176"/>
                <a:gridCol w="54006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Lecture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No</a:t>
                      </a:r>
                      <a:r>
                        <a:rPr lang="de-DE" dirty="0" smtClean="0"/>
                        <a:t>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Topic</a:t>
                      </a:r>
                      <a:endParaRPr lang="de-DE" dirty="0"/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1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17.10.2014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Basic Input &amp; Output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2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24.10.2014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Timing &amp; Basic Game Mechanics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3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31.10.2014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Software Rendering 1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4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07.11.2014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Software Rendering 2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5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14.11.2014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Basic Hardware Rendering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6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21.11.2014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Animations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7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28.11.2014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Physically-based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Rendering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8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05.12.2014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Physics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9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12.12.2014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Physics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2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10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19.12.2014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Scripting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11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16.01.2015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Compression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&amp; Streaming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12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23.01.2015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Multiplayer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13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30.01.2015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Audio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14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06.02.2015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Procedural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Content Generation</a:t>
                      </a:r>
                    </a:p>
                  </a:txBody>
                  <a:tcPr marL="9525" marR="9525" marT="9525" marB="0" anchor="b"/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de-DE" sz="1400" dirty="0" smtClean="0">
                          <a:latin typeface="+mn-lt"/>
                        </a:rPr>
                        <a:t>15</a:t>
                      </a:r>
                      <a:endParaRPr lang="de-DE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13.02.2015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AI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907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067944" y="3068960"/>
            <a:ext cx="4823644" cy="3384228"/>
          </a:xfrm>
        </p:spPr>
        <p:txBody>
          <a:bodyPr/>
          <a:lstStyle/>
          <a:p>
            <a:r>
              <a:rPr lang="de-DE" dirty="0" smtClean="0"/>
              <a:t>1 0 0</a:t>
            </a:r>
          </a:p>
          <a:p>
            <a:r>
              <a:rPr lang="de-DE" dirty="0" smtClean="0"/>
              <a:t>0 1 0</a:t>
            </a:r>
          </a:p>
          <a:p>
            <a:r>
              <a:rPr lang="de-DE" dirty="0" smtClean="0"/>
              <a:t>0 0 1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Identity Matrix</a:t>
            </a:r>
            <a:endParaRPr lang="de-DE" dirty="0"/>
          </a:p>
        </p:txBody>
      </p:sp>
      <p:sp>
        <p:nvSpPr>
          <p:cNvPr id="5" name="Runde Klammer links 4"/>
          <p:cNvSpPr/>
          <p:nvPr/>
        </p:nvSpPr>
        <p:spPr bwMode="auto">
          <a:xfrm>
            <a:off x="4031940" y="3068960"/>
            <a:ext cx="72008" cy="1080120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Runde Klammer rechts 5"/>
          <p:cNvSpPr/>
          <p:nvPr/>
        </p:nvSpPr>
        <p:spPr bwMode="auto">
          <a:xfrm>
            <a:off x="4788024" y="3035508"/>
            <a:ext cx="72008" cy="1152128"/>
          </a:xfrm>
          <a:prstGeom prst="righ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607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„</a:t>
            </a:r>
            <a:r>
              <a:rPr lang="en-US" b="0" dirty="0"/>
              <a:t>a function </a:t>
            </a:r>
            <a:r>
              <a:rPr lang="en-US" b="0" dirty="0" smtClean="0"/>
              <a:t>…</a:t>
            </a:r>
            <a:r>
              <a:rPr lang="en-US" b="0" dirty="0"/>
              <a:t> which preserves points, straight lines and </a:t>
            </a:r>
            <a:r>
              <a:rPr lang="en-US" b="0" dirty="0" smtClean="0"/>
              <a:t>planes”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Translation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Scaling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Shearing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Rotation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Affine </a:t>
            </a:r>
            <a:r>
              <a:rPr lang="de-DE" dirty="0" err="1" smtClean="0"/>
              <a:t>Transformations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8924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Dimension * Dimension </a:t>
            </a:r>
            <a:r>
              <a:rPr lang="de-DE" dirty="0" err="1" smtClean="0"/>
              <a:t>matrices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support</a:t>
            </a:r>
            <a:r>
              <a:rPr lang="de-DE" dirty="0" smtClean="0"/>
              <a:t> all affine </a:t>
            </a:r>
            <a:r>
              <a:rPr lang="de-DE" dirty="0" err="1" smtClean="0"/>
              <a:t>transformations</a:t>
            </a:r>
            <a:endParaRPr lang="de-DE" dirty="0" smtClean="0"/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But </a:t>
            </a:r>
            <a:r>
              <a:rPr lang="de-DE" dirty="0" err="1" smtClean="0"/>
              <a:t>Translations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Matrix </a:t>
            </a:r>
            <a:r>
              <a:rPr lang="de-DE" dirty="0" err="1" smtClean="0"/>
              <a:t>Transformations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747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346" y="1522220"/>
            <a:ext cx="6625166" cy="4968875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15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Translation Matrix</a:t>
            </a:r>
            <a:endParaRPr lang="de-DE" dirty="0"/>
          </a:p>
        </p:txBody>
      </p:sp>
      <p:pic>
        <p:nvPicPr>
          <p:cNvPr id="11266" name="Picture 2" descr="&#10;\begin{bmatrix} x' \\ y' \\ 1 \end{bmatrix} = \begin{bmatrix} 1 &amp; 0 &amp; t_x \\ 0 &amp; 1 &amp; t_y \\ 0 &amp; 0 &amp; 1 \end{bmatrix} \begin{bmatrix} x \\ y \\ 1 \end{bmatrix}.&#10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27" y="3068960"/>
            <a:ext cx="4932054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43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(x, y, z, 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-&gt; 3D: (x / w, y / w, z / 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3D </a:t>
            </a:r>
            <a:r>
              <a:rPr lang="de-DE" dirty="0" err="1" smtClean="0"/>
              <a:t>point</a:t>
            </a:r>
            <a:r>
              <a:rPr lang="de-DE" dirty="0" smtClean="0"/>
              <a:t> -&gt; 4D: (x, y, z, 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3D </a:t>
            </a:r>
            <a:r>
              <a:rPr lang="de-DE" dirty="0" err="1" smtClean="0"/>
              <a:t>direction</a:t>
            </a:r>
            <a:r>
              <a:rPr lang="de-DE" dirty="0" smtClean="0"/>
              <a:t> -&gt; 4D: (x, y, z, 0)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Homogenous</a:t>
            </a:r>
            <a:r>
              <a:rPr lang="de-DE" dirty="0" smtClean="0"/>
              <a:t> </a:t>
            </a:r>
            <a:r>
              <a:rPr lang="de-DE" dirty="0" err="1" smtClean="0"/>
              <a:t>Coordinates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0438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Perspective</a:t>
            </a:r>
            <a:r>
              <a:rPr lang="de-DE" dirty="0" smtClean="0"/>
              <a:t> </a:t>
            </a:r>
            <a:r>
              <a:rPr lang="de-DE" dirty="0" err="1" smtClean="0"/>
              <a:t>Projection</a:t>
            </a:r>
            <a:endParaRPr lang="de-DE" dirty="0"/>
          </a:p>
        </p:txBody>
      </p:sp>
      <p:pic>
        <p:nvPicPr>
          <p:cNvPr id="12290" name="Picture 2" descr="&#10;\begin{bmatrix} x_c \\ y_c \\ z_c \\ w_c \end{bmatrix} = &#10; \begin{bmatrix} 1 &amp; 0 &amp; 0 &amp; 0 \\ 0 &amp; 1 &amp; 0 &amp; 0 \\ 0 &amp; 0 &amp; 1 &amp; 0 \\ 0 &amp; 0 &amp; 1 &amp; 0 \end{bmatrix} \begin{bmatrix} x \\ y \\ z \\ w \end{bmatrix}&#10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002" y="2636912"/>
            <a:ext cx="5370262" cy="238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51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4x4 Matrix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3059832" y="2708920"/>
            <a:ext cx="2556284" cy="2088232"/>
            <a:chOff x="1636142" y="2302180"/>
            <a:chExt cx="2556284" cy="2088232"/>
          </a:xfrm>
        </p:grpSpPr>
        <p:sp>
          <p:nvSpPr>
            <p:cNvPr id="5" name="Textfeld 4"/>
            <p:cNvSpPr txBox="1"/>
            <p:nvPr/>
          </p:nvSpPr>
          <p:spPr>
            <a:xfrm rot="5400000">
              <a:off x="1546132" y="3140733"/>
              <a:ext cx="2016224" cy="360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tx1"/>
                  </a:solidFill>
                </a:rPr>
                <a:t>x-</a:t>
              </a:r>
              <a:r>
                <a:rPr lang="de-DE" dirty="0" err="1" smtClean="0">
                  <a:solidFill>
                    <a:schemeClr val="tx1"/>
                  </a:solidFill>
                </a:rPr>
                <a:t>axis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 rot="5400000">
              <a:off x="1906172" y="3140733"/>
              <a:ext cx="2016224" cy="360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tx1"/>
                  </a:solidFill>
                </a:rPr>
                <a:t>y</a:t>
              </a:r>
              <a:r>
                <a:rPr lang="de-DE" dirty="0" smtClean="0">
                  <a:solidFill>
                    <a:schemeClr val="tx1"/>
                  </a:solidFill>
                </a:rPr>
                <a:t>-</a:t>
              </a:r>
              <a:r>
                <a:rPr lang="de-DE" dirty="0" err="1" smtClean="0">
                  <a:solidFill>
                    <a:schemeClr val="tx1"/>
                  </a:solidFill>
                </a:rPr>
                <a:t>axis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 rot="5400000">
              <a:off x="2236775" y="3146090"/>
              <a:ext cx="2016224" cy="360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tx1"/>
                  </a:solidFill>
                </a:rPr>
                <a:t>z</a:t>
              </a:r>
              <a:r>
                <a:rPr lang="de-DE" dirty="0" smtClean="0">
                  <a:solidFill>
                    <a:schemeClr val="tx1"/>
                  </a:solidFill>
                </a:rPr>
                <a:t>-</a:t>
              </a:r>
              <a:r>
                <a:rPr lang="de-DE" dirty="0" err="1" smtClean="0">
                  <a:solidFill>
                    <a:schemeClr val="tx1"/>
                  </a:solidFill>
                </a:rPr>
                <a:t>axis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 rot="5400000">
              <a:off x="2492742" y="3221422"/>
              <a:ext cx="2088232" cy="249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err="1" smtClean="0">
                  <a:solidFill>
                    <a:schemeClr val="tx1"/>
                  </a:solidFill>
                </a:rPr>
                <a:t>translation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636142" y="3676041"/>
              <a:ext cx="2556284" cy="292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>
                  <a:solidFill>
                    <a:schemeClr val="tx1"/>
                  </a:solidFill>
                </a:rPr>
                <a:t>perspective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244887" y="3676041"/>
              <a:ext cx="576064" cy="349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310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projection</a:t>
            </a:r>
            <a:r>
              <a:rPr lang="de-DE" dirty="0" smtClean="0"/>
              <a:t> * </a:t>
            </a:r>
            <a:r>
              <a:rPr lang="de-DE" dirty="0" err="1" smtClean="0"/>
              <a:t>view</a:t>
            </a:r>
            <a:r>
              <a:rPr lang="de-DE" dirty="0" smtClean="0"/>
              <a:t> * </a:t>
            </a:r>
            <a:r>
              <a:rPr lang="de-DE" dirty="0" err="1" smtClean="0"/>
              <a:t>model</a:t>
            </a:r>
            <a:r>
              <a:rPr lang="de-DE" dirty="0" smtClean="0"/>
              <a:t> * </a:t>
            </a:r>
            <a:r>
              <a:rPr lang="de-DE" dirty="0" err="1" smtClean="0"/>
              <a:t>position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Projection</a:t>
            </a:r>
            <a:endParaRPr lang="de-DE" dirty="0" smtClean="0"/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Kore::Matrix::</a:t>
            </a:r>
            <a:r>
              <a:rPr lang="de-DE" dirty="0" err="1" smtClean="0"/>
              <a:t>perspectiveProjection</a:t>
            </a:r>
            <a:endParaRPr lang="de-DE" dirty="0" smtClean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 smtClean="0"/>
              <a:t>Field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> &lt;</a:t>
            </a:r>
            <a:endParaRPr lang="de-DE" dirty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Aspect</a:t>
            </a:r>
            <a:r>
              <a:rPr lang="de-DE" dirty="0" smtClean="0"/>
              <a:t> </a:t>
            </a:r>
            <a:r>
              <a:rPr lang="de-DE" dirty="0" err="1" smtClean="0"/>
              <a:t>ration</a:t>
            </a:r>
            <a:r>
              <a:rPr lang="de-DE" dirty="0" smtClean="0"/>
              <a:t> (</a:t>
            </a:r>
            <a:r>
              <a:rPr lang="de-DE" dirty="0" err="1" smtClean="0"/>
              <a:t>width</a:t>
            </a:r>
            <a:r>
              <a:rPr lang="de-DE" dirty="0" smtClean="0"/>
              <a:t> / </a:t>
            </a:r>
            <a:r>
              <a:rPr lang="de-DE" dirty="0" err="1" smtClean="0"/>
              <a:t>height</a:t>
            </a:r>
            <a:r>
              <a:rPr lang="de-DE" dirty="0" smtClean="0"/>
              <a:t>)</a:t>
            </a:r>
            <a:endParaRPr lang="de-DE" dirty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 smtClean="0"/>
              <a:t>z </a:t>
            </a:r>
            <a:r>
              <a:rPr lang="de-DE" dirty="0" err="1" smtClean="0"/>
              <a:t>near</a:t>
            </a:r>
            <a:r>
              <a:rPr lang="de-DE" dirty="0" smtClean="0"/>
              <a:t>, z </a:t>
            </a:r>
            <a:r>
              <a:rPr lang="de-DE" dirty="0" err="1" smtClean="0"/>
              <a:t>far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View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Kore::Matrix::</a:t>
            </a:r>
            <a:r>
              <a:rPr lang="de-DE" dirty="0" err="1" smtClean="0"/>
              <a:t>lookAt</a:t>
            </a:r>
            <a:endParaRPr lang="de-DE" dirty="0" smtClean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 smtClean="0"/>
              <a:t>Eye </a:t>
            </a:r>
            <a:r>
              <a:rPr lang="de-DE" dirty="0" err="1" smtClean="0"/>
              <a:t>vector</a:t>
            </a:r>
            <a:endParaRPr lang="de-DE" dirty="0" smtClean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 smtClean="0"/>
              <a:t>At </a:t>
            </a:r>
            <a:r>
              <a:rPr lang="de-DE" dirty="0" err="1" smtClean="0"/>
              <a:t>vector</a:t>
            </a:r>
            <a:endParaRPr lang="de-DE" dirty="0" smtClean="0"/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Model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Translations</a:t>
            </a:r>
            <a:r>
              <a:rPr lang="de-DE" dirty="0" smtClean="0"/>
              <a:t>, </a:t>
            </a:r>
            <a:r>
              <a:rPr lang="de-DE" dirty="0" err="1" smtClean="0"/>
              <a:t>Rotations</a:t>
            </a:r>
            <a:r>
              <a:rPr lang="de-DE" dirty="0" smtClean="0"/>
              <a:t>,…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Typical</a:t>
            </a:r>
            <a:r>
              <a:rPr lang="de-DE" dirty="0" smtClean="0"/>
              <a:t> Setup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233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Euler </a:t>
            </a:r>
            <a:r>
              <a:rPr lang="de-DE" dirty="0" err="1" smtClean="0"/>
              <a:t>angles</a:t>
            </a:r>
            <a:endParaRPr lang="de-DE" dirty="0" smtClean="0"/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Easy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rotation</a:t>
            </a:r>
            <a:endParaRPr lang="de-DE" dirty="0" smtClean="0"/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Super </a:t>
            </a:r>
            <a:r>
              <a:rPr lang="de-DE" dirty="0" err="1" smtClean="0"/>
              <a:t>weird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three</a:t>
            </a:r>
            <a:r>
              <a:rPr lang="de-DE" dirty="0" smtClean="0"/>
              <a:t> </a:t>
            </a:r>
            <a:r>
              <a:rPr lang="de-DE" dirty="0" err="1" smtClean="0"/>
              <a:t>rotations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Rotation </a:t>
            </a:r>
            <a:r>
              <a:rPr lang="de-DE" dirty="0" err="1" smtClean="0"/>
              <a:t>matrices</a:t>
            </a:r>
            <a:endParaRPr lang="de-DE" dirty="0" smtClean="0"/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Difficult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Rotation </a:t>
            </a:r>
            <a:r>
              <a:rPr lang="de-DE" dirty="0" err="1" smtClean="0"/>
              <a:t>interpolation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084" y="3140968"/>
            <a:ext cx="4536504" cy="321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4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Weird</a:t>
            </a:r>
            <a:r>
              <a:rPr lang="de-DE" dirty="0" smtClean="0"/>
              <a:t> </a:t>
            </a:r>
            <a:r>
              <a:rPr lang="de-DE" dirty="0" err="1"/>
              <a:t>depth</a:t>
            </a:r>
            <a:r>
              <a:rPr lang="de-DE" dirty="0"/>
              <a:t> </a:t>
            </a:r>
            <a:r>
              <a:rPr lang="de-DE" dirty="0" err="1"/>
              <a:t>problems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Weird</a:t>
            </a:r>
            <a:r>
              <a:rPr lang="de-DE" dirty="0"/>
              <a:t> </a:t>
            </a:r>
            <a:r>
              <a:rPr lang="de-DE" dirty="0" err="1"/>
              <a:t>textures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Weird</a:t>
            </a:r>
            <a:r>
              <a:rPr lang="de-DE" dirty="0" smtClean="0"/>
              <a:t> </a:t>
            </a:r>
            <a:r>
              <a:rPr lang="de-DE" dirty="0" err="1" smtClean="0"/>
              <a:t>rotations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Three</a:t>
            </a:r>
            <a:r>
              <a:rPr lang="de-DE" dirty="0" smtClean="0"/>
              <a:t> Problems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9140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4D </a:t>
            </a:r>
            <a:r>
              <a:rPr lang="de-DE" dirty="0" err="1" smtClean="0"/>
              <a:t>imaginary</a:t>
            </a:r>
            <a:r>
              <a:rPr lang="de-DE" dirty="0" smtClean="0"/>
              <a:t> </a:t>
            </a:r>
            <a:r>
              <a:rPr lang="de-DE" dirty="0" err="1" smtClean="0"/>
              <a:t>numbers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Three</a:t>
            </a:r>
            <a:r>
              <a:rPr lang="de-DE" dirty="0" smtClean="0"/>
              <a:t> </a:t>
            </a:r>
            <a:r>
              <a:rPr lang="de-DE" dirty="0" err="1" smtClean="0"/>
              <a:t>imaginary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i="1" dirty="0"/>
              <a:t>i</a:t>
            </a:r>
            <a:r>
              <a:rPr lang="de-DE" baseline="30000" dirty="0"/>
              <a:t>2</a:t>
            </a:r>
            <a:r>
              <a:rPr lang="de-DE" dirty="0"/>
              <a:t> = </a:t>
            </a:r>
            <a:r>
              <a:rPr lang="de-DE" i="1" dirty="0"/>
              <a:t>j</a:t>
            </a:r>
            <a:r>
              <a:rPr lang="de-DE" baseline="30000" dirty="0"/>
              <a:t>2</a:t>
            </a:r>
            <a:r>
              <a:rPr lang="de-DE" dirty="0"/>
              <a:t> = </a:t>
            </a:r>
            <a:r>
              <a:rPr lang="de-DE" i="1" dirty="0"/>
              <a:t>k</a:t>
            </a:r>
            <a:r>
              <a:rPr lang="de-DE" baseline="30000" dirty="0"/>
              <a:t>2</a:t>
            </a:r>
            <a:r>
              <a:rPr lang="de-DE" dirty="0"/>
              <a:t> = </a:t>
            </a:r>
            <a:r>
              <a:rPr lang="de-DE" i="1" dirty="0" err="1"/>
              <a:t>ijk</a:t>
            </a:r>
            <a:r>
              <a:rPr lang="de-DE" dirty="0"/>
              <a:t> = −</a:t>
            </a:r>
            <a:r>
              <a:rPr lang="de-DE" dirty="0" smtClean="0"/>
              <a:t>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Can </a:t>
            </a:r>
            <a:r>
              <a:rPr lang="de-DE" dirty="0" err="1" smtClean="0"/>
              <a:t>represent</a:t>
            </a:r>
            <a:r>
              <a:rPr lang="de-DE" dirty="0" smtClean="0"/>
              <a:t> </a:t>
            </a:r>
            <a:r>
              <a:rPr lang="de-DE" dirty="0" err="1" smtClean="0"/>
              <a:t>rotations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Rotation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rotated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dirty="0" smtClean="0"/>
              <a:t> = q * </a:t>
            </a:r>
            <a:r>
              <a:rPr lang="de-DE" dirty="0" err="1" smtClean="0"/>
              <a:t>point</a:t>
            </a:r>
            <a:r>
              <a:rPr lang="de-DE" dirty="0" smtClean="0"/>
              <a:t> * q^-1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Quaternions</a:t>
            </a:r>
            <a:endParaRPr lang="de-DE" dirty="0"/>
          </a:p>
        </p:txBody>
      </p:sp>
      <p:pic>
        <p:nvPicPr>
          <p:cNvPr id="13314" name="Picture 2" descr=" \mathbf{q} = e^{\frac{\theta}{2}{(u_x\mathbf{i} + u_y\mathbf{j} + u_z\mathbf{k})}} = \cos \frac{\theta}{2} + (u_x\mathbf{i} + u_y\mathbf{j} + u_z\mathbf{k}) \sin \frac{\theta}{2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61048"/>
            <a:ext cx="4181475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653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[w, v] (w: real </a:t>
            </a:r>
            <a:r>
              <a:rPr lang="de-DE" dirty="0" err="1" smtClean="0"/>
              <a:t>scalar</a:t>
            </a:r>
            <a:r>
              <a:rPr lang="de-DE" dirty="0" smtClean="0"/>
              <a:t>, v: </a:t>
            </a:r>
            <a:r>
              <a:rPr lang="de-DE" dirty="0" err="1" smtClean="0"/>
              <a:t>imaginary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q1*q2 =</a:t>
            </a:r>
            <a:r>
              <a:rPr lang="pl-PL" dirty="0" smtClean="0"/>
              <a:t> </a:t>
            </a:r>
            <a:r>
              <a:rPr lang="pl-PL" dirty="0"/>
              <a:t>[</a:t>
            </a:r>
            <a:r>
              <a:rPr lang="pl-PL" dirty="0" smtClean="0"/>
              <a:t>w</a:t>
            </a:r>
            <a:r>
              <a:rPr lang="de-DE" dirty="0" smtClean="0"/>
              <a:t>1</a:t>
            </a:r>
            <a:r>
              <a:rPr lang="pl-PL" dirty="0" smtClean="0"/>
              <a:t>w</a:t>
            </a:r>
            <a:r>
              <a:rPr lang="de-DE" dirty="0" smtClean="0"/>
              <a:t>2</a:t>
            </a:r>
            <a:r>
              <a:rPr lang="pl-PL" dirty="0" smtClean="0"/>
              <a:t> - v</a:t>
            </a:r>
            <a:r>
              <a:rPr lang="de-DE" dirty="0" smtClean="0"/>
              <a:t>1</a:t>
            </a:r>
            <a:r>
              <a:rPr lang="pl-PL" dirty="0" smtClean="0"/>
              <a:t> </a:t>
            </a:r>
            <a:r>
              <a:rPr lang="pl-PL" dirty="0"/>
              <a:t>· </a:t>
            </a:r>
            <a:r>
              <a:rPr lang="pl-PL" dirty="0" smtClean="0"/>
              <a:t>v</a:t>
            </a:r>
            <a:r>
              <a:rPr lang="de-DE" dirty="0" smtClean="0"/>
              <a:t>2</a:t>
            </a:r>
            <a:r>
              <a:rPr lang="pl-PL" dirty="0" smtClean="0"/>
              <a:t>, v</a:t>
            </a:r>
            <a:r>
              <a:rPr lang="de-DE" dirty="0" smtClean="0"/>
              <a:t>1</a:t>
            </a:r>
            <a:r>
              <a:rPr lang="pl-PL" dirty="0" smtClean="0"/>
              <a:t> </a:t>
            </a:r>
            <a:r>
              <a:rPr lang="pl-PL" dirty="0"/>
              <a:t>x </a:t>
            </a:r>
            <a:r>
              <a:rPr lang="pl-PL" dirty="0" smtClean="0"/>
              <a:t>v</a:t>
            </a:r>
            <a:r>
              <a:rPr lang="de-DE" dirty="0" smtClean="0"/>
              <a:t>2</a:t>
            </a:r>
            <a:r>
              <a:rPr lang="pl-PL" dirty="0" smtClean="0"/>
              <a:t> </a:t>
            </a:r>
            <a:r>
              <a:rPr lang="pl-PL" dirty="0"/>
              <a:t>+ </a:t>
            </a:r>
            <a:r>
              <a:rPr lang="pl-PL" dirty="0" smtClean="0"/>
              <a:t>w</a:t>
            </a:r>
            <a:r>
              <a:rPr lang="de-DE" dirty="0" smtClean="0"/>
              <a:t>1</a:t>
            </a:r>
            <a:r>
              <a:rPr lang="pl-PL" dirty="0" smtClean="0"/>
              <a:t>v</a:t>
            </a:r>
            <a:r>
              <a:rPr lang="de-DE" dirty="0" smtClean="0"/>
              <a:t>2</a:t>
            </a:r>
            <a:r>
              <a:rPr lang="pl-PL" dirty="0" smtClean="0"/>
              <a:t> </a:t>
            </a:r>
            <a:r>
              <a:rPr lang="pl-PL" dirty="0"/>
              <a:t>+</a:t>
            </a:r>
            <a:r>
              <a:rPr lang="pl-PL" dirty="0" smtClean="0"/>
              <a:t>w</a:t>
            </a:r>
            <a:r>
              <a:rPr lang="de-DE" dirty="0" smtClean="0"/>
              <a:t>2</a:t>
            </a:r>
            <a:r>
              <a:rPr lang="pl-PL" dirty="0" smtClean="0"/>
              <a:t>v</a:t>
            </a:r>
            <a:r>
              <a:rPr lang="de-DE" dirty="0" smtClean="0"/>
              <a:t>1</a:t>
            </a:r>
            <a:r>
              <a:rPr lang="pl-PL" dirty="0" smtClean="0"/>
              <a:t>]</a:t>
            </a:r>
            <a:endParaRPr lang="de-DE" dirty="0" smtClean="0"/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q1*q2 != q2*q1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Inverse [w, v] = [w, -v] / (w² + x² + y² + z²)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Quaternions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7146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Spherical</a:t>
            </a:r>
            <a:r>
              <a:rPr lang="de-DE" dirty="0"/>
              <a:t> Linear </a:t>
            </a:r>
            <a:r>
              <a:rPr lang="de-DE" dirty="0" err="1" smtClean="0"/>
              <a:t>intERPolation</a:t>
            </a:r>
            <a:r>
              <a:rPr lang="de-DE" dirty="0" smtClean="0"/>
              <a:t> (SLERP)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slerp</a:t>
            </a:r>
            <a:r>
              <a:rPr lang="de-DE" dirty="0" smtClean="0"/>
              <a:t>(q1, q2, t) = sin(1 - t)</a:t>
            </a:r>
            <a:r>
              <a:rPr lang="el-GR" dirty="0"/>
              <a:t> </a:t>
            </a:r>
            <a:r>
              <a:rPr lang="el-GR" dirty="0" smtClean="0"/>
              <a:t>θ</a:t>
            </a:r>
            <a:r>
              <a:rPr lang="de-DE" dirty="0" smtClean="0"/>
              <a:t>       sin t</a:t>
            </a:r>
            <a:r>
              <a:rPr lang="el-GR" dirty="0"/>
              <a:t> </a:t>
            </a:r>
            <a:r>
              <a:rPr lang="el-GR" dirty="0" smtClean="0"/>
              <a:t>θ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                                 sin</a:t>
            </a:r>
            <a:r>
              <a:rPr lang="el-GR" dirty="0"/>
              <a:t> </a:t>
            </a:r>
            <a:r>
              <a:rPr lang="el-GR" dirty="0" smtClean="0"/>
              <a:t>θ</a:t>
            </a:r>
            <a:r>
              <a:rPr lang="de-DE" dirty="0" smtClean="0"/>
              <a:t>            sin</a:t>
            </a:r>
            <a:r>
              <a:rPr lang="el-GR" dirty="0" smtClean="0"/>
              <a:t> </a:t>
            </a:r>
            <a:r>
              <a:rPr lang="el-GR" dirty="0"/>
              <a:t>θ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dirty="0" smtClean="0"/>
              <a:t>θ</a:t>
            </a:r>
            <a:r>
              <a:rPr lang="de-DE" dirty="0" smtClean="0"/>
              <a:t> = cos^-1(w1w2 + x1x2 + y1y2 + z1z2)</a:t>
            </a:r>
            <a:br>
              <a:rPr lang="de-DE" dirty="0" smtClean="0"/>
            </a:br>
            <a:r>
              <a:rPr lang="de-DE" dirty="0" smtClean="0"/>
              <a:t>                                    |q1||q2|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Interpolation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784595" y="2420888"/>
            <a:ext cx="57579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q1+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148064" y="2420888"/>
            <a:ext cx="44114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q2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/>
          <p:cNvCxnSpPr/>
          <p:nvPr/>
        </p:nvCxnSpPr>
        <p:spPr bwMode="auto">
          <a:xfrm>
            <a:off x="2699792" y="2595872"/>
            <a:ext cx="1152128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r Verbinder 14"/>
          <p:cNvCxnSpPr>
            <a:endCxn id="8" idx="1"/>
          </p:cNvCxnSpPr>
          <p:nvPr/>
        </p:nvCxnSpPr>
        <p:spPr bwMode="auto">
          <a:xfrm>
            <a:off x="4360394" y="2595872"/>
            <a:ext cx="787670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r Verbinder 18"/>
          <p:cNvCxnSpPr/>
          <p:nvPr/>
        </p:nvCxnSpPr>
        <p:spPr bwMode="auto">
          <a:xfrm>
            <a:off x="2051720" y="4005064"/>
            <a:ext cx="3096344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58612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073576"/>
              </p:ext>
            </p:extLst>
          </p:nvPr>
        </p:nvGraphicFramePr>
        <p:xfrm>
          <a:off x="250825" y="3420110"/>
          <a:ext cx="8640762" cy="1097280"/>
        </p:xfrm>
        <a:graphic>
          <a:graphicData uri="http://schemas.openxmlformats.org/drawingml/2006/table">
            <a:tbl>
              <a:tblPr/>
              <a:tblGrid>
                <a:gridCol w="2880254"/>
                <a:gridCol w="2880254"/>
                <a:gridCol w="2880254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1 - </a:t>
                      </a:r>
                      <a:r>
                        <a:rPr lang="de-DE" dirty="0" smtClean="0"/>
                        <a:t>2*y</a:t>
                      </a:r>
                      <a:r>
                        <a:rPr lang="de-DE" baseline="30000" dirty="0" smtClean="0"/>
                        <a:t>2</a:t>
                      </a:r>
                      <a:r>
                        <a:rPr lang="de-DE" dirty="0"/>
                        <a:t> - </a:t>
                      </a:r>
                      <a:r>
                        <a:rPr lang="de-DE" dirty="0" smtClean="0"/>
                        <a:t>2*z</a:t>
                      </a:r>
                      <a:r>
                        <a:rPr lang="de-DE" baseline="30000" dirty="0" smtClean="0"/>
                        <a:t>2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2*x*y </a:t>
                      </a:r>
                      <a:r>
                        <a:rPr lang="de-DE" dirty="0"/>
                        <a:t>- </a:t>
                      </a:r>
                      <a:r>
                        <a:rPr lang="de-DE" dirty="0" smtClean="0"/>
                        <a:t>2*z*w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2*x*z </a:t>
                      </a:r>
                      <a:r>
                        <a:rPr lang="de-DE" dirty="0"/>
                        <a:t>+ </a:t>
                      </a:r>
                      <a:r>
                        <a:rPr lang="de-DE" dirty="0" smtClean="0"/>
                        <a:t>2*y*w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 smtClean="0"/>
                        <a:t>2*x*y </a:t>
                      </a:r>
                      <a:r>
                        <a:rPr lang="de-DE" dirty="0"/>
                        <a:t>+ </a:t>
                      </a:r>
                      <a:r>
                        <a:rPr lang="de-DE" dirty="0" smtClean="0"/>
                        <a:t>2*z*w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1 - </a:t>
                      </a:r>
                      <a:r>
                        <a:rPr lang="de-DE" dirty="0" smtClean="0"/>
                        <a:t>2*x</a:t>
                      </a:r>
                      <a:r>
                        <a:rPr lang="de-DE" baseline="30000" dirty="0" smtClean="0"/>
                        <a:t>2</a:t>
                      </a:r>
                      <a:r>
                        <a:rPr lang="de-DE" dirty="0"/>
                        <a:t> - </a:t>
                      </a:r>
                      <a:r>
                        <a:rPr lang="de-DE" dirty="0" smtClean="0"/>
                        <a:t>2*z</a:t>
                      </a:r>
                      <a:r>
                        <a:rPr lang="de-DE" baseline="30000" dirty="0" smtClean="0"/>
                        <a:t>2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2*y*z </a:t>
                      </a:r>
                      <a:r>
                        <a:rPr lang="de-DE" dirty="0"/>
                        <a:t>- </a:t>
                      </a:r>
                      <a:r>
                        <a:rPr lang="de-DE" dirty="0" smtClean="0"/>
                        <a:t>2*x*w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 smtClean="0"/>
                        <a:t>2*x*z </a:t>
                      </a:r>
                      <a:r>
                        <a:rPr lang="de-DE" dirty="0"/>
                        <a:t>- </a:t>
                      </a:r>
                      <a:r>
                        <a:rPr lang="de-DE" dirty="0" smtClean="0"/>
                        <a:t>2*y*w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2*y*z </a:t>
                      </a:r>
                      <a:r>
                        <a:rPr lang="de-DE" dirty="0"/>
                        <a:t>+ </a:t>
                      </a:r>
                      <a:r>
                        <a:rPr lang="de-DE" dirty="0" smtClean="0"/>
                        <a:t>2*x*w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1 - </a:t>
                      </a:r>
                      <a:r>
                        <a:rPr lang="de-DE" dirty="0" smtClean="0"/>
                        <a:t>2*x</a:t>
                      </a:r>
                      <a:r>
                        <a:rPr lang="de-DE" baseline="30000" dirty="0" smtClean="0"/>
                        <a:t>2</a:t>
                      </a:r>
                      <a:r>
                        <a:rPr lang="de-DE" dirty="0"/>
                        <a:t> - </a:t>
                      </a:r>
                      <a:r>
                        <a:rPr lang="de-DE" dirty="0" smtClean="0"/>
                        <a:t>2*y</a:t>
                      </a:r>
                      <a:r>
                        <a:rPr lang="de-DE" baseline="30000" dirty="0" smtClean="0"/>
                        <a:t>2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Quaternion </a:t>
            </a:r>
            <a:r>
              <a:rPr lang="de-DE" dirty="0" err="1" smtClean="0"/>
              <a:t>to</a:t>
            </a:r>
            <a:r>
              <a:rPr lang="de-DE" dirty="0" smtClean="0"/>
              <a:t> Matrix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59722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Lighting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919" y="2897188"/>
            <a:ext cx="46005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00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Defined</a:t>
            </a:r>
            <a:r>
              <a:rPr lang="de-DE" dirty="0" smtClean="0"/>
              <a:t> per </a:t>
            </a:r>
            <a:r>
              <a:rPr lang="de-DE" dirty="0" err="1" smtClean="0"/>
              <a:t>vertex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Direction</a:t>
            </a:r>
            <a:r>
              <a:rPr lang="de-DE" dirty="0" smtClean="0"/>
              <a:t>: (x, y, z, 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Translation * (x, y, z, 0) = (x, y, z, 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Rotation * (x, y, z, 0) = (…)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Normals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6704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769" y="1484313"/>
            <a:ext cx="4968875" cy="4968875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Vertex Splits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54471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L*N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dot</a:t>
            </a:r>
            <a:r>
              <a:rPr lang="de-DE" dirty="0" smtClean="0"/>
              <a:t> </a:t>
            </a:r>
            <a:r>
              <a:rPr lang="de-DE" dirty="0" err="1" smtClean="0"/>
              <a:t>product</a:t>
            </a:r>
            <a:r>
              <a:rPr lang="de-DE" dirty="0" smtClean="0"/>
              <a:t> 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L = Light </a:t>
            </a:r>
            <a:r>
              <a:rPr lang="de-DE" dirty="0" err="1" smtClean="0"/>
              <a:t>Direction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N = Normal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Super Basic </a:t>
            </a:r>
            <a:r>
              <a:rPr lang="de-DE" dirty="0" err="1" smtClean="0"/>
              <a:t>Lighting</a:t>
            </a:r>
            <a:endParaRPr lang="de-DE" dirty="0"/>
          </a:p>
        </p:txBody>
      </p:sp>
      <p:pic>
        <p:nvPicPr>
          <p:cNvPr id="16388" name="Picture 4" descr="\vec a \cdot \vec b = a_1 \, b_1 + a_2 \, b_2 +  a_3 \, b_3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92896"/>
            <a:ext cx="21336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\vec a \cdot \vec b = |\vec a|\, |\vec b|\,\cos\sphericalangle(\vec a, \vec b)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188096"/>
            <a:ext cx="19050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655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Per Vertex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Fast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lighting</a:t>
            </a:r>
            <a:r>
              <a:rPr lang="de-DE" dirty="0" smtClean="0"/>
              <a:t> per </a:t>
            </a:r>
            <a:r>
              <a:rPr lang="de-DE" dirty="0" err="1" smtClean="0"/>
              <a:t>vertex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Interpolate</a:t>
            </a:r>
            <a:r>
              <a:rPr lang="de-DE" dirty="0" smtClean="0"/>
              <a:t> </a:t>
            </a:r>
            <a:r>
              <a:rPr lang="de-DE" dirty="0" err="1" smtClean="0"/>
              <a:t>colors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Per Pixel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Pretty</a:t>
            </a:r>
            <a:endParaRPr lang="de-DE" dirty="0" smtClean="0"/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Interpolate</a:t>
            </a:r>
            <a:r>
              <a:rPr lang="de-DE" dirty="0" smtClean="0"/>
              <a:t> </a:t>
            </a:r>
            <a:r>
              <a:rPr lang="de-DE" dirty="0" err="1" smtClean="0"/>
              <a:t>normals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lighting</a:t>
            </a:r>
            <a:r>
              <a:rPr lang="de-DE" dirty="0" smtClean="0"/>
              <a:t> per </a:t>
            </a:r>
            <a:r>
              <a:rPr lang="de-DE" dirty="0" err="1" smtClean="0"/>
              <a:t>pixel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 Vertex </a:t>
            </a:r>
            <a:r>
              <a:rPr lang="de-DE" dirty="0" err="1" smtClean="0"/>
              <a:t>vs</a:t>
            </a:r>
            <a:r>
              <a:rPr lang="de-DE" dirty="0" smtClean="0"/>
              <a:t> per Pixel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0882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Superscalar</a:t>
            </a:r>
            <a:r>
              <a:rPr lang="de-DE" dirty="0" smtClean="0"/>
              <a:t> CPUs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SIMD </a:t>
            </a:r>
            <a:r>
              <a:rPr lang="de-DE" dirty="0" err="1" smtClean="0"/>
              <a:t>Instructions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Multithreading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Parallel </a:t>
            </a:r>
            <a:r>
              <a:rPr lang="de-DE" dirty="0" err="1" smtClean="0"/>
              <a:t>Computations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43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Backface</a:t>
            </a:r>
            <a:r>
              <a:rPr lang="de-DE" dirty="0" smtClean="0"/>
              <a:t> </a:t>
            </a:r>
            <a:r>
              <a:rPr lang="de-DE" dirty="0" err="1" smtClean="0"/>
              <a:t>culling</a:t>
            </a:r>
            <a:r>
              <a:rPr lang="de-DE" dirty="0" smtClean="0"/>
              <a:t> &amp;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sorting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not handle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Overlaping</a:t>
            </a:r>
            <a:r>
              <a:rPr lang="de-DE" dirty="0" smtClean="0"/>
              <a:t> </a:t>
            </a:r>
            <a:r>
              <a:rPr lang="de-DE" dirty="0" err="1" smtClean="0"/>
              <a:t>geometry</a:t>
            </a:r>
            <a:endParaRPr lang="de-DE" dirty="0" smtClean="0"/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Intersecting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Weird</a:t>
            </a:r>
            <a:r>
              <a:rPr lang="de-DE" dirty="0" smtClean="0"/>
              <a:t> </a:t>
            </a:r>
            <a:r>
              <a:rPr lang="de-DE" dirty="0" err="1" smtClean="0"/>
              <a:t>Depth</a:t>
            </a:r>
            <a:r>
              <a:rPr lang="de-DE" dirty="0" smtClean="0"/>
              <a:t> Problems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11622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standardized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SIMD </a:t>
            </a:r>
            <a:r>
              <a:rPr lang="de-DE" dirty="0" err="1" smtClean="0"/>
              <a:t>instructions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Multithreading </a:t>
            </a:r>
            <a:r>
              <a:rPr lang="de-DE" dirty="0" err="1" smtClean="0"/>
              <a:t>support</a:t>
            </a:r>
            <a:r>
              <a:rPr lang="de-DE" dirty="0" smtClean="0"/>
              <a:t> </a:t>
            </a:r>
            <a:r>
              <a:rPr lang="de-DE" dirty="0" err="1" smtClean="0"/>
              <a:t>since</a:t>
            </a:r>
            <a:r>
              <a:rPr lang="de-DE" dirty="0" smtClean="0"/>
              <a:t> 2011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C/C++ Fail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5980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06" y="1763713"/>
            <a:ext cx="6096000" cy="4410075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Superscalar</a:t>
            </a:r>
            <a:r>
              <a:rPr lang="de-DE" dirty="0" smtClean="0"/>
              <a:t> CPUs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5922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c = a + b</a:t>
            </a:r>
            <a:br>
              <a:rPr lang="de-DE" dirty="0" smtClean="0"/>
            </a:br>
            <a:r>
              <a:rPr lang="de-DE" dirty="0" smtClean="0"/>
              <a:t>d = a + b // </a:t>
            </a:r>
            <a:r>
              <a:rPr lang="en-US" dirty="0" smtClean="0"/>
              <a:t>can be parallelized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c = a + b</a:t>
            </a:r>
            <a:br>
              <a:rPr lang="de-DE" dirty="0" smtClean="0"/>
            </a:br>
            <a:r>
              <a:rPr lang="de-DE" dirty="0" smtClean="0"/>
              <a:t>d = a + c // </a:t>
            </a:r>
            <a:r>
              <a:rPr lang="en-US" dirty="0" smtClean="0"/>
              <a:t>can not be parallelized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Superscalar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2745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No</a:t>
            </a:r>
            <a:r>
              <a:rPr lang="de-DE" dirty="0" smtClean="0"/>
              <a:t> explicit </a:t>
            </a:r>
            <a:r>
              <a:rPr lang="de-DE" dirty="0" err="1" smtClean="0"/>
              <a:t>support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 (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Comiler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reorder</a:t>
            </a:r>
            <a:r>
              <a:rPr lang="de-DE" dirty="0" smtClean="0"/>
              <a:t> </a:t>
            </a:r>
            <a:r>
              <a:rPr lang="de-DE" dirty="0" err="1" smtClean="0"/>
              <a:t>instructions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Keep in </a:t>
            </a:r>
            <a:r>
              <a:rPr lang="de-DE" dirty="0" err="1" smtClean="0"/>
              <a:t>mind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optimizing</a:t>
            </a:r>
            <a:endParaRPr lang="de-DE" dirty="0" smtClean="0"/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Profiler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&lt; 1 </a:t>
            </a:r>
            <a:r>
              <a:rPr lang="de-DE" dirty="0" err="1" smtClean="0"/>
              <a:t>ticks</a:t>
            </a:r>
            <a:r>
              <a:rPr lang="de-DE" dirty="0" smtClean="0"/>
              <a:t> per </a:t>
            </a:r>
            <a:r>
              <a:rPr lang="de-DE" dirty="0" err="1" smtClean="0"/>
              <a:t>instruction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Superscalar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21798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SIMD – Single </a:t>
            </a:r>
            <a:r>
              <a:rPr lang="de-DE" dirty="0" err="1" smtClean="0"/>
              <a:t>Instruction</a:t>
            </a:r>
            <a:r>
              <a:rPr lang="de-DE" dirty="0" smtClean="0"/>
              <a:t> Multiple Data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Apply</a:t>
            </a:r>
            <a:r>
              <a:rPr lang="de-DE" dirty="0" smtClean="0"/>
              <a:t> same </a:t>
            </a:r>
            <a:r>
              <a:rPr lang="de-DE" dirty="0" err="1" smtClean="0"/>
              <a:t>calculation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multiple </a:t>
            </a:r>
            <a:r>
              <a:rPr lang="de-DE" dirty="0" err="1" smtClean="0"/>
              <a:t>values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Can </a:t>
            </a:r>
            <a:r>
              <a:rPr lang="de-DE" dirty="0" err="1" smtClean="0"/>
              <a:t>easily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applied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/Matrix </a:t>
            </a:r>
            <a:r>
              <a:rPr lang="de-DE" dirty="0" err="1" smtClean="0"/>
              <a:t>math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Automatic</a:t>
            </a:r>
            <a:r>
              <a:rPr lang="de-DE" dirty="0" smtClean="0"/>
              <a:t> </a:t>
            </a:r>
            <a:r>
              <a:rPr lang="de-DE" dirty="0" err="1" smtClean="0"/>
              <a:t>compiler</a:t>
            </a:r>
            <a:r>
              <a:rPr lang="de-DE" dirty="0" smtClean="0"/>
              <a:t> </a:t>
            </a:r>
            <a:r>
              <a:rPr lang="de-DE" dirty="0" err="1" smtClean="0"/>
              <a:t>optimizations</a:t>
            </a:r>
            <a:r>
              <a:rPr lang="de-DE" dirty="0" smtClean="0"/>
              <a:t> – </a:t>
            </a:r>
            <a:r>
              <a:rPr lang="de-DE" dirty="0" err="1" smtClean="0"/>
              <a:t>very</a:t>
            </a:r>
            <a:r>
              <a:rPr lang="de-DE" dirty="0" smtClean="0"/>
              <a:t> limited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SIMD </a:t>
            </a:r>
            <a:r>
              <a:rPr lang="de-DE" dirty="0" err="1" smtClean="0"/>
              <a:t>Instructions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96197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SSE – </a:t>
            </a:r>
            <a:r>
              <a:rPr lang="de-DE" dirty="0" err="1" smtClean="0"/>
              <a:t>since</a:t>
            </a:r>
            <a:r>
              <a:rPr lang="de-DE" dirty="0" smtClean="0"/>
              <a:t> Pentium 3 in 1999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128 </a:t>
            </a:r>
            <a:r>
              <a:rPr lang="de-DE" dirty="0" err="1" smtClean="0"/>
              <a:t>bit</a:t>
            </a:r>
            <a:r>
              <a:rPr lang="de-DE" dirty="0" smtClean="0"/>
              <a:t> </a:t>
            </a:r>
            <a:r>
              <a:rPr lang="de-DE" dirty="0" err="1" smtClean="0"/>
              <a:t>registers</a:t>
            </a:r>
            <a:endParaRPr lang="de-DE" dirty="0" smtClean="0"/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4 </a:t>
            </a:r>
            <a:r>
              <a:rPr lang="de-DE" dirty="0" err="1" smtClean="0"/>
              <a:t>float</a:t>
            </a:r>
            <a:r>
              <a:rPr lang="de-DE" dirty="0" smtClean="0"/>
              <a:t> </a:t>
            </a:r>
            <a:r>
              <a:rPr lang="de-DE" dirty="0" err="1" smtClean="0"/>
              <a:t>numbers</a:t>
            </a:r>
            <a:r>
              <a:rPr lang="de-DE" dirty="0" smtClean="0"/>
              <a:t> per </a:t>
            </a:r>
            <a:r>
              <a:rPr lang="de-DE" dirty="0" err="1" smtClean="0"/>
              <a:t>register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SSE2, SSE3, SSE4, AVX,…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SSE2 </a:t>
            </a:r>
            <a:r>
              <a:rPr lang="de-DE" dirty="0" err="1" smtClean="0"/>
              <a:t>supported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x64 CPU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64 </a:t>
            </a:r>
            <a:r>
              <a:rPr lang="de-DE" dirty="0" err="1" smtClean="0"/>
              <a:t>bit</a:t>
            </a:r>
            <a:r>
              <a:rPr lang="de-DE" dirty="0" smtClean="0"/>
              <a:t> Operating Systems </a:t>
            </a:r>
            <a:r>
              <a:rPr lang="de-DE" dirty="0" err="1" smtClean="0"/>
              <a:t>use</a:t>
            </a:r>
            <a:r>
              <a:rPr lang="de-DE" dirty="0" smtClean="0"/>
              <a:t> SSE </a:t>
            </a:r>
            <a:r>
              <a:rPr lang="de-DE" dirty="0" err="1" smtClean="0"/>
              <a:t>instructions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all </a:t>
            </a:r>
            <a:r>
              <a:rPr lang="de-DE" dirty="0" err="1" smtClean="0"/>
              <a:t>floating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calculations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x86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69287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NEON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Since</a:t>
            </a:r>
            <a:r>
              <a:rPr lang="de-DE" dirty="0" smtClean="0"/>
              <a:t> Cortex-A8 (but </a:t>
            </a:r>
            <a:r>
              <a:rPr lang="de-DE" dirty="0" err="1" smtClean="0"/>
              <a:t>only</a:t>
            </a:r>
            <a:r>
              <a:rPr lang="de-DE" dirty="0" smtClean="0"/>
              <a:t> optional)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128 </a:t>
            </a:r>
            <a:r>
              <a:rPr lang="de-DE" dirty="0" err="1" smtClean="0"/>
              <a:t>bit</a:t>
            </a:r>
            <a:r>
              <a:rPr lang="de-DE" dirty="0" smtClean="0"/>
              <a:t> </a:t>
            </a:r>
            <a:r>
              <a:rPr lang="de-DE" dirty="0" err="1" smtClean="0"/>
              <a:t>registers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70911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#</a:t>
            </a:r>
            <a:r>
              <a:rPr lang="de-DE" dirty="0" err="1"/>
              <a:t>include</a:t>
            </a:r>
            <a:r>
              <a:rPr lang="de-DE" dirty="0"/>
              <a:t> &lt;</a:t>
            </a:r>
            <a:r>
              <a:rPr lang="de-DE" dirty="0" err="1"/>
              <a:t>xmmintrin.h</a:t>
            </a:r>
            <a:r>
              <a:rPr lang="de-DE" dirty="0"/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__</a:t>
            </a:r>
            <a:r>
              <a:rPr lang="de-DE" dirty="0"/>
              <a:t>m128 </a:t>
            </a:r>
            <a:r>
              <a:rPr lang="de-DE" dirty="0" smtClean="0"/>
              <a:t>value1 </a:t>
            </a:r>
            <a:r>
              <a:rPr lang="nn-NO" dirty="0" smtClean="0"/>
              <a:t>= </a:t>
            </a:r>
            <a:r>
              <a:rPr lang="nn-NO" dirty="0"/>
              <a:t>_</a:t>
            </a:r>
            <a:r>
              <a:rPr lang="nn-NO" dirty="0" smtClean="0"/>
              <a:t>mm_set_ps(1, 2, 3, 4);</a:t>
            </a:r>
            <a:br>
              <a:rPr lang="nn-NO" dirty="0" smtClean="0"/>
            </a:br>
            <a:r>
              <a:rPr lang="de-DE" dirty="0"/>
              <a:t>__m128 </a:t>
            </a:r>
            <a:r>
              <a:rPr lang="de-DE" dirty="0" smtClean="0"/>
              <a:t>value2 </a:t>
            </a:r>
            <a:r>
              <a:rPr lang="nn-NO" dirty="0"/>
              <a:t>= _</a:t>
            </a:r>
            <a:r>
              <a:rPr lang="nn-NO" dirty="0" smtClean="0"/>
              <a:t>mm_set_ps(5, 6, 7, 8);</a:t>
            </a:r>
            <a:r>
              <a:rPr lang="nn-NO" dirty="0"/>
              <a:t/>
            </a:r>
            <a:br>
              <a:rPr lang="nn-NO" dirty="0"/>
            </a:br>
            <a:r>
              <a:rPr lang="nn-NO" dirty="0"/>
              <a:t>__m128 </a:t>
            </a:r>
            <a:r>
              <a:rPr lang="nn-NO" dirty="0" smtClean="0"/>
              <a:t>added </a:t>
            </a:r>
            <a:r>
              <a:rPr lang="nn-NO" dirty="0"/>
              <a:t>= _</a:t>
            </a:r>
            <a:r>
              <a:rPr lang="nn-NO" dirty="0" smtClean="0"/>
              <a:t>mm_add_ps(value1, value2);</a:t>
            </a:r>
            <a:r>
              <a:rPr lang="nn-NO" dirty="0"/>
              <a:t/>
            </a:r>
            <a:br>
              <a:rPr lang="nn-NO" dirty="0"/>
            </a:br>
            <a:r>
              <a:rPr lang="nn-NO" dirty="0" smtClean="0"/>
              <a:t>float allAdded </a:t>
            </a:r>
            <a:r>
              <a:rPr lang="nn-NO" dirty="0"/>
              <a:t>= </a:t>
            </a:r>
            <a:r>
              <a:rPr lang="nn-NO" dirty="0" smtClean="0"/>
              <a:t>added.m128_f32[0</a:t>
            </a:r>
            <a:r>
              <a:rPr lang="nn-NO" dirty="0"/>
              <a:t>] + </a:t>
            </a:r>
            <a:r>
              <a:rPr lang="nn-NO" dirty="0" smtClean="0"/>
              <a:t>added.m128_f32[1]</a:t>
            </a:r>
            <a:br>
              <a:rPr lang="nn-NO" dirty="0" smtClean="0"/>
            </a:br>
            <a:r>
              <a:rPr lang="nn-NO" dirty="0" smtClean="0"/>
              <a:t>+ added.m128_f32[2</a:t>
            </a:r>
            <a:r>
              <a:rPr lang="nn-NO" dirty="0"/>
              <a:t>] + </a:t>
            </a:r>
            <a:r>
              <a:rPr lang="nn-NO" dirty="0" smtClean="0"/>
              <a:t>added.m128_f32[3];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n-NO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n-NO" dirty="0" smtClean="0"/>
              <a:t>Just like assembler programming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nn-NO" dirty="0" smtClean="0"/>
              <a:t>(minus register numbers)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Intrinsics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1162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No</a:t>
            </a:r>
            <a:r>
              <a:rPr lang="de-DE" dirty="0" smtClean="0"/>
              <a:t> Standard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SSE </a:t>
            </a:r>
            <a:r>
              <a:rPr lang="de-DE" dirty="0" err="1" smtClean="0"/>
              <a:t>and</a:t>
            </a:r>
            <a:r>
              <a:rPr lang="de-DE" dirty="0" smtClean="0"/>
              <a:t> Neon – </a:t>
            </a:r>
            <a:r>
              <a:rPr lang="de-DE" dirty="0" err="1" smtClean="0"/>
              <a:t>incompatible</a:t>
            </a:r>
            <a:r>
              <a:rPr lang="de-DE" dirty="0" smtClean="0"/>
              <a:t> </a:t>
            </a:r>
            <a:r>
              <a:rPr lang="de-DE" dirty="0" err="1" smtClean="0"/>
              <a:t>intrinsics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Different </a:t>
            </a:r>
            <a:r>
              <a:rPr lang="de-DE" dirty="0" err="1" smtClean="0"/>
              <a:t>compilers</a:t>
            </a:r>
            <a:r>
              <a:rPr lang="de-DE" dirty="0" smtClean="0"/>
              <a:t> </a:t>
            </a:r>
            <a:r>
              <a:rPr lang="de-DE" dirty="0"/>
              <a:t>–</a:t>
            </a:r>
            <a:r>
              <a:rPr lang="de-DE" dirty="0" smtClean="0"/>
              <a:t> ~</a:t>
            </a:r>
            <a:r>
              <a:rPr lang="de-DE" dirty="0" err="1" smtClean="0"/>
              <a:t>compatible</a:t>
            </a:r>
            <a:r>
              <a:rPr lang="de-DE" dirty="0" smtClean="0"/>
              <a:t> </a:t>
            </a:r>
            <a:r>
              <a:rPr lang="de-DE" dirty="0" err="1" smtClean="0"/>
              <a:t>instrinsics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Libraries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macros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endParaRPr lang="de-DE" dirty="0"/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http</a:t>
            </a:r>
            <a:r>
              <a:rPr lang="de-DE" dirty="0"/>
              <a:t>://www.gamedev.net/page/resources/_/technical/general-programming/practical-cross-platform-simd-math-r3068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Current</a:t>
            </a:r>
            <a:r>
              <a:rPr lang="de-DE" dirty="0" smtClean="0"/>
              <a:t> Situation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8742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Standard </a:t>
            </a:r>
            <a:r>
              <a:rPr lang="de-DE" dirty="0" err="1" smtClean="0"/>
              <a:t>support</a:t>
            </a:r>
            <a:r>
              <a:rPr lang="de-DE" dirty="0" smtClean="0"/>
              <a:t> </a:t>
            </a:r>
            <a:r>
              <a:rPr lang="de-DE" dirty="0" err="1" smtClean="0"/>
              <a:t>since</a:t>
            </a:r>
            <a:r>
              <a:rPr lang="de-DE" dirty="0" smtClean="0"/>
              <a:t> 2011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OS APIs </a:t>
            </a:r>
            <a:r>
              <a:rPr lang="de-DE" dirty="0" err="1" smtClean="0"/>
              <a:t>since</a:t>
            </a:r>
            <a:r>
              <a:rPr lang="de-DE" dirty="0" smtClean="0"/>
              <a:t> 1980s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Kore::Thread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Multithreading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893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foreach</a:t>
            </a:r>
            <a:r>
              <a:rPr lang="de-DE" dirty="0" smtClean="0"/>
              <a:t> (</a:t>
            </a:r>
            <a:r>
              <a:rPr lang="de-DE" dirty="0" err="1" smtClean="0"/>
              <a:t>pixel</a:t>
            </a:r>
            <a:r>
              <a:rPr lang="de-DE" dirty="0" smtClean="0"/>
              <a:t>) {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if</a:t>
            </a:r>
            <a:r>
              <a:rPr lang="de-DE" dirty="0" smtClean="0"/>
              <a:t> (</a:t>
            </a:r>
            <a:r>
              <a:rPr lang="de-DE" dirty="0" err="1" smtClean="0"/>
              <a:t>framebuffer</a:t>
            </a:r>
            <a:r>
              <a:rPr lang="de-DE" dirty="0" smtClean="0"/>
              <a:t>[</a:t>
            </a:r>
            <a:r>
              <a:rPr lang="de-DE" dirty="0" err="1" smtClean="0"/>
              <a:t>pixel.x</a:t>
            </a:r>
            <a:r>
              <a:rPr lang="de-DE" dirty="0" smtClean="0"/>
              <a:t>, </a:t>
            </a:r>
            <a:r>
              <a:rPr lang="de-DE" dirty="0" err="1" smtClean="0"/>
              <a:t>pixel.y</a:t>
            </a:r>
            <a:r>
              <a:rPr lang="de-DE" dirty="0" smtClean="0"/>
              <a:t>].z &lt; z) </a:t>
            </a:r>
            <a:r>
              <a:rPr lang="de-DE" dirty="0" err="1" smtClean="0"/>
              <a:t>continue</a:t>
            </a:r>
            <a:r>
              <a:rPr lang="de-DE" dirty="0" smtClean="0"/>
              <a:t>;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/>
              <a:t>framebuffer</a:t>
            </a:r>
            <a:r>
              <a:rPr lang="de-DE" dirty="0"/>
              <a:t>[</a:t>
            </a:r>
            <a:r>
              <a:rPr lang="de-DE" dirty="0" err="1"/>
              <a:t>pixel.x</a:t>
            </a:r>
            <a:r>
              <a:rPr lang="de-DE" dirty="0"/>
              <a:t>, </a:t>
            </a:r>
            <a:r>
              <a:rPr lang="de-DE" dirty="0" err="1"/>
              <a:t>pixel.y</a:t>
            </a:r>
            <a:r>
              <a:rPr lang="de-DE" dirty="0" smtClean="0"/>
              <a:t>].</a:t>
            </a:r>
            <a:r>
              <a:rPr lang="de-DE" dirty="0" err="1" smtClean="0"/>
              <a:t>rgb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dirty="0" err="1" smtClean="0"/>
              <a:t>rgb</a:t>
            </a:r>
            <a:r>
              <a:rPr lang="de-DE" dirty="0" smtClean="0"/>
              <a:t>;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/>
              <a:t>framebuffer</a:t>
            </a:r>
            <a:r>
              <a:rPr lang="de-DE" dirty="0"/>
              <a:t>[</a:t>
            </a:r>
            <a:r>
              <a:rPr lang="de-DE" dirty="0" err="1"/>
              <a:t>pixel.x</a:t>
            </a:r>
            <a:r>
              <a:rPr lang="de-DE" dirty="0"/>
              <a:t>, </a:t>
            </a:r>
            <a:r>
              <a:rPr lang="de-DE" dirty="0" err="1"/>
              <a:t>pixel.y</a:t>
            </a:r>
            <a:r>
              <a:rPr lang="de-DE" dirty="0" smtClean="0"/>
              <a:t>].z = z;</a:t>
            </a:r>
            <a:br>
              <a:rPr lang="de-DE" dirty="0" smtClean="0"/>
            </a:br>
            <a:r>
              <a:rPr lang="de-DE" dirty="0" smtClean="0"/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0" indent="0"/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Depth</a:t>
            </a:r>
            <a:r>
              <a:rPr lang="de-DE" dirty="0" smtClean="0"/>
              <a:t> </a:t>
            </a:r>
            <a:r>
              <a:rPr lang="de-DE" dirty="0" err="1" smtClean="0"/>
              <a:t>Buffer</a:t>
            </a:r>
            <a:endParaRPr lang="de-DE" dirty="0"/>
          </a:p>
        </p:txBody>
      </p:sp>
      <p:pic>
        <p:nvPicPr>
          <p:cNvPr id="4098" name="Picture 2" descr="http://upload.wikimedia.org/wikipedia/commons/3/3e/Stereogram_Tut_Shark_Depth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29000"/>
            <a:ext cx="5675784" cy="283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59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Traditionally</a:t>
            </a:r>
            <a:r>
              <a:rPr lang="de-DE" dirty="0" smtClean="0"/>
              <a:t> </a:t>
            </a:r>
            <a:r>
              <a:rPr lang="de-DE" dirty="0" err="1" smtClean="0"/>
              <a:t>avoided</a:t>
            </a:r>
            <a:r>
              <a:rPr lang="de-DE" dirty="0" smtClean="0"/>
              <a:t> in Games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multicore</a:t>
            </a:r>
            <a:r>
              <a:rPr lang="de-DE" dirty="0" smtClean="0"/>
              <a:t> CPUs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Multithreading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140968"/>
            <a:ext cx="3043132" cy="28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455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451" y="1484313"/>
            <a:ext cx="5399510" cy="4968875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Multithreading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12777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Independent </a:t>
            </a:r>
            <a:r>
              <a:rPr lang="de-DE" dirty="0" err="1" smtClean="0"/>
              <a:t>execution</a:t>
            </a:r>
            <a:r>
              <a:rPr lang="de-DE" dirty="0" smtClean="0"/>
              <a:t> </a:t>
            </a:r>
            <a:r>
              <a:rPr lang="de-DE" dirty="0" err="1" smtClean="0"/>
              <a:t>threads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Same </a:t>
            </a:r>
            <a:r>
              <a:rPr lang="de-DE" dirty="0" err="1" smtClean="0"/>
              <a:t>address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Lots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speed</a:t>
            </a:r>
            <a:endParaRPr lang="de-DE" dirty="0" smtClean="0"/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threads</a:t>
            </a:r>
            <a:r>
              <a:rPr lang="de-DE" dirty="0" smtClean="0"/>
              <a:t> =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cores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asynchronicity</a:t>
            </a:r>
            <a:endParaRPr lang="de-DE" dirty="0" smtClean="0"/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Loading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disk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Never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convenience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Multithreading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65178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Race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endParaRPr lang="de-DE" dirty="0"/>
          </a:p>
        </p:txBody>
      </p:sp>
      <p:pic>
        <p:nvPicPr>
          <p:cNvPr id="1026" name="Picture 2" descr="http://upload.wikimedia.org/wikipedia/en/7/7e/Pole000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53221"/>
            <a:ext cx="4680520" cy="409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7350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idx="1"/>
          </p:nvPr>
        </p:nvGraphicFramePr>
        <p:xfrm>
          <a:off x="250825" y="2505710"/>
          <a:ext cx="8640764" cy="2926080"/>
        </p:xfrm>
        <a:graphic>
          <a:graphicData uri="http://schemas.openxmlformats.org/drawingml/2006/table">
            <a:tbl>
              <a:tblPr/>
              <a:tblGrid>
                <a:gridCol w="2160191"/>
                <a:gridCol w="2160191"/>
                <a:gridCol w="2160191"/>
                <a:gridCol w="2160191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de-DE" sz="1800">
                          <a:effectLst/>
                        </a:rPr>
                        <a:t>Thread 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>
                          <a:effectLst/>
                        </a:rPr>
                        <a:t>Thread 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>
                          <a:effectLst/>
                        </a:rPr>
                        <a:t>Integer value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de-DE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read value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increase value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EB3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write back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→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de-DE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read value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de-DE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increase value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EB3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de-DE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write back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→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Race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endParaRPr lang="de-DE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4875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idx="1"/>
          </p:nvPr>
        </p:nvGraphicFramePr>
        <p:xfrm>
          <a:off x="250825" y="2505710"/>
          <a:ext cx="8640764" cy="2926080"/>
        </p:xfrm>
        <a:graphic>
          <a:graphicData uri="http://schemas.openxmlformats.org/drawingml/2006/table">
            <a:tbl>
              <a:tblPr/>
              <a:tblGrid>
                <a:gridCol w="2160191"/>
                <a:gridCol w="2160191"/>
                <a:gridCol w="2160191"/>
                <a:gridCol w="2160191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de-DE" sz="1800">
                          <a:effectLst/>
                        </a:rPr>
                        <a:t>Thread 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>
                          <a:effectLst/>
                        </a:rPr>
                        <a:t>Thread 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>
                          <a:effectLst/>
                        </a:rPr>
                        <a:t>Integer value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de-DE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read value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de-DE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read value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increase value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EB3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de-DE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increase value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EB3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write back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→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de-DE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write back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>
                          <a:effectLst/>
                        </a:rPr>
                        <a:t>→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Race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9387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difficult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debug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Might</a:t>
            </a:r>
            <a:r>
              <a:rPr lang="de-DE" dirty="0" smtClean="0"/>
              <a:t> happen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rarely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Worst</a:t>
            </a:r>
            <a:r>
              <a:rPr lang="de-DE" dirty="0" smtClean="0"/>
              <a:t> </a:t>
            </a:r>
            <a:r>
              <a:rPr lang="de-DE" dirty="0" err="1" smtClean="0"/>
              <a:t>kind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bugs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Race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0579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Android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onKeyDown</a:t>
            </a:r>
            <a:endParaRPr lang="de-DE" dirty="0" smtClean="0"/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UI Thread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onDrawFrame</a:t>
            </a:r>
            <a:endParaRPr lang="de-DE" dirty="0"/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en-US" dirty="0"/>
              <a:t>The renderer will be called on a separate thread”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 </a:t>
            </a:r>
            <a:r>
              <a:rPr lang="de-DE" dirty="0" err="1" smtClean="0"/>
              <a:t>Example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34157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Kore::</a:t>
            </a:r>
            <a:r>
              <a:rPr lang="de-DE" dirty="0" err="1" smtClean="0"/>
              <a:t>Mutex</a:t>
            </a:r>
            <a:r>
              <a:rPr lang="de-DE" dirty="0" smtClean="0"/>
              <a:t> m;</a:t>
            </a:r>
            <a:br>
              <a:rPr lang="de-DE" dirty="0" smtClean="0"/>
            </a:br>
            <a:r>
              <a:rPr lang="de-DE" dirty="0" err="1" smtClean="0"/>
              <a:t>m.Create</a:t>
            </a:r>
            <a:r>
              <a:rPr lang="de-DE" dirty="0" smtClean="0"/>
              <a:t>();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m.Lock</a:t>
            </a:r>
            <a:r>
              <a:rPr lang="de-DE" dirty="0" smtClean="0"/>
              <a:t>();</a:t>
            </a:r>
            <a:br>
              <a:rPr lang="de-DE" dirty="0" smtClean="0"/>
            </a:br>
            <a:r>
              <a:rPr lang="de-DE" dirty="0" smtClean="0"/>
              <a:t>//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m.Unlock</a:t>
            </a:r>
            <a:r>
              <a:rPr lang="de-DE" dirty="0" smtClean="0"/>
              <a:t>();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Mapped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mutex</a:t>
            </a:r>
            <a:r>
              <a:rPr lang="de-DE" dirty="0" smtClean="0"/>
              <a:t> in Linux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Mapped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critical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in Windows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Windows </a:t>
            </a:r>
            <a:r>
              <a:rPr lang="de-DE" dirty="0" err="1" smtClean="0"/>
              <a:t>Mutex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interprocess</a:t>
            </a:r>
            <a:r>
              <a:rPr lang="de-DE" dirty="0" smtClean="0"/>
              <a:t> </a:t>
            </a:r>
            <a:r>
              <a:rPr lang="de-DE" dirty="0" err="1" smtClean="0"/>
              <a:t>sync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Mutex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22281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Can </a:t>
            </a:r>
            <a:r>
              <a:rPr lang="de-DE" dirty="0" err="1" smtClean="0"/>
              <a:t>slow</a:t>
            </a:r>
            <a:r>
              <a:rPr lang="de-DE" dirty="0" smtClean="0"/>
              <a:t> down </a:t>
            </a:r>
            <a:r>
              <a:rPr lang="de-DE" dirty="0" err="1" smtClean="0"/>
              <a:t>program</a:t>
            </a:r>
            <a:endParaRPr lang="de-DE" dirty="0" smtClean="0"/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Syscalls</a:t>
            </a:r>
            <a:r>
              <a:rPr lang="de-DE" dirty="0" smtClean="0"/>
              <a:t>, </a:t>
            </a:r>
            <a:r>
              <a:rPr lang="de-DE" dirty="0" err="1" smtClean="0"/>
              <a:t>cache</a:t>
            </a:r>
            <a:r>
              <a:rPr lang="de-DE" dirty="0" smtClean="0"/>
              <a:t> </a:t>
            </a:r>
            <a:r>
              <a:rPr lang="de-DE" dirty="0" err="1" smtClean="0"/>
              <a:t>flushes</a:t>
            </a:r>
            <a:r>
              <a:rPr lang="de-DE" dirty="0" smtClean="0"/>
              <a:t>,…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Minimize</a:t>
            </a:r>
            <a:r>
              <a:rPr lang="de-DE" dirty="0" smtClean="0"/>
              <a:t> </a:t>
            </a:r>
            <a:r>
              <a:rPr lang="de-DE" dirty="0" err="1" smtClean="0"/>
              <a:t>sync</a:t>
            </a:r>
            <a:r>
              <a:rPr lang="de-DE" dirty="0" smtClean="0"/>
              <a:t> </a:t>
            </a:r>
            <a:r>
              <a:rPr lang="de-DE" dirty="0" err="1" smtClean="0"/>
              <a:t>points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Typical</a:t>
            </a:r>
            <a:r>
              <a:rPr lang="de-DE" dirty="0" smtClean="0"/>
              <a:t> design a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CPU </a:t>
            </a:r>
            <a:r>
              <a:rPr lang="de-DE" dirty="0" err="1" smtClean="0"/>
              <a:t>core</a:t>
            </a:r>
            <a:r>
              <a:rPr lang="de-DE" dirty="0" smtClean="0"/>
              <a:t> 1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physics</a:t>
            </a:r>
            <a:endParaRPr lang="de-DE" dirty="0" smtClean="0"/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CPU </a:t>
            </a:r>
            <a:r>
              <a:rPr lang="de-DE" dirty="0" err="1" smtClean="0"/>
              <a:t>core</a:t>
            </a:r>
            <a:r>
              <a:rPr lang="de-DE" dirty="0" smtClean="0"/>
              <a:t> 2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everything</a:t>
            </a:r>
            <a:r>
              <a:rPr lang="de-DE" dirty="0" smtClean="0"/>
              <a:t> </a:t>
            </a:r>
            <a:r>
              <a:rPr lang="de-DE" dirty="0" err="1" smtClean="0"/>
              <a:t>else</a:t>
            </a:r>
            <a:endParaRPr lang="de-DE" dirty="0" smtClean="0"/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Sync</a:t>
            </a:r>
            <a:r>
              <a:rPr lang="de-DE" dirty="0" smtClean="0"/>
              <a:t> </a:t>
            </a:r>
            <a:r>
              <a:rPr lang="de-DE" dirty="0" err="1" smtClean="0"/>
              <a:t>once</a:t>
            </a:r>
            <a:r>
              <a:rPr lang="de-DE" dirty="0" smtClean="0"/>
              <a:t> per </a:t>
            </a:r>
            <a:r>
              <a:rPr lang="de-DE" dirty="0" err="1" smtClean="0"/>
              <a:t>frame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Typical</a:t>
            </a:r>
            <a:r>
              <a:rPr lang="de-DE" dirty="0" smtClean="0"/>
              <a:t> design b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Work </a:t>
            </a:r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 smtClean="0"/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Worker </a:t>
            </a:r>
            <a:r>
              <a:rPr lang="de-DE" dirty="0" err="1" smtClean="0"/>
              <a:t>threads</a:t>
            </a:r>
            <a:r>
              <a:rPr lang="de-DE" dirty="0" smtClean="0"/>
              <a:t> (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CPU </a:t>
            </a:r>
            <a:r>
              <a:rPr lang="de-DE" dirty="0" err="1" smtClean="0"/>
              <a:t>core</a:t>
            </a:r>
            <a:r>
              <a:rPr lang="de-DE" dirty="0" smtClean="0"/>
              <a:t>)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Work </a:t>
            </a:r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 err="1" smtClean="0"/>
              <a:t>manager</a:t>
            </a:r>
            <a:r>
              <a:rPr lang="de-DE" dirty="0" smtClean="0"/>
              <a:t> </a:t>
            </a:r>
            <a:r>
              <a:rPr lang="de-DE" dirty="0" err="1" smtClean="0"/>
              <a:t>assigns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threads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Mutex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69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Dead 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Performance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bad</a:t>
            </a:r>
            <a:endParaRPr lang="de-DE" dirty="0" smtClean="0"/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in </a:t>
            </a:r>
            <a:r>
              <a:rPr lang="de-DE" dirty="0" err="1" smtClean="0"/>
              <a:t>software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Performance OK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in </a:t>
            </a:r>
            <a:r>
              <a:rPr lang="de-DE" dirty="0" err="1" smtClean="0"/>
              <a:t>hardware</a:t>
            </a:r>
            <a:endParaRPr lang="de-DE" dirty="0" smtClean="0"/>
          </a:p>
          <a:p>
            <a:pPr marL="512762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help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partially</a:t>
            </a:r>
            <a:r>
              <a:rPr lang="de-DE" dirty="0" smtClean="0"/>
              <a:t> transparent </a:t>
            </a:r>
            <a:r>
              <a:rPr lang="de-DE" dirty="0" err="1" smtClean="0"/>
              <a:t>geometry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Depth</a:t>
            </a:r>
            <a:r>
              <a:rPr lang="de-DE" dirty="0" smtClean="0"/>
              <a:t> </a:t>
            </a:r>
            <a:r>
              <a:rPr lang="de-DE" dirty="0" err="1" smtClean="0"/>
              <a:t>Buffer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204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Can </a:t>
            </a:r>
            <a:r>
              <a:rPr lang="de-DE" dirty="0" err="1" smtClean="0"/>
              <a:t>speed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programs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Atomic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Arcane</a:t>
            </a:r>
            <a:r>
              <a:rPr lang="de-DE" dirty="0" smtClean="0"/>
              <a:t> </a:t>
            </a:r>
            <a:r>
              <a:rPr lang="de-DE" dirty="0" err="1" smtClean="0"/>
              <a:t>magic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Lock Free Multithreading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866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2447976"/>
            <a:ext cx="8640763" cy="3041548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Weird</a:t>
            </a:r>
            <a:r>
              <a:rPr lang="de-DE" dirty="0" smtClean="0"/>
              <a:t> </a:t>
            </a:r>
            <a:r>
              <a:rPr lang="de-DE" dirty="0" err="1" smtClean="0"/>
              <a:t>Textures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141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Weird</a:t>
            </a:r>
            <a:r>
              <a:rPr lang="de-DE" dirty="0" smtClean="0"/>
              <a:t> </a:t>
            </a:r>
            <a:r>
              <a:rPr lang="de-DE" dirty="0" err="1" smtClean="0"/>
              <a:t>Textures</a:t>
            </a:r>
            <a:endParaRPr lang="de-DE" dirty="0"/>
          </a:p>
        </p:txBody>
      </p:sp>
      <p:pic>
        <p:nvPicPr>
          <p:cNvPr id="6146" name="Picture 2" descr="http://upload.wikimedia.org/wikipedia/en/9/9c/PSX_Wipeou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65129"/>
            <a:ext cx="5832648" cy="466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878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Regular </a:t>
            </a:r>
            <a:r>
              <a:rPr lang="de-DE" dirty="0" err="1" smtClean="0"/>
              <a:t>interpolation</a:t>
            </a:r>
            <a:r>
              <a:rPr lang="de-DE" dirty="0" smtClean="0"/>
              <a:t>: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u = (1 -</a:t>
            </a:r>
            <a:r>
              <a:rPr lang="el-GR" dirty="0" smtClean="0"/>
              <a:t> α</a:t>
            </a:r>
            <a:r>
              <a:rPr lang="de-DE" dirty="0" smtClean="0"/>
              <a:t>) u0 + </a:t>
            </a:r>
            <a:r>
              <a:rPr lang="el-GR" dirty="0" smtClean="0"/>
              <a:t>α</a:t>
            </a:r>
            <a:r>
              <a:rPr lang="de-DE" dirty="0" smtClean="0"/>
              <a:t>u1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Perspective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interpolation</a:t>
            </a:r>
            <a:r>
              <a:rPr lang="de-DE" dirty="0" smtClean="0"/>
              <a:t>: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      (1 - </a:t>
            </a:r>
            <a:r>
              <a:rPr lang="el-GR" dirty="0" smtClean="0"/>
              <a:t>α</a:t>
            </a:r>
            <a:r>
              <a:rPr lang="de-DE" dirty="0" smtClean="0"/>
              <a:t>) (u0 / z0) + </a:t>
            </a:r>
            <a:r>
              <a:rPr lang="el-GR" dirty="0" smtClean="0"/>
              <a:t>α</a:t>
            </a:r>
            <a:r>
              <a:rPr lang="de-DE" dirty="0" smtClean="0"/>
              <a:t> (u1 / z1)</a:t>
            </a:r>
            <a:br>
              <a:rPr lang="de-DE" dirty="0" smtClean="0"/>
            </a:br>
            <a:r>
              <a:rPr lang="de-DE" dirty="0" smtClean="0"/>
              <a:t>       (1 - </a:t>
            </a:r>
            <a:r>
              <a:rPr lang="el-GR" dirty="0" smtClean="0"/>
              <a:t>α</a:t>
            </a:r>
            <a:r>
              <a:rPr lang="de-DE" dirty="0" smtClean="0"/>
              <a:t>) (1 / z0) + </a:t>
            </a:r>
            <a:r>
              <a:rPr lang="el-GR" dirty="0" smtClean="0"/>
              <a:t>α</a:t>
            </a:r>
            <a:r>
              <a:rPr lang="de-DE" dirty="0" smtClean="0"/>
              <a:t> (1 / z1)</a:t>
            </a:r>
          </a:p>
          <a:p>
            <a:pPr marL="512762" lvl="1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Interpolate</a:t>
            </a:r>
            <a:r>
              <a:rPr lang="de-DE" dirty="0" smtClean="0"/>
              <a:t> u / 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Perspective</a:t>
            </a:r>
            <a:r>
              <a:rPr lang="de-DE" dirty="0" smtClean="0"/>
              <a:t> </a:t>
            </a:r>
            <a:r>
              <a:rPr lang="de-DE" dirty="0" err="1" smtClean="0"/>
              <a:t>Texture</a:t>
            </a:r>
            <a:r>
              <a:rPr lang="de-DE" dirty="0" smtClean="0"/>
              <a:t> </a:t>
            </a:r>
            <a:r>
              <a:rPr lang="de-DE" dirty="0" err="1" smtClean="0"/>
              <a:t>Correction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 bwMode="auto">
          <a:xfrm>
            <a:off x="1260000" y="3240000"/>
            <a:ext cx="2808312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feld 6"/>
          <p:cNvSpPr txBox="1"/>
          <p:nvPr/>
        </p:nvSpPr>
        <p:spPr>
          <a:xfrm>
            <a:off x="683936" y="3065016"/>
            <a:ext cx="576064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u =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988967"/>
      </p:ext>
    </p:extLst>
  </p:cSld>
  <p:clrMapOvr>
    <a:masterClrMapping/>
  </p:clrMapOvr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1178</Words>
  <Application>Microsoft Office PowerPoint</Application>
  <PresentationFormat>Bildschirmpräsentation (4:3)</PresentationFormat>
  <Paragraphs>440</Paragraphs>
  <Slides>60</Slides>
  <Notes>1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60</vt:i4>
      </vt:variant>
    </vt:vector>
  </HeadingPairs>
  <TitlesOfParts>
    <vt:vector size="65" baseType="lpstr">
      <vt:lpstr>Arial</vt:lpstr>
      <vt:lpstr>Stafford</vt:lpstr>
      <vt:lpstr>Times New Roman</vt:lpstr>
      <vt:lpstr>Wingdings</vt:lpstr>
      <vt:lpstr>1_H0</vt:lpstr>
      <vt:lpstr>Game Technology</vt:lpstr>
      <vt:lpstr>Preliminary timetable</vt:lpstr>
      <vt:lpstr>Three Problems</vt:lpstr>
      <vt:lpstr>Weird Depth Problems</vt:lpstr>
      <vt:lpstr>Depth Buffer</vt:lpstr>
      <vt:lpstr>Depth Buffer</vt:lpstr>
      <vt:lpstr>Weird Textures</vt:lpstr>
      <vt:lpstr>Weird Textures</vt:lpstr>
      <vt:lpstr>Perspective Texture Correction</vt:lpstr>
      <vt:lpstr>Weird Rotations</vt:lpstr>
      <vt:lpstr>Dependent on order</vt:lpstr>
      <vt:lpstr>Gimbal Lock</vt:lpstr>
      <vt:lpstr>Camera Rotations</vt:lpstr>
      <vt:lpstr>Camera Rotations</vt:lpstr>
      <vt:lpstr>Camera Rotations</vt:lpstr>
      <vt:lpstr>Matrix Multiplication</vt:lpstr>
      <vt:lpstr>4 Coordinates</vt:lpstr>
      <vt:lpstr>Rotation Matrix</vt:lpstr>
      <vt:lpstr>Matrix * Matrix</vt:lpstr>
      <vt:lpstr>Identity Matrix</vt:lpstr>
      <vt:lpstr>Affine Transformations</vt:lpstr>
      <vt:lpstr>Matrix Transformations</vt:lpstr>
      <vt:lpstr>PowerPoint-Präsentation</vt:lpstr>
      <vt:lpstr>Translation Matrix</vt:lpstr>
      <vt:lpstr>Homogenous Coordinates</vt:lpstr>
      <vt:lpstr>Perspective Projection</vt:lpstr>
      <vt:lpstr>4x4 Matrix</vt:lpstr>
      <vt:lpstr>Typical Setup</vt:lpstr>
      <vt:lpstr>Rotation interpolation?</vt:lpstr>
      <vt:lpstr>Quaternions</vt:lpstr>
      <vt:lpstr>Quaternions</vt:lpstr>
      <vt:lpstr>Interpolation</vt:lpstr>
      <vt:lpstr>Quaternion to Matrix</vt:lpstr>
      <vt:lpstr>Lighting</vt:lpstr>
      <vt:lpstr>Normals</vt:lpstr>
      <vt:lpstr>Vertex Splits</vt:lpstr>
      <vt:lpstr>Super Basic Lighting</vt:lpstr>
      <vt:lpstr>Per Vertex vs per Pixel</vt:lpstr>
      <vt:lpstr>Parallel Computations</vt:lpstr>
      <vt:lpstr>C/C++ Fail</vt:lpstr>
      <vt:lpstr>Superscalar CPUs</vt:lpstr>
      <vt:lpstr>Superscalar Execution</vt:lpstr>
      <vt:lpstr>Superscalar Execution</vt:lpstr>
      <vt:lpstr>SIMD Instructions</vt:lpstr>
      <vt:lpstr>x86</vt:lpstr>
      <vt:lpstr>ARM</vt:lpstr>
      <vt:lpstr>Intrinsics</vt:lpstr>
      <vt:lpstr>Current Situation</vt:lpstr>
      <vt:lpstr>Multithreading</vt:lpstr>
      <vt:lpstr>Multithreading</vt:lpstr>
      <vt:lpstr>Multithreading</vt:lpstr>
      <vt:lpstr>Multithreading</vt:lpstr>
      <vt:lpstr>Race Conditions</vt:lpstr>
      <vt:lpstr>Race Conditions</vt:lpstr>
      <vt:lpstr>Race Conditions</vt:lpstr>
      <vt:lpstr>Race Conditions</vt:lpstr>
      <vt:lpstr>Fun Example</vt:lpstr>
      <vt:lpstr>Mutex</vt:lpstr>
      <vt:lpstr>Mutex</vt:lpstr>
      <vt:lpstr>Lock Free Multithreading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Robert Konrad</cp:lastModifiedBy>
  <cp:revision>352</cp:revision>
  <dcterms:modified xsi:type="dcterms:W3CDTF">2014-11-07T00:45:51Z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