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46"/>
  </p:notesMasterIdLst>
  <p:handoutMasterIdLst>
    <p:handoutMasterId r:id="rId47"/>
  </p:handoutMasterIdLst>
  <p:sldIdLst>
    <p:sldId id="325" r:id="rId2"/>
    <p:sldId id="347" r:id="rId3"/>
    <p:sldId id="423" r:id="rId4"/>
    <p:sldId id="456" r:id="rId5"/>
    <p:sldId id="424" r:id="rId6"/>
    <p:sldId id="457" r:id="rId7"/>
    <p:sldId id="425" r:id="rId8"/>
    <p:sldId id="426" r:id="rId9"/>
    <p:sldId id="427" r:id="rId10"/>
    <p:sldId id="428" r:id="rId11"/>
    <p:sldId id="429" r:id="rId12"/>
    <p:sldId id="431" r:id="rId13"/>
    <p:sldId id="430" r:id="rId14"/>
    <p:sldId id="435" r:id="rId15"/>
    <p:sldId id="436" r:id="rId16"/>
    <p:sldId id="437" r:id="rId17"/>
    <p:sldId id="438" r:id="rId18"/>
    <p:sldId id="432" r:id="rId19"/>
    <p:sldId id="439" r:id="rId20"/>
    <p:sldId id="440" r:id="rId21"/>
    <p:sldId id="441" r:id="rId22"/>
    <p:sldId id="442" r:id="rId23"/>
    <p:sldId id="449" r:id="rId24"/>
    <p:sldId id="443" r:id="rId25"/>
    <p:sldId id="444" r:id="rId26"/>
    <p:sldId id="445" r:id="rId27"/>
    <p:sldId id="446" r:id="rId28"/>
    <p:sldId id="447" r:id="rId29"/>
    <p:sldId id="458" r:id="rId30"/>
    <p:sldId id="448" r:id="rId31"/>
    <p:sldId id="433" r:id="rId32"/>
    <p:sldId id="450" r:id="rId33"/>
    <p:sldId id="459" r:id="rId34"/>
    <p:sldId id="451" r:id="rId35"/>
    <p:sldId id="452" r:id="rId36"/>
    <p:sldId id="453" r:id="rId37"/>
    <p:sldId id="454" r:id="rId38"/>
    <p:sldId id="455" r:id="rId39"/>
    <p:sldId id="434" r:id="rId40"/>
    <p:sldId id="460" r:id="rId41"/>
    <p:sldId id="461" r:id="rId42"/>
    <p:sldId id="462" r:id="rId43"/>
    <p:sldId id="463" r:id="rId44"/>
    <p:sldId id="464" r:id="rId45"/>
  </p:sldIdLst>
  <p:sldSz cx="9144000" cy="6858000" type="screen4x3"/>
  <p:notesSz cx="6858000" cy="9947275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FF66"/>
    <a:srgbClr val="FF0000"/>
    <a:srgbClr val="CC0000"/>
    <a:srgbClr val="173800"/>
    <a:srgbClr val="1D387B"/>
    <a:srgbClr val="FF6600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04" autoAdjust="0"/>
    <p:restoredTop sz="92922" autoAdjust="0"/>
  </p:normalViewPr>
  <p:slideViewPr>
    <p:cSldViewPr>
      <p:cViewPr varScale="1">
        <p:scale>
          <a:sx n="123" d="100"/>
          <a:sy n="123" d="100"/>
        </p:scale>
        <p:origin x="1614" y="102"/>
      </p:cViewPr>
      <p:guideLst>
        <p:guide orient="horz" pos="400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170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1EC7983B-75C3-4741-8AD0-E1E0878B8A5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32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1"/>
          <p:cNvSpPr>
            <a:spLocks noChangeArrowheads="1"/>
          </p:cNvSpPr>
          <p:nvPr/>
        </p:nvSpPr>
        <p:spPr bwMode="auto">
          <a:xfrm>
            <a:off x="0" y="0"/>
            <a:ext cx="6858000" cy="99472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392113"/>
            <a:ext cx="93503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8913" y="9447213"/>
            <a:ext cx="1617662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614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2213" y="1004888"/>
            <a:ext cx="4452937" cy="33385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0500" y="4660900"/>
            <a:ext cx="6475413" cy="465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08163" y="9447213"/>
            <a:ext cx="41036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913438" y="9447213"/>
            <a:ext cx="9413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50"/>
              </a:lnSpc>
              <a:buFont typeface="Stafford" pitchFamily="2" charset="0"/>
              <a:buNone/>
              <a:tabLst>
                <a:tab pos="7239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190500" y="420688"/>
            <a:ext cx="540385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3400" tIns="0" rIns="0" bIns="0" anchor="ctr"/>
          <a:lstStyle/>
          <a:p>
            <a:pPr algn="l">
              <a:lnSpc>
                <a:spcPts val="1350"/>
              </a:lnSpc>
              <a:buFont typeface="Stafford" pitchFamily="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1100" b="1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190500" y="195263"/>
            <a:ext cx="6478588" cy="157162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190500" y="392113"/>
            <a:ext cx="6478588" cy="1587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190500" y="850900"/>
            <a:ext cx="64785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>
            <a:off x="190500" y="9447213"/>
            <a:ext cx="64785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8" name="Line 13"/>
          <p:cNvSpPr>
            <a:spLocks noChangeShapeType="1"/>
          </p:cNvSpPr>
          <p:nvPr/>
        </p:nvSpPr>
        <p:spPr bwMode="auto">
          <a:xfrm>
            <a:off x="188913" y="4462463"/>
            <a:ext cx="6478587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39719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182A058B-C42E-403D-AC0C-8E31B078BE7A}" type="slidenum">
              <a:rPr lang="en-GB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</a:t>
            </a:fld>
            <a:endParaRPr lang="en-GB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71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1006475"/>
            <a:ext cx="4449763" cy="3336925"/>
          </a:xfrm>
          <a:ln/>
        </p:spPr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4659313"/>
            <a:ext cx="6475413" cy="4657725"/>
          </a:xfrm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77407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Text Box 11"/>
          <p:cNvSpPr txBox="1">
            <a:spLocks noChangeArrowheads="1"/>
          </p:cNvSpPr>
          <p:nvPr userDrawn="1"/>
        </p:nvSpPr>
        <p:spPr bwMode="auto">
          <a:xfrm>
            <a:off x="250825" y="6642100"/>
            <a:ext cx="75596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smtClean="0">
                <a:solidFill>
                  <a:schemeClr val="folHlink"/>
                </a:solidFill>
              </a:rPr>
              <a:t>© author(s) of these slides including research results from the KOM research network and TU Darmstadt; otherwise it is specified at the respective slide</a:t>
            </a:r>
          </a:p>
        </p:txBody>
      </p:sp>
      <p:sp>
        <p:nvSpPr>
          <p:cNvPr id="11" name="Line 1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6948488" y="6524625"/>
            <a:ext cx="194468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B8B5FDB6-3EA0-4704-AFA4-457E235F2A5B}" type="datetime5">
              <a:rPr lang="en-US" sz="1000" smtClean="0">
                <a:solidFill>
                  <a:schemeClr val="tx1"/>
                </a:solidFill>
              </a:rPr>
              <a:t>21-Jan-15</a:t>
            </a:fld>
            <a:endParaRPr lang="de-DE" sz="1000" dirty="0">
              <a:solidFill>
                <a:schemeClr val="tx1"/>
              </a:solidFill>
            </a:endParaRPr>
          </a:p>
        </p:txBody>
      </p:sp>
      <p:pic>
        <p:nvPicPr>
          <p:cNvPr id="13" name="Picture 18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4388" y="692150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smtClean="0"/>
              <a:t>Mastertitelformat bearbeiten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smtClean="0"/>
              <a:t>Master-Untertitelformat bearbeiten</a:t>
            </a:r>
          </a:p>
        </p:txBody>
      </p:sp>
      <p:sp>
        <p:nvSpPr>
          <p:cNvPr id="20" name="Text Box 10"/>
          <p:cNvSpPr txBox="1">
            <a:spLocks noChangeArrowheads="1"/>
          </p:cNvSpPr>
          <p:nvPr userDrawn="1"/>
        </p:nvSpPr>
        <p:spPr bwMode="auto">
          <a:xfrm>
            <a:off x="5076825" y="6021388"/>
            <a:ext cx="381635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Prof. Dr.-Ing. Ralf Steinmetz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KOM - Multimedia Communications Lab</a:t>
            </a:r>
          </a:p>
        </p:txBody>
      </p:sp>
      <p:sp>
        <p:nvSpPr>
          <p:cNvPr id="14" name="Text Box 11"/>
          <p:cNvSpPr txBox="1">
            <a:spLocks noChangeArrowheads="1"/>
          </p:cNvSpPr>
          <p:nvPr userDrawn="1"/>
        </p:nvSpPr>
        <p:spPr bwMode="auto">
          <a:xfrm>
            <a:off x="7596336" y="6640375"/>
            <a:ext cx="1397293" cy="2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>
                <a:solidFill>
                  <a:schemeClr val="folHlink"/>
                </a:solidFill>
              </a:rPr>
              <a:t>Template</a:t>
            </a:r>
            <a:r>
              <a:rPr lang="en-US" sz="800" baseline="0" dirty="0" smtClean="0">
                <a:solidFill>
                  <a:schemeClr val="folHlink"/>
                </a:solidFill>
              </a:rPr>
              <a:t> all v.3.4</a:t>
            </a:r>
            <a:endParaRPr lang="en-US" sz="800" dirty="0" smtClean="0">
              <a:solidFill>
                <a:schemeClr val="folHlink"/>
              </a:solidFill>
            </a:endParaRPr>
          </a:p>
        </p:txBody>
      </p:sp>
      <p:sp>
        <p:nvSpPr>
          <p:cNvPr id="2" name="filename"/>
          <p:cNvSpPr txBox="1"/>
          <p:nvPr userDrawn="1"/>
        </p:nvSpPr>
        <p:spPr>
          <a:xfrm>
            <a:off x="254000" y="6477000"/>
            <a:ext cx="7620000" cy="23544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1000" smtClean="0">
                <a:solidFill>
                  <a:srgbClr val="000000"/>
                </a:solidFill>
              </a:rPr>
              <a:t>PPT-for-all___v.3.4_office2010___2012.09.10.pptx</a:t>
            </a:r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27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2174874"/>
            <a:ext cx="4245868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247455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5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484784"/>
            <a:ext cx="531743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6" name="Inhaltsplatzhalter 2"/>
          <p:cNvSpPr>
            <a:spLocks noGrp="1"/>
          </p:cNvSpPr>
          <p:nvPr>
            <p:ph idx="11"/>
          </p:nvPr>
        </p:nvSpPr>
        <p:spPr>
          <a:xfrm>
            <a:off x="262682" y="1484784"/>
            <a:ext cx="3229198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9414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54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6613" y="1484313"/>
            <a:ext cx="4244975" cy="240823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6613" y="4044950"/>
            <a:ext cx="4244975" cy="2408238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48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5" name="Textplatzhalter 2"/>
          <p:cNvSpPr>
            <a:spLocks noGrp="1"/>
          </p:cNvSpPr>
          <p:nvPr>
            <p:ph type="body" sz="half" idx="1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2162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42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8304" y="1484784"/>
            <a:ext cx="1583284" cy="496840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1484784"/>
            <a:ext cx="6985471" cy="4968404"/>
          </a:xfrm>
        </p:spPr>
        <p:txBody>
          <a:bodyPr vert="eaVert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404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142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541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06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77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22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699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02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2953023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sz="half" idx="11"/>
          </p:nvPr>
        </p:nvSpPr>
        <p:spPr>
          <a:xfrm>
            <a:off x="3203848" y="1484784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sz="half" idx="12"/>
          </p:nvPr>
        </p:nvSpPr>
        <p:spPr>
          <a:xfrm>
            <a:off x="6084168" y="1484461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27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9503E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254075" y="488950"/>
            <a:ext cx="6877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510338"/>
            <a:ext cx="586898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buSzTx/>
              <a:buFontTx/>
              <a:buNone/>
              <a:defRPr sz="1000">
                <a:solidFill>
                  <a:srgbClr val="B5B5B5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32" name="Picture 8" descr="tud_logo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6299200" y="6524625"/>
            <a:ext cx="237648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B5B5B5"/>
                </a:solidFill>
              </a:rPr>
              <a:t>KOM – Multimedia Communications Lab  </a:t>
            </a:r>
            <a:endParaRPr lang="de-DE" sz="1000">
              <a:solidFill>
                <a:srgbClr val="B5B5B5"/>
              </a:solidFill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8496300" y="6524625"/>
            <a:ext cx="3968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582D5D14-DD15-4A2D-8BFF-61D28DE9A5AB}" type="slidenum">
              <a:rPr lang="de-DE" sz="1000">
                <a:solidFill>
                  <a:schemeClr val="tx1"/>
                </a:solidFill>
              </a:rPr>
              <a:pPr algn="r">
                <a:lnSpc>
                  <a:spcPct val="100000"/>
                </a:lnSpc>
                <a:buClrTx/>
                <a:buSzTx/>
                <a:buFontTx/>
                <a:buNone/>
              </a:pPr>
              <a:t>‹Nr.›</a:t>
            </a:fld>
            <a:endParaRPr lang="de-DE" sz="100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de-DE" sz="1000">
              <a:solidFill>
                <a:srgbClr val="B5B5B5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2" r:id="rId2"/>
    <p:sldLayoutId id="2147483688" r:id="rId3"/>
    <p:sldLayoutId id="2147483681" r:id="rId4"/>
    <p:sldLayoutId id="2147483694" r:id="rId5"/>
    <p:sldLayoutId id="2147483685" r:id="rId6"/>
    <p:sldLayoutId id="2147483686" r:id="rId7"/>
    <p:sldLayoutId id="2147483683" r:id="rId8"/>
    <p:sldLayoutId id="2147483695" r:id="rId9"/>
    <p:sldLayoutId id="2147483684" r:id="rId10"/>
    <p:sldLayoutId id="2147483697" r:id="rId11"/>
    <p:sldLayoutId id="2147483691" r:id="rId12"/>
    <p:sldLayoutId id="2147483692" r:id="rId13"/>
    <p:sldLayoutId id="2147483696" r:id="rId14"/>
    <p:sldLayoutId id="2147483689" r:id="rId15"/>
    <p:sldLayoutId id="2147483690" r:id="rId1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Game Technology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Lecture </a:t>
            </a:r>
            <a:r>
              <a:rPr lang="en-US" dirty="0" smtClean="0"/>
              <a:t>12 </a:t>
            </a:r>
            <a:r>
              <a:rPr lang="de-DE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23.01.2015</a:t>
            </a:r>
            <a:endParaRPr lang="en-US" dirty="0" smtClean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50825" y="5990065"/>
            <a:ext cx="1496185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sz="1000" dirty="0" err="1" smtClean="0">
                <a:solidFill>
                  <a:schemeClr val="tx1"/>
                </a:solidFill>
              </a:rPr>
              <a:t>Dipl</a:t>
            </a:r>
            <a:r>
              <a:rPr lang="en-US" sz="1000" dirty="0" smtClean="0">
                <a:solidFill>
                  <a:schemeClr val="tx1"/>
                </a:solidFill>
              </a:rPr>
              <a:t>-Inf. Robert </a:t>
            </a:r>
            <a:r>
              <a:rPr lang="en-US" sz="1000" dirty="0" err="1" smtClean="0">
                <a:solidFill>
                  <a:schemeClr val="tx1"/>
                </a:solidFill>
              </a:rPr>
              <a:t>Konrad</a:t>
            </a:r>
            <a:endParaRPr lang="en-US" sz="1000" dirty="0" smtClean="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sz="1000" dirty="0" smtClean="0">
                <a:solidFill>
                  <a:schemeClr val="tx1"/>
                </a:solidFill>
              </a:rPr>
              <a:t>Dr.-</a:t>
            </a:r>
            <a:r>
              <a:rPr lang="en-US" sz="1000" dirty="0" err="1" smtClean="0">
                <a:solidFill>
                  <a:schemeClr val="tx1"/>
                </a:solidFill>
              </a:rPr>
              <a:t>Ing</a:t>
            </a:r>
            <a:r>
              <a:rPr lang="en-US" sz="1000" dirty="0" smtClean="0">
                <a:solidFill>
                  <a:schemeClr val="tx1"/>
                </a:solidFill>
              </a:rPr>
              <a:t>. Florian </a:t>
            </a:r>
            <a:r>
              <a:rPr lang="en-US" sz="1000" dirty="0" err="1" smtClean="0">
                <a:solidFill>
                  <a:schemeClr val="tx1"/>
                </a:solidFill>
              </a:rPr>
              <a:t>Mehm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pic>
        <p:nvPicPr>
          <p:cNvPr id="1028" name="Picture 4" descr="http://images.nintendolife.com/screenshots/16707/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719691"/>
            <a:ext cx="4515827" cy="327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Randomness</a:t>
            </a:r>
            <a:endParaRPr lang="de-DE" dirty="0"/>
          </a:p>
          <a:p>
            <a:pPr lvl="1"/>
            <a:r>
              <a:rPr lang="de-DE" dirty="0" smtClean="0"/>
              <a:t>Save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seeds</a:t>
            </a:r>
            <a:endParaRPr lang="de-DE" dirty="0" smtClean="0"/>
          </a:p>
          <a:p>
            <a:pPr lvl="1"/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rand</a:t>
            </a:r>
            <a:r>
              <a:rPr lang="de-DE" dirty="0" smtClean="0"/>
              <a:t>()</a:t>
            </a:r>
          </a:p>
          <a:p>
            <a:pPr lvl="1"/>
            <a:r>
              <a:rPr lang="de-DE" dirty="0" err="1" smtClean="0"/>
              <a:t>Done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Calculations</a:t>
            </a:r>
            <a:endParaRPr lang="de-DE" dirty="0"/>
          </a:p>
          <a:p>
            <a:pPr lvl="1"/>
            <a:r>
              <a:rPr lang="de-DE" dirty="0" smtClean="0"/>
              <a:t>Integer </a:t>
            </a:r>
            <a:r>
              <a:rPr lang="de-DE" dirty="0" err="1" smtClean="0"/>
              <a:t>calculations</a:t>
            </a:r>
            <a:r>
              <a:rPr lang="de-DE" dirty="0" smtClean="0"/>
              <a:t> - easy</a:t>
            </a:r>
            <a:endParaRPr lang="de-DE" dirty="0"/>
          </a:p>
          <a:p>
            <a:pPr lvl="1"/>
            <a:r>
              <a:rPr lang="de-DE" dirty="0" smtClean="0"/>
              <a:t>Floating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calculations</a:t>
            </a:r>
            <a:r>
              <a:rPr lang="de-DE" dirty="0" smtClean="0"/>
              <a:t> – a </a:t>
            </a:r>
            <a:r>
              <a:rPr lang="de-DE" dirty="0" err="1" smtClean="0"/>
              <a:t>little</a:t>
            </a:r>
            <a:r>
              <a:rPr lang="de-DE" dirty="0" smtClean="0"/>
              <a:t> </a:t>
            </a:r>
            <a:r>
              <a:rPr lang="de-DE" dirty="0" err="1" smtClean="0"/>
              <a:t>weird</a:t>
            </a:r>
            <a:endParaRPr lang="de-DE" dirty="0" smtClean="0"/>
          </a:p>
          <a:p>
            <a:pPr lvl="2"/>
            <a:r>
              <a:rPr lang="de-DE" dirty="0" smtClean="0"/>
              <a:t>Different </a:t>
            </a:r>
            <a:r>
              <a:rPr lang="de-DE" dirty="0" err="1" smtClean="0"/>
              <a:t>optimizations</a:t>
            </a:r>
            <a:r>
              <a:rPr lang="de-DE" dirty="0" smtClean="0"/>
              <a:t> on different </a:t>
            </a:r>
            <a:r>
              <a:rPr lang="de-DE" dirty="0" err="1" smtClean="0"/>
              <a:t>compilers</a:t>
            </a:r>
            <a:endParaRPr lang="de-DE" dirty="0" smtClean="0"/>
          </a:p>
          <a:p>
            <a:pPr lvl="3"/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usually</a:t>
            </a:r>
            <a:r>
              <a:rPr lang="de-DE" dirty="0" smtClean="0"/>
              <a:t> </a:t>
            </a:r>
            <a:r>
              <a:rPr lang="de-DE" dirty="0"/>
              <a:t>a „</a:t>
            </a:r>
            <a:r>
              <a:rPr lang="de-DE" dirty="0" err="1" smtClean="0"/>
              <a:t>strict</a:t>
            </a:r>
            <a:r>
              <a:rPr lang="de-DE" dirty="0" smtClean="0"/>
              <a:t> </a:t>
            </a:r>
            <a:r>
              <a:rPr lang="de-DE" dirty="0"/>
              <a:t>IEEE </a:t>
            </a:r>
            <a:r>
              <a:rPr lang="de-DE" dirty="0" smtClean="0"/>
              <a:t>754“ </a:t>
            </a:r>
            <a:r>
              <a:rPr lang="de-DE" dirty="0" err="1" smtClean="0"/>
              <a:t>option</a:t>
            </a:r>
            <a:endParaRPr lang="de-DE" dirty="0" smtClean="0"/>
          </a:p>
          <a:p>
            <a:pPr lvl="2"/>
            <a:r>
              <a:rPr lang="de-DE" dirty="0" smtClean="0"/>
              <a:t>Different CPUs</a:t>
            </a:r>
          </a:p>
          <a:p>
            <a:pPr lvl="3"/>
            <a:r>
              <a:rPr lang="de-DE" dirty="0"/>
              <a:t>x</a:t>
            </a:r>
            <a:r>
              <a:rPr lang="de-DE" dirty="0" smtClean="0"/>
              <a:t>86 </a:t>
            </a:r>
            <a:r>
              <a:rPr lang="de-DE" dirty="0" err="1" smtClean="0"/>
              <a:t>calculates</a:t>
            </a:r>
            <a:r>
              <a:rPr lang="de-DE" dirty="0" smtClean="0"/>
              <a:t> in 80bits, </a:t>
            </a:r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rounds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32/64 </a:t>
            </a:r>
            <a:r>
              <a:rPr lang="de-DE" dirty="0" err="1" smtClean="0"/>
              <a:t>bit</a:t>
            </a:r>
            <a:endParaRPr lang="de-DE" dirty="0" smtClean="0"/>
          </a:p>
          <a:p>
            <a:pPr lvl="2"/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Determinism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7728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Still </a:t>
            </a:r>
            <a:r>
              <a:rPr lang="de-DE" dirty="0" err="1" smtClean="0"/>
              <a:t>used</a:t>
            </a:r>
            <a:r>
              <a:rPr lang="de-DE" dirty="0" smtClean="0"/>
              <a:t> in </a:t>
            </a:r>
            <a:r>
              <a:rPr lang="de-DE" dirty="0" err="1" smtClean="0"/>
              <a:t>strategy</a:t>
            </a:r>
            <a:r>
              <a:rPr lang="de-DE" dirty="0" smtClean="0"/>
              <a:t> </a:t>
            </a:r>
            <a:r>
              <a:rPr lang="de-DE" dirty="0" err="1" smtClean="0"/>
              <a:t>games</a:t>
            </a:r>
            <a:endParaRPr lang="de-DE" dirty="0"/>
          </a:p>
          <a:p>
            <a:pPr lvl="1"/>
            <a:r>
              <a:rPr lang="de-DE" dirty="0" smtClean="0"/>
              <a:t>Even </a:t>
            </a:r>
            <a:r>
              <a:rPr lang="de-DE" dirty="0" err="1" smtClean="0"/>
              <a:t>realtime</a:t>
            </a:r>
            <a:r>
              <a:rPr lang="de-DE" dirty="0" smtClean="0"/>
              <a:t> </a:t>
            </a:r>
            <a:r>
              <a:rPr lang="de-DE" dirty="0" err="1" smtClean="0"/>
              <a:t>strategy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Not </a:t>
            </a:r>
            <a:r>
              <a:rPr lang="de-DE" dirty="0" err="1" smtClean="0"/>
              <a:t>used</a:t>
            </a:r>
            <a:r>
              <a:rPr lang="de-DE" dirty="0" smtClean="0"/>
              <a:t> in </a:t>
            </a:r>
            <a:r>
              <a:rPr lang="de-DE" dirty="0" err="1" smtClean="0"/>
              <a:t>action</a:t>
            </a:r>
            <a:r>
              <a:rPr lang="de-DE" dirty="0" smtClean="0"/>
              <a:t> </a:t>
            </a:r>
            <a:r>
              <a:rPr lang="de-DE" dirty="0" err="1" smtClean="0"/>
              <a:t>games</a:t>
            </a:r>
            <a:endParaRPr lang="de-DE" dirty="0" smtClean="0"/>
          </a:p>
          <a:p>
            <a:pPr lvl="1"/>
            <a:r>
              <a:rPr lang="de-DE" dirty="0" err="1" smtClean="0"/>
              <a:t>Because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internetz</a:t>
            </a:r>
            <a:endParaRPr lang="de-DE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Peer-</a:t>
            </a:r>
            <a:r>
              <a:rPr lang="de-DE" dirty="0" err="1"/>
              <a:t>to</a:t>
            </a:r>
            <a:r>
              <a:rPr lang="de-DE" dirty="0"/>
              <a:t>-Peer </a:t>
            </a:r>
            <a:r>
              <a:rPr lang="de-DE" dirty="0" err="1" smtClean="0"/>
              <a:t>Lockstep</a:t>
            </a:r>
            <a:r>
              <a:rPr lang="de-DE" dirty="0" smtClean="0"/>
              <a:t> Today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4990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Game design tricks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hide</a:t>
            </a:r>
            <a:r>
              <a:rPr lang="de-DE" dirty="0" smtClean="0"/>
              <a:t> </a:t>
            </a:r>
            <a:r>
              <a:rPr lang="de-DE" dirty="0" err="1" smtClean="0"/>
              <a:t>latency</a:t>
            </a:r>
            <a:endParaRPr lang="de-DE" dirty="0"/>
          </a:p>
          <a:p>
            <a:pPr lvl="1"/>
            <a:r>
              <a:rPr lang="de-DE" dirty="0" smtClean="0"/>
              <a:t>Play an </a:t>
            </a:r>
            <a:r>
              <a:rPr lang="de-DE" dirty="0" err="1" smtClean="0"/>
              <a:t>animation</a:t>
            </a:r>
            <a:r>
              <a:rPr lang="de-DE" dirty="0" smtClean="0"/>
              <a:t>/</a:t>
            </a:r>
            <a:r>
              <a:rPr lang="de-DE" dirty="0" err="1" smtClean="0"/>
              <a:t>sound</a:t>
            </a:r>
            <a:r>
              <a:rPr lang="de-DE" dirty="0" smtClean="0"/>
              <a:t> </a:t>
            </a:r>
            <a:r>
              <a:rPr lang="de-DE" dirty="0" err="1" smtClean="0"/>
              <a:t>immediately</a:t>
            </a:r>
            <a:endParaRPr lang="de-DE" dirty="0" smtClean="0"/>
          </a:p>
          <a:p>
            <a:pPr lvl="1"/>
            <a:r>
              <a:rPr lang="de-DE" dirty="0" smtClean="0"/>
              <a:t>Move </a:t>
            </a:r>
            <a:r>
              <a:rPr lang="de-DE" dirty="0" err="1" smtClean="0"/>
              <a:t>units</a:t>
            </a:r>
            <a:r>
              <a:rPr lang="de-DE" dirty="0" smtClean="0"/>
              <a:t> after all </a:t>
            </a:r>
            <a:r>
              <a:rPr lang="de-DE" dirty="0" err="1" smtClean="0"/>
              <a:t>clients</a:t>
            </a:r>
            <a:r>
              <a:rPr lang="de-DE" dirty="0" smtClean="0"/>
              <a:t> </a:t>
            </a:r>
            <a:r>
              <a:rPr lang="de-DE" dirty="0" err="1" smtClean="0"/>
              <a:t>agreed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Peer-</a:t>
            </a:r>
            <a:r>
              <a:rPr lang="de-DE" dirty="0" err="1"/>
              <a:t>to</a:t>
            </a:r>
            <a:r>
              <a:rPr lang="de-DE" dirty="0"/>
              <a:t>-Peer </a:t>
            </a:r>
            <a:r>
              <a:rPr lang="de-DE" dirty="0" err="1" smtClean="0"/>
              <a:t>Lockstep</a:t>
            </a:r>
            <a:r>
              <a:rPr lang="de-DE" dirty="0" smtClean="0"/>
              <a:t> Today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8812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Complete</a:t>
            </a:r>
            <a:r>
              <a:rPr lang="de-DE" dirty="0" smtClean="0"/>
              <a:t> </a:t>
            </a:r>
            <a:r>
              <a:rPr lang="de-DE" dirty="0" err="1" smtClean="0"/>
              <a:t>game</a:t>
            </a:r>
            <a:r>
              <a:rPr lang="de-DE" dirty="0" smtClean="0"/>
              <a:t> </a:t>
            </a:r>
            <a:r>
              <a:rPr lang="de-DE" dirty="0" err="1" smtClean="0"/>
              <a:t>runs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/>
          </a:p>
          <a:p>
            <a:pPr lvl="1"/>
            <a:r>
              <a:rPr lang="de-DE" dirty="0" smtClean="0"/>
              <a:t>Clients send </a:t>
            </a:r>
            <a:r>
              <a:rPr lang="de-DE" dirty="0" err="1" smtClean="0"/>
              <a:t>game</a:t>
            </a:r>
            <a:r>
              <a:rPr lang="de-DE" dirty="0" smtClean="0"/>
              <a:t> </a:t>
            </a:r>
            <a:r>
              <a:rPr lang="de-DE" dirty="0" err="1" smtClean="0"/>
              <a:t>commands</a:t>
            </a:r>
            <a:endParaRPr lang="de-DE" dirty="0" smtClean="0"/>
          </a:p>
          <a:p>
            <a:pPr lvl="1"/>
            <a:r>
              <a:rPr lang="de-DE" dirty="0" smtClean="0"/>
              <a:t>Server </a:t>
            </a:r>
            <a:r>
              <a:rPr lang="de-DE" dirty="0" err="1" smtClean="0"/>
              <a:t>sends</a:t>
            </a:r>
            <a:r>
              <a:rPr lang="de-DE" dirty="0" smtClean="0"/>
              <a:t> </a:t>
            </a:r>
            <a:r>
              <a:rPr lang="de-DE" dirty="0" err="1" smtClean="0"/>
              <a:t>game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Client/Server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7202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Simulates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comlete</a:t>
            </a:r>
            <a:r>
              <a:rPr lang="de-DE" dirty="0" smtClean="0"/>
              <a:t> </a:t>
            </a:r>
            <a:r>
              <a:rPr lang="de-DE" dirty="0" err="1" smtClean="0"/>
              <a:t>game</a:t>
            </a:r>
            <a:endParaRPr lang="de-DE" dirty="0"/>
          </a:p>
          <a:p>
            <a:pPr lvl="1"/>
            <a:r>
              <a:rPr lang="de-DE" dirty="0" err="1" smtClean="0"/>
              <a:t>Everything</a:t>
            </a:r>
            <a:r>
              <a:rPr lang="de-DE" dirty="0" smtClean="0"/>
              <a:t> </a:t>
            </a:r>
            <a:r>
              <a:rPr lang="de-DE" dirty="0" err="1" smtClean="0"/>
              <a:t>that‘s</a:t>
            </a:r>
            <a:r>
              <a:rPr lang="de-DE" dirty="0" smtClean="0"/>
              <a:t> relevant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game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endParaRPr lang="de-DE" dirty="0" smtClean="0"/>
          </a:p>
          <a:p>
            <a:pPr lvl="1"/>
            <a:r>
              <a:rPr lang="de-DE" dirty="0" err="1" smtClean="0"/>
              <a:t>Including</a:t>
            </a:r>
            <a:r>
              <a:rPr lang="de-DE" dirty="0" smtClean="0"/>
              <a:t> </a:t>
            </a:r>
            <a:r>
              <a:rPr lang="de-DE" dirty="0" err="1" smtClean="0"/>
              <a:t>physics</a:t>
            </a:r>
            <a:endParaRPr lang="de-DE" dirty="0" smtClean="0"/>
          </a:p>
          <a:p>
            <a:pPr lvl="1"/>
            <a:r>
              <a:rPr lang="de-DE" dirty="0" smtClean="0"/>
              <a:t>Not </a:t>
            </a:r>
            <a:r>
              <a:rPr lang="de-DE" dirty="0" err="1" smtClean="0"/>
              <a:t>including</a:t>
            </a:r>
            <a:r>
              <a:rPr lang="de-DE" dirty="0" smtClean="0"/>
              <a:t> </a:t>
            </a:r>
            <a:r>
              <a:rPr lang="de-DE" dirty="0" err="1" smtClean="0"/>
              <a:t>cosmetics</a:t>
            </a:r>
            <a:r>
              <a:rPr lang="de-DE" dirty="0" smtClean="0"/>
              <a:t> like </a:t>
            </a:r>
            <a:r>
              <a:rPr lang="de-DE" dirty="0" err="1" smtClean="0"/>
              <a:t>particle</a:t>
            </a:r>
            <a:r>
              <a:rPr lang="de-DE" dirty="0" smtClean="0"/>
              <a:t> </a:t>
            </a:r>
            <a:r>
              <a:rPr lang="de-DE" dirty="0" err="1" smtClean="0"/>
              <a:t>effects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depend</a:t>
            </a:r>
            <a:r>
              <a:rPr lang="de-DE" dirty="0" smtClean="0"/>
              <a:t> on </a:t>
            </a:r>
            <a:r>
              <a:rPr lang="de-DE" dirty="0" err="1" smtClean="0"/>
              <a:t>clients</a:t>
            </a:r>
            <a:endParaRPr lang="de-DE" dirty="0"/>
          </a:p>
          <a:p>
            <a:pPr lvl="1"/>
            <a:r>
              <a:rPr lang="de-DE" dirty="0" smtClean="0"/>
              <a:t>Clients </a:t>
            </a:r>
            <a:r>
              <a:rPr lang="de-DE" dirty="0" err="1" smtClean="0"/>
              <a:t>can</a:t>
            </a:r>
            <a:r>
              <a:rPr lang="de-DE" dirty="0" smtClean="0"/>
              <a:t> hang</a:t>
            </a:r>
          </a:p>
          <a:p>
            <a:pPr lvl="1"/>
            <a:r>
              <a:rPr lang="de-DE" dirty="0" smtClean="0"/>
              <a:t>Clients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drop</a:t>
            </a:r>
            <a:r>
              <a:rPr lang="de-DE" dirty="0" smtClean="0"/>
              <a:t> in </a:t>
            </a:r>
            <a:r>
              <a:rPr lang="de-DE" dirty="0" err="1" smtClean="0"/>
              <a:t>and</a:t>
            </a:r>
            <a:r>
              <a:rPr lang="de-DE" dirty="0" smtClean="0"/>
              <a:t> out</a:t>
            </a:r>
          </a:p>
          <a:p>
            <a:pPr lvl="1"/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result</a:t>
            </a:r>
            <a:r>
              <a:rPr lang="de-DE" dirty="0" smtClean="0"/>
              <a:t> in </a:t>
            </a:r>
            <a:r>
              <a:rPr lang="de-DE" dirty="0" err="1" smtClean="0"/>
              <a:t>problems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clients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6898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Really</a:t>
            </a:r>
            <a:r>
              <a:rPr lang="de-DE" dirty="0" smtClean="0"/>
              <a:t> </a:t>
            </a:r>
            <a:r>
              <a:rPr lang="de-DE" dirty="0" err="1" smtClean="0"/>
              <a:t>dump</a:t>
            </a:r>
            <a:r>
              <a:rPr lang="de-DE" dirty="0" smtClean="0"/>
              <a:t> </a:t>
            </a:r>
            <a:r>
              <a:rPr lang="de-DE" dirty="0" err="1" smtClean="0"/>
              <a:t>client</a:t>
            </a:r>
            <a:endParaRPr lang="de-DE" dirty="0" smtClean="0"/>
          </a:p>
          <a:p>
            <a:pPr lvl="1"/>
            <a:r>
              <a:rPr lang="de-DE" dirty="0" smtClean="0"/>
              <a:t>Reads </a:t>
            </a:r>
            <a:r>
              <a:rPr lang="de-DE" dirty="0" err="1" smtClean="0"/>
              <a:t>input</a:t>
            </a:r>
            <a:r>
              <a:rPr lang="de-DE" dirty="0" smtClean="0"/>
              <a:t>, </a:t>
            </a:r>
            <a:r>
              <a:rPr lang="de-DE" dirty="0" err="1" smtClean="0"/>
              <a:t>sends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/>
          </a:p>
          <a:p>
            <a:pPr lvl="1"/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actually</a:t>
            </a:r>
            <a:r>
              <a:rPr lang="de-DE" dirty="0" smtClean="0"/>
              <a:t> </a:t>
            </a:r>
            <a:r>
              <a:rPr lang="de-DE" dirty="0" err="1" smtClean="0"/>
              <a:t>run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game</a:t>
            </a:r>
            <a:endParaRPr lang="de-DE" dirty="0" smtClean="0"/>
          </a:p>
          <a:p>
            <a:pPr lvl="1"/>
            <a:r>
              <a:rPr lang="de-DE" dirty="0" smtClean="0"/>
              <a:t>Just </a:t>
            </a:r>
            <a:r>
              <a:rPr lang="de-DE" dirty="0" err="1" smtClean="0"/>
              <a:t>interpolates</a:t>
            </a:r>
            <a:r>
              <a:rPr lang="de-DE" dirty="0" smtClean="0"/>
              <a:t> </a:t>
            </a:r>
            <a:r>
              <a:rPr lang="de-DE" dirty="0" err="1" smtClean="0"/>
              <a:t>received</a:t>
            </a:r>
            <a:r>
              <a:rPr lang="de-DE" dirty="0" smtClean="0"/>
              <a:t> </a:t>
            </a:r>
            <a:r>
              <a:rPr lang="de-DE" dirty="0" err="1" smtClean="0"/>
              <a:t>game</a:t>
            </a:r>
            <a:r>
              <a:rPr lang="de-DE" dirty="0" smtClean="0"/>
              <a:t> </a:t>
            </a:r>
            <a:r>
              <a:rPr lang="de-DE" dirty="0" err="1" smtClean="0"/>
              <a:t>states</a:t>
            </a:r>
            <a:endParaRPr lang="de-DE" dirty="0" smtClean="0"/>
          </a:p>
          <a:p>
            <a:pPr lvl="1"/>
            <a:r>
              <a:rPr lang="de-DE" dirty="0" err="1" smtClean="0"/>
              <a:t>Might</a:t>
            </a:r>
            <a:r>
              <a:rPr lang="de-DE" dirty="0" smtClean="0"/>
              <a:t> </a:t>
            </a:r>
            <a:r>
              <a:rPr lang="de-DE" dirty="0" err="1" smtClean="0"/>
              <a:t>run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simulations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effects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de-DE" dirty="0" smtClean="0"/>
          </a:p>
          <a:p>
            <a:pPr lvl="2"/>
            <a:r>
              <a:rPr lang="de-DE" dirty="0" smtClean="0"/>
              <a:t>Menu </a:t>
            </a:r>
            <a:r>
              <a:rPr lang="de-DE" dirty="0" err="1" smtClean="0"/>
              <a:t>animations</a:t>
            </a:r>
            <a:endParaRPr lang="de-DE" dirty="0" smtClean="0"/>
          </a:p>
          <a:p>
            <a:pPr lvl="2"/>
            <a:r>
              <a:rPr lang="de-DE" dirty="0" err="1" smtClean="0"/>
              <a:t>Particle</a:t>
            </a:r>
            <a:r>
              <a:rPr lang="de-DE" dirty="0" smtClean="0"/>
              <a:t> </a:t>
            </a:r>
            <a:r>
              <a:rPr lang="de-DE" dirty="0" err="1" smtClean="0"/>
              <a:t>effects</a:t>
            </a:r>
            <a:endParaRPr lang="de-DE" dirty="0" smtClean="0"/>
          </a:p>
          <a:p>
            <a:pPr lvl="2"/>
            <a:r>
              <a:rPr lang="de-DE" dirty="0" err="1" smtClean="0"/>
              <a:t>Physics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do not </a:t>
            </a:r>
            <a:r>
              <a:rPr lang="de-DE" dirty="0" err="1" smtClean="0"/>
              <a:t>interfere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gameplay</a:t>
            </a:r>
            <a:endParaRPr lang="de-DE" dirty="0" smtClean="0"/>
          </a:p>
          <a:p>
            <a:pPr lvl="2"/>
            <a:r>
              <a:rPr lang="de-DE" dirty="0" smtClean="0"/>
              <a:t>…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Client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2861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Very</a:t>
            </a:r>
            <a:r>
              <a:rPr lang="de-DE" dirty="0" smtClean="0"/>
              <a:t> robust</a:t>
            </a:r>
            <a:endParaRPr lang="de-DE" dirty="0"/>
          </a:p>
          <a:p>
            <a:pPr lvl="1"/>
            <a:r>
              <a:rPr lang="de-DE" dirty="0" smtClean="0"/>
              <a:t>Clients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hardly</a:t>
            </a:r>
            <a:r>
              <a:rPr lang="de-DE" dirty="0" smtClean="0"/>
              <a:t> </a:t>
            </a:r>
            <a:r>
              <a:rPr lang="de-DE" dirty="0" err="1" smtClean="0"/>
              <a:t>cause</a:t>
            </a:r>
            <a:r>
              <a:rPr lang="de-DE" dirty="0" smtClean="0"/>
              <a:t> </a:t>
            </a: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problems</a:t>
            </a:r>
            <a:endParaRPr lang="de-DE" dirty="0" smtClean="0"/>
          </a:p>
          <a:p>
            <a:pPr lvl="1"/>
            <a:r>
              <a:rPr lang="de-DE" dirty="0" err="1" smtClean="0"/>
              <a:t>Lags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client</a:t>
            </a:r>
            <a:r>
              <a:rPr lang="de-DE" dirty="0" smtClean="0"/>
              <a:t> do not </a:t>
            </a:r>
            <a:r>
              <a:rPr lang="de-DE" dirty="0" err="1" smtClean="0"/>
              <a:t>propagate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clients</a:t>
            </a:r>
            <a:endParaRPr lang="de-DE" dirty="0" smtClean="0"/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cheating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Very</a:t>
            </a:r>
            <a:r>
              <a:rPr lang="de-DE" dirty="0" smtClean="0"/>
              <a:t> </a:t>
            </a:r>
            <a:r>
              <a:rPr lang="de-DE" dirty="0" err="1" smtClean="0"/>
              <a:t>laggy</a:t>
            </a:r>
            <a:endParaRPr lang="de-DE" dirty="0" smtClean="0"/>
          </a:p>
          <a:p>
            <a:pPr lvl="1"/>
            <a:r>
              <a:rPr lang="de-DE" dirty="0" err="1" smtClean="0"/>
              <a:t>Everything</a:t>
            </a:r>
            <a:r>
              <a:rPr lang="de-DE" dirty="0" smtClean="0"/>
              <a:t> </a:t>
            </a:r>
            <a:r>
              <a:rPr lang="de-DE" dirty="0" err="1" smtClean="0"/>
              <a:t>lags</a:t>
            </a:r>
            <a:endParaRPr lang="de-DE" dirty="0" smtClean="0"/>
          </a:p>
          <a:p>
            <a:pPr lvl="2"/>
            <a:r>
              <a:rPr lang="de-DE" dirty="0" smtClean="0"/>
              <a:t>Even </a:t>
            </a:r>
            <a:r>
              <a:rPr lang="de-DE" dirty="0" err="1" smtClean="0"/>
              <a:t>basic</a:t>
            </a:r>
            <a:r>
              <a:rPr lang="de-DE" dirty="0" smtClean="0"/>
              <a:t> </a:t>
            </a:r>
            <a:r>
              <a:rPr lang="de-DE" dirty="0" err="1" smtClean="0"/>
              <a:t>movement</a:t>
            </a:r>
            <a:r>
              <a:rPr lang="de-DE" dirty="0" smtClean="0"/>
              <a:t> </a:t>
            </a:r>
            <a:r>
              <a:rPr lang="de-DE" dirty="0" err="1" smtClean="0"/>
              <a:t>lags</a:t>
            </a:r>
            <a:endParaRPr lang="de-DE" dirty="0" smtClean="0"/>
          </a:p>
          <a:p>
            <a:pPr lvl="2"/>
            <a:r>
              <a:rPr lang="de-DE" dirty="0" smtClean="0"/>
              <a:t>The </a:t>
            </a:r>
            <a:r>
              <a:rPr lang="de-DE" dirty="0" err="1" smtClean="0"/>
              <a:t>server</a:t>
            </a:r>
            <a:r>
              <a:rPr lang="de-DE" dirty="0" smtClean="0"/>
              <a:t> </a:t>
            </a:r>
            <a:r>
              <a:rPr lang="de-DE" dirty="0" err="1" smtClean="0"/>
              <a:t>simulates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</a:t>
            </a:r>
            <a:r>
              <a:rPr lang="de-DE" dirty="0" err="1" smtClean="0"/>
              <a:t>player</a:t>
            </a:r>
            <a:endParaRPr lang="de-DE" dirty="0" smtClean="0"/>
          </a:p>
          <a:p>
            <a:pPr lvl="1"/>
            <a:r>
              <a:rPr lang="de-DE" dirty="0" smtClean="0"/>
              <a:t>Size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game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rather</a:t>
            </a:r>
            <a:r>
              <a:rPr lang="de-DE" dirty="0" smtClean="0"/>
              <a:t> </a:t>
            </a:r>
            <a:r>
              <a:rPr lang="de-DE" dirty="0" err="1" smtClean="0"/>
              <a:t>small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 &amp; Contra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2520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Outdated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Client/Server </a:t>
            </a:r>
            <a:r>
              <a:rPr lang="de-DE" dirty="0" err="1" smtClean="0"/>
              <a:t>today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0559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Mix </a:t>
            </a:r>
            <a:r>
              <a:rPr lang="de-DE" dirty="0" err="1" smtClean="0"/>
              <a:t>of</a:t>
            </a:r>
            <a:r>
              <a:rPr lang="de-DE" dirty="0" smtClean="0"/>
              <a:t> Client/Server </a:t>
            </a:r>
            <a:r>
              <a:rPr lang="de-DE" dirty="0" err="1" smtClean="0"/>
              <a:t>and</a:t>
            </a:r>
            <a:r>
              <a:rPr lang="de-DE" dirty="0" smtClean="0"/>
              <a:t> a </a:t>
            </a:r>
            <a:r>
              <a:rPr lang="de-DE" dirty="0" err="1" smtClean="0"/>
              <a:t>little</a:t>
            </a:r>
            <a:r>
              <a:rPr lang="de-DE" dirty="0" smtClean="0"/>
              <a:t> </a:t>
            </a:r>
            <a:r>
              <a:rPr lang="de-DE" dirty="0" err="1" smtClean="0"/>
              <a:t>bit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Peer-</a:t>
            </a:r>
            <a:r>
              <a:rPr lang="de-DE" dirty="0" err="1" smtClean="0"/>
              <a:t>to</a:t>
            </a:r>
            <a:r>
              <a:rPr lang="de-DE" dirty="0" smtClean="0"/>
              <a:t>-Peer</a:t>
            </a:r>
          </a:p>
          <a:p>
            <a:endParaRPr lang="de-DE" dirty="0"/>
          </a:p>
          <a:p>
            <a:r>
              <a:rPr lang="de-DE" dirty="0" smtClean="0"/>
              <a:t>Server </a:t>
            </a:r>
            <a:r>
              <a:rPr lang="de-DE" dirty="0" err="1" smtClean="0"/>
              <a:t>is</a:t>
            </a:r>
            <a:r>
              <a:rPr lang="de-DE" dirty="0" smtClean="0"/>
              <a:t> still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boss</a:t>
            </a:r>
            <a:endParaRPr lang="de-DE" dirty="0" smtClean="0"/>
          </a:p>
          <a:p>
            <a:pPr lvl="1"/>
            <a:r>
              <a:rPr lang="de-DE" dirty="0" smtClean="0"/>
              <a:t>But </a:t>
            </a:r>
            <a:r>
              <a:rPr lang="de-DE" dirty="0" err="1" smtClean="0"/>
              <a:t>clients</a:t>
            </a:r>
            <a:r>
              <a:rPr lang="de-DE" dirty="0" smtClean="0"/>
              <a:t> </a:t>
            </a:r>
            <a:r>
              <a:rPr lang="de-DE" dirty="0" err="1" smtClean="0"/>
              <a:t>predict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game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endParaRPr lang="de-DE" dirty="0"/>
          </a:p>
          <a:p>
            <a:pPr lvl="1"/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Client/Server </a:t>
            </a:r>
            <a:r>
              <a:rPr lang="de-DE" dirty="0" err="1" smtClean="0"/>
              <a:t>with</a:t>
            </a:r>
            <a:r>
              <a:rPr lang="de-DE" dirty="0" smtClean="0"/>
              <a:t> Client-Side </a:t>
            </a:r>
            <a:r>
              <a:rPr lang="de-DE" dirty="0" err="1" smtClean="0"/>
              <a:t>Prediction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4894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191" y="1484313"/>
            <a:ext cx="8498031" cy="4968875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Prediction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6377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Preliminary</a:t>
            </a:r>
            <a:r>
              <a:rPr lang="de-DE" dirty="0" smtClean="0"/>
              <a:t> </a:t>
            </a:r>
            <a:r>
              <a:rPr lang="de-DE" dirty="0" err="1" smtClean="0"/>
              <a:t>timetable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755814"/>
              </p:ext>
            </p:extLst>
          </p:nvPr>
        </p:nvGraphicFramePr>
        <p:xfrm>
          <a:off x="251520" y="1700808"/>
          <a:ext cx="8640960" cy="4942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56184"/>
                <a:gridCol w="1584176"/>
                <a:gridCol w="54006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Lecture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No</a:t>
                      </a:r>
                      <a:r>
                        <a:rPr lang="de-DE" dirty="0" smtClean="0"/>
                        <a:t>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Date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Topic</a:t>
                      </a:r>
                      <a:endParaRPr lang="de-DE" dirty="0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smtClean="0">
                          <a:latin typeface="+mn-lt"/>
                        </a:rPr>
                        <a:t>1</a:t>
                      </a:r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17.10.2014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Basic Input &amp; Output</a:t>
                      </a: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smtClean="0">
                          <a:latin typeface="+mn-lt"/>
                        </a:rPr>
                        <a:t>2</a:t>
                      </a:r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24.10.2014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Timing &amp; Basic Game Mechanics</a:t>
                      </a: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smtClean="0">
                          <a:latin typeface="+mn-lt"/>
                        </a:rPr>
                        <a:t>3</a:t>
                      </a:r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31.10.2014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Software Rendering 1</a:t>
                      </a: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smtClean="0">
                          <a:latin typeface="+mn-lt"/>
                        </a:rPr>
                        <a:t>4</a:t>
                      </a:r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07.11.2014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Software Rendering 2</a:t>
                      </a: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smtClean="0">
                          <a:latin typeface="+mn-lt"/>
                        </a:rPr>
                        <a:t>5</a:t>
                      </a:r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14.11.2014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Basic Hardware Rendering</a:t>
                      </a: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de-DE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21.11.2014</a:t>
                      </a:r>
                      <a:endParaRPr lang="de-DE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Animations</a:t>
                      </a:r>
                      <a:endParaRPr lang="de-DE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b="0" dirty="0" smtClean="0">
                          <a:latin typeface="+mn-lt"/>
                        </a:rPr>
                        <a:t>7</a:t>
                      </a:r>
                      <a:endParaRPr lang="de-DE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28.11.2014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Physically-based</a:t>
                      </a: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Rendering</a:t>
                      </a: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smtClean="0">
                          <a:latin typeface="+mn-lt"/>
                        </a:rPr>
                        <a:t>8</a:t>
                      </a:r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05.12.2014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Physics</a:t>
                      </a: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</a:t>
                      </a: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smtClean="0">
                          <a:latin typeface="+mn-lt"/>
                        </a:rPr>
                        <a:t>9</a:t>
                      </a:r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12.12.2014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Physics</a:t>
                      </a: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2</a:t>
                      </a: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smtClean="0">
                          <a:latin typeface="+mn-lt"/>
                        </a:rPr>
                        <a:t>10</a:t>
                      </a:r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19.12.2014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Procedural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Content Generation</a:t>
                      </a: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b="0" dirty="0" smtClean="0">
                          <a:latin typeface="+mn-lt"/>
                        </a:rPr>
                        <a:t>11</a:t>
                      </a:r>
                      <a:endParaRPr lang="de-DE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16.01.2015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Compression</a:t>
                      </a: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&amp; Streaming</a:t>
                      </a: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b="1" dirty="0" smtClean="0">
                          <a:latin typeface="+mn-lt"/>
                        </a:rPr>
                        <a:t>12</a:t>
                      </a:r>
                      <a:endParaRPr lang="de-DE" sz="14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23.01.2015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Multiplayer</a:t>
                      </a: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smtClean="0">
                          <a:latin typeface="+mn-lt"/>
                        </a:rPr>
                        <a:t>13</a:t>
                      </a:r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30.01.2015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Audio</a:t>
                      </a: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smtClean="0">
                          <a:latin typeface="+mn-lt"/>
                        </a:rPr>
                        <a:t>14</a:t>
                      </a:r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06.02.2015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Scripting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smtClean="0">
                          <a:latin typeface="+mn-lt"/>
                        </a:rPr>
                        <a:t>15</a:t>
                      </a:r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13.02.2015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AI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90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Just </a:t>
            </a:r>
            <a:r>
              <a:rPr lang="de-DE" dirty="0" err="1" smtClean="0"/>
              <a:t>run</a:t>
            </a:r>
            <a:r>
              <a:rPr lang="de-DE" dirty="0" smtClean="0"/>
              <a:t> </a:t>
            </a:r>
            <a:r>
              <a:rPr lang="de-DE" dirty="0" err="1" smtClean="0"/>
              <a:t>everything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client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 smtClean="0"/>
          </a:p>
          <a:p>
            <a:pPr lvl="1"/>
            <a:r>
              <a:rPr lang="de-DE" dirty="0" smtClean="0"/>
              <a:t>But </a:t>
            </a:r>
            <a:r>
              <a:rPr lang="de-DE" dirty="0" err="1" smtClean="0"/>
              <a:t>no</a:t>
            </a:r>
            <a:r>
              <a:rPr lang="de-DE" dirty="0" smtClean="0"/>
              <a:t> client-client-</a:t>
            </a:r>
            <a:r>
              <a:rPr lang="de-DE" dirty="0" err="1" smtClean="0"/>
              <a:t>communication</a:t>
            </a:r>
            <a:endParaRPr lang="de-DE" dirty="0"/>
          </a:p>
          <a:p>
            <a:pPr lvl="1"/>
            <a:r>
              <a:rPr lang="de-DE" dirty="0" err="1" smtClean="0"/>
              <a:t>Determinism</a:t>
            </a:r>
            <a:r>
              <a:rPr lang="de-DE" dirty="0" smtClean="0"/>
              <a:t> </a:t>
            </a:r>
            <a:r>
              <a:rPr lang="de-DE" dirty="0" err="1" smtClean="0"/>
              <a:t>helps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smtClean="0"/>
              <a:t>Most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time, </a:t>
            </a:r>
            <a:r>
              <a:rPr lang="de-DE" dirty="0" err="1" smtClean="0"/>
              <a:t>predictions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correct</a:t>
            </a:r>
            <a:endParaRPr lang="de-DE" dirty="0" smtClean="0"/>
          </a:p>
          <a:p>
            <a:pPr lvl="1"/>
            <a:r>
              <a:rPr lang="de-DE" dirty="0" smtClean="0"/>
              <a:t>At least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player</a:t>
            </a:r>
            <a:r>
              <a:rPr lang="de-DE" dirty="0" smtClean="0"/>
              <a:t> </a:t>
            </a:r>
            <a:r>
              <a:rPr lang="de-DE" dirty="0" err="1" smtClean="0"/>
              <a:t>character</a:t>
            </a:r>
            <a:r>
              <a:rPr lang="de-DE" dirty="0" smtClean="0"/>
              <a:t> </a:t>
            </a:r>
            <a:r>
              <a:rPr lang="de-DE" dirty="0" err="1" smtClean="0"/>
              <a:t>himself</a:t>
            </a:r>
            <a:endParaRPr lang="de-DE" dirty="0"/>
          </a:p>
          <a:p>
            <a:pPr lvl="1"/>
            <a:r>
              <a:rPr lang="de-DE" dirty="0" err="1" smtClean="0"/>
              <a:t>Makes</a:t>
            </a:r>
            <a:r>
              <a:rPr lang="de-DE" dirty="0" smtClean="0"/>
              <a:t> </a:t>
            </a:r>
            <a:r>
              <a:rPr lang="de-DE" dirty="0" err="1" smtClean="0"/>
              <a:t>controls</a:t>
            </a:r>
            <a:r>
              <a:rPr lang="de-DE" dirty="0" smtClean="0"/>
              <a:t> </a:t>
            </a:r>
            <a:r>
              <a:rPr lang="de-DE" dirty="0" err="1" smtClean="0"/>
              <a:t>snappy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players</a:t>
            </a:r>
            <a:r>
              <a:rPr lang="de-DE" dirty="0" smtClean="0"/>
              <a:t> pure </a:t>
            </a:r>
            <a:r>
              <a:rPr lang="de-DE" dirty="0" err="1" smtClean="0"/>
              <a:t>prediction</a:t>
            </a:r>
            <a:endParaRPr lang="de-DE" dirty="0"/>
          </a:p>
          <a:p>
            <a:pPr lvl="1"/>
            <a:r>
              <a:rPr lang="de-DE" dirty="0" err="1" smtClean="0"/>
              <a:t>Often</a:t>
            </a:r>
            <a:r>
              <a:rPr lang="de-DE" dirty="0" smtClean="0"/>
              <a:t> </a:t>
            </a:r>
            <a:r>
              <a:rPr lang="de-DE" dirty="0" err="1" smtClean="0"/>
              <a:t>incorrect</a:t>
            </a:r>
            <a:endParaRPr lang="de-DE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Prediction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413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56" y="1873250"/>
            <a:ext cx="6972300" cy="4191000"/>
          </a:xfrm>
        </p:spPr>
      </p:pic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Failed</a:t>
            </a:r>
            <a:r>
              <a:rPr lang="de-DE" dirty="0" smtClean="0"/>
              <a:t> </a:t>
            </a:r>
            <a:r>
              <a:rPr lang="de-DE" dirty="0" err="1" smtClean="0"/>
              <a:t>Predictions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4101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corrected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pPr lvl="1"/>
            <a:r>
              <a:rPr lang="de-DE" dirty="0" err="1" smtClean="0"/>
              <a:t>Cause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boss</a:t>
            </a:r>
            <a:endParaRPr lang="de-DE" dirty="0"/>
          </a:p>
          <a:p>
            <a:pPr marL="180975" lvl="1" indent="0">
              <a:buNone/>
            </a:pPr>
            <a:endParaRPr lang="de-DE" dirty="0" smtClean="0"/>
          </a:p>
          <a:p>
            <a:r>
              <a:rPr lang="de-DE" dirty="0" err="1" smtClean="0"/>
              <a:t>Hide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mistakes</a:t>
            </a:r>
            <a:endParaRPr lang="de-DE" dirty="0" smtClean="0"/>
          </a:p>
          <a:p>
            <a:pPr lvl="1"/>
            <a:r>
              <a:rPr lang="de-DE" dirty="0" err="1" smtClean="0"/>
              <a:t>Interpolate</a:t>
            </a:r>
            <a:r>
              <a:rPr lang="de-DE" dirty="0" smtClean="0"/>
              <a:t> </a:t>
            </a:r>
            <a:r>
              <a:rPr lang="de-DE" dirty="0" err="1" smtClean="0"/>
              <a:t>visuals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avoid</a:t>
            </a:r>
            <a:r>
              <a:rPr lang="de-DE" dirty="0" smtClean="0"/>
              <a:t> </a:t>
            </a:r>
            <a:r>
              <a:rPr lang="de-DE" dirty="0" err="1" smtClean="0"/>
              <a:t>jumps</a:t>
            </a:r>
            <a:endParaRPr lang="de-DE" dirty="0" smtClean="0"/>
          </a:p>
          <a:p>
            <a:pPr lvl="1"/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let</a:t>
            </a:r>
            <a:r>
              <a:rPr lang="de-DE" dirty="0" smtClean="0"/>
              <a:t> </a:t>
            </a:r>
            <a:r>
              <a:rPr lang="de-DE" dirty="0" err="1" smtClean="0"/>
              <a:t>stuff</a:t>
            </a:r>
            <a:r>
              <a:rPr lang="de-DE" dirty="0" smtClean="0"/>
              <a:t> jump </a:t>
            </a:r>
            <a:r>
              <a:rPr lang="de-DE" dirty="0" err="1" smtClean="0"/>
              <a:t>around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out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Failed</a:t>
            </a:r>
            <a:r>
              <a:rPr lang="de-DE" dirty="0" smtClean="0"/>
              <a:t> </a:t>
            </a:r>
            <a:r>
              <a:rPr lang="de-DE" dirty="0" err="1" smtClean="0"/>
              <a:t>Predictions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1925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Clients </a:t>
            </a:r>
            <a:r>
              <a:rPr lang="de-DE" dirty="0" err="1" smtClean="0"/>
              <a:t>receive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old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Compare</a:t>
            </a:r>
            <a:r>
              <a:rPr lang="de-DE" dirty="0" smtClean="0"/>
              <a:t> </a:t>
            </a:r>
            <a:r>
              <a:rPr lang="de-DE" dirty="0" err="1" smtClean="0"/>
              <a:t>old</a:t>
            </a:r>
            <a:r>
              <a:rPr lang="de-DE" dirty="0" smtClean="0"/>
              <a:t> </a:t>
            </a:r>
            <a:r>
              <a:rPr lang="de-DE" dirty="0" err="1" smtClean="0"/>
              <a:t>received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old</a:t>
            </a:r>
            <a:r>
              <a:rPr lang="de-DE" dirty="0" smtClean="0"/>
              <a:t> </a:t>
            </a:r>
            <a:r>
              <a:rPr lang="de-DE" dirty="0" err="1" smtClean="0"/>
              <a:t>predicted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pPr lvl="1"/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prediction</a:t>
            </a:r>
            <a:r>
              <a:rPr lang="de-DE" dirty="0" smtClean="0"/>
              <a:t> was </a:t>
            </a:r>
            <a:r>
              <a:rPr lang="de-DE" dirty="0" err="1" smtClean="0"/>
              <a:t>wrong</a:t>
            </a:r>
            <a:endParaRPr lang="de-DE" dirty="0" smtClean="0"/>
          </a:p>
          <a:p>
            <a:pPr lvl="2"/>
            <a:r>
              <a:rPr lang="de-DE" dirty="0" err="1" smtClean="0"/>
              <a:t>Recalculate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received</a:t>
            </a:r>
            <a:r>
              <a:rPr lang="de-DE" dirty="0" smtClean="0"/>
              <a:t> </a:t>
            </a:r>
            <a:r>
              <a:rPr lang="de-DE" dirty="0" err="1" smtClean="0"/>
              <a:t>old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endParaRPr lang="de-DE" dirty="0" smtClean="0"/>
          </a:p>
          <a:p>
            <a:pPr lvl="3"/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interpolate</a:t>
            </a:r>
            <a:endParaRPr lang="de-DE" dirty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Failed</a:t>
            </a:r>
            <a:r>
              <a:rPr lang="de-DE" dirty="0" smtClean="0"/>
              <a:t> </a:t>
            </a:r>
            <a:r>
              <a:rPr lang="de-DE" dirty="0" err="1" smtClean="0"/>
              <a:t>Predictions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9129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Can </a:t>
            </a:r>
            <a:r>
              <a:rPr lang="de-DE" dirty="0" err="1" smtClean="0"/>
              <a:t>cause</a:t>
            </a:r>
            <a:r>
              <a:rPr lang="de-DE" dirty="0" smtClean="0"/>
              <a:t> unfair </a:t>
            </a:r>
            <a:r>
              <a:rPr lang="de-DE" dirty="0" err="1" smtClean="0"/>
              <a:t>situations</a:t>
            </a:r>
            <a:endParaRPr lang="de-DE" dirty="0" smtClean="0"/>
          </a:p>
          <a:p>
            <a:pPr lvl="1"/>
            <a:r>
              <a:rPr lang="de-DE" dirty="0" err="1" smtClean="0"/>
              <a:t>Visuals</a:t>
            </a:r>
            <a:r>
              <a:rPr lang="de-DE" dirty="0" smtClean="0"/>
              <a:t> </a:t>
            </a:r>
            <a:r>
              <a:rPr lang="de-DE" dirty="0" err="1" smtClean="0"/>
              <a:t>show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an </a:t>
            </a:r>
            <a:r>
              <a:rPr lang="de-DE" dirty="0" err="1" smtClean="0"/>
              <a:t>enemy</a:t>
            </a:r>
            <a:r>
              <a:rPr lang="de-DE" dirty="0" smtClean="0"/>
              <a:t> was </a:t>
            </a:r>
            <a:r>
              <a:rPr lang="de-DE" dirty="0" err="1" smtClean="0"/>
              <a:t>hit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but he </a:t>
            </a:r>
            <a:r>
              <a:rPr lang="de-DE" dirty="0" err="1" smtClean="0"/>
              <a:t>really</a:t>
            </a:r>
            <a:r>
              <a:rPr lang="de-DE" dirty="0" smtClean="0"/>
              <a:t> </a:t>
            </a:r>
            <a:r>
              <a:rPr lang="de-DE" dirty="0" err="1" smtClean="0"/>
              <a:t>wasn‘t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No</a:t>
            </a:r>
            <a:r>
              <a:rPr lang="de-DE" dirty="0" smtClean="0"/>
              <a:t> real </a:t>
            </a:r>
            <a:r>
              <a:rPr lang="de-DE" dirty="0" err="1" smtClean="0"/>
              <a:t>solution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endParaRPr lang="de-DE" dirty="0" smtClean="0"/>
          </a:p>
          <a:p>
            <a:pPr lvl="1"/>
            <a:r>
              <a:rPr lang="de-DE" dirty="0" smtClean="0"/>
              <a:t>Virtual </a:t>
            </a:r>
            <a:r>
              <a:rPr lang="de-DE" dirty="0" err="1" smtClean="0"/>
              <a:t>life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fair :-(</a:t>
            </a:r>
            <a:endParaRPr lang="de-DE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Failed</a:t>
            </a:r>
            <a:r>
              <a:rPr lang="de-DE" dirty="0" smtClean="0"/>
              <a:t> </a:t>
            </a:r>
            <a:r>
              <a:rPr lang="de-DE" dirty="0" err="1" smtClean="0"/>
              <a:t>Predictions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0676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All IP </a:t>
            </a:r>
            <a:r>
              <a:rPr lang="de-DE" dirty="0" err="1" smtClean="0"/>
              <a:t>based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Everything</a:t>
            </a:r>
            <a:r>
              <a:rPr lang="de-DE" dirty="0" smtClean="0"/>
              <a:t> just </a:t>
            </a:r>
            <a:r>
              <a:rPr lang="de-DE" dirty="0" err="1" smtClean="0"/>
              <a:t>works</a:t>
            </a:r>
            <a:r>
              <a:rPr lang="de-DE" dirty="0" smtClean="0"/>
              <a:t> like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internet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Network </a:t>
            </a:r>
            <a:r>
              <a:rPr lang="de-DE" dirty="0" err="1" smtClean="0"/>
              <a:t>Protocols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6090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Internet Protocol</a:t>
            </a:r>
          </a:p>
          <a:p>
            <a:endParaRPr lang="de-DE" dirty="0"/>
          </a:p>
          <a:p>
            <a:r>
              <a:rPr lang="de-DE" dirty="0" smtClean="0"/>
              <a:t>Packet </a:t>
            </a:r>
            <a:r>
              <a:rPr lang="de-DE" dirty="0" err="1" smtClean="0"/>
              <a:t>based</a:t>
            </a:r>
            <a:endParaRPr lang="de-DE" dirty="0" smtClean="0"/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direct</a:t>
            </a:r>
            <a:r>
              <a:rPr lang="de-DE" dirty="0" smtClean="0"/>
              <a:t> </a:t>
            </a:r>
            <a:r>
              <a:rPr lang="de-DE" dirty="0" err="1" smtClean="0"/>
              <a:t>connections</a:t>
            </a:r>
            <a:endParaRPr lang="de-DE" dirty="0" smtClean="0"/>
          </a:p>
          <a:p>
            <a:pPr lvl="1"/>
            <a:r>
              <a:rPr lang="de-DE" dirty="0" smtClean="0"/>
              <a:t>Much like </a:t>
            </a:r>
            <a:r>
              <a:rPr lang="de-DE" dirty="0" err="1" smtClean="0"/>
              <a:t>post</a:t>
            </a:r>
            <a:r>
              <a:rPr lang="de-DE" dirty="0" smtClean="0"/>
              <a:t> </a:t>
            </a:r>
            <a:r>
              <a:rPr lang="de-DE" dirty="0" err="1" smtClean="0"/>
              <a:t>packages</a:t>
            </a:r>
            <a:endParaRPr lang="de-DE" dirty="0" smtClean="0"/>
          </a:p>
          <a:p>
            <a:pPr lvl="1"/>
            <a:r>
              <a:rPr lang="de-DE" dirty="0" err="1" smtClean="0"/>
              <a:t>Unreliable</a:t>
            </a:r>
            <a:endParaRPr lang="de-DE" dirty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8900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Direct</a:t>
            </a:r>
            <a:r>
              <a:rPr lang="de-DE" dirty="0" smtClean="0"/>
              <a:t> </a:t>
            </a:r>
            <a:r>
              <a:rPr lang="de-DE" dirty="0" err="1" smtClean="0"/>
              <a:t>connections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Reliable</a:t>
            </a:r>
            <a:r>
              <a:rPr lang="de-DE" dirty="0" smtClean="0"/>
              <a:t> </a:t>
            </a:r>
            <a:r>
              <a:rPr lang="de-DE" dirty="0" err="1" smtClean="0"/>
              <a:t>streams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Super easy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TCP/IP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9107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Builds</a:t>
            </a:r>
            <a:r>
              <a:rPr lang="de-DE" dirty="0" smtClean="0"/>
              <a:t> on a </a:t>
            </a:r>
            <a:r>
              <a:rPr lang="de-DE" dirty="0" err="1" smtClean="0"/>
              <a:t>package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protocol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Makes</a:t>
            </a:r>
            <a:r>
              <a:rPr lang="de-DE" dirty="0" smtClean="0"/>
              <a:t> </a:t>
            </a:r>
            <a:r>
              <a:rPr lang="de-DE" dirty="0" err="1" smtClean="0"/>
              <a:t>sure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</a:t>
            </a:r>
            <a:r>
              <a:rPr lang="de-DE" dirty="0" err="1" smtClean="0"/>
              <a:t>package</a:t>
            </a:r>
            <a:r>
              <a:rPr lang="de-DE" dirty="0" smtClean="0"/>
              <a:t> </a:t>
            </a:r>
            <a:r>
              <a:rPr lang="de-DE" dirty="0" err="1" smtClean="0"/>
              <a:t>arrives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Makes</a:t>
            </a:r>
            <a:r>
              <a:rPr lang="de-DE" dirty="0" smtClean="0"/>
              <a:t> </a:t>
            </a:r>
            <a:r>
              <a:rPr lang="de-DE" dirty="0" err="1" smtClean="0"/>
              <a:t>sure</a:t>
            </a:r>
            <a:r>
              <a:rPr lang="de-DE" dirty="0" smtClean="0"/>
              <a:t> all </a:t>
            </a:r>
            <a:r>
              <a:rPr lang="de-DE" dirty="0" err="1" smtClean="0"/>
              <a:t>packages</a:t>
            </a:r>
            <a:r>
              <a:rPr lang="de-DE" dirty="0" smtClean="0"/>
              <a:t> </a:t>
            </a:r>
            <a:r>
              <a:rPr lang="de-DE" dirty="0" err="1" smtClean="0"/>
              <a:t>stay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order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TCP/IP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6854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Reorders</a:t>
            </a:r>
            <a:r>
              <a:rPr lang="de-DE" dirty="0" smtClean="0"/>
              <a:t> </a:t>
            </a:r>
            <a:r>
              <a:rPr lang="de-DE" dirty="0" err="1" smtClean="0"/>
              <a:t>packages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Requests</a:t>
            </a:r>
            <a:r>
              <a:rPr lang="de-DE" dirty="0" smtClean="0"/>
              <a:t> </a:t>
            </a:r>
            <a:r>
              <a:rPr lang="de-DE" dirty="0" err="1" smtClean="0"/>
              <a:t>missing</a:t>
            </a:r>
            <a:r>
              <a:rPr lang="de-DE" dirty="0" smtClean="0"/>
              <a:t> </a:t>
            </a:r>
            <a:r>
              <a:rPr lang="de-DE" dirty="0" err="1" smtClean="0"/>
              <a:t>packages</a:t>
            </a:r>
            <a:r>
              <a:rPr lang="de-DE" dirty="0" smtClean="0"/>
              <a:t> </a:t>
            </a:r>
            <a:r>
              <a:rPr lang="de-DE" dirty="0" err="1" smtClean="0"/>
              <a:t>again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missing</a:t>
            </a:r>
            <a:r>
              <a:rPr lang="de-DE" dirty="0" smtClean="0"/>
              <a:t> </a:t>
            </a:r>
            <a:r>
              <a:rPr lang="de-DE" dirty="0" err="1" smtClean="0"/>
              <a:t>package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cause</a:t>
            </a:r>
            <a:r>
              <a:rPr lang="de-DE" dirty="0" smtClean="0"/>
              <a:t> </a:t>
            </a:r>
            <a:r>
              <a:rPr lang="de-DE" dirty="0" err="1" smtClean="0"/>
              <a:t>huge</a:t>
            </a:r>
            <a:r>
              <a:rPr lang="de-DE" dirty="0" smtClean="0"/>
              <a:t> </a:t>
            </a:r>
            <a:r>
              <a:rPr lang="de-DE" dirty="0" err="1" smtClean="0"/>
              <a:t>delays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TCP/IP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5494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0" name="Picture 2" descr="Dscn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702" y="1723898"/>
            <a:ext cx="4255008" cy="448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4854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en-US" dirty="0" smtClean="0"/>
              <a:t>Unacceptable for most applications</a:t>
            </a:r>
          </a:p>
          <a:p>
            <a:endParaRPr lang="en-US" dirty="0" smtClean="0"/>
          </a:p>
          <a:p>
            <a:r>
              <a:rPr lang="en-US" dirty="0" smtClean="0"/>
              <a:t>Mostly not important for games</a:t>
            </a:r>
          </a:p>
          <a:p>
            <a:pPr lvl="1"/>
            <a:r>
              <a:rPr lang="en-US" dirty="0" smtClean="0"/>
              <a:t>Positions from 30ms ago are outdated anyway</a:t>
            </a:r>
          </a:p>
          <a:p>
            <a:pPr lvl="2"/>
            <a:r>
              <a:rPr lang="en-US" dirty="0" smtClean="0"/>
              <a:t>Gets new positions all the time anyway</a:t>
            </a:r>
          </a:p>
          <a:p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Missed</a:t>
            </a:r>
            <a:r>
              <a:rPr lang="de-DE" dirty="0" smtClean="0"/>
              <a:t> </a:t>
            </a:r>
            <a:r>
              <a:rPr lang="de-DE" dirty="0" err="1" smtClean="0"/>
              <a:t>packages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05139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Basically</a:t>
            </a:r>
            <a:r>
              <a:rPr lang="de-DE" dirty="0" smtClean="0"/>
              <a:t> IP plus </a:t>
            </a:r>
            <a:r>
              <a:rPr lang="de-DE" dirty="0" err="1" smtClean="0"/>
              <a:t>port</a:t>
            </a:r>
            <a:r>
              <a:rPr lang="de-DE" dirty="0" smtClean="0"/>
              <a:t> </a:t>
            </a:r>
            <a:r>
              <a:rPr lang="de-DE" dirty="0" err="1" smtClean="0"/>
              <a:t>numbers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Works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packages</a:t>
            </a:r>
            <a:r>
              <a:rPr lang="de-DE" dirty="0" smtClean="0"/>
              <a:t> </a:t>
            </a:r>
            <a:r>
              <a:rPr lang="de-DE" dirty="0" err="1" smtClean="0"/>
              <a:t>directly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UDP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85967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packages</a:t>
            </a:r>
            <a:r>
              <a:rPr lang="de-DE" dirty="0" smtClean="0"/>
              <a:t> </a:t>
            </a:r>
            <a:r>
              <a:rPr lang="de-DE" dirty="0" err="1" smtClean="0"/>
              <a:t>directly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game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Implement</a:t>
            </a:r>
            <a:r>
              <a:rPr lang="de-DE" dirty="0" smtClean="0"/>
              <a:t> TCP like </a:t>
            </a:r>
            <a:r>
              <a:rPr lang="de-DE" dirty="0" err="1" smtClean="0"/>
              <a:t>functionality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stuff</a:t>
            </a:r>
            <a:endParaRPr lang="de-DE" dirty="0" smtClean="0"/>
          </a:p>
          <a:p>
            <a:pPr lvl="1"/>
            <a:r>
              <a:rPr lang="en-US" dirty="0" err="1" smtClean="0"/>
              <a:t>Highscore</a:t>
            </a:r>
            <a:r>
              <a:rPr lang="en-US" dirty="0" smtClean="0"/>
              <a:t> lists,…</a:t>
            </a:r>
            <a:endParaRPr lang="en-US" dirty="0"/>
          </a:p>
          <a:p>
            <a:pPr lvl="2"/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UDP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7630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Has</a:t>
            </a:r>
            <a:r>
              <a:rPr lang="de-DE" dirty="0" smtClean="0"/>
              <a:t> additional </a:t>
            </a:r>
            <a:r>
              <a:rPr lang="de-DE" dirty="0" err="1" smtClean="0"/>
              <a:t>difficulties</a:t>
            </a:r>
            <a:endParaRPr lang="de-DE" dirty="0" smtClean="0"/>
          </a:p>
          <a:p>
            <a:pPr lvl="1"/>
            <a:r>
              <a:rPr lang="en-US" dirty="0" smtClean="0"/>
              <a:t>Applications have to measure transfer rates</a:t>
            </a:r>
          </a:p>
          <a:p>
            <a:pPr lvl="1"/>
            <a:r>
              <a:rPr lang="en-US" dirty="0" smtClean="0"/>
              <a:t>Typical packet sizes (&lt; 512 Bytes) are hopefully</a:t>
            </a:r>
            <a:br>
              <a:rPr lang="en-US" dirty="0" smtClean="0"/>
            </a:br>
            <a:r>
              <a:rPr lang="en-US" dirty="0" smtClean="0"/>
              <a:t>enough for one piece of game state</a:t>
            </a:r>
            <a:endParaRPr lang="en-US" dirty="0"/>
          </a:p>
          <a:p>
            <a:pPr lvl="2"/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UDP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95801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More </a:t>
            </a:r>
            <a:r>
              <a:rPr lang="de-DE" dirty="0" err="1" smtClean="0"/>
              <a:t>Predictions</a:t>
            </a:r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Future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4411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Run </a:t>
            </a:r>
            <a:r>
              <a:rPr lang="de-DE" dirty="0" err="1" smtClean="0"/>
              <a:t>game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Client </a:t>
            </a:r>
            <a:r>
              <a:rPr lang="de-DE" dirty="0" err="1" smtClean="0"/>
              <a:t>sends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events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Server </a:t>
            </a:r>
            <a:r>
              <a:rPr lang="de-DE" dirty="0" err="1" smtClean="0"/>
              <a:t>sends</a:t>
            </a:r>
            <a:r>
              <a:rPr lang="de-DE" dirty="0" smtClean="0"/>
              <a:t> </a:t>
            </a:r>
            <a:r>
              <a:rPr lang="de-DE" dirty="0" err="1" smtClean="0"/>
              <a:t>video</a:t>
            </a:r>
            <a:r>
              <a:rPr lang="de-DE" dirty="0" smtClean="0"/>
              <a:t> </a:t>
            </a:r>
            <a:r>
              <a:rPr lang="de-DE" dirty="0" err="1" smtClean="0"/>
              <a:t>stream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Game-Streaming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17551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Game </a:t>
            </a:r>
            <a:r>
              <a:rPr lang="de-DE" dirty="0" err="1" smtClean="0"/>
              <a:t>works</a:t>
            </a:r>
            <a:r>
              <a:rPr lang="de-DE" dirty="0" smtClean="0"/>
              <a:t> like a </a:t>
            </a:r>
            <a:r>
              <a:rPr lang="de-DE" dirty="0" err="1" smtClean="0"/>
              <a:t>split</a:t>
            </a:r>
            <a:r>
              <a:rPr lang="de-DE" dirty="0" smtClean="0"/>
              <a:t>-screen </a:t>
            </a:r>
            <a:r>
              <a:rPr lang="de-DE" dirty="0" err="1" smtClean="0"/>
              <a:t>game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 smtClean="0"/>
          </a:p>
          <a:p>
            <a:pPr lvl="1"/>
            <a:r>
              <a:rPr lang="en-US" dirty="0" smtClean="0"/>
              <a:t>Super easy development</a:t>
            </a:r>
            <a:endParaRPr lang="en-US" dirty="0"/>
          </a:p>
          <a:p>
            <a:endParaRPr lang="de-DE" dirty="0" smtClean="0"/>
          </a:p>
          <a:p>
            <a:r>
              <a:rPr lang="de-DE" dirty="0" smtClean="0"/>
              <a:t>Video </a:t>
            </a:r>
            <a:r>
              <a:rPr lang="de-DE" dirty="0" err="1" smtClean="0"/>
              <a:t>compression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look</a:t>
            </a:r>
            <a:r>
              <a:rPr lang="de-DE" dirty="0" smtClean="0"/>
              <a:t> </a:t>
            </a:r>
            <a:r>
              <a:rPr lang="de-DE" dirty="0" err="1" smtClean="0"/>
              <a:t>ugly</a:t>
            </a:r>
            <a:endParaRPr lang="de-DE" dirty="0" smtClean="0"/>
          </a:p>
          <a:p>
            <a:pPr lvl="1"/>
            <a:r>
              <a:rPr lang="en-US" dirty="0" smtClean="0"/>
              <a:t>But internet connections get faster all the time</a:t>
            </a:r>
            <a:endParaRPr lang="en-US" dirty="0"/>
          </a:p>
          <a:p>
            <a:endParaRPr lang="de-DE" dirty="0"/>
          </a:p>
          <a:p>
            <a:r>
              <a:rPr lang="de-DE" dirty="0" err="1" smtClean="0"/>
              <a:t>Latency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bad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worse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basic</a:t>
            </a:r>
            <a:r>
              <a:rPr lang="de-DE" dirty="0" smtClean="0"/>
              <a:t> Client/Server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Game-Streaming Pro &amp; Contra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0904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Speed </a:t>
            </a:r>
            <a:r>
              <a:rPr lang="de-DE" dirty="0" err="1" smtClean="0"/>
              <a:t>of</a:t>
            </a:r>
            <a:r>
              <a:rPr lang="de-DE" dirty="0" smtClean="0"/>
              <a:t> light </a:t>
            </a:r>
            <a:r>
              <a:rPr lang="de-DE" dirty="0" err="1" smtClean="0"/>
              <a:t>is</a:t>
            </a:r>
            <a:r>
              <a:rPr lang="de-DE" dirty="0" smtClean="0"/>
              <a:t> ~300000 km/s</a:t>
            </a:r>
          </a:p>
          <a:p>
            <a:endParaRPr lang="de-DE" dirty="0"/>
          </a:p>
          <a:p>
            <a:r>
              <a:rPr lang="de-DE" dirty="0" err="1" smtClean="0"/>
              <a:t>Circumference</a:t>
            </a:r>
            <a:r>
              <a:rPr lang="de-DE" dirty="0" smtClean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 smtClean="0"/>
              <a:t>earth</a:t>
            </a:r>
            <a:r>
              <a:rPr lang="de-DE" dirty="0" smtClean="0"/>
              <a:t> ~</a:t>
            </a:r>
            <a:r>
              <a:rPr lang="de-DE" dirty="0"/>
              <a:t>40000 </a:t>
            </a:r>
            <a:r>
              <a:rPr lang="de-DE" dirty="0" smtClean="0"/>
              <a:t>km</a:t>
            </a:r>
          </a:p>
          <a:p>
            <a:endParaRPr lang="de-DE" dirty="0"/>
          </a:p>
          <a:p>
            <a:r>
              <a:rPr lang="de-DE" dirty="0" smtClean="0"/>
              <a:t>At least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roundtrip</a:t>
            </a:r>
            <a:r>
              <a:rPr lang="de-DE" dirty="0" smtClean="0"/>
              <a:t> </a:t>
            </a:r>
            <a:r>
              <a:rPr lang="de-DE" dirty="0" err="1" smtClean="0"/>
              <a:t>necessary</a:t>
            </a:r>
            <a:endParaRPr lang="de-DE" dirty="0" smtClean="0"/>
          </a:p>
          <a:p>
            <a:pPr lvl="1"/>
            <a:r>
              <a:rPr lang="en-US" dirty="0" smtClean="0"/>
              <a:t>&gt; 0.1 seconds for far away servers</a:t>
            </a:r>
          </a:p>
          <a:p>
            <a:pPr lvl="2"/>
            <a:r>
              <a:rPr lang="en-US" dirty="0" smtClean="0"/>
              <a:t>Too slow</a:t>
            </a:r>
            <a:endParaRPr lang="en-US" dirty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Latency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32933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Streaming Game </a:t>
            </a:r>
            <a:r>
              <a:rPr lang="de-DE" dirty="0" err="1" smtClean="0"/>
              <a:t>providers</a:t>
            </a:r>
            <a:r>
              <a:rPr lang="de-DE" dirty="0" smtClean="0"/>
              <a:t> </a:t>
            </a:r>
            <a:r>
              <a:rPr lang="de-DE" dirty="0" err="1" smtClean="0"/>
              <a:t>try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place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lots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 at different </a:t>
            </a:r>
            <a:r>
              <a:rPr lang="de-DE" dirty="0" err="1" smtClean="0"/>
              <a:t>places</a:t>
            </a:r>
            <a:endParaRPr lang="de-DE" dirty="0" smtClean="0"/>
          </a:p>
          <a:p>
            <a:pPr lvl="1"/>
            <a:r>
              <a:rPr lang="en-US" dirty="0" smtClean="0"/>
              <a:t>To minimize distance and therefore latency</a:t>
            </a:r>
            <a:endParaRPr lang="en-US" dirty="0"/>
          </a:p>
          <a:p>
            <a:pPr lvl="2"/>
            <a:endParaRPr lang="de-DE" dirty="0"/>
          </a:p>
          <a:p>
            <a:r>
              <a:rPr lang="de-DE" dirty="0" err="1" smtClean="0"/>
              <a:t>Typically</a:t>
            </a:r>
            <a:r>
              <a:rPr lang="de-DE" dirty="0" smtClean="0"/>
              <a:t> </a:t>
            </a:r>
            <a:r>
              <a:rPr lang="de-DE" dirty="0" err="1" smtClean="0"/>
              <a:t>ends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at </a:t>
            </a:r>
            <a:r>
              <a:rPr lang="de-DE" dirty="0" err="1" smtClean="0"/>
              <a:t>speeds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ok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persons</a:t>
            </a:r>
            <a:endParaRPr lang="de-DE" dirty="0" smtClean="0"/>
          </a:p>
          <a:p>
            <a:pPr lvl="1"/>
            <a:r>
              <a:rPr lang="en-US" dirty="0" smtClean="0"/>
              <a:t>And some genres</a:t>
            </a:r>
          </a:p>
          <a:p>
            <a:pPr lvl="1"/>
            <a:endParaRPr lang="en-US" dirty="0"/>
          </a:p>
          <a:p>
            <a:r>
              <a:rPr lang="en-US" dirty="0" smtClean="0"/>
              <a:t>Not acceptable for VR</a:t>
            </a:r>
          </a:p>
          <a:p>
            <a:pPr lvl="1"/>
            <a:r>
              <a:rPr lang="en-US" dirty="0" smtClean="0"/>
              <a:t>Super low latency is critical for good VR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Latency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34468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Research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Square-</a:t>
            </a:r>
            <a:r>
              <a:rPr lang="de-DE" dirty="0" err="1" smtClean="0"/>
              <a:t>Enix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Wants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streaming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multiplayer</a:t>
            </a:r>
            <a:r>
              <a:rPr lang="de-DE" dirty="0" smtClean="0"/>
              <a:t> </a:t>
            </a:r>
            <a:r>
              <a:rPr lang="de-DE" dirty="0" err="1" smtClean="0"/>
              <a:t>games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multiplayer</a:t>
            </a:r>
            <a:r>
              <a:rPr lang="de-DE" dirty="0" smtClean="0"/>
              <a:t> </a:t>
            </a:r>
            <a:r>
              <a:rPr lang="de-DE" dirty="0" err="1" smtClean="0"/>
              <a:t>games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restricted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amount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transfered</a:t>
            </a:r>
            <a:endParaRPr lang="de-DE" dirty="0" smtClean="0"/>
          </a:p>
          <a:p>
            <a:pPr lvl="1"/>
            <a:r>
              <a:rPr lang="en-US" dirty="0" smtClean="0"/>
              <a:t>Doesn’t matter when just streaming audio/video data</a:t>
            </a:r>
            <a:endParaRPr lang="en-US" dirty="0"/>
          </a:p>
          <a:p>
            <a:pPr lvl="2"/>
            <a:endParaRPr lang="de-DE" dirty="0"/>
          </a:p>
          <a:p>
            <a:r>
              <a:rPr lang="de-DE" dirty="0" smtClean="0"/>
              <a:t>Plus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just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hardware</a:t>
            </a:r>
            <a:r>
              <a:rPr lang="de-DE" dirty="0" smtClean="0"/>
              <a:t> per </a:t>
            </a:r>
            <a:r>
              <a:rPr lang="de-DE" dirty="0" err="1" smtClean="0"/>
              <a:t>game</a:t>
            </a:r>
            <a:endParaRPr lang="de-DE" dirty="0" smtClean="0"/>
          </a:p>
          <a:p>
            <a:pPr lvl="1"/>
            <a:r>
              <a:rPr lang="en-US" dirty="0" smtClean="0"/>
              <a:t>For more physics or whatever</a:t>
            </a:r>
            <a:endParaRPr lang="en-US" dirty="0"/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Shinra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706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Trivial </a:t>
            </a:r>
            <a:r>
              <a:rPr lang="de-DE" dirty="0" err="1" smtClean="0"/>
              <a:t>implementation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latencies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Uncompressed</a:t>
            </a:r>
            <a:r>
              <a:rPr lang="de-DE" dirty="0" smtClean="0"/>
              <a:t> </a:t>
            </a:r>
            <a:r>
              <a:rPr lang="de-DE" dirty="0" err="1" smtClean="0"/>
              <a:t>realtime</a:t>
            </a:r>
            <a:r>
              <a:rPr lang="de-DE" dirty="0" smtClean="0"/>
              <a:t> 3D </a:t>
            </a:r>
            <a:r>
              <a:rPr lang="de-DE" dirty="0" err="1" smtClean="0"/>
              <a:t>video</a:t>
            </a:r>
            <a:r>
              <a:rPr lang="de-DE" dirty="0" smtClean="0"/>
              <a:t> </a:t>
            </a:r>
            <a:r>
              <a:rPr lang="de-DE" dirty="0" err="1" smtClean="0"/>
              <a:t>chat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computer</a:t>
            </a:r>
            <a:r>
              <a:rPr lang="de-DE" dirty="0" smtClean="0"/>
              <a:t>, multiple </a:t>
            </a:r>
            <a:r>
              <a:rPr lang="de-DE" dirty="0" err="1" smtClean="0"/>
              <a:t>players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35758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Maybe</a:t>
            </a:r>
            <a:r>
              <a:rPr lang="de-DE" dirty="0" smtClean="0"/>
              <a:t> </a:t>
            </a:r>
            <a:r>
              <a:rPr lang="de-DE" dirty="0" err="1" smtClean="0"/>
              <a:t>cleverly</a:t>
            </a:r>
            <a:r>
              <a:rPr lang="de-DE" dirty="0" smtClean="0"/>
              <a:t> send </a:t>
            </a:r>
            <a:r>
              <a:rPr lang="de-DE" dirty="0" err="1" smtClean="0"/>
              <a:t>compressed</a:t>
            </a:r>
            <a:r>
              <a:rPr lang="de-DE" dirty="0" smtClean="0"/>
              <a:t> </a:t>
            </a:r>
            <a:r>
              <a:rPr lang="de-DE" dirty="0" err="1" smtClean="0"/>
              <a:t>game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close</a:t>
            </a:r>
            <a:r>
              <a:rPr lang="de-DE" dirty="0" smtClean="0"/>
              <a:t> </a:t>
            </a:r>
            <a:r>
              <a:rPr lang="de-DE" dirty="0" err="1" smtClean="0"/>
              <a:t>surroundings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individual </a:t>
            </a:r>
            <a:r>
              <a:rPr lang="de-DE" dirty="0" err="1" smtClean="0"/>
              <a:t>clients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Alternative </a:t>
            </a:r>
            <a:r>
              <a:rPr lang="de-DE" dirty="0" err="1" smtClean="0"/>
              <a:t>strategies</a:t>
            </a:r>
            <a:r>
              <a:rPr lang="de-DE" dirty="0" smtClean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85827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Debugging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Profiling</a:t>
            </a:r>
            <a:r>
              <a:rPr lang="de-DE" dirty="0" smtClean="0"/>
              <a:t> GPU </a:t>
            </a:r>
            <a:r>
              <a:rPr lang="de-DE" dirty="0" err="1" smtClean="0"/>
              <a:t>programs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53990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b="0" dirty="0"/>
          </a:p>
          <a:p>
            <a:r>
              <a:rPr lang="de-DE" dirty="0"/>
              <a:t>2.1 Hardware </a:t>
            </a:r>
            <a:endParaRPr lang="de-DE" b="0" dirty="0"/>
          </a:p>
          <a:p>
            <a:r>
              <a:rPr lang="en-US" b="0" dirty="0"/>
              <a:t>What makes it so important that texture compression algorithms are directly supported by the hardware</a:t>
            </a:r>
            <a:r>
              <a:rPr lang="en-US" b="0" dirty="0" smtClean="0"/>
              <a:t>?</a:t>
            </a:r>
          </a:p>
          <a:p>
            <a:endParaRPr lang="en-US" b="0" dirty="0"/>
          </a:p>
          <a:p>
            <a:r>
              <a:rPr lang="en-US" b="0" dirty="0" smtClean="0"/>
              <a:t>Reading pixels is the most fundamental and speed critical operation of GPUs.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2054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b="0" dirty="0"/>
          </a:p>
          <a:p>
            <a:r>
              <a:rPr lang="de-DE" dirty="0"/>
              <a:t>2.2 </a:t>
            </a:r>
            <a:r>
              <a:rPr lang="de-DE" dirty="0" err="1"/>
              <a:t>Artifacts</a:t>
            </a:r>
            <a:r>
              <a:rPr lang="de-DE" dirty="0"/>
              <a:t> </a:t>
            </a:r>
            <a:endParaRPr lang="de-DE" b="0" dirty="0"/>
          </a:p>
          <a:p>
            <a:r>
              <a:rPr lang="en-US" b="0" dirty="0"/>
              <a:t>ETC is a </a:t>
            </a:r>
            <a:r>
              <a:rPr lang="en-US" b="0" dirty="0" err="1"/>
              <a:t>lossy</a:t>
            </a:r>
            <a:r>
              <a:rPr lang="en-US" b="0" dirty="0"/>
              <a:t> texture compression algorithm. Describe what characteristics an image should have to make those losses clearly visible</a:t>
            </a:r>
            <a:r>
              <a:rPr lang="en-US" b="0" dirty="0" smtClean="0"/>
              <a:t>.</a:t>
            </a:r>
          </a:p>
          <a:p>
            <a:endParaRPr lang="en-US" b="0" dirty="0"/>
          </a:p>
          <a:p>
            <a:r>
              <a:rPr lang="en-US" b="0" dirty="0" smtClean="0"/>
              <a:t>Big contrasts across block borders.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1663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b="0" dirty="0"/>
          </a:p>
          <a:p>
            <a:r>
              <a:rPr lang="de-DE" dirty="0"/>
              <a:t>2.3 </a:t>
            </a:r>
            <a:r>
              <a:rPr lang="de-DE" dirty="0" err="1"/>
              <a:t>Tilemaps</a:t>
            </a:r>
            <a:r>
              <a:rPr lang="de-DE" dirty="0"/>
              <a:t> </a:t>
            </a:r>
            <a:endParaRPr lang="de-DE" b="0" dirty="0"/>
          </a:p>
          <a:p>
            <a:r>
              <a:rPr lang="en-US" b="0" dirty="0"/>
              <a:t>Outline an algorithm to display </a:t>
            </a:r>
            <a:r>
              <a:rPr lang="en-US" b="0" dirty="0" err="1"/>
              <a:t>tilemaps</a:t>
            </a:r>
            <a:r>
              <a:rPr lang="en-US" b="0" dirty="0"/>
              <a:t> correctly in a 3D environment</a:t>
            </a:r>
            <a:r>
              <a:rPr lang="en-US" b="0" dirty="0" smtClean="0"/>
              <a:t>.</a:t>
            </a:r>
          </a:p>
          <a:p>
            <a:endParaRPr lang="en-US" b="0" dirty="0"/>
          </a:p>
          <a:p>
            <a:r>
              <a:rPr lang="en-US" b="0" dirty="0" err="1" smtClean="0"/>
              <a:t>MegaTextures</a:t>
            </a:r>
            <a:r>
              <a:rPr lang="en-US" b="0" dirty="0" smtClean="0"/>
              <a:t> for example.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2131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Saturn </a:t>
            </a:r>
            <a:r>
              <a:rPr lang="de-DE" dirty="0" err="1" smtClean="0"/>
              <a:t>Bomberman</a:t>
            </a:r>
            <a:endParaRPr lang="de-DE" dirty="0"/>
          </a:p>
        </p:txBody>
      </p:sp>
      <p:pic>
        <p:nvPicPr>
          <p:cNvPr id="5" name="Picture 2" descr="http://www.theisozone.com/images/screens/other-consoles-46019-7134240790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806" y="2139950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81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Screen </a:t>
            </a:r>
            <a:r>
              <a:rPr lang="de-DE" dirty="0" err="1" smtClean="0"/>
              <a:t>space</a:t>
            </a:r>
            <a:r>
              <a:rPr lang="de-DE" dirty="0" smtClean="0"/>
              <a:t> </a:t>
            </a:r>
            <a:r>
              <a:rPr lang="de-DE" dirty="0" err="1" smtClean="0"/>
              <a:t>restricted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controllers</a:t>
            </a:r>
            <a:r>
              <a:rPr lang="de-DE" dirty="0" smtClean="0"/>
              <a:t> </a:t>
            </a:r>
            <a:r>
              <a:rPr lang="de-DE" dirty="0" err="1" smtClean="0"/>
              <a:t>restricted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locally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players</a:t>
            </a:r>
            <a:r>
              <a:rPr lang="de-DE" dirty="0" smtClean="0"/>
              <a:t> </a:t>
            </a:r>
            <a:r>
              <a:rPr lang="de-DE" dirty="0" err="1" smtClean="0"/>
              <a:t>who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understand</a:t>
            </a:r>
            <a:r>
              <a:rPr lang="de-DE" dirty="0" smtClean="0"/>
              <a:t> </a:t>
            </a:r>
            <a:r>
              <a:rPr lang="de-DE" dirty="0" err="1" smtClean="0"/>
              <a:t>Bomberman</a:t>
            </a:r>
            <a:r>
              <a:rPr lang="de-DE" dirty="0" smtClean="0"/>
              <a:t> </a:t>
            </a:r>
            <a:r>
              <a:rPr lang="de-DE" dirty="0" err="1" smtClean="0"/>
              <a:t>severely</a:t>
            </a:r>
            <a:r>
              <a:rPr lang="de-DE" dirty="0" smtClean="0"/>
              <a:t> </a:t>
            </a:r>
            <a:r>
              <a:rPr lang="de-DE" dirty="0" err="1" smtClean="0"/>
              <a:t>restricted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multiplayer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7059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098" name="Picture 2" descr="http://scienceblogs.com/startswithabang/files/2013/07/waiting_spider_web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623" y="1484313"/>
            <a:ext cx="6625166" cy="496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519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Synchronizes</a:t>
            </a:r>
            <a:r>
              <a:rPr lang="de-DE" dirty="0" smtClean="0"/>
              <a:t> </a:t>
            </a:r>
            <a:r>
              <a:rPr lang="de-DE" dirty="0" err="1" smtClean="0"/>
              <a:t>game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endParaRPr lang="de-DE" dirty="0"/>
          </a:p>
          <a:p>
            <a:pPr lvl="1"/>
            <a:r>
              <a:rPr lang="de-DE" dirty="0" smtClean="0"/>
              <a:t>Send </a:t>
            </a:r>
            <a:r>
              <a:rPr lang="de-DE" dirty="0" err="1" smtClean="0"/>
              <a:t>command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de-DE" dirty="0" err="1" smtClean="0"/>
              <a:t>go</a:t>
            </a:r>
            <a:r>
              <a:rPr lang="de-DE" dirty="0" smtClean="0"/>
              <a:t> </a:t>
            </a:r>
            <a:r>
              <a:rPr lang="de-DE" dirty="0" err="1" smtClean="0"/>
              <a:t>forward</a:t>
            </a:r>
            <a:r>
              <a:rPr lang="de-DE" dirty="0" smtClean="0"/>
              <a:t>, </a:t>
            </a:r>
            <a:r>
              <a:rPr lang="de-DE" dirty="0" err="1" smtClean="0"/>
              <a:t>move</a:t>
            </a:r>
            <a:r>
              <a:rPr lang="de-DE" dirty="0" smtClean="0"/>
              <a:t> </a:t>
            </a:r>
            <a:r>
              <a:rPr lang="de-DE" dirty="0" err="1" smtClean="0"/>
              <a:t>unit</a:t>
            </a:r>
            <a:r>
              <a:rPr lang="de-DE" dirty="0" smtClean="0"/>
              <a:t>,…)</a:t>
            </a:r>
            <a:endParaRPr lang="de-DE" dirty="0"/>
          </a:p>
          <a:p>
            <a:pPr lvl="1"/>
            <a:r>
              <a:rPr lang="de-DE" dirty="0" err="1" smtClean="0"/>
              <a:t>Receive</a:t>
            </a:r>
            <a:r>
              <a:rPr lang="de-DE" dirty="0" smtClean="0"/>
              <a:t> </a:t>
            </a:r>
            <a:r>
              <a:rPr lang="de-DE" dirty="0" err="1" smtClean="0"/>
              <a:t>commands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all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players</a:t>
            </a:r>
            <a:endParaRPr lang="de-DE" dirty="0" smtClean="0"/>
          </a:p>
          <a:p>
            <a:pPr lvl="1"/>
            <a:r>
              <a:rPr lang="de-DE" dirty="0" err="1" smtClean="0"/>
              <a:t>Simulate</a:t>
            </a:r>
            <a:r>
              <a:rPr lang="de-DE" dirty="0" smtClean="0"/>
              <a:t> </a:t>
            </a:r>
            <a:r>
              <a:rPr lang="de-DE" dirty="0" err="1" smtClean="0"/>
              <a:t>game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r>
              <a:rPr lang="de-DE" dirty="0" smtClean="0"/>
              <a:t> on all </a:t>
            </a:r>
            <a:r>
              <a:rPr lang="de-DE" dirty="0" err="1" smtClean="0"/>
              <a:t>computers</a:t>
            </a:r>
            <a:endParaRPr lang="de-DE" dirty="0" smtClean="0"/>
          </a:p>
          <a:p>
            <a:pPr lvl="1"/>
            <a:r>
              <a:rPr lang="de-DE" dirty="0" smtClean="0"/>
              <a:t>Repeat</a:t>
            </a:r>
            <a:endParaRPr lang="de-DE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Peer-</a:t>
            </a:r>
            <a:r>
              <a:rPr lang="de-DE" dirty="0" err="1" smtClean="0"/>
              <a:t>to</a:t>
            </a:r>
            <a:r>
              <a:rPr lang="de-DE" dirty="0" smtClean="0"/>
              <a:t>-Peer </a:t>
            </a:r>
            <a:r>
              <a:rPr lang="de-DE" dirty="0" err="1" smtClean="0"/>
              <a:t>Lockstep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0271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Low </a:t>
            </a:r>
            <a:r>
              <a:rPr lang="de-DE" dirty="0" err="1" smtClean="0"/>
              <a:t>data</a:t>
            </a:r>
            <a:r>
              <a:rPr lang="de-DE" dirty="0" smtClean="0"/>
              <a:t> rate</a:t>
            </a:r>
            <a:endParaRPr lang="de-DE" dirty="0"/>
          </a:p>
          <a:p>
            <a:pPr lvl="1"/>
            <a:r>
              <a:rPr lang="de-DE" dirty="0" smtClean="0"/>
              <a:t>Just high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game</a:t>
            </a:r>
            <a:r>
              <a:rPr lang="de-DE" dirty="0" smtClean="0"/>
              <a:t> </a:t>
            </a:r>
            <a:r>
              <a:rPr lang="de-DE" dirty="0" err="1" smtClean="0"/>
              <a:t>commands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err="1" smtClean="0"/>
              <a:t>Very</a:t>
            </a:r>
            <a:r>
              <a:rPr lang="de-DE" dirty="0" smtClean="0"/>
              <a:t> fragile</a:t>
            </a:r>
            <a:endParaRPr lang="de-DE" dirty="0"/>
          </a:p>
          <a:p>
            <a:pPr lvl="1"/>
            <a:r>
              <a:rPr lang="de-DE" dirty="0" err="1" smtClean="0"/>
              <a:t>Requires</a:t>
            </a:r>
            <a:r>
              <a:rPr lang="de-DE" dirty="0" smtClean="0"/>
              <a:t> </a:t>
            </a:r>
            <a:r>
              <a:rPr lang="de-DE" dirty="0" err="1" smtClean="0"/>
              <a:t>complete</a:t>
            </a:r>
            <a:r>
              <a:rPr lang="de-DE" dirty="0" smtClean="0"/>
              <a:t> </a:t>
            </a:r>
            <a:r>
              <a:rPr lang="de-DE" dirty="0" err="1" smtClean="0"/>
              <a:t>determinism</a:t>
            </a:r>
            <a:endParaRPr lang="de-DE" dirty="0" smtClean="0"/>
          </a:p>
          <a:p>
            <a:pPr lvl="1"/>
            <a:r>
              <a:rPr lang="de-DE" dirty="0" err="1" smtClean="0"/>
              <a:t>Requires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</a:t>
            </a:r>
            <a:r>
              <a:rPr lang="de-DE" dirty="0" err="1" smtClean="0"/>
              <a:t>client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reliably</a:t>
            </a:r>
            <a:r>
              <a:rPr lang="de-DE" dirty="0" smtClean="0"/>
              <a:t> send </a:t>
            </a:r>
            <a:r>
              <a:rPr lang="de-DE" dirty="0" err="1" smtClean="0"/>
              <a:t>data</a:t>
            </a:r>
            <a:endParaRPr lang="de-DE" dirty="0" smtClean="0"/>
          </a:p>
          <a:p>
            <a:pPr lvl="2"/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client</a:t>
            </a:r>
            <a:r>
              <a:rPr lang="de-DE" dirty="0" smtClean="0"/>
              <a:t> </a:t>
            </a:r>
            <a:r>
              <a:rPr lang="de-DE" dirty="0" err="1" smtClean="0"/>
              <a:t>hangs</a:t>
            </a:r>
            <a:r>
              <a:rPr lang="de-DE" dirty="0" smtClean="0"/>
              <a:t> -&gt;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game</a:t>
            </a:r>
            <a:r>
              <a:rPr lang="de-DE" dirty="0" smtClean="0"/>
              <a:t> </a:t>
            </a:r>
            <a:r>
              <a:rPr lang="de-DE" dirty="0" err="1" smtClean="0"/>
              <a:t>hangs</a:t>
            </a:r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Maximizes</a:t>
            </a:r>
            <a:r>
              <a:rPr lang="de-DE" dirty="0" smtClean="0"/>
              <a:t> </a:t>
            </a:r>
            <a:r>
              <a:rPr lang="de-DE" dirty="0" err="1" smtClean="0"/>
              <a:t>latency</a:t>
            </a:r>
            <a:endParaRPr lang="de-DE" dirty="0"/>
          </a:p>
          <a:p>
            <a:pPr lvl="1"/>
            <a:r>
              <a:rPr lang="de-DE" dirty="0" smtClean="0"/>
              <a:t>Game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wait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Players </a:t>
            </a:r>
            <a:r>
              <a:rPr lang="de-DE" dirty="0" err="1" smtClean="0"/>
              <a:t>can‘t</a:t>
            </a:r>
            <a:r>
              <a:rPr lang="de-DE" dirty="0" smtClean="0"/>
              <a:t> </a:t>
            </a:r>
            <a:r>
              <a:rPr lang="de-DE" dirty="0" err="1" smtClean="0"/>
              <a:t>join</a:t>
            </a:r>
            <a:r>
              <a:rPr lang="de-DE" dirty="0" smtClean="0"/>
              <a:t> a </a:t>
            </a:r>
            <a:r>
              <a:rPr lang="de-DE" dirty="0" err="1" smtClean="0"/>
              <a:t>running</a:t>
            </a:r>
            <a:r>
              <a:rPr lang="de-DE" dirty="0" smtClean="0"/>
              <a:t> </a:t>
            </a:r>
            <a:r>
              <a:rPr lang="de-DE" dirty="0" err="1" smtClean="0"/>
              <a:t>game</a:t>
            </a:r>
            <a:endParaRPr lang="de-DE" dirty="0" smtClean="0"/>
          </a:p>
          <a:p>
            <a:pPr lvl="1"/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rerun</a:t>
            </a:r>
            <a:r>
              <a:rPr lang="de-DE" dirty="0" smtClean="0"/>
              <a:t> all </a:t>
            </a:r>
            <a:r>
              <a:rPr lang="de-DE" dirty="0" err="1" smtClean="0"/>
              <a:t>previous</a:t>
            </a:r>
            <a:r>
              <a:rPr lang="de-DE" dirty="0" smtClean="0"/>
              <a:t> </a:t>
            </a:r>
            <a:r>
              <a:rPr lang="de-DE" dirty="0" err="1" smtClean="0"/>
              <a:t>game</a:t>
            </a:r>
            <a:r>
              <a:rPr lang="de-DE" dirty="0" smtClean="0"/>
              <a:t> </a:t>
            </a:r>
            <a:r>
              <a:rPr lang="de-DE" dirty="0" err="1" smtClean="0"/>
              <a:t>commands</a:t>
            </a: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 &amp; Contra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831029"/>
      </p:ext>
    </p:extLst>
  </p:cSld>
  <p:clrMapOvr>
    <a:masterClrMapping/>
  </p:clrMapOvr>
</p:sld>
</file>

<file path=ppt/theme/theme1.xml><?xml version="1.0" encoding="utf-8"?>
<a:theme xmlns:a="http://schemas.openxmlformats.org/drawingml/2006/main" name="1_H0">
  <a:themeElements>
    <a:clrScheme name="1_H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H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H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945</Words>
  <Application>Microsoft Office PowerPoint</Application>
  <PresentationFormat>Bildschirmpräsentation (4:3)</PresentationFormat>
  <Paragraphs>341</Paragraphs>
  <Slides>44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44</vt:i4>
      </vt:variant>
    </vt:vector>
  </HeadingPairs>
  <TitlesOfParts>
    <vt:vector size="49" baseType="lpstr">
      <vt:lpstr>Arial</vt:lpstr>
      <vt:lpstr>Stafford</vt:lpstr>
      <vt:lpstr>Times New Roman</vt:lpstr>
      <vt:lpstr>Wingdings</vt:lpstr>
      <vt:lpstr>1_H0</vt:lpstr>
      <vt:lpstr>Game Technology</vt:lpstr>
      <vt:lpstr>Preliminary timetable</vt:lpstr>
      <vt:lpstr>PowerPoint-Präsentation</vt:lpstr>
      <vt:lpstr>One computer, multiple players</vt:lpstr>
      <vt:lpstr>Saturn Bomberman</vt:lpstr>
      <vt:lpstr>Local multiplayer</vt:lpstr>
      <vt:lpstr>PowerPoint-Präsentation</vt:lpstr>
      <vt:lpstr>Peer-to-Peer Lockstep</vt:lpstr>
      <vt:lpstr>Pro &amp; Contra</vt:lpstr>
      <vt:lpstr>Determinism</vt:lpstr>
      <vt:lpstr>Peer-to-Peer Lockstep Today</vt:lpstr>
      <vt:lpstr>Peer-to-Peer Lockstep Today</vt:lpstr>
      <vt:lpstr>Client/Server</vt:lpstr>
      <vt:lpstr>Server</vt:lpstr>
      <vt:lpstr>Client</vt:lpstr>
      <vt:lpstr>Pro &amp; Contra</vt:lpstr>
      <vt:lpstr>Client/Server today</vt:lpstr>
      <vt:lpstr>Client/Server with Client-Side Prediction</vt:lpstr>
      <vt:lpstr>Prediction</vt:lpstr>
      <vt:lpstr>Prediction</vt:lpstr>
      <vt:lpstr>Failed Predictions</vt:lpstr>
      <vt:lpstr>Failed Predictions</vt:lpstr>
      <vt:lpstr>Failed Predictions</vt:lpstr>
      <vt:lpstr>Failed Predictions</vt:lpstr>
      <vt:lpstr>Network Protocols</vt:lpstr>
      <vt:lpstr>IP</vt:lpstr>
      <vt:lpstr>TCP/IP</vt:lpstr>
      <vt:lpstr>TCP/IP</vt:lpstr>
      <vt:lpstr>TCP/IP</vt:lpstr>
      <vt:lpstr>Missed packages</vt:lpstr>
      <vt:lpstr>UDP</vt:lpstr>
      <vt:lpstr>UDP</vt:lpstr>
      <vt:lpstr>UDP</vt:lpstr>
      <vt:lpstr>The Future</vt:lpstr>
      <vt:lpstr>Game-Streaming</vt:lpstr>
      <vt:lpstr>Game-Streaming Pro &amp; Contra</vt:lpstr>
      <vt:lpstr>Latency</vt:lpstr>
      <vt:lpstr>Latency</vt:lpstr>
      <vt:lpstr>Shinra</vt:lpstr>
      <vt:lpstr>Alternative strategies?</vt:lpstr>
      <vt:lpstr>Debugging and Profiling GPU programs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Titel / the Titel</dc:title>
  <dc:creator>Ralf Steinmetz</dc:creator>
  <cp:lastModifiedBy>Robert Konrad</cp:lastModifiedBy>
  <cp:revision>576</cp:revision>
  <dcterms:modified xsi:type="dcterms:W3CDTF">2015-01-23T03:49:50Z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>123bb053-ad6c-46a1-9234-a71650388708</vt:lpwstr>
  </property>
  <property fmtid="{D5CDD505-2E9C-101B-9397-08002B2CF9AE}" pid="3" name="LISKOMID">
    <vt:lpwstr>591d73a1-fdec-4118-9d1b-e68bb7c6a0b0</vt:lpwstr>
  </property>
</Properties>
</file>