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325" r:id="rId2"/>
    <p:sldId id="347" r:id="rId3"/>
    <p:sldId id="423" r:id="rId4"/>
    <p:sldId id="456" r:id="rId5"/>
    <p:sldId id="424" r:id="rId6"/>
    <p:sldId id="457" r:id="rId7"/>
    <p:sldId id="425" r:id="rId8"/>
    <p:sldId id="426" r:id="rId9"/>
    <p:sldId id="427" r:id="rId10"/>
    <p:sldId id="428" r:id="rId11"/>
    <p:sldId id="429" r:id="rId12"/>
    <p:sldId id="431" r:id="rId13"/>
    <p:sldId id="430" r:id="rId14"/>
    <p:sldId id="435" r:id="rId15"/>
    <p:sldId id="436" r:id="rId16"/>
    <p:sldId id="437" r:id="rId17"/>
    <p:sldId id="438" r:id="rId18"/>
    <p:sldId id="432" r:id="rId19"/>
    <p:sldId id="439" r:id="rId20"/>
    <p:sldId id="440" r:id="rId21"/>
    <p:sldId id="441" r:id="rId22"/>
    <p:sldId id="442" r:id="rId23"/>
    <p:sldId id="449" r:id="rId24"/>
    <p:sldId id="443" r:id="rId25"/>
    <p:sldId id="444" r:id="rId26"/>
    <p:sldId id="445" r:id="rId27"/>
    <p:sldId id="446" r:id="rId28"/>
    <p:sldId id="447" r:id="rId29"/>
    <p:sldId id="458" r:id="rId30"/>
    <p:sldId id="448" r:id="rId31"/>
    <p:sldId id="433" r:id="rId32"/>
    <p:sldId id="450" r:id="rId33"/>
    <p:sldId id="459" r:id="rId34"/>
    <p:sldId id="451" r:id="rId35"/>
    <p:sldId id="452" r:id="rId36"/>
    <p:sldId id="453" r:id="rId37"/>
    <p:sldId id="454" r:id="rId38"/>
    <p:sldId id="455" r:id="rId39"/>
    <p:sldId id="434" r:id="rId40"/>
    <p:sldId id="460" r:id="rId41"/>
    <p:sldId id="461" r:id="rId42"/>
    <p:sldId id="465" r:id="rId43"/>
    <p:sldId id="467" r:id="rId44"/>
    <p:sldId id="466" r:id="rId45"/>
    <p:sldId id="468" r:id="rId46"/>
    <p:sldId id="462" r:id="rId47"/>
    <p:sldId id="463" r:id="rId48"/>
    <p:sldId id="464" r:id="rId49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2922" autoAdjust="0"/>
  </p:normalViewPr>
  <p:slideViewPr>
    <p:cSldViewPr>
      <p:cViewPr varScale="1">
        <p:scale>
          <a:sx n="123" d="100"/>
          <a:sy n="123" d="100"/>
        </p:scale>
        <p:origin x="1614" y="10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23-Jan-15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12 </a:t>
            </a:r>
            <a:r>
              <a:rPr lang="de-DE" dirty="0" smtClean="0"/>
              <a:t>–</a:t>
            </a:r>
            <a:r>
              <a:rPr lang="en-US" dirty="0" smtClean="0"/>
              <a:t> 23.01.2015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ttp://images.nintendolife.com/screenshots/16707/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19691"/>
            <a:ext cx="4515827" cy="327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Randomness</a:t>
            </a:r>
            <a:endParaRPr lang="de-DE" dirty="0"/>
          </a:p>
          <a:p>
            <a:pPr lvl="1"/>
            <a:r>
              <a:rPr lang="de-DE" dirty="0" smtClean="0"/>
              <a:t>Save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endParaRPr lang="de-DE" dirty="0" smtClean="0"/>
          </a:p>
          <a:p>
            <a:pPr lvl="1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rand</a:t>
            </a:r>
            <a:r>
              <a:rPr lang="de-DE" dirty="0" smtClean="0"/>
              <a:t>()</a:t>
            </a:r>
          </a:p>
          <a:p>
            <a:pPr lvl="1"/>
            <a:r>
              <a:rPr lang="de-DE" dirty="0" err="1" smtClean="0"/>
              <a:t>Done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Calculations</a:t>
            </a:r>
            <a:endParaRPr lang="de-DE" dirty="0"/>
          </a:p>
          <a:p>
            <a:pPr lvl="1"/>
            <a:r>
              <a:rPr lang="de-DE" dirty="0" smtClean="0"/>
              <a:t>Integer </a:t>
            </a:r>
            <a:r>
              <a:rPr lang="de-DE" dirty="0" err="1" smtClean="0"/>
              <a:t>calculations</a:t>
            </a:r>
            <a:r>
              <a:rPr lang="de-DE" dirty="0" smtClean="0"/>
              <a:t> - easy</a:t>
            </a:r>
            <a:endParaRPr lang="de-DE" dirty="0"/>
          </a:p>
          <a:p>
            <a:pPr lvl="1"/>
            <a:r>
              <a:rPr lang="de-DE" dirty="0" smtClean="0"/>
              <a:t>Floating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–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weird</a:t>
            </a:r>
            <a:endParaRPr lang="de-DE" dirty="0" smtClean="0"/>
          </a:p>
          <a:p>
            <a:pPr lvl="2"/>
            <a:r>
              <a:rPr lang="de-DE" dirty="0" smtClean="0"/>
              <a:t>Different </a:t>
            </a:r>
            <a:r>
              <a:rPr lang="de-DE" dirty="0" err="1" smtClean="0"/>
              <a:t>optimizations</a:t>
            </a:r>
            <a:r>
              <a:rPr lang="de-DE" dirty="0" smtClean="0"/>
              <a:t> on different </a:t>
            </a:r>
            <a:r>
              <a:rPr lang="de-DE" dirty="0" err="1" smtClean="0"/>
              <a:t>compilers</a:t>
            </a:r>
            <a:endParaRPr lang="de-DE" dirty="0" smtClean="0"/>
          </a:p>
          <a:p>
            <a:pPr lvl="3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/>
              <a:t>a „</a:t>
            </a:r>
            <a:r>
              <a:rPr lang="de-DE" dirty="0" err="1" smtClean="0"/>
              <a:t>strict</a:t>
            </a:r>
            <a:r>
              <a:rPr lang="de-DE" dirty="0" smtClean="0"/>
              <a:t> </a:t>
            </a:r>
            <a:r>
              <a:rPr lang="de-DE" dirty="0"/>
              <a:t>IEEE </a:t>
            </a:r>
            <a:r>
              <a:rPr lang="de-DE" dirty="0" smtClean="0"/>
              <a:t>754“ </a:t>
            </a:r>
            <a:r>
              <a:rPr lang="de-DE" dirty="0" err="1" smtClean="0"/>
              <a:t>option</a:t>
            </a:r>
            <a:endParaRPr lang="de-DE" dirty="0" smtClean="0"/>
          </a:p>
          <a:p>
            <a:pPr lvl="2"/>
            <a:r>
              <a:rPr lang="de-DE" dirty="0" smtClean="0"/>
              <a:t>Different CPUs</a:t>
            </a:r>
          </a:p>
          <a:p>
            <a:pPr lvl="3"/>
            <a:r>
              <a:rPr lang="de-DE" dirty="0"/>
              <a:t>x</a:t>
            </a:r>
            <a:r>
              <a:rPr lang="de-DE" dirty="0" smtClean="0"/>
              <a:t>86 </a:t>
            </a:r>
            <a:r>
              <a:rPr lang="de-DE" dirty="0" err="1" smtClean="0"/>
              <a:t>calculates</a:t>
            </a:r>
            <a:r>
              <a:rPr lang="de-DE" dirty="0" smtClean="0"/>
              <a:t> in 80bits,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rounds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32/64 </a:t>
            </a:r>
            <a:r>
              <a:rPr lang="de-DE" dirty="0" err="1" smtClean="0"/>
              <a:t>bit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72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Still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/>
          </a:p>
          <a:p>
            <a:pPr lvl="1"/>
            <a:r>
              <a:rPr lang="de-DE" dirty="0" smtClean="0"/>
              <a:t>Even </a:t>
            </a:r>
            <a:r>
              <a:rPr lang="de-DE" dirty="0" err="1" smtClean="0"/>
              <a:t>realtime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pPr lvl="1"/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internetz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99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design tricks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Play an </a:t>
            </a:r>
            <a:r>
              <a:rPr lang="de-DE" dirty="0" err="1" smtClean="0"/>
              <a:t>animation</a:t>
            </a:r>
            <a:r>
              <a:rPr lang="de-DE" dirty="0" smtClean="0"/>
              <a:t>/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immediately</a:t>
            </a:r>
            <a:endParaRPr lang="de-DE" dirty="0" smtClean="0"/>
          </a:p>
          <a:p>
            <a:pPr lvl="1"/>
            <a:r>
              <a:rPr lang="de-DE" dirty="0" smtClean="0"/>
              <a:t>Move </a:t>
            </a:r>
            <a:r>
              <a:rPr lang="de-DE" dirty="0" err="1" smtClean="0"/>
              <a:t>units</a:t>
            </a:r>
            <a:r>
              <a:rPr lang="de-DE" dirty="0" smtClean="0"/>
              <a:t> after all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agreed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Peer-</a:t>
            </a:r>
            <a:r>
              <a:rPr lang="de-DE" dirty="0" err="1"/>
              <a:t>to</a:t>
            </a:r>
            <a:r>
              <a:rPr lang="de-DE" dirty="0"/>
              <a:t>-Peer </a:t>
            </a:r>
            <a:r>
              <a:rPr lang="de-DE" dirty="0" err="1" smtClean="0"/>
              <a:t>Lockstep</a:t>
            </a:r>
            <a:r>
              <a:rPr lang="de-DE" dirty="0" smtClean="0"/>
              <a:t> 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81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smtClean="0"/>
              <a:t>Clients send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20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comlete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that‘s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1"/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cosmetics</a:t>
            </a:r>
            <a:r>
              <a:rPr lang="de-DE" dirty="0" smtClean="0"/>
              <a:t> like </a:t>
            </a:r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clients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hang</a:t>
            </a:r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r>
              <a:rPr lang="de-DE" dirty="0" smtClean="0"/>
              <a:t> in </a:t>
            </a:r>
            <a:r>
              <a:rPr lang="de-DE" dirty="0" err="1" smtClean="0"/>
              <a:t>and</a:t>
            </a:r>
            <a:r>
              <a:rPr lang="de-DE" dirty="0" smtClean="0"/>
              <a:t> out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89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dump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endParaRPr lang="de-DE" dirty="0" smtClean="0"/>
          </a:p>
          <a:p>
            <a:pPr lvl="1"/>
            <a:r>
              <a:rPr lang="de-DE" dirty="0" smtClean="0"/>
              <a:t>Reads </a:t>
            </a:r>
            <a:r>
              <a:rPr lang="de-DE" dirty="0" err="1" smtClean="0"/>
              <a:t>input</a:t>
            </a:r>
            <a:r>
              <a:rPr lang="de-DE" dirty="0" smtClean="0"/>
              <a:t>,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smtClean="0"/>
              <a:t>Just </a:t>
            </a:r>
            <a:r>
              <a:rPr lang="de-DE" dirty="0" err="1" smtClean="0"/>
              <a:t>interpolates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lvl="1"/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2"/>
            <a:r>
              <a:rPr lang="de-DE" dirty="0" smtClean="0"/>
              <a:t>Menu </a:t>
            </a:r>
            <a:r>
              <a:rPr lang="de-DE" dirty="0" err="1" smtClean="0"/>
              <a:t>animations</a:t>
            </a:r>
            <a:endParaRPr lang="de-DE" dirty="0" smtClean="0"/>
          </a:p>
          <a:p>
            <a:pPr lvl="2"/>
            <a:r>
              <a:rPr lang="de-DE" dirty="0" err="1" smtClean="0"/>
              <a:t>Particle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2"/>
            <a:r>
              <a:rPr lang="de-DE" dirty="0" err="1" smtClean="0"/>
              <a:t>Physics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do not </a:t>
            </a:r>
            <a:r>
              <a:rPr lang="de-DE" dirty="0" err="1" smtClean="0"/>
              <a:t>interfere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gameplay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86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robust</a:t>
            </a:r>
            <a:endParaRPr lang="de-DE" dirty="0"/>
          </a:p>
          <a:p>
            <a:pPr lvl="1"/>
            <a:r>
              <a:rPr lang="de-DE" dirty="0" smtClean="0"/>
              <a:t>Clients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hardly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Lags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do not </a:t>
            </a:r>
            <a:r>
              <a:rPr lang="de-DE" dirty="0" err="1" smtClean="0"/>
              <a:t>propagate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cheating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laggy</a:t>
            </a:r>
            <a:endParaRPr lang="de-DE" dirty="0" smtClean="0"/>
          </a:p>
          <a:p>
            <a:pPr lvl="1"/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Even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lags</a:t>
            </a:r>
            <a:endParaRPr lang="de-DE" dirty="0" smtClean="0"/>
          </a:p>
          <a:p>
            <a:pPr lvl="2"/>
            <a:r>
              <a:rPr lang="de-DE" dirty="0" smtClean="0"/>
              <a:t>The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simulates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endParaRPr lang="de-DE" dirty="0" smtClean="0"/>
          </a:p>
          <a:p>
            <a:pPr lvl="1"/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52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Outdated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today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55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Mix </a:t>
            </a:r>
            <a:r>
              <a:rPr lang="de-DE" dirty="0" err="1" smtClean="0"/>
              <a:t>of</a:t>
            </a:r>
            <a:r>
              <a:rPr lang="de-DE" dirty="0" smtClean="0"/>
              <a:t> Client/Server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Peer-</a:t>
            </a:r>
            <a:r>
              <a:rPr lang="de-DE" dirty="0" err="1" smtClean="0"/>
              <a:t>to</a:t>
            </a:r>
            <a:r>
              <a:rPr lang="de-DE" dirty="0" smtClean="0"/>
              <a:t>-Peer</a:t>
            </a:r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Client/Server </a:t>
            </a:r>
            <a:r>
              <a:rPr lang="de-DE" dirty="0" err="1" smtClean="0"/>
              <a:t>with</a:t>
            </a:r>
            <a:r>
              <a:rPr lang="de-DE" dirty="0" smtClean="0"/>
              <a:t> Client-Side </a:t>
            </a:r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89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1" y="1484313"/>
            <a:ext cx="8498031" cy="49688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3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55814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Mechanics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07.11.2014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14.11.2014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21.11.2014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Animations</a:t>
                      </a:r>
                      <a:endParaRPr lang="de-DE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7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28.11.2014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05.12.2014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12.12.2014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19.12.2014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smtClean="0">
                          <a:latin typeface="+mn-lt"/>
                        </a:rPr>
                        <a:t>11</a:t>
                      </a:r>
                      <a:endParaRPr lang="de-DE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16.01.2015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b="1" dirty="0" smtClean="0">
                          <a:latin typeface="+mn-lt"/>
                        </a:rPr>
                        <a:t>12</a:t>
                      </a:r>
                      <a:endParaRPr lang="de-DE" sz="1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no</a:t>
            </a:r>
            <a:r>
              <a:rPr lang="de-DE" dirty="0" smtClean="0"/>
              <a:t> client-client-</a:t>
            </a:r>
            <a:r>
              <a:rPr lang="de-DE" dirty="0" err="1" smtClean="0"/>
              <a:t>communication</a:t>
            </a:r>
            <a:endParaRPr lang="de-DE" dirty="0"/>
          </a:p>
          <a:p>
            <a:pPr lvl="1"/>
            <a:r>
              <a:rPr lang="de-DE" dirty="0" err="1" smtClean="0"/>
              <a:t>Determinism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Most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time, </a:t>
            </a:r>
            <a:r>
              <a:rPr lang="de-DE" dirty="0" err="1" smtClean="0"/>
              <a:t>predictions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endParaRPr lang="de-DE" dirty="0" smtClean="0"/>
          </a:p>
          <a:p>
            <a:pPr lvl="1"/>
            <a:r>
              <a:rPr lang="de-DE" dirty="0" smtClean="0"/>
              <a:t>At least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character</a:t>
            </a:r>
            <a:r>
              <a:rPr lang="de-DE" dirty="0" smtClean="0"/>
              <a:t> </a:t>
            </a:r>
            <a:r>
              <a:rPr lang="de-DE" dirty="0" err="1" smtClean="0"/>
              <a:t>himself</a:t>
            </a:r>
            <a:endParaRPr lang="de-DE" dirty="0"/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snappy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pure </a:t>
            </a:r>
            <a:r>
              <a:rPr lang="de-DE" dirty="0" err="1" smtClean="0"/>
              <a:t>prediction</a:t>
            </a:r>
            <a:endParaRPr lang="de-DE" dirty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1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6" y="1873250"/>
            <a:ext cx="6972300" cy="4191000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0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boss</a:t>
            </a:r>
            <a:endParaRPr lang="de-DE" dirty="0"/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dirty="0" err="1" smtClean="0"/>
              <a:t>Hide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mistakes</a:t>
            </a:r>
            <a:endParaRPr lang="de-DE" dirty="0" smtClean="0"/>
          </a:p>
          <a:p>
            <a:pPr lvl="1"/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endParaRPr lang="de-DE" dirty="0" smtClean="0"/>
          </a:p>
          <a:p>
            <a:pPr lvl="1"/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r>
              <a:rPr lang="de-DE" dirty="0" smtClean="0"/>
              <a:t> jump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92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Clients </a:t>
            </a: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was </a:t>
            </a:r>
            <a:r>
              <a:rPr lang="de-DE" dirty="0" err="1" smtClean="0"/>
              <a:t>wrong</a:t>
            </a:r>
            <a:endParaRPr lang="de-DE" dirty="0" smtClean="0"/>
          </a:p>
          <a:p>
            <a:pPr lvl="2"/>
            <a:r>
              <a:rPr lang="de-DE" dirty="0" err="1" smtClean="0"/>
              <a:t>Recalculate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received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lvl="3"/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interpolate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12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cause</a:t>
            </a:r>
            <a:r>
              <a:rPr lang="de-DE" dirty="0" smtClean="0"/>
              <a:t> unfair </a:t>
            </a:r>
            <a:r>
              <a:rPr lang="de-DE" dirty="0" err="1" smtClean="0"/>
              <a:t>situations</a:t>
            </a:r>
            <a:endParaRPr lang="de-DE" dirty="0" smtClean="0"/>
          </a:p>
          <a:p>
            <a:pPr lvl="1"/>
            <a:r>
              <a:rPr lang="de-DE" dirty="0" err="1" smtClean="0"/>
              <a:t>Visuals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enemy</a:t>
            </a:r>
            <a:r>
              <a:rPr lang="de-DE" dirty="0" smtClean="0"/>
              <a:t> was </a:t>
            </a:r>
            <a:r>
              <a:rPr lang="de-DE" dirty="0" err="1" smtClean="0"/>
              <a:t>hit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but he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wasn‘t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real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1"/>
            <a:r>
              <a:rPr lang="de-DE" dirty="0" smtClean="0"/>
              <a:t>Virtual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fair :-(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Failed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67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All IP </a:t>
            </a:r>
            <a:r>
              <a:rPr lang="de-DE" dirty="0" err="1" smtClean="0"/>
              <a:t>based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Everything</a:t>
            </a:r>
            <a:r>
              <a:rPr lang="de-DE" dirty="0" smtClean="0"/>
              <a:t> just </a:t>
            </a:r>
            <a:r>
              <a:rPr lang="de-DE" dirty="0" err="1" smtClean="0"/>
              <a:t>works</a:t>
            </a:r>
            <a:r>
              <a:rPr lang="de-DE" dirty="0" smtClean="0"/>
              <a:t> like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internet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Network </a:t>
            </a:r>
            <a:r>
              <a:rPr lang="de-DE" dirty="0" err="1" smtClean="0"/>
              <a:t>Protocols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609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Internet Protocol</a:t>
            </a:r>
          </a:p>
          <a:p>
            <a:endParaRPr lang="de-DE" dirty="0"/>
          </a:p>
          <a:p>
            <a:r>
              <a:rPr lang="de-DE" dirty="0" smtClean="0"/>
              <a:t>Packet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pPr lvl="1"/>
            <a:r>
              <a:rPr lang="de-DE" dirty="0" smtClean="0"/>
              <a:t>Much like </a:t>
            </a:r>
            <a:r>
              <a:rPr lang="de-DE" dirty="0" err="1" smtClean="0"/>
              <a:t>post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pPr lvl="1"/>
            <a:r>
              <a:rPr lang="de-DE" dirty="0" err="1" smtClean="0"/>
              <a:t>Unreliable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0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Reliable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Super easy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107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Builds</a:t>
            </a:r>
            <a:r>
              <a:rPr lang="de-DE" dirty="0" smtClean="0"/>
              <a:t> on a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arrives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all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stay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order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85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Reorders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delays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49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Dsc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02" y="1723898"/>
            <a:ext cx="4255008" cy="44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8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US" dirty="0" smtClean="0"/>
              <a:t>Unacceptable for most applications</a:t>
            </a:r>
          </a:p>
          <a:p>
            <a:endParaRPr lang="en-US" dirty="0" smtClean="0"/>
          </a:p>
          <a:p>
            <a:r>
              <a:rPr lang="en-US" dirty="0" smtClean="0"/>
              <a:t>Mostly not important for games</a:t>
            </a:r>
          </a:p>
          <a:p>
            <a:pPr lvl="1"/>
            <a:r>
              <a:rPr lang="en-US" dirty="0" smtClean="0"/>
              <a:t>Positions from 30ms ago are outdated anyway</a:t>
            </a:r>
          </a:p>
          <a:p>
            <a:pPr lvl="2"/>
            <a:r>
              <a:rPr lang="en-US" dirty="0" smtClean="0"/>
              <a:t>Gets new positions all the time anyway</a:t>
            </a:r>
          </a:p>
          <a:p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Missed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513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Basically</a:t>
            </a:r>
            <a:r>
              <a:rPr lang="de-DE" dirty="0" smtClean="0"/>
              <a:t> IP plus </a:t>
            </a:r>
            <a:r>
              <a:rPr lang="de-DE" dirty="0" err="1" smtClean="0"/>
              <a:t>port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Works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596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Implement</a:t>
            </a:r>
            <a:r>
              <a:rPr lang="de-DE" dirty="0" smtClean="0"/>
              <a:t> TCP like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stuff</a:t>
            </a:r>
            <a:endParaRPr lang="de-DE" dirty="0" smtClean="0"/>
          </a:p>
          <a:p>
            <a:pPr lvl="1"/>
            <a:r>
              <a:rPr lang="en-US" dirty="0" err="1" smtClean="0"/>
              <a:t>Highscore</a:t>
            </a:r>
            <a:r>
              <a:rPr lang="en-US" dirty="0" smtClean="0"/>
              <a:t> lists,…</a:t>
            </a:r>
            <a:endParaRPr lang="en-US" dirty="0"/>
          </a:p>
          <a:p>
            <a:pPr lvl="2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Has</a:t>
            </a:r>
            <a:r>
              <a:rPr lang="de-DE" dirty="0" smtClean="0"/>
              <a:t> additional </a:t>
            </a:r>
            <a:r>
              <a:rPr lang="de-DE" dirty="0" err="1" smtClean="0"/>
              <a:t>difficulties</a:t>
            </a:r>
            <a:endParaRPr lang="de-DE" dirty="0" smtClean="0"/>
          </a:p>
          <a:p>
            <a:pPr lvl="1"/>
            <a:r>
              <a:rPr lang="en-US" dirty="0" smtClean="0"/>
              <a:t>Applications have to measure transfer rates</a:t>
            </a:r>
          </a:p>
          <a:p>
            <a:pPr lvl="1"/>
            <a:r>
              <a:rPr lang="en-US" dirty="0" smtClean="0"/>
              <a:t>Typical packet sizes (&lt; 512 Bytes) are hopefully</a:t>
            </a:r>
            <a:br>
              <a:rPr lang="en-US" dirty="0" smtClean="0"/>
            </a:br>
            <a:r>
              <a:rPr lang="en-US" dirty="0" smtClean="0"/>
              <a:t>enough for one piece of game state</a:t>
            </a:r>
            <a:endParaRPr lang="en-US" dirty="0"/>
          </a:p>
          <a:p>
            <a:pPr lvl="2"/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UDP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58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Predictions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Future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411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Client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Server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75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Game </a:t>
            </a:r>
            <a:r>
              <a:rPr lang="de-DE" dirty="0" err="1" smtClean="0"/>
              <a:t>works</a:t>
            </a:r>
            <a:r>
              <a:rPr lang="de-DE" dirty="0" smtClean="0"/>
              <a:t> like a </a:t>
            </a:r>
            <a:r>
              <a:rPr lang="de-DE" dirty="0" err="1" smtClean="0"/>
              <a:t>split</a:t>
            </a:r>
            <a:r>
              <a:rPr lang="de-DE" dirty="0" smtClean="0"/>
              <a:t>-screen </a:t>
            </a:r>
            <a:r>
              <a:rPr lang="de-DE" dirty="0" err="1" smtClean="0"/>
              <a:t>game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pPr lvl="1"/>
            <a:r>
              <a:rPr lang="en-US" dirty="0" smtClean="0"/>
              <a:t>Super easy development</a:t>
            </a:r>
            <a:endParaRPr lang="en-US" dirty="0"/>
          </a:p>
          <a:p>
            <a:endParaRPr lang="de-DE" dirty="0" smtClean="0"/>
          </a:p>
          <a:p>
            <a:r>
              <a:rPr lang="de-DE" dirty="0" smtClean="0"/>
              <a:t>Video </a:t>
            </a:r>
            <a:r>
              <a:rPr lang="de-DE" dirty="0" err="1" smtClean="0"/>
              <a:t>compression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endParaRPr lang="de-DE" dirty="0" smtClean="0"/>
          </a:p>
          <a:p>
            <a:pPr lvl="1"/>
            <a:r>
              <a:rPr lang="en-US" dirty="0" smtClean="0"/>
              <a:t>But internet connections get faster all the time</a:t>
            </a:r>
            <a:endParaRPr lang="en-US" dirty="0"/>
          </a:p>
          <a:p>
            <a:endParaRPr lang="de-DE" dirty="0"/>
          </a:p>
          <a:p>
            <a:r>
              <a:rPr lang="de-DE" dirty="0" err="1" smtClean="0"/>
              <a:t>Latency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worse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Client/Server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Game-Streaming 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Speed </a:t>
            </a:r>
            <a:r>
              <a:rPr lang="de-DE" dirty="0" err="1" smtClean="0"/>
              <a:t>of</a:t>
            </a:r>
            <a:r>
              <a:rPr lang="de-DE" dirty="0" smtClean="0"/>
              <a:t> light </a:t>
            </a:r>
            <a:r>
              <a:rPr lang="de-DE" dirty="0" err="1" smtClean="0"/>
              <a:t>is</a:t>
            </a:r>
            <a:r>
              <a:rPr lang="de-DE" dirty="0" smtClean="0"/>
              <a:t> ~300000 km/s</a:t>
            </a:r>
          </a:p>
          <a:p>
            <a:endParaRPr lang="de-DE" dirty="0"/>
          </a:p>
          <a:p>
            <a:r>
              <a:rPr lang="de-DE" dirty="0" err="1" smtClean="0"/>
              <a:t>Circumference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earth</a:t>
            </a:r>
            <a:r>
              <a:rPr lang="de-DE" dirty="0" smtClean="0"/>
              <a:t> ~</a:t>
            </a:r>
            <a:r>
              <a:rPr lang="de-DE" dirty="0"/>
              <a:t>40000 </a:t>
            </a:r>
            <a:r>
              <a:rPr lang="de-DE" dirty="0" smtClean="0"/>
              <a:t>km</a:t>
            </a:r>
          </a:p>
          <a:p>
            <a:endParaRPr lang="de-DE" dirty="0"/>
          </a:p>
          <a:p>
            <a:r>
              <a:rPr lang="de-DE" dirty="0" smtClean="0"/>
              <a:t>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pPr lvl="1"/>
            <a:r>
              <a:rPr lang="en-US" dirty="0" smtClean="0"/>
              <a:t>&gt; 0.1 seconds for far away servers</a:t>
            </a:r>
          </a:p>
          <a:p>
            <a:pPr lvl="2"/>
            <a:r>
              <a:rPr lang="en-US" dirty="0" smtClean="0"/>
              <a:t>Too slow</a:t>
            </a:r>
            <a:endParaRPr lang="en-US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29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Streaming Game </a:t>
            </a:r>
            <a:r>
              <a:rPr lang="de-DE" dirty="0" err="1" smtClean="0"/>
              <a:t>providers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at different </a:t>
            </a:r>
            <a:r>
              <a:rPr lang="de-DE" dirty="0" err="1" smtClean="0"/>
              <a:t>places</a:t>
            </a:r>
            <a:endParaRPr lang="de-DE" dirty="0" smtClean="0"/>
          </a:p>
          <a:p>
            <a:pPr lvl="1"/>
            <a:r>
              <a:rPr lang="en-US" dirty="0" smtClean="0"/>
              <a:t>To minimize distance and therefore latency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ends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at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ok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persons</a:t>
            </a:r>
            <a:endParaRPr lang="de-DE" dirty="0" smtClean="0"/>
          </a:p>
          <a:p>
            <a:pPr lvl="1"/>
            <a:r>
              <a:rPr lang="en-US" dirty="0" smtClean="0"/>
              <a:t>And some genres</a:t>
            </a:r>
          </a:p>
          <a:p>
            <a:pPr lvl="1"/>
            <a:endParaRPr lang="en-US" dirty="0"/>
          </a:p>
          <a:p>
            <a:r>
              <a:rPr lang="en-US" dirty="0" smtClean="0"/>
              <a:t>Not acceptable for VR</a:t>
            </a:r>
          </a:p>
          <a:p>
            <a:pPr lvl="1"/>
            <a:r>
              <a:rPr lang="en-US" dirty="0" smtClean="0"/>
              <a:t>Super low latency is critical for good VR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Latency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44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Research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Square-</a:t>
            </a:r>
            <a:r>
              <a:rPr lang="de-DE" dirty="0" err="1" smtClean="0"/>
              <a:t>Enix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Wants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streaming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r>
              <a:rPr lang="de-DE" dirty="0" smtClean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transfered</a:t>
            </a:r>
            <a:endParaRPr lang="de-DE" dirty="0" smtClean="0"/>
          </a:p>
          <a:p>
            <a:pPr lvl="1"/>
            <a:r>
              <a:rPr lang="en-US" dirty="0" smtClean="0"/>
              <a:t>Doesn’t matter when just streaming audio/video data</a:t>
            </a:r>
            <a:endParaRPr lang="en-US" dirty="0"/>
          </a:p>
          <a:p>
            <a:pPr lvl="2"/>
            <a:endParaRPr lang="de-DE" dirty="0"/>
          </a:p>
          <a:p>
            <a:r>
              <a:rPr lang="de-DE" dirty="0" smtClean="0"/>
              <a:t>Plus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just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per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en-US" dirty="0" smtClean="0"/>
              <a:t>For more physics or whatever</a:t>
            </a:r>
            <a:endParaRPr lang="en-US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Shinra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70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Trivial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latencies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Uncompressed</a:t>
            </a:r>
            <a:r>
              <a:rPr lang="de-DE" dirty="0" smtClean="0"/>
              <a:t> </a:t>
            </a:r>
            <a:r>
              <a:rPr lang="de-DE" dirty="0" err="1" smtClean="0"/>
              <a:t>realtime</a:t>
            </a:r>
            <a:r>
              <a:rPr lang="de-DE" dirty="0" smtClean="0"/>
              <a:t> 3D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chat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, multiple </a:t>
            </a:r>
            <a:r>
              <a:rPr lang="de-DE" dirty="0" err="1" smtClean="0"/>
              <a:t>players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575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cleverly</a:t>
            </a:r>
            <a:r>
              <a:rPr lang="de-DE" dirty="0" smtClean="0"/>
              <a:t> send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surroundings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individual </a:t>
            </a:r>
            <a:r>
              <a:rPr lang="de-DE" dirty="0" err="1" smtClean="0"/>
              <a:t>clients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strategies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582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Profiling</a:t>
            </a:r>
            <a:r>
              <a:rPr lang="de-DE" dirty="0" smtClean="0"/>
              <a:t> GPU </a:t>
            </a:r>
            <a:r>
              <a:rPr lang="de-DE" dirty="0" err="1" smtClean="0"/>
              <a:t>programs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399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59163"/>
            <a:ext cx="8640763" cy="461917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78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61672"/>
            <a:ext cx="8640763" cy="4614156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239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658977"/>
            <a:ext cx="8640763" cy="4619546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nSight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381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Direct3D11 </a:t>
            </a:r>
            <a:r>
              <a:rPr lang="de-DE" dirty="0" err="1" smtClean="0"/>
              <a:t>and</a:t>
            </a:r>
            <a:r>
              <a:rPr lang="de-DE" dirty="0" smtClean="0"/>
              <a:t> OpenGL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apis</a:t>
            </a:r>
            <a:endParaRPr lang="de-DE" dirty="0" smtClean="0"/>
          </a:p>
          <a:p>
            <a:pPr lvl="1"/>
            <a:r>
              <a:rPr lang="de-DE" dirty="0"/>
              <a:t>ID3D11Query</a:t>
            </a:r>
            <a:endParaRPr lang="de-DE" dirty="0" smtClean="0"/>
          </a:p>
          <a:p>
            <a:pPr lvl="1"/>
            <a:r>
              <a:rPr lang="de-DE" dirty="0" err="1" smtClean="0"/>
              <a:t>ARB_timer_query</a:t>
            </a:r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543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2.1 Hardware </a:t>
            </a:r>
            <a:endParaRPr lang="de-DE" b="0" dirty="0"/>
          </a:p>
          <a:p>
            <a:r>
              <a:rPr lang="en-US" b="0" dirty="0"/>
              <a:t>What makes it so important that texture compression algorithms are directly supported by the hardware</a:t>
            </a:r>
            <a:r>
              <a:rPr lang="en-US" b="0" dirty="0" smtClean="0"/>
              <a:t>?</a:t>
            </a:r>
          </a:p>
          <a:p>
            <a:endParaRPr lang="en-US" b="0" dirty="0"/>
          </a:p>
          <a:p>
            <a:r>
              <a:rPr lang="en-US" b="0" dirty="0" smtClean="0"/>
              <a:t>Reading pixels is the most fundamental and speed critical operation of GPUs.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05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2.2 </a:t>
            </a:r>
            <a:r>
              <a:rPr lang="de-DE" dirty="0" err="1"/>
              <a:t>Artifacts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ETC is a </a:t>
            </a:r>
            <a:r>
              <a:rPr lang="en-US" b="0" dirty="0" err="1"/>
              <a:t>lossy</a:t>
            </a:r>
            <a:r>
              <a:rPr lang="en-US" b="0" dirty="0"/>
              <a:t> texture compression algorithm. Describe what characteristics an image should have to make those losses clearly visible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Big contrasts across block borders.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6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/>
          </a:p>
          <a:p>
            <a:r>
              <a:rPr lang="de-DE" dirty="0"/>
              <a:t>2.3 </a:t>
            </a:r>
            <a:r>
              <a:rPr lang="de-DE" dirty="0" err="1"/>
              <a:t>Tilemaps</a:t>
            </a:r>
            <a:r>
              <a:rPr lang="de-DE" dirty="0"/>
              <a:t> </a:t>
            </a:r>
            <a:endParaRPr lang="de-DE" b="0" dirty="0"/>
          </a:p>
          <a:p>
            <a:r>
              <a:rPr lang="en-US" b="0" dirty="0"/>
              <a:t>Outline an algorithm to display </a:t>
            </a:r>
            <a:r>
              <a:rPr lang="en-US" b="0" dirty="0" err="1"/>
              <a:t>tilemaps</a:t>
            </a:r>
            <a:r>
              <a:rPr lang="en-US" b="0" dirty="0"/>
              <a:t> correctly in a 3D environment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err="1" smtClean="0"/>
              <a:t>MegaTextures</a:t>
            </a:r>
            <a:r>
              <a:rPr lang="en-US" b="0" dirty="0" smtClean="0"/>
              <a:t> for example.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13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Saturn </a:t>
            </a:r>
            <a:r>
              <a:rPr lang="de-DE" dirty="0" err="1" smtClean="0"/>
              <a:t>Bomberman</a:t>
            </a:r>
            <a:endParaRPr lang="de-DE" dirty="0"/>
          </a:p>
        </p:txBody>
      </p:sp>
      <p:pic>
        <p:nvPicPr>
          <p:cNvPr id="5" name="Picture 2" descr="http://www.theisozone.com/images/screens/other-consoles-46019-713424079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06" y="21399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Screen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controllers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Bomberman</a:t>
            </a:r>
            <a:r>
              <a:rPr lang="de-DE" dirty="0" smtClean="0"/>
              <a:t> </a:t>
            </a:r>
            <a:r>
              <a:rPr lang="de-DE" dirty="0" err="1" smtClean="0"/>
              <a:t>severely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multiplayer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http://scienceblogs.com/startswithabang/files/2013/07/waiting_spider_web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23" y="1484313"/>
            <a:ext cx="6625166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1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Synchronizes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/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,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,…)</a:t>
            </a:r>
            <a:endParaRPr lang="de-DE" dirty="0"/>
          </a:p>
          <a:p>
            <a:pPr lvl="1"/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players</a:t>
            </a:r>
            <a:endParaRPr lang="de-DE" dirty="0" smtClean="0"/>
          </a:p>
          <a:p>
            <a:pPr lvl="1"/>
            <a:r>
              <a:rPr lang="de-DE" dirty="0" err="1" smtClean="0"/>
              <a:t>Simulate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on all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smtClean="0"/>
              <a:t>Repeat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Peer-</a:t>
            </a:r>
            <a:r>
              <a:rPr lang="de-DE" dirty="0" err="1" smtClean="0"/>
              <a:t>to</a:t>
            </a:r>
            <a:r>
              <a:rPr lang="de-DE" dirty="0" smtClean="0"/>
              <a:t>-Peer </a:t>
            </a:r>
            <a:r>
              <a:rPr lang="de-DE" dirty="0" err="1" smtClean="0"/>
              <a:t>Lockstep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Low </a:t>
            </a:r>
            <a:r>
              <a:rPr lang="de-DE" dirty="0" err="1" smtClean="0"/>
              <a:t>data</a:t>
            </a:r>
            <a:r>
              <a:rPr lang="de-DE" dirty="0" smtClean="0"/>
              <a:t> rate</a:t>
            </a:r>
            <a:endParaRPr lang="de-DE" dirty="0"/>
          </a:p>
          <a:p>
            <a:pPr lvl="1"/>
            <a:r>
              <a:rPr lang="de-DE" dirty="0" smtClean="0"/>
              <a:t>Just high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fragile</a:t>
            </a:r>
            <a:endParaRPr lang="de-DE" dirty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determinism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reliably</a:t>
            </a:r>
            <a:r>
              <a:rPr lang="de-DE" dirty="0" smtClean="0"/>
              <a:t> send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2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r>
              <a:rPr lang="de-DE" dirty="0" smtClean="0"/>
              <a:t> -&gt;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hangs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Maximizes</a:t>
            </a:r>
            <a:r>
              <a:rPr lang="de-DE" dirty="0" smtClean="0"/>
              <a:t> </a:t>
            </a:r>
            <a:r>
              <a:rPr lang="de-DE" dirty="0" err="1" smtClean="0"/>
              <a:t>latency</a:t>
            </a:r>
            <a:endParaRPr lang="de-DE" dirty="0"/>
          </a:p>
          <a:p>
            <a:pPr lvl="1"/>
            <a:r>
              <a:rPr lang="de-DE" dirty="0" smtClean="0"/>
              <a:t>Game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Players </a:t>
            </a:r>
            <a:r>
              <a:rPr lang="de-DE" dirty="0" err="1" smtClean="0"/>
              <a:t>can‘t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a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endParaRPr lang="de-DE" dirty="0" smtClean="0"/>
          </a:p>
          <a:p>
            <a:pPr lvl="1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rerun</a:t>
            </a:r>
            <a:r>
              <a:rPr lang="de-DE" dirty="0" smtClean="0"/>
              <a:t> all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 &amp; Contra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31029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958</Words>
  <Application>Microsoft Office PowerPoint</Application>
  <PresentationFormat>Bildschirmpräsentation (4:3)</PresentationFormat>
  <Paragraphs>349</Paragraphs>
  <Slides>48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PowerPoint-Präsentation</vt:lpstr>
      <vt:lpstr>One computer, multiple players</vt:lpstr>
      <vt:lpstr>Saturn Bomberman</vt:lpstr>
      <vt:lpstr>Local multiplayer</vt:lpstr>
      <vt:lpstr>PowerPoint-Präsentation</vt:lpstr>
      <vt:lpstr>Peer-to-Peer Lockstep</vt:lpstr>
      <vt:lpstr>Pro &amp; Contra</vt:lpstr>
      <vt:lpstr>Determinism</vt:lpstr>
      <vt:lpstr>Peer-to-Peer Lockstep Today</vt:lpstr>
      <vt:lpstr>Peer-to-Peer Lockstep Today</vt:lpstr>
      <vt:lpstr>Client/Server</vt:lpstr>
      <vt:lpstr>Server</vt:lpstr>
      <vt:lpstr>Client</vt:lpstr>
      <vt:lpstr>Pro &amp; Contra</vt:lpstr>
      <vt:lpstr>Client/Server today</vt:lpstr>
      <vt:lpstr>Client/Server with Client-Side Prediction</vt:lpstr>
      <vt:lpstr>Prediction</vt:lpstr>
      <vt:lpstr>Prediction</vt:lpstr>
      <vt:lpstr>Failed Predictions</vt:lpstr>
      <vt:lpstr>Failed Predictions</vt:lpstr>
      <vt:lpstr>Failed Predictions</vt:lpstr>
      <vt:lpstr>Failed Predictions</vt:lpstr>
      <vt:lpstr>Network Protocols</vt:lpstr>
      <vt:lpstr>IP</vt:lpstr>
      <vt:lpstr>TCP/IP</vt:lpstr>
      <vt:lpstr>TCP/IP</vt:lpstr>
      <vt:lpstr>TCP/IP</vt:lpstr>
      <vt:lpstr>Missed packages</vt:lpstr>
      <vt:lpstr>UDP</vt:lpstr>
      <vt:lpstr>UDP</vt:lpstr>
      <vt:lpstr>UDP</vt:lpstr>
      <vt:lpstr>The Future</vt:lpstr>
      <vt:lpstr>Game-Streaming</vt:lpstr>
      <vt:lpstr>Game-Streaming Pro &amp; Contra</vt:lpstr>
      <vt:lpstr>Latency</vt:lpstr>
      <vt:lpstr>Latency</vt:lpstr>
      <vt:lpstr>Shinra</vt:lpstr>
      <vt:lpstr>Alternative strategies?</vt:lpstr>
      <vt:lpstr>Debugging and Profiling GPU programs</vt:lpstr>
      <vt:lpstr>nSight</vt:lpstr>
      <vt:lpstr>nSight</vt:lpstr>
      <vt:lpstr>nSight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577</cp:revision>
  <dcterms:modified xsi:type="dcterms:W3CDTF">2015-01-23T04:42:30Z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