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3"/>
  </p:notesMasterIdLst>
  <p:handoutMasterIdLst>
    <p:handoutMasterId r:id="rId44"/>
  </p:handoutMasterIdLst>
  <p:sldIdLst>
    <p:sldId id="325" r:id="rId2"/>
    <p:sldId id="347" r:id="rId3"/>
    <p:sldId id="415" r:id="rId4"/>
    <p:sldId id="416" r:id="rId5"/>
    <p:sldId id="442" r:id="rId6"/>
    <p:sldId id="443" r:id="rId7"/>
    <p:sldId id="444" r:id="rId8"/>
    <p:sldId id="420" r:id="rId9"/>
    <p:sldId id="421" r:id="rId10"/>
    <p:sldId id="419" r:id="rId11"/>
    <p:sldId id="422" r:id="rId12"/>
    <p:sldId id="423" r:id="rId13"/>
    <p:sldId id="427" r:id="rId14"/>
    <p:sldId id="406" r:id="rId15"/>
    <p:sldId id="424" r:id="rId16"/>
    <p:sldId id="425" r:id="rId17"/>
    <p:sldId id="426" r:id="rId18"/>
    <p:sldId id="407" r:id="rId19"/>
    <p:sldId id="445" r:id="rId20"/>
    <p:sldId id="428" r:id="rId21"/>
    <p:sldId id="438" r:id="rId22"/>
    <p:sldId id="429" r:id="rId23"/>
    <p:sldId id="408" r:id="rId24"/>
    <p:sldId id="447" r:id="rId25"/>
    <p:sldId id="446" r:id="rId26"/>
    <p:sldId id="448" r:id="rId27"/>
    <p:sldId id="449" r:id="rId28"/>
    <p:sldId id="450" r:id="rId29"/>
    <p:sldId id="430" r:id="rId30"/>
    <p:sldId id="431" r:id="rId31"/>
    <p:sldId id="432" r:id="rId32"/>
    <p:sldId id="433" r:id="rId33"/>
    <p:sldId id="434" r:id="rId34"/>
    <p:sldId id="435" r:id="rId35"/>
    <p:sldId id="409" r:id="rId36"/>
    <p:sldId id="411" r:id="rId37"/>
    <p:sldId id="412" r:id="rId38"/>
    <p:sldId id="414" r:id="rId39"/>
    <p:sldId id="418" r:id="rId40"/>
    <p:sldId id="451" r:id="rId41"/>
    <p:sldId id="404" r:id="rId42"/>
  </p:sldIdLst>
  <p:sldSz cx="9144000" cy="6858000" type="screen4x3"/>
  <p:notesSz cx="6858000" cy="9947275"/>
  <p:defaultTextStyle>
    <a:defPPr>
      <a:defRPr lang="en-GB"/>
    </a:defPPr>
    <a:lvl1pPr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p:defaultTextStyle>
  <p:extLst>
    <p:ext uri="{EFAFB233-063F-42B5-8137-9DF3F51BA10A}">
      <p15:sldGuideLst xmlns="" xmlns:p15="http://schemas.microsoft.com/office/powerpoint/2012/main">
        <p15:guide id="1" orient="horz" pos="400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FF99"/>
    <a:srgbClr val="FFFF66"/>
    <a:srgbClr val="FF0000"/>
    <a:srgbClr val="173800"/>
    <a:srgbClr val="1D387B"/>
    <a:srgbClr val="FF66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7" autoAdjust="0"/>
    <p:restoredTop sz="97834" autoAdjust="0"/>
  </p:normalViewPr>
  <p:slideViewPr>
    <p:cSldViewPr>
      <p:cViewPr>
        <p:scale>
          <a:sx n="138" d="100"/>
          <a:sy n="138" d="100"/>
        </p:scale>
        <p:origin x="-1188" y="-48"/>
      </p:cViewPr>
      <p:guideLst>
        <p:guide orient="horz" pos="400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2" d="100"/>
          <a:sy n="52" d="100"/>
        </p:scale>
        <p:origin x="-170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1" name="Rectangle 3"/>
          <p:cNvSpPr>
            <a:spLocks noGrp="1" noChangeArrowheads="1"/>
          </p:cNvSpPr>
          <p:nvPr>
            <p:ph type="dt" sz="quarter" idx="1"/>
          </p:nvPr>
        </p:nvSpPr>
        <p:spPr bwMode="auto">
          <a:xfrm>
            <a:off x="3884613"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charset="0"/>
              <a:buNone/>
              <a:defRPr sz="1200">
                <a:solidFill>
                  <a:srgbClr val="000000"/>
                </a:solidFill>
                <a:latin typeface="Arial" charset="0"/>
              </a:defRPr>
            </a:lvl1pPr>
          </a:lstStyle>
          <a:p>
            <a:pPr>
              <a:defRPr/>
            </a:pPr>
            <a:endParaRPr lang="en-US"/>
          </a:p>
        </p:txBody>
      </p:sp>
      <p:sp>
        <p:nvSpPr>
          <p:cNvPr id="89092" name="Rectangle 4"/>
          <p:cNvSpPr>
            <a:spLocks noGrp="1" noChangeArrowheads="1"/>
          </p:cNvSpPr>
          <p:nvPr>
            <p:ph type="ftr" sz="quarter" idx="2"/>
          </p:nvPr>
        </p:nvSpPr>
        <p:spPr bwMode="auto">
          <a:xfrm>
            <a:off x="0"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3" name="Rectangle 5"/>
          <p:cNvSpPr>
            <a:spLocks noGrp="1" noChangeArrowheads="1"/>
          </p:cNvSpPr>
          <p:nvPr>
            <p:ph type="sldNum" sz="quarter" idx="3"/>
          </p:nvPr>
        </p:nvSpPr>
        <p:spPr bwMode="auto">
          <a:xfrm>
            <a:off x="3884613"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charset="0"/>
              <a:buNone/>
              <a:defRPr sz="1200">
                <a:solidFill>
                  <a:srgbClr val="000000"/>
                </a:solidFill>
                <a:latin typeface="Arial" charset="0"/>
              </a:defRPr>
            </a:lvl1pPr>
          </a:lstStyle>
          <a:p>
            <a:pPr>
              <a:defRPr/>
            </a:pPr>
            <a:fld id="{1EC7983B-75C3-4741-8AD0-E1E0878B8A54}" type="slidenum">
              <a:rPr lang="en-US"/>
              <a:pPr>
                <a:defRPr/>
              </a:pPr>
              <a:t>‹Nr.›</a:t>
            </a:fld>
            <a:endParaRPr lang="en-US"/>
          </a:p>
        </p:txBody>
      </p:sp>
    </p:spTree>
    <p:extLst>
      <p:ext uri="{BB962C8B-B14F-4D97-AF65-F5344CB8AC3E}">
        <p14:creationId xmlns:p14="http://schemas.microsoft.com/office/powerpoint/2010/main" val="2386632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p:cNvSpPr>
            <a:spLocks noChangeArrowheads="1"/>
          </p:cNvSpPr>
          <p:nvPr/>
        </p:nvSpPr>
        <p:spPr bwMode="auto">
          <a:xfrm>
            <a:off x="0" y="0"/>
            <a:ext cx="6858000" cy="9947275"/>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463" y="392113"/>
            <a:ext cx="935037" cy="45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dt"/>
          </p:nvPr>
        </p:nvSpPr>
        <p:spPr bwMode="auto">
          <a:xfrm>
            <a:off x="188913" y="9447213"/>
            <a:ext cx="1617662"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Lst>
              <a:defRPr sz="1100">
                <a:solidFill>
                  <a:srgbClr val="000000"/>
                </a:solidFill>
                <a:latin typeface="Stafford" pitchFamily="2" charset="0"/>
              </a:defRPr>
            </a:lvl1pPr>
          </a:lstStyle>
          <a:p>
            <a:pPr>
              <a:defRPr/>
            </a:pPr>
            <a:r>
              <a:rPr lang="en-GB"/>
              <a:t>November 19, 2007</a:t>
            </a:r>
          </a:p>
        </p:txBody>
      </p:sp>
      <p:sp>
        <p:nvSpPr>
          <p:cNvPr id="6149" name="Rectangle 4"/>
          <p:cNvSpPr>
            <a:spLocks noGrp="1" noRot="1" noChangeAspect="1" noChangeArrowheads="1"/>
          </p:cNvSpPr>
          <p:nvPr>
            <p:ph type="sldImg"/>
          </p:nvPr>
        </p:nvSpPr>
        <p:spPr bwMode="auto">
          <a:xfrm>
            <a:off x="1192213" y="1004888"/>
            <a:ext cx="4452937" cy="33385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190500" y="4660900"/>
            <a:ext cx="6475413" cy="465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1808163" y="9447213"/>
            <a:ext cx="41036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 pos="2171700" algn="l"/>
                <a:tab pos="2895600" algn="l"/>
                <a:tab pos="3619500" algn="l"/>
              </a:tabLst>
              <a:defRPr sz="1100">
                <a:solidFill>
                  <a:srgbClr val="000000"/>
                </a:solidFill>
                <a:latin typeface="Stafford" pitchFamily="2" charset="0"/>
              </a:defRPr>
            </a:lvl1pPr>
          </a:lstStyle>
          <a:p>
            <a:pPr>
              <a:defRPr/>
            </a:pPr>
            <a:r>
              <a:rPr lang="en-GB"/>
              <a:t>|  </a:t>
            </a:r>
          </a:p>
        </p:txBody>
      </p:sp>
      <p:sp>
        <p:nvSpPr>
          <p:cNvPr id="3079" name="Rectangle 7"/>
          <p:cNvSpPr>
            <a:spLocks noGrp="1" noChangeArrowheads="1"/>
          </p:cNvSpPr>
          <p:nvPr>
            <p:ph type="sldNum"/>
          </p:nvPr>
        </p:nvSpPr>
        <p:spPr bwMode="auto">
          <a:xfrm>
            <a:off x="5913438" y="9447213"/>
            <a:ext cx="9413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r">
              <a:lnSpc>
                <a:spcPts val="1350"/>
              </a:lnSpc>
              <a:buFont typeface="Stafford" pitchFamily="2" charset="0"/>
              <a:buNone/>
              <a:tabLst>
                <a:tab pos="723900" algn="l"/>
              </a:tabLst>
              <a:defRPr sz="1100">
                <a:solidFill>
                  <a:srgbClr val="000000"/>
                </a:solidFill>
                <a:latin typeface="Stafford" pitchFamily="2" charset="0"/>
              </a:defRPr>
            </a:lvl1pPr>
          </a:lstStyle>
          <a:p>
            <a:pPr>
              <a:defRPr/>
            </a:pPr>
            <a:r>
              <a:rPr lang="en-GB"/>
              <a:t>|  </a:t>
            </a:r>
            <a:fld id="{92C156F3-6C7D-4C62-B24F-CEC351458306}" type="slidenum">
              <a:rPr lang="en-GB"/>
              <a:pPr>
                <a:defRPr/>
              </a:pPr>
              <a:t>‹Nr.›</a:t>
            </a:fld>
            <a:endParaRPr lang="en-GB"/>
          </a:p>
        </p:txBody>
      </p:sp>
      <p:sp>
        <p:nvSpPr>
          <p:cNvPr id="6153" name="Rectangle 8"/>
          <p:cNvSpPr>
            <a:spLocks noChangeArrowheads="1"/>
          </p:cNvSpPr>
          <p:nvPr/>
        </p:nvSpPr>
        <p:spPr bwMode="auto">
          <a:xfrm>
            <a:off x="190500" y="420688"/>
            <a:ext cx="54038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400" tIns="0" rIns="0" bIns="0" anchor="ctr"/>
          <a:lstStyle/>
          <a:p>
            <a:pPr algn="l">
              <a:lnSpc>
                <a:spcPts val="1350"/>
              </a:lnSpc>
              <a:buFont typeface="Stafford" pitchFamily="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100" b="1">
              <a:solidFill>
                <a:srgbClr val="000000"/>
              </a:solidFill>
              <a:latin typeface="Stafford" pitchFamily="2" charset="0"/>
            </a:endParaRPr>
          </a:p>
        </p:txBody>
      </p:sp>
      <p:sp>
        <p:nvSpPr>
          <p:cNvPr id="6154" name="Rectangle 9"/>
          <p:cNvSpPr>
            <a:spLocks noChangeArrowheads="1"/>
          </p:cNvSpPr>
          <p:nvPr/>
        </p:nvSpPr>
        <p:spPr bwMode="auto">
          <a:xfrm>
            <a:off x="190500" y="195263"/>
            <a:ext cx="6478588" cy="157162"/>
          </a:xfrm>
          <a:prstGeom prst="rect">
            <a:avLst/>
          </a:prstGeom>
          <a:solidFill>
            <a:srgbClr val="B5B5B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6155" name="Line 10"/>
          <p:cNvSpPr>
            <a:spLocks noChangeShapeType="1"/>
          </p:cNvSpPr>
          <p:nvPr/>
        </p:nvSpPr>
        <p:spPr bwMode="auto">
          <a:xfrm>
            <a:off x="190500" y="392113"/>
            <a:ext cx="6478588" cy="1587"/>
          </a:xfrm>
          <a:prstGeom prst="line">
            <a:avLst/>
          </a:prstGeom>
          <a:noFill/>
          <a:ln w="1512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6" name="Line 11"/>
          <p:cNvSpPr>
            <a:spLocks noChangeShapeType="1"/>
          </p:cNvSpPr>
          <p:nvPr/>
        </p:nvSpPr>
        <p:spPr bwMode="auto">
          <a:xfrm>
            <a:off x="190500" y="850900"/>
            <a:ext cx="6478588" cy="1588"/>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7" name="Line 12"/>
          <p:cNvSpPr>
            <a:spLocks noChangeShapeType="1"/>
          </p:cNvSpPr>
          <p:nvPr/>
        </p:nvSpPr>
        <p:spPr bwMode="auto">
          <a:xfrm>
            <a:off x="190500" y="9447213"/>
            <a:ext cx="6478588"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8" name="Line 13"/>
          <p:cNvSpPr>
            <a:spLocks noChangeShapeType="1"/>
          </p:cNvSpPr>
          <p:nvPr/>
        </p:nvSpPr>
        <p:spPr bwMode="auto">
          <a:xfrm>
            <a:off x="188913" y="4462463"/>
            <a:ext cx="6478587"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Tree>
    <p:extLst>
      <p:ext uri="{BB962C8B-B14F-4D97-AF65-F5344CB8AC3E}">
        <p14:creationId xmlns:p14="http://schemas.microsoft.com/office/powerpoint/2010/main" val="4110397197"/>
      </p:ext>
    </p:extLst>
  </p:cSld>
  <p:clrMap bg1="lt1" tx1="dk1" bg2="lt2" tx2="dk2" accent1="accent1" accent2="accent2" accent3="accent3" accent4="accent4" accent5="accent5" accent6="accent6" hlink="hlink" folHlink="folHlink"/>
  <p:hf hdr="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p:nvPr>
        </p:nvSpPr>
        <p:spPr>
          <a:noFill/>
        </p:spPr>
        <p:txBody>
          <a:bodyPr/>
          <a:lstStyle>
            <a:lvl1pPr eaLnBrk="0" hangingPunct="0">
              <a:tabLst>
                <a:tab pos="723900" algn="l"/>
                <a:tab pos="1447800" algn="l"/>
              </a:tabLst>
              <a:defRPr>
                <a:solidFill>
                  <a:schemeClr val="bg1"/>
                </a:solidFill>
                <a:latin typeface="Arial" pitchFamily="34" charset="0"/>
              </a:defRPr>
            </a:lvl1pPr>
            <a:lvl2pPr marL="742950" indent="-285750" eaLnBrk="0" hangingPunct="0">
              <a:tabLst>
                <a:tab pos="723900" algn="l"/>
                <a:tab pos="1447800" algn="l"/>
              </a:tabLst>
              <a:defRPr>
                <a:solidFill>
                  <a:schemeClr val="bg1"/>
                </a:solidFill>
                <a:latin typeface="Arial" pitchFamily="34" charset="0"/>
              </a:defRPr>
            </a:lvl2pPr>
            <a:lvl3pPr marL="1143000" indent="-228600" eaLnBrk="0" hangingPunct="0">
              <a:tabLst>
                <a:tab pos="723900" algn="l"/>
                <a:tab pos="1447800" algn="l"/>
              </a:tabLst>
              <a:defRPr>
                <a:solidFill>
                  <a:schemeClr val="bg1"/>
                </a:solidFill>
                <a:latin typeface="Arial" pitchFamily="34" charset="0"/>
              </a:defRPr>
            </a:lvl3pPr>
            <a:lvl4pPr marL="1600200" indent="-228600" eaLnBrk="0" hangingPunct="0">
              <a:tabLst>
                <a:tab pos="723900" algn="l"/>
                <a:tab pos="1447800" algn="l"/>
              </a:tabLst>
              <a:defRPr>
                <a:solidFill>
                  <a:schemeClr val="bg1"/>
                </a:solidFill>
                <a:latin typeface="Arial" pitchFamily="34" charset="0"/>
              </a:defRPr>
            </a:lvl4pPr>
            <a:lvl5pPr marL="2057400" indent="-228600" eaLnBrk="0" hangingPunct="0">
              <a:tabLst>
                <a:tab pos="723900" algn="l"/>
                <a:tab pos="14478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November 19, 2007</a:t>
            </a:r>
          </a:p>
        </p:txBody>
      </p:sp>
      <p:sp>
        <p:nvSpPr>
          <p:cNvPr id="7171" name="Rectangle 6"/>
          <p:cNvSpPr>
            <a:spLocks noGrp="1" noChangeArrowheads="1"/>
          </p:cNvSpPr>
          <p:nvPr>
            <p:ph type="ftr" sz="quarter"/>
          </p:nvPr>
        </p:nvSpPr>
        <p:spPr>
          <a:noFill/>
        </p:spPr>
        <p:txBody>
          <a:bodyPr/>
          <a:lstStyle>
            <a:lvl1pPr eaLnBrk="0" hangingPunct="0">
              <a:tabLst>
                <a:tab pos="723900" algn="l"/>
                <a:tab pos="1447800" algn="l"/>
                <a:tab pos="2171700" algn="l"/>
                <a:tab pos="2895600" algn="l"/>
                <a:tab pos="3619500" algn="l"/>
              </a:tabLst>
              <a:defRPr>
                <a:solidFill>
                  <a:schemeClr val="bg1"/>
                </a:solidFill>
                <a:latin typeface="Arial" pitchFamily="34" charset="0"/>
              </a:defRPr>
            </a:lvl1pPr>
            <a:lvl2pPr marL="742950" indent="-285750" eaLnBrk="0" hangingPunct="0">
              <a:tabLst>
                <a:tab pos="723900" algn="l"/>
                <a:tab pos="1447800" algn="l"/>
                <a:tab pos="2171700" algn="l"/>
                <a:tab pos="2895600" algn="l"/>
                <a:tab pos="3619500" algn="l"/>
              </a:tabLst>
              <a:defRPr>
                <a:solidFill>
                  <a:schemeClr val="bg1"/>
                </a:solidFill>
                <a:latin typeface="Arial" pitchFamily="34" charset="0"/>
              </a:defRPr>
            </a:lvl2pPr>
            <a:lvl3pPr marL="1143000" indent="-228600" eaLnBrk="0" hangingPunct="0">
              <a:tabLst>
                <a:tab pos="723900" algn="l"/>
                <a:tab pos="1447800" algn="l"/>
                <a:tab pos="2171700" algn="l"/>
                <a:tab pos="2895600" algn="l"/>
                <a:tab pos="3619500" algn="l"/>
              </a:tabLst>
              <a:defRPr>
                <a:solidFill>
                  <a:schemeClr val="bg1"/>
                </a:solidFill>
                <a:latin typeface="Arial" pitchFamily="34" charset="0"/>
              </a:defRPr>
            </a:lvl3pPr>
            <a:lvl4pPr marL="1600200" indent="-228600" eaLnBrk="0" hangingPunct="0">
              <a:tabLst>
                <a:tab pos="723900" algn="l"/>
                <a:tab pos="1447800" algn="l"/>
                <a:tab pos="2171700" algn="l"/>
                <a:tab pos="2895600" algn="l"/>
                <a:tab pos="3619500" algn="l"/>
              </a:tabLst>
              <a:defRPr>
                <a:solidFill>
                  <a:schemeClr val="bg1"/>
                </a:solidFill>
                <a:latin typeface="Arial" pitchFamily="34" charset="0"/>
              </a:defRPr>
            </a:lvl4pPr>
            <a:lvl5pPr marL="2057400" indent="-228600" eaLnBrk="0" hangingPunct="0">
              <a:tabLst>
                <a:tab pos="723900" algn="l"/>
                <a:tab pos="1447800" algn="l"/>
                <a:tab pos="2171700" algn="l"/>
                <a:tab pos="2895600" algn="l"/>
                <a:tab pos="36195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p>
        </p:txBody>
      </p:sp>
      <p:sp>
        <p:nvSpPr>
          <p:cNvPr id="7172" name="Rectangle 7"/>
          <p:cNvSpPr>
            <a:spLocks noGrp="1" noChangeArrowheads="1"/>
          </p:cNvSpPr>
          <p:nvPr>
            <p:ph type="sldNum" sz="quarter"/>
          </p:nvPr>
        </p:nvSpPr>
        <p:spPr>
          <a:noFill/>
        </p:spPr>
        <p:txBody>
          <a:bodyPr/>
          <a:lstStyle>
            <a:lvl1pPr eaLnBrk="0" hangingPunct="0">
              <a:tabLst>
                <a:tab pos="723900" algn="l"/>
              </a:tabLst>
              <a:defRPr>
                <a:solidFill>
                  <a:schemeClr val="bg1"/>
                </a:solidFill>
                <a:latin typeface="Arial" pitchFamily="34" charset="0"/>
              </a:defRPr>
            </a:lvl1pPr>
            <a:lvl2pPr marL="742950" indent="-285750" eaLnBrk="0" hangingPunct="0">
              <a:tabLst>
                <a:tab pos="723900" algn="l"/>
              </a:tabLst>
              <a:defRPr>
                <a:solidFill>
                  <a:schemeClr val="bg1"/>
                </a:solidFill>
                <a:latin typeface="Arial" pitchFamily="34" charset="0"/>
              </a:defRPr>
            </a:lvl2pPr>
            <a:lvl3pPr marL="1143000" indent="-228600" eaLnBrk="0" hangingPunct="0">
              <a:tabLst>
                <a:tab pos="723900" algn="l"/>
              </a:tabLst>
              <a:defRPr>
                <a:solidFill>
                  <a:schemeClr val="bg1"/>
                </a:solidFill>
                <a:latin typeface="Arial" pitchFamily="34" charset="0"/>
              </a:defRPr>
            </a:lvl3pPr>
            <a:lvl4pPr marL="1600200" indent="-228600" eaLnBrk="0" hangingPunct="0">
              <a:tabLst>
                <a:tab pos="723900" algn="l"/>
              </a:tabLst>
              <a:defRPr>
                <a:solidFill>
                  <a:schemeClr val="bg1"/>
                </a:solidFill>
                <a:latin typeface="Arial" pitchFamily="34" charset="0"/>
              </a:defRPr>
            </a:lvl4pPr>
            <a:lvl5pPr marL="2057400" indent="-228600" eaLnBrk="0" hangingPunct="0">
              <a:tabLst>
                <a:tab pos="7239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fld id="{182A058B-C42E-403D-AC0C-8E31B078BE7A}" type="slidenum">
              <a:rPr lang="en-GB" smtClean="0">
                <a:solidFill>
                  <a:srgbClr val="000000"/>
                </a:solidFill>
                <a:latin typeface="Stafford" pitchFamily="2" charset="0"/>
              </a:rPr>
              <a:pPr eaLnBrk="1" hangingPunct="1"/>
              <a:t>1</a:t>
            </a:fld>
            <a:endParaRPr lang="en-GB" smtClean="0">
              <a:solidFill>
                <a:srgbClr val="000000"/>
              </a:solidFill>
              <a:latin typeface="Stafford" pitchFamily="2" charset="0"/>
            </a:endParaRPr>
          </a:p>
        </p:txBody>
      </p:sp>
      <p:sp>
        <p:nvSpPr>
          <p:cNvPr id="7173" name="Rectangle 2"/>
          <p:cNvSpPr>
            <a:spLocks noGrp="1" noRot="1" noChangeAspect="1" noChangeArrowheads="1" noTextEdit="1"/>
          </p:cNvSpPr>
          <p:nvPr>
            <p:ph type="sldImg"/>
          </p:nvPr>
        </p:nvSpPr>
        <p:spPr>
          <a:xfrm>
            <a:off x="1193800" y="1006475"/>
            <a:ext cx="4449763" cy="3336925"/>
          </a:xfrm>
          <a:ln/>
        </p:spPr>
      </p:sp>
      <p:sp>
        <p:nvSpPr>
          <p:cNvPr id="7174" name="Rectangle 3"/>
          <p:cNvSpPr>
            <a:spLocks noGrp="1" noChangeArrowheads="1"/>
          </p:cNvSpPr>
          <p:nvPr>
            <p:ph type="body" idx="1"/>
          </p:nvPr>
        </p:nvSpPr>
        <p:spPr>
          <a:xfrm>
            <a:off x="190500" y="4659313"/>
            <a:ext cx="6475413" cy="4657725"/>
          </a:xfrm>
          <a:noFill/>
        </p:spPr>
        <p:txBody>
          <a:bodyPr/>
          <a:lstStyle/>
          <a:p>
            <a:endParaRPr lang="en-US" smtClean="0"/>
          </a:p>
        </p:txBody>
      </p:sp>
    </p:spTree>
    <p:extLst>
      <p:ext uri="{BB962C8B-B14F-4D97-AF65-F5344CB8AC3E}">
        <p14:creationId xmlns:p14="http://schemas.microsoft.com/office/powerpoint/2010/main" val="3077407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
          <p:cNvSpPr>
            <a:spLocks noChangeArrowheads="1"/>
          </p:cNvSpPr>
          <p:nvPr/>
        </p:nvSpPr>
        <p:spPr bwMode="auto">
          <a:xfrm>
            <a:off x="250825" y="368300"/>
            <a:ext cx="8642350" cy="2089150"/>
          </a:xfrm>
          <a:prstGeom prst="rect">
            <a:avLst/>
          </a:prstGeom>
          <a:solidFill>
            <a:srgbClr val="005A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buClrTx/>
              <a:buSzTx/>
              <a:buFontTx/>
              <a:buNone/>
            </a:pPr>
            <a:endParaRPr lang="de-DE">
              <a:solidFill>
                <a:schemeClr val="tx1"/>
              </a:solidFill>
            </a:endParaRPr>
          </a:p>
        </p:txBody>
      </p:sp>
      <p:sp>
        <p:nvSpPr>
          <p:cNvPr id="6" name="Rectangle 6"/>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7" name="Rectangle 8"/>
          <p:cNvSpPr>
            <a:spLocks noChangeArrowheads="1"/>
          </p:cNvSpPr>
          <p:nvPr/>
        </p:nvSpPr>
        <p:spPr bwMode="auto">
          <a:xfrm>
            <a:off x="250825" y="36036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 name="Rectangle 9"/>
          <p:cNvSpPr>
            <a:spLocks noChangeArrowheads="1"/>
          </p:cNvSpPr>
          <p:nvPr/>
        </p:nvSpPr>
        <p:spPr bwMode="auto">
          <a:xfrm>
            <a:off x="250825" y="2457450"/>
            <a:ext cx="8640763" cy="7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Text Box 11"/>
          <p:cNvSpPr txBox="1">
            <a:spLocks noChangeArrowheads="1"/>
          </p:cNvSpPr>
          <p:nvPr userDrawn="1"/>
        </p:nvSpPr>
        <p:spPr bwMode="auto">
          <a:xfrm>
            <a:off x="250825" y="6642100"/>
            <a:ext cx="7559675" cy="217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l">
              <a:lnSpc>
                <a:spcPct val="100000"/>
              </a:lnSpc>
              <a:spcBef>
                <a:spcPct val="50000"/>
              </a:spcBef>
              <a:buClrTx/>
              <a:buSzTx/>
              <a:buFontTx/>
              <a:buNone/>
              <a:defRPr/>
            </a:pPr>
            <a:r>
              <a:rPr lang="en-US" sz="800" smtClean="0">
                <a:solidFill>
                  <a:schemeClr val="folHlink"/>
                </a:solidFill>
              </a:rPr>
              <a:t>© author(s) of these slides including research results from the KOM research network and TU Darmstadt; otherwise it is specified at the respective slide</a:t>
            </a:r>
          </a:p>
        </p:txBody>
      </p:sp>
      <p:sp>
        <p:nvSpPr>
          <p:cNvPr id="11" name="Line 12"/>
          <p:cNvSpPr>
            <a:spLocks noChangeShapeType="1"/>
          </p:cNvSpPr>
          <p:nvPr userDrawn="1"/>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Rectangle 16"/>
          <p:cNvSpPr>
            <a:spLocks noChangeArrowheads="1"/>
          </p:cNvSpPr>
          <p:nvPr/>
        </p:nvSpPr>
        <p:spPr bwMode="auto">
          <a:xfrm>
            <a:off x="6948488" y="6524625"/>
            <a:ext cx="194468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B8B5FDB6-3EA0-4704-AFA4-457E235F2A5B}" type="datetime5">
              <a:rPr lang="en-US" sz="1000" smtClean="0">
                <a:solidFill>
                  <a:schemeClr val="tx1"/>
                </a:solidFill>
              </a:rPr>
              <a:t>14-Feb-15</a:t>
            </a:fld>
            <a:endParaRPr lang="de-DE" sz="1000" dirty="0">
              <a:solidFill>
                <a:schemeClr val="tx1"/>
              </a:solidFill>
            </a:endParaRPr>
          </a:p>
        </p:txBody>
      </p:sp>
      <p:pic>
        <p:nvPicPr>
          <p:cNvPr id="13" name="Picture 18" descr="tud_logo"/>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64388" y="692150"/>
            <a:ext cx="18732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4"/>
          <p:cNvSpPr>
            <a:spLocks noGrp="1" noChangeArrowheads="1"/>
          </p:cNvSpPr>
          <p:nvPr>
            <p:ph type="ctrTitle"/>
          </p:nvPr>
        </p:nvSpPr>
        <p:spPr>
          <a:xfrm>
            <a:off x="358775" y="374650"/>
            <a:ext cx="6734175" cy="895350"/>
          </a:xfrm>
        </p:spPr>
        <p:txBody>
          <a:bodyPr anchor="b" anchorCtr="1"/>
          <a:lstStyle>
            <a:lvl1pPr algn="ctr">
              <a:defRPr sz="2800">
                <a:solidFill>
                  <a:schemeClr val="bg1"/>
                </a:solidFill>
              </a:defRPr>
            </a:lvl1pPr>
          </a:lstStyle>
          <a:p>
            <a:pPr lvl="0"/>
            <a:r>
              <a:rPr lang="de-DE" noProof="0" dirty="0" smtClean="0"/>
              <a:t>Mastertitelformat bearbeiten</a:t>
            </a:r>
          </a:p>
        </p:txBody>
      </p:sp>
      <p:sp>
        <p:nvSpPr>
          <p:cNvPr id="153605" name="Rectangle 5"/>
          <p:cNvSpPr>
            <a:spLocks noGrp="1" noChangeArrowheads="1"/>
          </p:cNvSpPr>
          <p:nvPr>
            <p:ph type="subTitle" idx="1"/>
          </p:nvPr>
        </p:nvSpPr>
        <p:spPr>
          <a:xfrm>
            <a:off x="358775" y="1449388"/>
            <a:ext cx="6734175" cy="944562"/>
          </a:xfrm>
        </p:spPr>
        <p:txBody>
          <a:bodyPr lIns="0" tIns="0" rIns="0" bIns="0"/>
          <a:lstStyle>
            <a:lvl1pPr marL="0" indent="0" algn="ctr">
              <a:spcBef>
                <a:spcPct val="0"/>
              </a:spcBef>
              <a:defRPr b="0">
                <a:solidFill>
                  <a:schemeClr val="bg1"/>
                </a:solidFill>
              </a:defRPr>
            </a:lvl1pPr>
          </a:lstStyle>
          <a:p>
            <a:pPr lvl="0"/>
            <a:r>
              <a:rPr lang="de-DE" noProof="0" dirty="0" smtClean="0"/>
              <a:t>Master-Untertitelformat bearbeiten</a:t>
            </a:r>
          </a:p>
        </p:txBody>
      </p:sp>
      <p:sp>
        <p:nvSpPr>
          <p:cNvPr id="20" name="Text Box 10"/>
          <p:cNvSpPr txBox="1">
            <a:spLocks noChangeArrowheads="1"/>
          </p:cNvSpPr>
          <p:nvPr userDrawn="1"/>
        </p:nvSpPr>
        <p:spPr bwMode="auto">
          <a:xfrm>
            <a:off x="5076825" y="6021388"/>
            <a:ext cx="38163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Aft>
                <a:spcPct val="10000"/>
              </a:spcAft>
              <a:buClr>
                <a:schemeClr val="tx1"/>
              </a:buClr>
              <a:buFontTx/>
              <a:buNone/>
              <a:defRPr/>
            </a:pPr>
            <a:r>
              <a:rPr lang="en-US" sz="1000" dirty="0" smtClean="0">
                <a:solidFill>
                  <a:schemeClr val="tx1"/>
                </a:solidFill>
              </a:rPr>
              <a:t>Prof. Dr.-Ing. Ralf Steinmetz</a:t>
            </a:r>
          </a:p>
          <a:p>
            <a:pPr algn="r">
              <a:lnSpc>
                <a:spcPct val="100000"/>
              </a:lnSpc>
              <a:spcAft>
                <a:spcPct val="10000"/>
              </a:spcAft>
              <a:buClr>
                <a:schemeClr val="tx1"/>
              </a:buClr>
              <a:buFontTx/>
              <a:buNone/>
              <a:defRPr/>
            </a:pPr>
            <a:r>
              <a:rPr lang="en-US" sz="1000" dirty="0" smtClean="0">
                <a:solidFill>
                  <a:schemeClr val="tx1"/>
                </a:solidFill>
              </a:rPr>
              <a:t>KOM - Multimedia Communications Lab</a:t>
            </a:r>
          </a:p>
        </p:txBody>
      </p:sp>
      <p:sp>
        <p:nvSpPr>
          <p:cNvPr id="14" name="Text Box 11"/>
          <p:cNvSpPr txBox="1">
            <a:spLocks noChangeArrowheads="1"/>
          </p:cNvSpPr>
          <p:nvPr userDrawn="1"/>
        </p:nvSpPr>
        <p:spPr bwMode="auto">
          <a:xfrm>
            <a:off x="7596336" y="6640375"/>
            <a:ext cx="1397293" cy="217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Bef>
                <a:spcPct val="50000"/>
              </a:spcBef>
              <a:buClrTx/>
              <a:buSzTx/>
              <a:buFontTx/>
              <a:buNone/>
              <a:defRPr/>
            </a:pPr>
            <a:r>
              <a:rPr lang="en-US" sz="800" dirty="0" smtClean="0">
                <a:solidFill>
                  <a:schemeClr val="folHlink"/>
                </a:solidFill>
              </a:rPr>
              <a:t>Template</a:t>
            </a:r>
            <a:r>
              <a:rPr lang="en-US" sz="800" baseline="0" dirty="0" smtClean="0">
                <a:solidFill>
                  <a:schemeClr val="folHlink"/>
                </a:solidFill>
              </a:rPr>
              <a:t> all v.3.4</a:t>
            </a:r>
            <a:endParaRPr lang="en-US" sz="800" dirty="0" smtClean="0">
              <a:solidFill>
                <a:schemeClr val="folHlink"/>
              </a:solidFill>
            </a:endParaRPr>
          </a:p>
        </p:txBody>
      </p:sp>
      <p:sp>
        <p:nvSpPr>
          <p:cNvPr id="2" name="filename"/>
          <p:cNvSpPr txBox="1"/>
          <p:nvPr userDrawn="1"/>
        </p:nvSpPr>
        <p:spPr>
          <a:xfrm>
            <a:off x="254000" y="6477000"/>
            <a:ext cx="7620000" cy="235449"/>
          </a:xfrm>
          <a:prstGeom prst="rect">
            <a:avLst/>
          </a:prstGeom>
          <a:noFill/>
        </p:spPr>
        <p:txBody>
          <a:bodyPr vert="horz" rtlCol="0">
            <a:spAutoFit/>
          </a:bodyPr>
          <a:lstStyle/>
          <a:p>
            <a:pPr algn="l"/>
            <a:r>
              <a:rPr lang="en-US" sz="1000" smtClean="0">
                <a:solidFill>
                  <a:srgbClr val="000000"/>
                </a:solidFill>
              </a:rPr>
              <a:t>PPT-for-all___v.3.4_office2010___2012.09.10.pptx</a:t>
            </a:r>
            <a:endParaRPr lang="en-US" sz="1000">
              <a:solidFill>
                <a:srgbClr val="000000"/>
              </a:solidFill>
            </a:endParaRPr>
          </a:p>
        </p:txBody>
      </p:sp>
    </p:spTree>
    <p:extLst>
      <p:ext uri="{BB962C8B-B14F-4D97-AF65-F5344CB8AC3E}">
        <p14:creationId xmlns:p14="http://schemas.microsoft.com/office/powerpoint/2010/main" val="2381277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535113"/>
            <a:ext cx="424586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251520" y="2174874"/>
            <a:ext cx="4245868"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535113"/>
            <a:ext cx="424745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174874"/>
            <a:ext cx="4247455"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8" name="Titel 7"/>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991758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575050" y="1484784"/>
            <a:ext cx="5317430"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6" name="Inhaltsplatzhalter 2"/>
          <p:cNvSpPr>
            <a:spLocks noGrp="1"/>
          </p:cNvSpPr>
          <p:nvPr>
            <p:ph idx="11"/>
          </p:nvPr>
        </p:nvSpPr>
        <p:spPr>
          <a:xfrm>
            <a:off x="262682" y="1484784"/>
            <a:ext cx="3229198"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2394141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Text und Inhalt">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793454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Text und zwei Inhalte">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quarter" idx="2"/>
          </p:nvPr>
        </p:nvSpPr>
        <p:spPr>
          <a:xfrm>
            <a:off x="4646613" y="1484313"/>
            <a:ext cx="4244975" cy="240823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4"/>
          <p:cNvSpPr>
            <a:spLocks noGrp="1"/>
          </p:cNvSpPr>
          <p:nvPr>
            <p:ph sz="quarter" idx="3"/>
          </p:nvPr>
        </p:nvSpPr>
        <p:spPr>
          <a:xfrm>
            <a:off x="4646613" y="4044950"/>
            <a:ext cx="4244975" cy="24082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7" name="Titel 6"/>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8529483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3" name="Textplatzhalter 2"/>
          <p:cNvSpPr>
            <a:spLocks noGrp="1"/>
          </p:cNvSpPr>
          <p:nvPr>
            <p:ph type="body" idx="1"/>
          </p:nvPr>
        </p:nvSpPr>
        <p:spPr/>
        <p:txBody>
          <a:bodyPr/>
          <a:lstStyle>
            <a:lvl1pPr>
              <a:defRPr sz="2400">
                <a:solidFill>
                  <a:schemeClr val="tx1"/>
                </a:solidFill>
              </a:defRPr>
            </a:lvl1pPr>
            <a:lvl2pPr>
              <a:defRPr sz="2200"/>
            </a:lvl2pPr>
            <a:lvl3pPr>
              <a:defRPr sz="2000"/>
            </a:lvl3pPr>
            <a:lvl4pPr>
              <a:defRPr sz="2000"/>
            </a:lvl4pPr>
            <a:lvl5pPr>
              <a:defRPr sz="20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extplatzhalter 2"/>
          <p:cNvSpPr>
            <a:spLocks noGrp="1"/>
          </p:cNvSpPr>
          <p:nvPr>
            <p:ph type="body" sz="half" idx="11"/>
          </p:nvPr>
        </p:nvSpPr>
        <p:spPr>
          <a:xfrm>
            <a:off x="250825" y="4005064"/>
            <a:ext cx="4243388" cy="2448124"/>
          </a:xfrm>
        </p:spPr>
        <p:txBody>
          <a:bodyPr anchor="b" anchorCtr="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Inhaltsplatzhalter 3"/>
          <p:cNvSpPr>
            <a:spLocks noGrp="1"/>
          </p:cNvSpPr>
          <p:nvPr>
            <p:ph sz="half" idx="2"/>
          </p:nvPr>
        </p:nvSpPr>
        <p:spPr>
          <a:xfrm>
            <a:off x="4646613" y="4005064"/>
            <a:ext cx="4244975" cy="2448124"/>
          </a:xfrm>
        </p:spPr>
        <p:txBody>
          <a:bodyPr anchor="b"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521627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5757421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304" y="1484784"/>
            <a:ext cx="1583284" cy="496840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1484784"/>
            <a:ext cx="6985471" cy="4968404"/>
          </a:xfrm>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3254048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28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 bearbeiten</a:t>
            </a:r>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477142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DE" dirty="0"/>
          </a:p>
        </p:txBody>
      </p:sp>
      <p:sp>
        <p:nvSpPr>
          <p:cNvPr id="3" name="Bildplatzhalter 2"/>
          <p:cNvSpPr>
            <a:spLocks noGrp="1"/>
          </p:cNvSpPr>
          <p:nvPr>
            <p:ph type="pic" idx="1"/>
          </p:nvPr>
        </p:nvSpPr>
        <p:spPr>
          <a:xfrm>
            <a:off x="1792288" y="612775"/>
            <a:ext cx="5486400" cy="4114800"/>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337954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124906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3" name="Textplatzhalter 2"/>
          <p:cNvSpPr>
            <a:spLocks noGrp="1"/>
          </p:cNvSpPr>
          <p:nvPr>
            <p:ph type="body"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4114770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293822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4176999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4243388"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9412022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2953023"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Inhaltsplatzhalter 2"/>
          <p:cNvSpPr>
            <a:spLocks noGrp="1"/>
          </p:cNvSpPr>
          <p:nvPr>
            <p:ph sz="half" idx="11"/>
          </p:nvPr>
        </p:nvSpPr>
        <p:spPr>
          <a:xfrm>
            <a:off x="3203848" y="1484784"/>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sz="half" idx="12"/>
          </p:nvPr>
        </p:nvSpPr>
        <p:spPr>
          <a:xfrm>
            <a:off x="6084168" y="1484461"/>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887827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3"/>
          <p:cNvSpPr>
            <a:spLocks noChangeArrowheads="1"/>
          </p:cNvSpPr>
          <p:nvPr/>
        </p:nvSpPr>
        <p:spPr bwMode="auto">
          <a:xfrm>
            <a:off x="250825" y="368300"/>
            <a:ext cx="8642350"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28" name="SlideTitle"/>
          <p:cNvSpPr>
            <a:spLocks noGrp="1" noChangeArrowheads="1"/>
          </p:cNvSpPr>
          <p:nvPr>
            <p:ph type="title"/>
          </p:nvPr>
        </p:nvSpPr>
        <p:spPr bwMode="auto">
          <a:xfrm>
            <a:off x="254075" y="488950"/>
            <a:ext cx="6877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dirty="0" smtClean="0"/>
              <a:t>Mastertitelformat bearbeiten</a:t>
            </a:r>
          </a:p>
        </p:txBody>
      </p:sp>
      <p:sp>
        <p:nvSpPr>
          <p:cNvPr id="1029" name="Rectangle 5"/>
          <p:cNvSpPr>
            <a:spLocks noGrp="1" noChangeArrowheads="1"/>
          </p:cNvSpPr>
          <p:nvPr>
            <p:ph type="body" idx="1"/>
          </p:nvPr>
        </p:nvSpPr>
        <p:spPr bwMode="auto">
          <a:xfrm>
            <a:off x="250825" y="1484313"/>
            <a:ext cx="864076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52582" name="Rectangle 6"/>
          <p:cNvSpPr>
            <a:spLocks noGrp="1" noChangeArrowheads="1"/>
          </p:cNvSpPr>
          <p:nvPr>
            <p:ph type="ftr" sz="quarter" idx="3"/>
          </p:nvPr>
        </p:nvSpPr>
        <p:spPr bwMode="auto">
          <a:xfrm>
            <a:off x="250825" y="6510338"/>
            <a:ext cx="58689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latin typeface="Arial" charset="0"/>
              </a:defRPr>
            </a:lvl1pPr>
          </a:lstStyle>
          <a:p>
            <a:pPr>
              <a:defRPr/>
            </a:pPr>
            <a:endParaRPr lang="de-DE"/>
          </a:p>
          <a:p>
            <a:pPr>
              <a:defRPr/>
            </a:pPr>
            <a:endParaRPr lang="de-DE"/>
          </a:p>
        </p:txBody>
      </p:sp>
      <p:sp>
        <p:nvSpPr>
          <p:cNvPr id="1031" name="Rectangle 7"/>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pic>
        <p:nvPicPr>
          <p:cNvPr id="1032" name="Picture 8" descr="tud_logo"/>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7167563" y="512763"/>
            <a:ext cx="18732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9"/>
          <p:cNvSpPr>
            <a:spLocks noChangeShapeType="1"/>
          </p:cNvSpPr>
          <p:nvPr/>
        </p:nvSpPr>
        <p:spPr bwMode="auto">
          <a:xfrm>
            <a:off x="250825"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4" name="Rectangle 10"/>
          <p:cNvSpPr>
            <a:spLocks noChangeArrowheads="1"/>
          </p:cNvSpPr>
          <p:nvPr/>
        </p:nvSpPr>
        <p:spPr bwMode="auto">
          <a:xfrm>
            <a:off x="250825" y="36671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35" name="Rectangle 11"/>
          <p:cNvSpPr>
            <a:spLocks noChangeArrowheads="1"/>
          </p:cNvSpPr>
          <p:nvPr/>
        </p:nvSpPr>
        <p:spPr bwMode="auto">
          <a:xfrm>
            <a:off x="6299200" y="6524625"/>
            <a:ext cx="23764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sz="1000">
                <a:solidFill>
                  <a:srgbClr val="B5B5B5"/>
                </a:solidFill>
              </a:rPr>
              <a:t>KOM – Multimedia Communications Lab  </a:t>
            </a:r>
            <a:endParaRPr lang="de-DE" sz="1000">
              <a:solidFill>
                <a:srgbClr val="B5B5B5"/>
              </a:solidFill>
            </a:endParaRPr>
          </a:p>
        </p:txBody>
      </p:sp>
      <p:sp>
        <p:nvSpPr>
          <p:cNvPr id="1036" name="Rectangle 12"/>
          <p:cNvSpPr>
            <a:spLocks noChangeArrowheads="1"/>
          </p:cNvSpPr>
          <p:nvPr/>
        </p:nvSpPr>
        <p:spPr bwMode="auto">
          <a:xfrm>
            <a:off x="8496300" y="6524625"/>
            <a:ext cx="39687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582D5D14-DD15-4A2D-8BFF-61D28DE9A5AB}" type="slidenum">
              <a:rPr lang="de-DE" sz="1000">
                <a:solidFill>
                  <a:schemeClr val="tx1"/>
                </a:solidFill>
              </a:rPr>
              <a:pPr algn="r">
                <a:lnSpc>
                  <a:spcPct val="100000"/>
                </a:lnSpc>
                <a:buClrTx/>
                <a:buSzTx/>
                <a:buFontTx/>
                <a:buNone/>
              </a:pPr>
              <a:t>‹Nr.›</a:t>
            </a:fld>
            <a:endParaRPr lang="de-DE" sz="1000">
              <a:solidFill>
                <a:schemeClr val="tx1"/>
              </a:solidFill>
            </a:endParaRPr>
          </a:p>
          <a:p>
            <a:pPr algn="l">
              <a:lnSpc>
                <a:spcPct val="100000"/>
              </a:lnSpc>
              <a:buClrTx/>
              <a:buSzTx/>
              <a:buFontTx/>
              <a:buNone/>
            </a:pPr>
            <a:endParaRPr lang="de-DE" sz="1000">
              <a:solidFill>
                <a:srgbClr val="B5B5B5"/>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8" r:id="rId3"/>
    <p:sldLayoutId id="2147483681" r:id="rId4"/>
    <p:sldLayoutId id="2147483694" r:id="rId5"/>
    <p:sldLayoutId id="2147483685" r:id="rId6"/>
    <p:sldLayoutId id="2147483686" r:id="rId7"/>
    <p:sldLayoutId id="2147483683" r:id="rId8"/>
    <p:sldLayoutId id="2147483695" r:id="rId9"/>
    <p:sldLayoutId id="2147483684" r:id="rId10"/>
    <p:sldLayoutId id="2147483697" r:id="rId11"/>
    <p:sldLayoutId id="2147483691" r:id="rId12"/>
    <p:sldLayoutId id="2147483692" r:id="rId13"/>
    <p:sldLayoutId id="2147483696" r:id="rId14"/>
    <p:sldLayoutId id="2147483689" r:id="rId15"/>
    <p:sldLayoutId id="2147483690" r:id="rId16"/>
  </p:sldLayoutIdLst>
  <p:timing>
    <p:tnLst>
      <p:par>
        <p:cTn id="1" dur="indefinite" restart="never" nodeType="tmRoot"/>
      </p:par>
    </p:tnLst>
  </p:timing>
  <p:hf sldNum="0"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179388" indent="-179388" algn="l" rtl="0" eaLnBrk="0" fontAlgn="base" hangingPunct="0">
        <a:spcBef>
          <a:spcPct val="20000"/>
        </a:spcBef>
        <a:spcAft>
          <a:spcPct val="0"/>
        </a:spcAft>
        <a:buFont typeface="Wingdings" pitchFamily="2" charset="2"/>
        <a:defRPr sz="2000" b="1">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itchFamily="2" charset="2"/>
        <a:buChar char="§"/>
        <a:defRPr>
          <a:solidFill>
            <a:schemeClr val="tx1"/>
          </a:solidFill>
          <a:latin typeface="+mn-lt"/>
        </a:defRPr>
      </a:lvl2pPr>
      <a:lvl3pPr marL="538163" indent="-187325" algn="l" rtl="0" eaLnBrk="0" fontAlgn="base" hangingPunct="0">
        <a:spcBef>
          <a:spcPct val="20000"/>
        </a:spcBef>
        <a:spcAft>
          <a:spcPct val="0"/>
        </a:spcAft>
        <a:buFont typeface="Wingdings" pitchFamily="2" charset="2"/>
        <a:buChar char="§"/>
        <a:defRPr>
          <a:solidFill>
            <a:schemeClr val="tx1"/>
          </a:solidFill>
          <a:latin typeface="+mn-lt"/>
        </a:defRPr>
      </a:lvl3pPr>
      <a:lvl4pPr marL="717550" indent="-173038" algn="l" rtl="0" eaLnBrk="0" fontAlgn="base" hangingPunct="0">
        <a:spcBef>
          <a:spcPct val="20000"/>
        </a:spcBef>
        <a:spcAft>
          <a:spcPct val="0"/>
        </a:spcAft>
        <a:buFont typeface="Wingdings" pitchFamily="2" charset="2"/>
        <a:buChar char="§"/>
        <a:defRPr sz="1600">
          <a:solidFill>
            <a:schemeClr val="tx1"/>
          </a:solidFill>
          <a:latin typeface="+mn-lt"/>
        </a:defRPr>
      </a:lvl4pPr>
      <a:lvl5pPr marL="908050" indent="-188913" algn="l" rtl="0" eaLnBrk="0" fontAlgn="base" hangingPunct="0">
        <a:spcBef>
          <a:spcPct val="20000"/>
        </a:spcBef>
        <a:spcAft>
          <a:spcPct val="0"/>
        </a:spcAft>
        <a:buFont typeface="Wingdings" pitchFamily="2" charset="2"/>
        <a:buChar char="§"/>
        <a:defRPr sz="1600">
          <a:solidFill>
            <a:schemeClr val="tx1"/>
          </a:solidFill>
          <a:latin typeface="+mn-lt"/>
        </a:defRPr>
      </a:lvl5pPr>
      <a:lvl6pPr marL="1365250" indent="-188913" algn="l" rtl="0" fontAlgn="base">
        <a:spcBef>
          <a:spcPct val="20000"/>
        </a:spcBef>
        <a:spcAft>
          <a:spcPct val="0"/>
        </a:spcAft>
        <a:buFont typeface="Wingdings" pitchFamily="2" charset="2"/>
        <a:buChar char="§"/>
        <a:defRPr sz="1600">
          <a:solidFill>
            <a:schemeClr val="tx1"/>
          </a:solidFill>
          <a:latin typeface="+mn-lt"/>
        </a:defRPr>
      </a:lvl6pPr>
      <a:lvl7pPr marL="1822450" indent="-188913" algn="l" rtl="0" fontAlgn="base">
        <a:spcBef>
          <a:spcPct val="20000"/>
        </a:spcBef>
        <a:spcAft>
          <a:spcPct val="0"/>
        </a:spcAft>
        <a:buFont typeface="Wingdings" pitchFamily="2" charset="2"/>
        <a:buChar char="§"/>
        <a:defRPr sz="1600">
          <a:solidFill>
            <a:schemeClr val="tx1"/>
          </a:solidFill>
          <a:latin typeface="+mn-lt"/>
        </a:defRPr>
      </a:lvl7pPr>
      <a:lvl8pPr marL="2279650" indent="-188913" algn="l" rtl="0" fontAlgn="base">
        <a:spcBef>
          <a:spcPct val="20000"/>
        </a:spcBef>
        <a:spcAft>
          <a:spcPct val="0"/>
        </a:spcAft>
        <a:buFont typeface="Wingdings" pitchFamily="2" charset="2"/>
        <a:buChar char="§"/>
        <a:defRPr sz="1600">
          <a:solidFill>
            <a:schemeClr val="tx1"/>
          </a:solidFill>
          <a:latin typeface="+mn-lt"/>
        </a:defRPr>
      </a:lvl8pPr>
      <a:lvl9pPr marL="2736850" indent="-188913"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lua.or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lua.org/wshop05/Mogul.pdf"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ython.org/"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id-Software/DOOM" TargetMode="Externa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Game Technology</a:t>
            </a:r>
          </a:p>
        </p:txBody>
      </p:sp>
      <p:sp>
        <p:nvSpPr>
          <p:cNvPr id="3075" name="Rectangle 3"/>
          <p:cNvSpPr>
            <a:spLocks noGrp="1" noChangeArrowheads="1"/>
          </p:cNvSpPr>
          <p:nvPr>
            <p:ph type="subTitle" idx="1"/>
          </p:nvPr>
        </p:nvSpPr>
        <p:spPr/>
        <p:txBody>
          <a:bodyPr/>
          <a:lstStyle/>
          <a:p>
            <a:pPr eaLnBrk="1" hangingPunct="1"/>
            <a:r>
              <a:rPr lang="en-US" dirty="0" smtClean="0"/>
              <a:t>Optional Lecture 15 </a:t>
            </a:r>
            <a:r>
              <a:rPr lang="de-DE" dirty="0" smtClean="0"/>
              <a:t>–</a:t>
            </a:r>
            <a:r>
              <a:rPr lang="en-US" dirty="0" smtClean="0"/>
              <a:t> 13.2.2015</a:t>
            </a:r>
          </a:p>
          <a:p>
            <a:pPr eaLnBrk="1" hangingPunct="1"/>
            <a:r>
              <a:rPr lang="en-US" dirty="0" smtClean="0"/>
              <a:t>Scripting</a:t>
            </a:r>
          </a:p>
        </p:txBody>
      </p:sp>
      <p:sp>
        <p:nvSpPr>
          <p:cNvPr id="6" name="Text Box 6"/>
          <p:cNvSpPr txBox="1">
            <a:spLocks noChangeArrowheads="1"/>
          </p:cNvSpPr>
          <p:nvPr/>
        </p:nvSpPr>
        <p:spPr bwMode="auto">
          <a:xfrm>
            <a:off x="250825" y="5990065"/>
            <a:ext cx="148951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algn="l">
              <a:lnSpc>
                <a:spcPct val="100000"/>
              </a:lnSpc>
              <a:spcAft>
                <a:spcPct val="10000"/>
              </a:spcAft>
              <a:buClr>
                <a:schemeClr val="tx1"/>
              </a:buClr>
            </a:pPr>
            <a:r>
              <a:rPr lang="en-US" sz="1000" dirty="0">
                <a:solidFill>
                  <a:schemeClr val="tx1"/>
                </a:solidFill>
              </a:rPr>
              <a:t>Dr.-</a:t>
            </a:r>
            <a:r>
              <a:rPr lang="en-US" sz="1000" dirty="0" err="1">
                <a:solidFill>
                  <a:schemeClr val="tx1"/>
                </a:solidFill>
              </a:rPr>
              <a:t>Ing</a:t>
            </a:r>
            <a:r>
              <a:rPr lang="en-US" sz="1000" dirty="0">
                <a:solidFill>
                  <a:schemeClr val="tx1"/>
                </a:solidFill>
              </a:rPr>
              <a:t>. Florian Mehm</a:t>
            </a:r>
          </a:p>
          <a:p>
            <a:pPr algn="l">
              <a:lnSpc>
                <a:spcPct val="100000"/>
              </a:lnSpc>
              <a:spcAft>
                <a:spcPct val="10000"/>
              </a:spcAft>
              <a:buClr>
                <a:schemeClr val="tx1"/>
              </a:buClr>
              <a:buFontTx/>
              <a:buNone/>
            </a:pPr>
            <a:r>
              <a:rPr lang="en-US" sz="1000" dirty="0" err="1" smtClean="0">
                <a:solidFill>
                  <a:schemeClr val="tx1"/>
                </a:solidFill>
              </a:rPr>
              <a:t>Dipl</a:t>
            </a:r>
            <a:r>
              <a:rPr lang="en-US" sz="1000" dirty="0" smtClean="0">
                <a:solidFill>
                  <a:schemeClr val="tx1"/>
                </a:solidFill>
              </a:rPr>
              <a:t>-Inf. Robert Konrad</a:t>
            </a:r>
          </a:p>
        </p:txBody>
      </p:sp>
      <p:pic>
        <p:nvPicPr>
          <p:cNvPr id="8194" name="Picture 2" descr="http://www.next-gamer.de/wp-content/uploads/2014/07/Grim-Fandan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335" y="2636912"/>
            <a:ext cx="5504612"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SCUMM – </a:t>
            </a:r>
            <a:r>
              <a:rPr lang="en-US" dirty="0"/>
              <a:t>Script Creation Utility for Maniac </a:t>
            </a:r>
            <a:r>
              <a:rPr lang="en-US" dirty="0" smtClean="0"/>
              <a:t>Mansion</a:t>
            </a:r>
          </a:p>
          <a:p>
            <a:pPr lvl="1"/>
            <a:r>
              <a:rPr lang="en-US" dirty="0" smtClean="0"/>
              <a:t>1987</a:t>
            </a:r>
          </a:p>
          <a:p>
            <a:pPr lvl="1"/>
            <a:r>
              <a:rPr lang="en-US" dirty="0" smtClean="0"/>
              <a:t>Created by </a:t>
            </a:r>
            <a:r>
              <a:rPr lang="en-US" dirty="0" err="1" smtClean="0"/>
              <a:t>Lucasfilm</a:t>
            </a:r>
            <a:r>
              <a:rPr lang="en-US" dirty="0" smtClean="0"/>
              <a:t> Games for… Maniac Mansion</a:t>
            </a:r>
          </a:p>
          <a:p>
            <a:pPr lvl="1"/>
            <a:endParaRPr lang="en-US" dirty="0" smtClean="0"/>
          </a:p>
          <a:p>
            <a:pPr marL="180975" lvl="1" indent="0">
              <a:buNone/>
            </a:pPr>
            <a:r>
              <a:rPr lang="en-US" sz="1200" b="1" dirty="0">
                <a:latin typeface="Courier New" panose="02070309020205020404" pitchFamily="49" charset="0"/>
                <a:cs typeface="Courier New" panose="02070309020205020404" pitchFamily="49" charset="0"/>
              </a:rPr>
              <a:t>cut-scene {</a:t>
            </a: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    actor nurse-</a:t>
            </a:r>
            <a:r>
              <a:rPr lang="en-US" sz="1200" b="1" dirty="0" err="1">
                <a:latin typeface="Courier New" panose="02070309020205020404" pitchFamily="49" charset="0"/>
                <a:cs typeface="Courier New" panose="02070309020205020404" pitchFamily="49" charset="0"/>
              </a:rPr>
              <a:t>edna</a:t>
            </a:r>
            <a:r>
              <a:rPr lang="en-US" sz="1200" b="1" dirty="0">
                <a:latin typeface="Courier New" panose="02070309020205020404" pitchFamily="49" charset="0"/>
                <a:cs typeface="Courier New" panose="02070309020205020404" pitchFamily="49" charset="0"/>
              </a:rPr>
              <a:t> in-room </a:t>
            </a:r>
            <a:r>
              <a:rPr lang="en-US" sz="1200" b="1" dirty="0" err="1">
                <a:latin typeface="Courier New" panose="02070309020205020404" pitchFamily="49" charset="0"/>
                <a:cs typeface="Courier New" panose="02070309020205020404" pitchFamily="49" charset="0"/>
              </a:rPr>
              <a:t>edna</a:t>
            </a:r>
            <a:r>
              <a:rPr lang="en-US" sz="1200" b="1" dirty="0">
                <a:latin typeface="Courier New" panose="02070309020205020404" pitchFamily="49" charset="0"/>
                <a:cs typeface="Courier New" panose="02070309020205020404" pitchFamily="49" charset="0"/>
              </a:rPr>
              <a:t>-bedroom at 60,20</a:t>
            </a:r>
          </a:p>
          <a:p>
            <a:pPr marL="180975" lvl="1" indent="0">
              <a:buNone/>
            </a:pPr>
            <a:r>
              <a:rPr lang="en-US" sz="1200" b="1" dirty="0">
                <a:latin typeface="Courier New" panose="02070309020205020404" pitchFamily="49" charset="0"/>
                <a:cs typeface="Courier New" panose="02070309020205020404" pitchFamily="49" charset="0"/>
              </a:rPr>
              <a:t>    camera-follow nurse-</a:t>
            </a:r>
            <a:r>
              <a:rPr lang="en-US" sz="1200" b="1" dirty="0" err="1">
                <a:latin typeface="Courier New" panose="02070309020205020404" pitchFamily="49" charset="0"/>
                <a:cs typeface="Courier New" panose="02070309020205020404" pitchFamily="49" charset="0"/>
              </a:rPr>
              <a:t>edna</a:t>
            </a:r>
            <a:endParaRPr lang="en-US" sz="1200" b="1" dirty="0">
              <a:latin typeface="Courier New" panose="02070309020205020404" pitchFamily="49" charset="0"/>
              <a:cs typeface="Courier New" panose="02070309020205020404" pitchFamily="49" charset="0"/>
            </a:endParaRPr>
          </a:p>
          <a:p>
            <a:pPr marL="180975" lvl="1" indent="0">
              <a:buNone/>
            </a:pPr>
            <a:r>
              <a:rPr lang="en-US" sz="1200" b="1" dirty="0">
                <a:latin typeface="Courier New" panose="02070309020205020404" pitchFamily="49" charset="0"/>
                <a:cs typeface="Courier New" panose="02070309020205020404" pitchFamily="49" charset="0"/>
              </a:rPr>
              <a:t>    actor nurse-</a:t>
            </a:r>
            <a:r>
              <a:rPr lang="en-US" sz="1200" b="1" dirty="0" err="1">
                <a:latin typeface="Courier New" panose="02070309020205020404" pitchFamily="49" charset="0"/>
                <a:cs typeface="Courier New" panose="02070309020205020404" pitchFamily="49" charset="0"/>
              </a:rPr>
              <a:t>edna</a:t>
            </a:r>
            <a:r>
              <a:rPr lang="en-US" sz="1200" b="1" dirty="0">
                <a:latin typeface="Courier New" panose="02070309020205020404" pitchFamily="49" charset="0"/>
                <a:cs typeface="Courier New" panose="02070309020205020404" pitchFamily="49" charset="0"/>
              </a:rPr>
              <a:t> walk-to 30,20</a:t>
            </a:r>
          </a:p>
          <a:p>
            <a:pPr marL="180975" lvl="1" indent="0">
              <a:buNone/>
            </a:pPr>
            <a:r>
              <a:rPr lang="en-US" sz="1200" b="1" dirty="0">
                <a:latin typeface="Courier New" panose="02070309020205020404" pitchFamily="49" charset="0"/>
                <a:cs typeface="Courier New" panose="02070309020205020404" pitchFamily="49" charset="0"/>
              </a:rPr>
              <a:t>    wait-for-actor nurse-</a:t>
            </a:r>
            <a:r>
              <a:rPr lang="en-US" sz="1200" b="1" dirty="0" err="1">
                <a:latin typeface="Courier New" panose="02070309020205020404" pitchFamily="49" charset="0"/>
                <a:cs typeface="Courier New" panose="02070309020205020404" pitchFamily="49" charset="0"/>
              </a:rPr>
              <a:t>edna</a:t>
            </a:r>
            <a:endParaRPr lang="en-US" sz="1200" b="1" dirty="0">
              <a:latin typeface="Courier New" panose="02070309020205020404" pitchFamily="49" charset="0"/>
              <a:cs typeface="Courier New" panose="02070309020205020404" pitchFamily="49" charset="0"/>
            </a:endParaRPr>
          </a:p>
          <a:p>
            <a:pPr marL="180975" lvl="1" indent="0">
              <a:buNone/>
            </a:pPr>
            <a:r>
              <a:rPr lang="en-US" sz="1200" b="1" dirty="0">
                <a:latin typeface="Courier New" panose="02070309020205020404" pitchFamily="49" charset="0"/>
                <a:cs typeface="Courier New" panose="02070309020205020404" pitchFamily="49" charset="0"/>
              </a:rPr>
              <a:t>    say-line nurse-</a:t>
            </a:r>
            <a:r>
              <a:rPr lang="en-US" sz="1200" b="1" dirty="0" err="1">
                <a:latin typeface="Courier New" panose="02070309020205020404" pitchFamily="49" charset="0"/>
                <a:cs typeface="Courier New" panose="02070309020205020404" pitchFamily="49" charset="0"/>
              </a:rPr>
              <a:t>edna</a:t>
            </a:r>
            <a:r>
              <a:rPr lang="en-US" sz="1200" b="1" dirty="0">
                <a:latin typeface="Courier New" panose="02070309020205020404" pitchFamily="49" charset="0"/>
                <a:cs typeface="Courier New" panose="02070309020205020404" pitchFamily="49" charset="0"/>
              </a:rPr>
              <a:t> "WHATS'S YOUR POINT ED!!!"</a:t>
            </a:r>
          </a:p>
          <a:p>
            <a:pPr marL="180975" lvl="1" indent="0">
              <a:buNone/>
            </a:pPr>
            <a:r>
              <a:rPr lang="en-US" sz="1200" b="1" dirty="0">
                <a:latin typeface="Courier New" panose="02070309020205020404" pitchFamily="49" charset="0"/>
                <a:cs typeface="Courier New" panose="02070309020205020404" pitchFamily="49" charset="0"/>
              </a:rPr>
              <a:t>    wait-for-talking nurse-</a:t>
            </a:r>
            <a:r>
              <a:rPr lang="en-US" sz="1200" b="1" dirty="0" err="1">
                <a:latin typeface="Courier New" panose="02070309020205020404" pitchFamily="49" charset="0"/>
                <a:cs typeface="Courier New" panose="02070309020205020404" pitchFamily="49" charset="0"/>
              </a:rPr>
              <a:t>edna</a:t>
            </a:r>
            <a:endParaRPr lang="en-US" sz="1200" b="1" dirty="0">
              <a:latin typeface="Courier New" panose="02070309020205020404" pitchFamily="49" charset="0"/>
              <a:cs typeface="Courier New" panose="02070309020205020404" pitchFamily="49" charset="0"/>
            </a:endParaRP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a:t>
            </a:r>
            <a:endParaRPr lang="en-US" sz="1200" b="1" dirty="0" smtClean="0">
              <a:latin typeface="Courier New" panose="02070309020205020404" pitchFamily="49" charset="0"/>
              <a:cs typeface="Courier New" panose="02070309020205020404" pitchFamily="49" charset="0"/>
            </a:endParaRPr>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History</a:t>
            </a:r>
            <a:endParaRPr lang="de-DE" dirty="0"/>
          </a:p>
        </p:txBody>
      </p:sp>
      <p:pic>
        <p:nvPicPr>
          <p:cNvPr id="1026" name="Picture 2" descr="http://upload.wikimedia.org/wikipedia/en/5/5e/Maniac_Mansion_art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348880"/>
            <a:ext cx="24384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18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Action Code Script</a:t>
            </a:r>
          </a:p>
          <a:p>
            <a:pPr lvl="1"/>
            <a:r>
              <a:rPr lang="de-DE" dirty="0" smtClean="0"/>
              <a:t>1995</a:t>
            </a:r>
          </a:p>
          <a:p>
            <a:pPr lvl="1"/>
            <a:r>
              <a:rPr lang="de-DE" dirty="0" err="1" smtClean="0"/>
              <a:t>Created</a:t>
            </a:r>
            <a:r>
              <a:rPr lang="de-DE" dirty="0" smtClean="0"/>
              <a:t> </a:t>
            </a:r>
            <a:r>
              <a:rPr lang="de-DE" dirty="0" err="1" smtClean="0"/>
              <a:t>by</a:t>
            </a:r>
            <a:r>
              <a:rPr lang="de-DE" dirty="0" smtClean="0"/>
              <a:t> Raven Software </a:t>
            </a:r>
            <a:r>
              <a:rPr lang="de-DE" dirty="0" err="1" smtClean="0"/>
              <a:t>for</a:t>
            </a:r>
            <a:r>
              <a:rPr lang="de-DE" dirty="0" smtClean="0"/>
              <a:t> Hexen, </a:t>
            </a:r>
            <a:r>
              <a:rPr lang="de-DE" dirty="0" err="1" smtClean="0"/>
              <a:t>extending</a:t>
            </a:r>
            <a:r>
              <a:rPr lang="de-DE" dirty="0" smtClean="0"/>
              <a:t> </a:t>
            </a:r>
            <a:r>
              <a:rPr lang="de-DE" dirty="0" err="1" smtClean="0"/>
              <a:t>the</a:t>
            </a:r>
            <a:r>
              <a:rPr lang="de-DE" dirty="0" smtClean="0"/>
              <a:t> original </a:t>
            </a:r>
            <a:r>
              <a:rPr lang="de-DE" dirty="0" err="1" smtClean="0"/>
              <a:t>Doom</a:t>
            </a:r>
            <a:r>
              <a:rPr lang="de-DE" dirty="0" smtClean="0"/>
              <a:t> </a:t>
            </a:r>
            <a:r>
              <a:rPr lang="de-DE" dirty="0" err="1" smtClean="0"/>
              <a:t>engine</a:t>
            </a:r>
            <a:endParaRPr lang="de-DE" dirty="0" smtClean="0"/>
          </a:p>
          <a:p>
            <a:pPr lvl="1"/>
            <a:r>
              <a:rPr lang="de-DE" dirty="0" err="1" smtClean="0"/>
              <a:t>Allowed</a:t>
            </a:r>
            <a:r>
              <a:rPr lang="de-DE" dirty="0" smtClean="0"/>
              <a:t> </a:t>
            </a:r>
            <a:r>
              <a:rPr lang="de-DE" dirty="0" err="1" smtClean="0"/>
              <a:t>scripting</a:t>
            </a:r>
            <a:r>
              <a:rPr lang="de-DE" dirty="0" smtClean="0"/>
              <a:t> </a:t>
            </a:r>
            <a:r>
              <a:rPr lang="de-DE" dirty="0" err="1" smtClean="0"/>
              <a:t>events</a:t>
            </a:r>
            <a:r>
              <a:rPr lang="de-DE" dirty="0" smtClean="0"/>
              <a:t> </a:t>
            </a:r>
            <a:r>
              <a:rPr lang="de-DE" dirty="0" err="1" smtClean="0"/>
              <a:t>during</a:t>
            </a:r>
            <a:r>
              <a:rPr lang="de-DE" dirty="0" smtClean="0"/>
              <a:t> a </a:t>
            </a:r>
            <a:r>
              <a:rPr lang="de-DE" dirty="0" err="1" smtClean="0"/>
              <a:t>level</a:t>
            </a:r>
            <a:endParaRPr lang="de-DE" dirty="0" smtClean="0"/>
          </a:p>
          <a:p>
            <a:pPr lvl="1"/>
            <a:endParaRPr lang="de-DE" dirty="0"/>
          </a:p>
          <a:p>
            <a:pPr marL="180975" lvl="1" indent="0">
              <a:buNone/>
            </a:pPr>
            <a:r>
              <a:rPr lang="en-US" sz="1200" b="1" dirty="0">
                <a:latin typeface="Courier New" panose="02070309020205020404" pitchFamily="49" charset="0"/>
                <a:cs typeface="Courier New" panose="02070309020205020404" pitchFamily="49" charset="0"/>
              </a:rPr>
              <a:t>SCRIPT 4 (void)</a:t>
            </a:r>
          </a:p>
          <a:p>
            <a:pPr marL="180975" lvl="1" indent="0">
              <a:buNone/>
            </a:pPr>
            <a:r>
              <a:rPr lang="en-US" sz="1200" b="1" dirty="0">
                <a:latin typeface="Courier New" panose="02070309020205020404" pitchFamily="49" charset="0"/>
                <a:cs typeface="Courier New" panose="02070309020205020404" pitchFamily="49" charset="0"/>
              </a:rPr>
              <a:t>{</a:t>
            </a:r>
          </a:p>
          <a:p>
            <a:pPr marL="180975" lvl="1" indent="0">
              <a:buNone/>
            </a:pPr>
            <a:r>
              <a:rPr lang="en-US" sz="1200" b="1" dirty="0">
                <a:latin typeface="Courier New" panose="02070309020205020404" pitchFamily="49" charset="0"/>
                <a:cs typeface="Courier New" panose="02070309020205020404" pitchFamily="49" charset="0"/>
              </a:rPr>
              <a:t>  suspend;</a:t>
            </a:r>
          </a:p>
          <a:p>
            <a:pPr marL="180975" lvl="1" indent="0">
              <a:buNone/>
            </a:pPr>
            <a:r>
              <a:rPr lang="en-US" sz="1200" b="1" dirty="0">
                <a:latin typeface="Courier New" panose="02070309020205020404" pitchFamily="49" charset="0"/>
                <a:cs typeface="Courier New" panose="02070309020205020404" pitchFamily="49" charset="0"/>
              </a:rPr>
              <a:t>  suspend; // The statements "absorb" the effect of the two first toggles, whichever they are</a:t>
            </a:r>
          </a:p>
          <a:p>
            <a:pPr marL="180975" lvl="1"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ambientsound</a:t>
            </a:r>
            <a:r>
              <a:rPr lang="en-US" sz="1200" b="1" dirty="0">
                <a:latin typeface="Courier New" panose="02070309020205020404" pitchFamily="49" charset="0"/>
                <a:cs typeface="Courier New" panose="02070309020205020404" pitchFamily="49" charset="0"/>
              </a:rPr>
              <a:t>("Chat",127); </a:t>
            </a:r>
          </a:p>
          <a:p>
            <a:pPr marL="180975" lvl="1"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printbold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s:"SEQUENCE</a:t>
            </a:r>
            <a:r>
              <a:rPr lang="en-US" sz="1200" b="1" dirty="0">
                <a:latin typeface="Courier New" panose="02070309020205020404" pitchFamily="49" charset="0"/>
                <a:cs typeface="Courier New" panose="02070309020205020404" pitchFamily="49" charset="0"/>
              </a:rPr>
              <a:t> COMPLETED!");</a:t>
            </a:r>
          </a:p>
          <a:p>
            <a:pPr marL="180975" lvl="1" indent="0">
              <a:buNone/>
            </a:pPr>
            <a:r>
              <a:rPr lang="en-US" sz="1200" b="1" dirty="0">
                <a:latin typeface="Courier New" panose="02070309020205020404" pitchFamily="49" charset="0"/>
                <a:cs typeface="Courier New" panose="02070309020205020404" pitchFamily="49" charset="0"/>
              </a:rPr>
              <a:t>}</a:t>
            </a:r>
            <a:endParaRPr lang="de-DE" sz="1200" b="1" dirty="0" smtClean="0">
              <a:latin typeface="Courier New" panose="02070309020205020404" pitchFamily="49" charset="0"/>
              <a:cs typeface="Courier New" panose="02070309020205020404" pitchFamily="49" charset="0"/>
            </a:endParaRPr>
          </a:p>
        </p:txBody>
      </p:sp>
      <p:sp>
        <p:nvSpPr>
          <p:cNvPr id="3" name="Fußzeilenplatzhalter 2"/>
          <p:cNvSpPr>
            <a:spLocks noGrp="1"/>
          </p:cNvSpPr>
          <p:nvPr>
            <p:ph type="ftr" sz="quarter" idx="10"/>
          </p:nvPr>
        </p:nvSpPr>
        <p:spPr/>
        <p:txBody>
          <a:bodyPr/>
          <a:lstStyle/>
          <a:p>
            <a:pPr>
              <a:defRPr/>
            </a:pPr>
            <a:endParaRPr lang="de-DE" dirty="0" smtClean="0"/>
          </a:p>
          <a:p>
            <a:pPr>
              <a:defRPr/>
            </a:pPr>
            <a:endParaRPr lang="de-DE" dirty="0"/>
          </a:p>
        </p:txBody>
      </p:sp>
      <p:sp>
        <p:nvSpPr>
          <p:cNvPr id="4" name="Titel 3"/>
          <p:cNvSpPr>
            <a:spLocks noGrp="1"/>
          </p:cNvSpPr>
          <p:nvPr>
            <p:ph type="title"/>
          </p:nvPr>
        </p:nvSpPr>
        <p:spPr/>
        <p:txBody>
          <a:bodyPr/>
          <a:lstStyle/>
          <a:p>
            <a:r>
              <a:rPr lang="de-DE" dirty="0" err="1" smtClean="0"/>
              <a:t>History</a:t>
            </a:r>
            <a:endParaRPr lang="de-DE" dirty="0"/>
          </a:p>
        </p:txBody>
      </p:sp>
      <p:pic>
        <p:nvPicPr>
          <p:cNvPr id="4098" name="Picture 2" descr="Hexen: Beyond Heretic DOS Fron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132856"/>
            <a:ext cx="2966385" cy="348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1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err="1" smtClean="0"/>
              <a:t>QuakeC</a:t>
            </a:r>
            <a:endParaRPr lang="de-DE" dirty="0" smtClean="0"/>
          </a:p>
          <a:p>
            <a:pPr lvl="1"/>
            <a:r>
              <a:rPr lang="de-DE" dirty="0" smtClean="0"/>
              <a:t>1996</a:t>
            </a:r>
          </a:p>
          <a:p>
            <a:pPr lvl="1"/>
            <a:r>
              <a:rPr lang="de-DE" dirty="0" err="1" smtClean="0"/>
              <a:t>Created</a:t>
            </a:r>
            <a:r>
              <a:rPr lang="de-DE" dirty="0" smtClean="0"/>
              <a:t> </a:t>
            </a:r>
            <a:r>
              <a:rPr lang="de-DE" dirty="0" err="1" smtClean="0"/>
              <a:t>by</a:t>
            </a:r>
            <a:r>
              <a:rPr lang="de-DE" dirty="0" smtClean="0"/>
              <a:t> </a:t>
            </a:r>
            <a:r>
              <a:rPr lang="de-DE" dirty="0" err="1" smtClean="0"/>
              <a:t>id</a:t>
            </a:r>
            <a:r>
              <a:rPr lang="de-DE" dirty="0" smtClean="0"/>
              <a:t> Software </a:t>
            </a:r>
            <a:r>
              <a:rPr lang="de-DE" dirty="0" err="1" smtClean="0"/>
              <a:t>to</a:t>
            </a:r>
            <a:r>
              <a:rPr lang="de-DE" dirty="0" smtClean="0"/>
              <a:t> </a:t>
            </a:r>
            <a:r>
              <a:rPr lang="de-DE" dirty="0" err="1" smtClean="0"/>
              <a:t>control</a:t>
            </a:r>
            <a:r>
              <a:rPr lang="de-DE" dirty="0" smtClean="0"/>
              <a:t> Quake</a:t>
            </a:r>
          </a:p>
          <a:p>
            <a:pPr lvl="1"/>
            <a:endParaRPr lang="de-DE" dirty="0"/>
          </a:p>
          <a:p>
            <a:pPr lvl="1"/>
            <a:endParaRPr lang="de-DE" dirty="0" smtClean="0"/>
          </a:p>
          <a:p>
            <a:pPr marL="180975" lvl="1" indent="0">
              <a:buNone/>
            </a:pPr>
            <a:r>
              <a:rPr lang="en-US" sz="1200" b="1" dirty="0">
                <a:latin typeface="Courier New" panose="02070309020205020404" pitchFamily="49" charset="0"/>
                <a:cs typeface="Courier New" panose="02070309020205020404" pitchFamily="49" charset="0"/>
              </a:rPr>
              <a:t>void (float v) </a:t>
            </a:r>
            <a:r>
              <a:rPr lang="en-US" sz="1200" b="1" dirty="0" err="1">
                <a:latin typeface="Courier New" panose="02070309020205020404" pitchFamily="49" charset="0"/>
                <a:cs typeface="Courier New" panose="02070309020205020404" pitchFamily="49" charset="0"/>
              </a:rPr>
              <a:t>ai_berserk</a:t>
            </a: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a:t>
            </a:r>
          </a:p>
          <a:p>
            <a:pPr marL="180975" lvl="1" indent="0">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self.health</a:t>
            </a:r>
            <a:r>
              <a:rPr lang="en-US" sz="1200" b="1" dirty="0">
                <a:latin typeface="Courier New" panose="02070309020205020404" pitchFamily="49" charset="0"/>
                <a:cs typeface="Courier New" panose="02070309020205020404" pitchFamily="49" charset="0"/>
              </a:rPr>
              <a:t> &gt; 25)</a:t>
            </a: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ai_run</a:t>
            </a:r>
            <a:r>
              <a:rPr lang="en-US" sz="1200" b="1" dirty="0">
                <a:latin typeface="Courier New" panose="02070309020205020404" pitchFamily="49" charset="0"/>
                <a:cs typeface="Courier New" panose="02070309020205020404" pitchFamily="49" charset="0"/>
              </a:rPr>
              <a:t> (v);</a:t>
            </a: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  else</a:t>
            </a: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ai_run</a:t>
            </a:r>
            <a:r>
              <a:rPr lang="en-US" sz="1200" b="1" dirty="0">
                <a:latin typeface="Courier New" panose="02070309020205020404" pitchFamily="49" charset="0"/>
                <a:cs typeface="Courier New" panose="02070309020205020404" pitchFamily="49" charset="0"/>
              </a:rPr>
              <a:t> (v * 1.5); // adjust to your taste</a:t>
            </a:r>
          </a:p>
          <a:p>
            <a:pPr marL="180975" lvl="1"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self.nextthink</a:t>
            </a:r>
            <a:r>
              <a:rPr lang="en-US" sz="1200" b="1" dirty="0">
                <a:latin typeface="Courier New" panose="02070309020205020404" pitchFamily="49" charset="0"/>
                <a:cs typeface="Courier New" panose="02070309020205020404" pitchFamily="49" charset="0"/>
              </a:rPr>
              <a:t> = time + 0.075; // adjust to your taste</a:t>
            </a:r>
          </a:p>
          <a:p>
            <a:pPr marL="180975" lvl="1" indent="0">
              <a:buNone/>
            </a:pPr>
            <a:r>
              <a:rPr lang="en-US" sz="1200" b="1" dirty="0">
                <a:latin typeface="Courier New" panose="02070309020205020404" pitchFamily="49" charset="0"/>
                <a:cs typeface="Courier New" panose="02070309020205020404" pitchFamily="49" charset="0"/>
              </a:rPr>
              <a:t>  }</a:t>
            </a:r>
          </a:p>
          <a:p>
            <a:pPr marL="180975" lvl="1" indent="0">
              <a:buNone/>
            </a:pPr>
            <a:r>
              <a:rPr lang="en-US" sz="1200" b="1" dirty="0">
                <a:latin typeface="Courier New" panose="02070309020205020404" pitchFamily="49" charset="0"/>
                <a:cs typeface="Courier New" panose="02070309020205020404" pitchFamily="49" charset="0"/>
              </a:rPr>
              <a:t>};</a:t>
            </a:r>
            <a:endParaRPr lang="de-DE" sz="1200" b="1" dirty="0">
              <a:latin typeface="Courier New" panose="02070309020205020404" pitchFamily="49" charset="0"/>
              <a:cs typeface="Courier New" panose="02070309020205020404" pitchFamily="49" charset="0"/>
            </a:endParaRP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History</a:t>
            </a:r>
            <a:endParaRPr lang="de-DE" dirty="0"/>
          </a:p>
        </p:txBody>
      </p:sp>
      <p:pic>
        <p:nvPicPr>
          <p:cNvPr id="5122" name="Picture 2" descr="http://agentpalmer.com/wp-content/uploads/2012/06/Quake-1-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060848"/>
            <a:ext cx="3165443"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11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smtClean="0"/>
              <a:t>UnrealScript</a:t>
            </a:r>
            <a:endParaRPr lang="de-DE" dirty="0" smtClean="0"/>
          </a:p>
          <a:p>
            <a:pPr lvl="1"/>
            <a:r>
              <a:rPr lang="de-DE" dirty="0" err="1" smtClean="0"/>
              <a:t>Developed</a:t>
            </a:r>
            <a:r>
              <a:rPr lang="de-DE" dirty="0" smtClean="0"/>
              <a:t> in 1998 </a:t>
            </a:r>
            <a:r>
              <a:rPr lang="de-DE" dirty="0" err="1" smtClean="0"/>
              <a:t>for</a:t>
            </a:r>
            <a:r>
              <a:rPr lang="de-DE" dirty="0" smtClean="0"/>
              <a:t> </a:t>
            </a:r>
            <a:r>
              <a:rPr lang="de-DE" dirty="0" err="1" smtClean="0"/>
              <a:t>the</a:t>
            </a:r>
            <a:r>
              <a:rPr lang="de-DE" dirty="0" smtClean="0"/>
              <a:t> </a:t>
            </a:r>
            <a:r>
              <a:rPr lang="de-DE" dirty="0" err="1" smtClean="0"/>
              <a:t>first</a:t>
            </a:r>
            <a:r>
              <a:rPr lang="de-DE" dirty="0" smtClean="0"/>
              <a:t> Unreal</a:t>
            </a:r>
          </a:p>
          <a:p>
            <a:pPr lvl="1"/>
            <a:endParaRPr lang="de-DE" dirty="0" smtClean="0"/>
          </a:p>
          <a:p>
            <a:endParaRPr lang="de-DE" dirty="0"/>
          </a:p>
          <a:p>
            <a:r>
              <a:rPr lang="de-DE" dirty="0" smtClean="0"/>
              <a:t>Can </a:t>
            </a:r>
            <a:r>
              <a:rPr lang="de-DE" dirty="0" err="1" smtClean="0"/>
              <a:t>extend</a:t>
            </a:r>
            <a:r>
              <a:rPr lang="de-DE" dirty="0" smtClean="0"/>
              <a:t> </a:t>
            </a:r>
            <a:r>
              <a:rPr lang="de-DE" dirty="0" err="1" smtClean="0"/>
              <a:t>the</a:t>
            </a:r>
            <a:r>
              <a:rPr lang="de-DE" dirty="0" smtClean="0"/>
              <a:t> </a:t>
            </a:r>
            <a:r>
              <a:rPr lang="de-DE" dirty="0" err="1" smtClean="0"/>
              <a:t>class</a:t>
            </a:r>
            <a:r>
              <a:rPr lang="de-DE" dirty="0" smtClean="0"/>
              <a:t> </a:t>
            </a:r>
            <a:r>
              <a:rPr lang="de-DE" dirty="0" err="1" smtClean="0"/>
              <a:t>hierarchy</a:t>
            </a:r>
            <a:r>
              <a:rPr lang="de-DE" dirty="0" smtClean="0"/>
              <a:t> </a:t>
            </a:r>
            <a:r>
              <a:rPr lang="de-DE" dirty="0" err="1" smtClean="0"/>
              <a:t>of</a:t>
            </a:r>
            <a:r>
              <a:rPr lang="de-DE" dirty="0" smtClean="0"/>
              <a:t> Unreal</a:t>
            </a:r>
          </a:p>
          <a:p>
            <a:endParaRPr lang="de-DE" dirty="0"/>
          </a:p>
          <a:p>
            <a:endParaRPr lang="de-DE" dirty="0"/>
          </a:p>
          <a:p>
            <a:r>
              <a:rPr lang="de-DE" sz="1500" dirty="0" err="1">
                <a:latin typeface="Courier New" panose="02070309020205020404" pitchFamily="49" charset="0"/>
                <a:cs typeface="Courier New" panose="02070309020205020404" pitchFamily="49" charset="0"/>
              </a:rPr>
              <a:t>class</a:t>
            </a:r>
            <a:r>
              <a:rPr lang="de-DE" sz="1500" dirty="0">
                <a:latin typeface="Courier New" panose="02070309020205020404" pitchFamily="49" charset="0"/>
                <a:cs typeface="Courier New" panose="02070309020205020404" pitchFamily="49" charset="0"/>
              </a:rPr>
              <a:t> </a:t>
            </a:r>
            <a:r>
              <a:rPr lang="de-DE" sz="1500" dirty="0" err="1">
                <a:latin typeface="Courier New" panose="02070309020205020404" pitchFamily="49" charset="0"/>
                <a:cs typeface="Courier New" panose="02070309020205020404" pitchFamily="49" charset="0"/>
              </a:rPr>
              <a:t>HappyHUD</a:t>
            </a:r>
            <a:r>
              <a:rPr lang="de-DE" sz="1500" dirty="0">
                <a:latin typeface="Courier New" panose="02070309020205020404" pitchFamily="49" charset="0"/>
                <a:cs typeface="Courier New" panose="02070309020205020404" pitchFamily="49" charset="0"/>
              </a:rPr>
              <a:t> </a:t>
            </a:r>
            <a:r>
              <a:rPr lang="de-DE" sz="1500" dirty="0" err="1">
                <a:latin typeface="Courier New" panose="02070309020205020404" pitchFamily="49" charset="0"/>
                <a:cs typeface="Courier New" panose="02070309020205020404" pitchFamily="49" charset="0"/>
              </a:rPr>
              <a:t>extends</a:t>
            </a:r>
            <a:r>
              <a:rPr lang="de-DE" sz="1500" dirty="0">
                <a:latin typeface="Courier New" panose="02070309020205020404" pitchFamily="49" charset="0"/>
                <a:cs typeface="Courier New" panose="02070309020205020404" pitchFamily="49" charset="0"/>
              </a:rPr>
              <a:t> HUD</a:t>
            </a:r>
          </a:p>
          <a:p>
            <a:r>
              <a:rPr lang="de-DE" sz="1500" dirty="0">
                <a:latin typeface="Courier New" panose="02070309020205020404" pitchFamily="49" charset="0"/>
                <a:cs typeface="Courier New" panose="02070309020205020404" pitchFamily="49" charset="0"/>
              </a:rPr>
              <a:t>        </a:t>
            </a:r>
            <a:r>
              <a:rPr lang="de-DE" sz="1500" dirty="0" err="1">
                <a:latin typeface="Courier New" panose="02070309020205020404" pitchFamily="49" charset="0"/>
                <a:cs typeface="Courier New" panose="02070309020205020404" pitchFamily="49" charset="0"/>
              </a:rPr>
              <a:t>config</a:t>
            </a:r>
            <a:r>
              <a:rPr lang="de-DE" sz="1500" dirty="0">
                <a:latin typeface="Courier New" panose="02070309020205020404" pitchFamily="49" charset="0"/>
                <a:cs typeface="Courier New" panose="02070309020205020404" pitchFamily="49" charset="0"/>
              </a:rPr>
              <a:t>(Game);</a:t>
            </a:r>
          </a:p>
          <a:p>
            <a:endParaRPr lang="de-DE" sz="1500" dirty="0" smtClean="0">
              <a:latin typeface="Courier New" panose="02070309020205020404" pitchFamily="49" charset="0"/>
              <a:cs typeface="Courier New" panose="02070309020205020404" pitchFamily="49" charset="0"/>
            </a:endParaRPr>
          </a:p>
          <a:p>
            <a:r>
              <a:rPr lang="de-DE" sz="1500" dirty="0" smtClean="0">
                <a:latin typeface="Courier New" panose="02070309020205020404" pitchFamily="49" charset="0"/>
                <a:cs typeface="Courier New" panose="02070309020205020404" pitchFamily="49" charset="0"/>
              </a:rPr>
              <a:t>//VARS</a:t>
            </a:r>
          </a:p>
          <a:p>
            <a:r>
              <a:rPr lang="de-DE" sz="1500" dirty="0" err="1" smtClean="0">
                <a:latin typeface="Courier New" panose="02070309020205020404" pitchFamily="49" charset="0"/>
                <a:cs typeface="Courier New" panose="02070309020205020404" pitchFamily="49" charset="0"/>
              </a:rPr>
              <a:t>var</a:t>
            </a:r>
            <a:r>
              <a:rPr lang="de-DE" sz="1500" dirty="0" smtClean="0">
                <a:latin typeface="Courier New" panose="02070309020205020404" pitchFamily="49" charset="0"/>
                <a:cs typeface="Courier New" panose="02070309020205020404" pitchFamily="49" charset="0"/>
              </a:rPr>
              <a:t> String </a:t>
            </a:r>
            <a:r>
              <a:rPr lang="de-DE" sz="1500" dirty="0" err="1" smtClean="0">
                <a:latin typeface="Courier New" panose="02070309020205020404" pitchFamily="49" charset="0"/>
                <a:cs typeface="Courier New" panose="02070309020205020404" pitchFamily="49" charset="0"/>
              </a:rPr>
              <a:t>joyMessage</a:t>
            </a:r>
            <a:r>
              <a:rPr lang="de-DE" sz="1500" dirty="0" smtClean="0">
                <a:latin typeface="Courier New" panose="02070309020205020404" pitchFamily="49" charset="0"/>
                <a:cs typeface="Courier New" panose="02070309020205020404" pitchFamily="49" charset="0"/>
              </a:rPr>
              <a:t>;</a:t>
            </a:r>
          </a:p>
          <a:p>
            <a:r>
              <a:rPr lang="de-DE" sz="1500" dirty="0" err="1" smtClean="0">
                <a:latin typeface="Courier New" panose="02070309020205020404" pitchFamily="49" charset="0"/>
                <a:cs typeface="Courier New" panose="02070309020205020404" pitchFamily="49" charset="0"/>
              </a:rPr>
              <a:t>var</a:t>
            </a:r>
            <a:r>
              <a:rPr lang="de-DE" sz="1500" dirty="0" smtClean="0">
                <a:latin typeface="Courier New" panose="02070309020205020404" pitchFamily="49" charset="0"/>
                <a:cs typeface="Courier New" panose="02070309020205020404" pitchFamily="49" charset="0"/>
              </a:rPr>
              <a:t> FONT </a:t>
            </a:r>
            <a:r>
              <a:rPr lang="de-DE" sz="1500" dirty="0" err="1" smtClean="0">
                <a:latin typeface="Courier New" panose="02070309020205020404" pitchFamily="49" charset="0"/>
                <a:cs typeface="Courier New" panose="02070309020205020404" pitchFamily="49" charset="0"/>
              </a:rPr>
              <a:t>joyFont</a:t>
            </a:r>
            <a:r>
              <a:rPr lang="de-DE" sz="1500" dirty="0" smtClean="0">
                <a:latin typeface="Courier New" panose="02070309020205020404" pitchFamily="49" charset="0"/>
                <a:cs typeface="Courier New" panose="02070309020205020404" pitchFamily="49" charset="0"/>
              </a:rPr>
              <a:t>;</a:t>
            </a:r>
          </a:p>
          <a:p>
            <a:endParaRPr lang="de-DE" sz="1500" dirty="0" smtClean="0">
              <a:latin typeface="Courier New" panose="02070309020205020404" pitchFamily="49" charset="0"/>
              <a:cs typeface="Courier New" panose="02070309020205020404" pitchFamily="49" charset="0"/>
            </a:endParaRPr>
          </a:p>
          <a:p>
            <a:r>
              <a:rPr lang="de-DE" sz="1500" dirty="0" smtClean="0">
                <a:latin typeface="Courier New" panose="02070309020205020404" pitchFamily="49" charset="0"/>
                <a:cs typeface="Courier New" panose="02070309020205020404" pitchFamily="49" charset="0"/>
              </a:rPr>
              <a:t>…</a:t>
            </a:r>
          </a:p>
          <a:p>
            <a:r>
              <a:rPr lang="de-DE" sz="1500" dirty="0" err="1" smtClean="0">
                <a:latin typeface="Courier New" panose="02070309020205020404" pitchFamily="49" charset="0"/>
                <a:cs typeface="Courier New" panose="02070309020205020404" pitchFamily="49" charset="0"/>
              </a:rPr>
              <a:t>function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DrawHUD</a:t>
            </a:r>
            <a:r>
              <a:rPr lang="de-DE" sz="1500" dirty="0" smtClean="0">
                <a:latin typeface="Courier New" panose="02070309020205020404" pitchFamily="49" charset="0"/>
                <a:cs typeface="Courier New" panose="02070309020205020404" pitchFamily="49" charset="0"/>
              </a:rPr>
              <a:t>()</a:t>
            </a:r>
          </a:p>
          <a:p>
            <a:r>
              <a:rPr lang="de-DE" sz="1500" dirty="0" smtClean="0">
                <a:latin typeface="Courier New" panose="02070309020205020404" pitchFamily="49" charset="0"/>
                <a:cs typeface="Courier New" panose="02070309020205020404" pitchFamily="49" charset="0"/>
              </a:rPr>
              <a:t>{</a:t>
            </a:r>
          </a:p>
          <a:p>
            <a:r>
              <a:rPr lang="de-DE" sz="1500" dirty="0" smtClean="0">
                <a:latin typeface="Courier New" panose="02070309020205020404" pitchFamily="49" charset="0"/>
                <a:cs typeface="Courier New" panose="02070309020205020404" pitchFamily="49" charset="0"/>
              </a:rPr>
              <a:t>		</a:t>
            </a: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local</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string</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StringMessage</a:t>
            </a:r>
            <a:r>
              <a:rPr lang="de-DE" sz="1500" dirty="0" smtClean="0">
                <a:latin typeface="Courier New" panose="02070309020205020404" pitchFamily="49" charset="0"/>
                <a:cs typeface="Courier New" panose="02070309020205020404" pitchFamily="49" charset="0"/>
              </a:rPr>
              <a:t>;</a:t>
            </a:r>
          </a:p>
          <a:p>
            <a:r>
              <a:rPr lang="de-DE" sz="1500" dirty="0" smtClean="0">
                <a:latin typeface="Courier New" panose="02070309020205020404" pitchFamily="49" charset="0"/>
                <a:cs typeface="Courier New" panose="02070309020205020404" pitchFamily="49" charset="0"/>
              </a:rPr>
              <a:t>		</a:t>
            </a: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projection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of</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ray</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hit</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location</a:t>
            </a:r>
            <a:endParaRPr lang="de-DE" sz="1500" dirty="0" smtClean="0">
              <a:latin typeface="Courier New" panose="02070309020205020404" pitchFamily="49" charset="0"/>
              <a:cs typeface="Courier New" panose="02070309020205020404" pitchFamily="49" charset="0"/>
            </a:endParaRP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local</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vector</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HitLocation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HitNormal</a:t>
            </a:r>
            <a:r>
              <a:rPr lang="de-DE" sz="1500" dirty="0" smtClean="0">
                <a:latin typeface="Courier New" panose="02070309020205020404" pitchFamily="49" charset="0"/>
                <a:cs typeface="Courier New" panose="02070309020205020404" pitchFamily="49" charset="0"/>
              </a:rPr>
              <a:t>;</a:t>
            </a:r>
          </a:p>
          <a:p>
            <a:r>
              <a:rPr lang="de-DE" sz="1500" dirty="0" smtClean="0">
                <a:latin typeface="Courier New" panose="02070309020205020404" pitchFamily="49" charset="0"/>
                <a:cs typeface="Courier New" panose="02070309020205020404" pitchFamily="49" charset="0"/>
              </a:rPr>
              <a:t>			</a:t>
            </a: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get</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origin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and</a:t>
            </a:r>
            <a:r>
              <a:rPr lang="de-DE" sz="1500" dirty="0" smtClean="0">
                <a:latin typeface="Courier New" panose="02070309020205020404" pitchFamily="49" charset="0"/>
                <a:cs typeface="Courier New" panose="02070309020205020404" pitchFamily="49" charset="0"/>
              </a:rPr>
              <a:t> dir</a:t>
            </a: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Canvas.DeProject</a:t>
            </a:r>
            <a:r>
              <a:rPr lang="de-DE" sz="1500" dirty="0" smtClean="0">
                <a:latin typeface="Courier New" panose="02070309020205020404" pitchFamily="49" charset="0"/>
                <a:cs typeface="Courier New" panose="02070309020205020404" pitchFamily="49" charset="0"/>
              </a:rPr>
              <a:t>(</a:t>
            </a:r>
            <a:r>
              <a:rPr lang="de-DE" sz="1500" dirty="0" err="1" smtClean="0">
                <a:latin typeface="Courier New" panose="02070309020205020404" pitchFamily="49" charset="0"/>
                <a:cs typeface="Courier New" panose="02070309020205020404" pitchFamily="49" charset="0"/>
              </a:rPr>
              <a:t>MousePosition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WorldOrigin</a:t>
            </a:r>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WorldDirection</a:t>
            </a:r>
            <a:r>
              <a:rPr lang="de-DE" sz="1500" dirty="0" smtClean="0">
                <a:latin typeface="Courier New" panose="02070309020205020404" pitchFamily="49" charset="0"/>
                <a:cs typeface="Courier New" panose="02070309020205020404" pitchFamily="49" charset="0"/>
              </a:rPr>
              <a:t>);</a:t>
            </a:r>
          </a:p>
          <a:p>
            <a:r>
              <a:rPr lang="de-DE" sz="1500" dirty="0" smtClean="0">
                <a:latin typeface="Courier New" panose="02070309020205020404" pitchFamily="49" charset="0"/>
                <a:cs typeface="Courier New" panose="02070309020205020404" pitchFamily="49" charset="0"/>
              </a:rPr>
              <a:t>		</a:t>
            </a:r>
          </a:p>
          <a:p>
            <a:r>
              <a:rPr lang="de-DE" sz="1500" dirty="0" smtClean="0">
                <a:latin typeface="Courier New" panose="02070309020205020404" pitchFamily="49" charset="0"/>
                <a:cs typeface="Courier New" panose="02070309020205020404" pitchFamily="49" charset="0"/>
              </a:rPr>
              <a:t>	</a:t>
            </a:r>
            <a:r>
              <a:rPr lang="de-DE" sz="1500" dirty="0" err="1" smtClean="0">
                <a:latin typeface="Courier New" panose="02070309020205020404" pitchFamily="49" charset="0"/>
                <a:cs typeface="Courier New" panose="02070309020205020404" pitchFamily="49" charset="0"/>
              </a:rPr>
              <a:t>StringMessage</a:t>
            </a:r>
            <a:r>
              <a:rPr lang="de-DE" sz="1500" dirty="0" smtClean="0">
                <a:latin typeface="Courier New" panose="02070309020205020404" pitchFamily="49" charset="0"/>
                <a:cs typeface="Courier New" panose="02070309020205020404" pitchFamily="49" charset="0"/>
              </a:rPr>
              <a:t> = "</a:t>
            </a:r>
            <a:r>
              <a:rPr lang="de-DE" sz="1500" dirty="0" err="1" smtClean="0">
                <a:latin typeface="Courier New" panose="02070309020205020404" pitchFamily="49" charset="0"/>
                <a:cs typeface="Courier New" panose="02070309020205020404" pitchFamily="49" charset="0"/>
              </a:rPr>
              <a:t>MouseX</a:t>
            </a:r>
            <a:r>
              <a:rPr lang="de-DE" sz="1500" dirty="0" smtClean="0">
                <a:latin typeface="Courier New" panose="02070309020205020404" pitchFamily="49" charset="0"/>
                <a:cs typeface="Courier New" panose="02070309020205020404" pitchFamily="49" charset="0"/>
              </a:rPr>
              <a:t>" @ </a:t>
            </a:r>
            <a:r>
              <a:rPr lang="de-DE" sz="1500" dirty="0" err="1" smtClean="0">
                <a:latin typeface="Courier New" panose="02070309020205020404" pitchFamily="49" charset="0"/>
                <a:cs typeface="Courier New" panose="02070309020205020404" pitchFamily="49" charset="0"/>
              </a:rPr>
              <a:t>MousePosition.X</a:t>
            </a:r>
            <a:r>
              <a:rPr lang="de-DE" sz="1500" dirty="0" smtClean="0">
                <a:latin typeface="Courier New" panose="02070309020205020404" pitchFamily="49" charset="0"/>
                <a:cs typeface="Courier New" panose="02070309020205020404" pitchFamily="49" charset="0"/>
              </a:rPr>
              <a:t> @ "</a:t>
            </a:r>
            <a:r>
              <a:rPr lang="de-DE" sz="1500" dirty="0" err="1" smtClean="0">
                <a:latin typeface="Courier New" panose="02070309020205020404" pitchFamily="49" charset="0"/>
                <a:cs typeface="Courier New" panose="02070309020205020404" pitchFamily="49" charset="0"/>
              </a:rPr>
              <a:t>MouseY</a:t>
            </a:r>
            <a:r>
              <a:rPr lang="de-DE" sz="1500" dirty="0" smtClean="0">
                <a:latin typeface="Courier New" panose="02070309020205020404" pitchFamily="49" charset="0"/>
                <a:cs typeface="Courier New" panose="02070309020205020404" pitchFamily="49" charset="0"/>
              </a:rPr>
              <a:t>" @ </a:t>
            </a:r>
            <a:r>
              <a:rPr lang="de-DE" sz="1500" dirty="0" err="1" smtClean="0">
                <a:latin typeface="Courier New" panose="02070309020205020404" pitchFamily="49" charset="0"/>
                <a:cs typeface="Courier New" panose="02070309020205020404" pitchFamily="49" charset="0"/>
              </a:rPr>
              <a:t>MousePosition.Y</a:t>
            </a:r>
            <a:r>
              <a:rPr lang="de-DE" sz="1500" dirty="0" smtClean="0">
                <a:latin typeface="Courier New" panose="02070309020205020404" pitchFamily="49" charset="0"/>
                <a:cs typeface="Courier New" panose="02070309020205020404" pitchFamily="49" charset="0"/>
              </a:rPr>
              <a:t>; </a:t>
            </a:r>
            <a:endParaRPr lang="de-DE" sz="1500" dirty="0">
              <a:latin typeface="Courier New" panose="02070309020205020404" pitchFamily="49" charset="0"/>
              <a:cs typeface="Courier New" panose="02070309020205020404" pitchFamily="49" charset="0"/>
            </a:endParaRP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History</a:t>
            </a:r>
            <a:endParaRPr lang="de-DE" dirty="0"/>
          </a:p>
        </p:txBody>
      </p:sp>
      <p:pic>
        <p:nvPicPr>
          <p:cNvPr id="1026" name="Picture 2" descr="Unre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556792"/>
            <a:ext cx="3267075"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70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Designer-</a:t>
            </a:r>
            <a:r>
              <a:rPr lang="de-DE" dirty="0" err="1" smtClean="0"/>
              <a:t>Friendly</a:t>
            </a:r>
            <a:endParaRPr lang="de-DE" dirty="0" smtClean="0"/>
          </a:p>
          <a:p>
            <a:pPr lvl="1"/>
            <a:r>
              <a:rPr lang="de-DE" dirty="0" smtClean="0"/>
              <a:t>Designers, non-</a:t>
            </a:r>
            <a:r>
              <a:rPr lang="de-DE" dirty="0" err="1" smtClean="0"/>
              <a:t>programmers</a:t>
            </a:r>
            <a:r>
              <a:rPr lang="de-DE" dirty="0" smtClean="0"/>
              <a:t> </a:t>
            </a:r>
            <a:r>
              <a:rPr lang="de-DE" dirty="0" err="1" smtClean="0"/>
              <a:t>are</a:t>
            </a:r>
            <a:r>
              <a:rPr lang="de-DE" dirty="0" smtClean="0"/>
              <a:t> </a:t>
            </a:r>
            <a:r>
              <a:rPr lang="de-DE" dirty="0" err="1" smtClean="0"/>
              <a:t>enabled</a:t>
            </a:r>
            <a:r>
              <a:rPr lang="de-DE" dirty="0" smtClean="0"/>
              <a:t> </a:t>
            </a:r>
            <a:r>
              <a:rPr lang="de-DE" dirty="0" err="1" smtClean="0"/>
              <a:t>to</a:t>
            </a:r>
            <a:r>
              <a:rPr lang="de-DE" dirty="0" smtClean="0"/>
              <a:t> </a:t>
            </a:r>
            <a:r>
              <a:rPr lang="de-DE" dirty="0" err="1" smtClean="0"/>
              <a:t>work</a:t>
            </a:r>
            <a:r>
              <a:rPr lang="de-DE" dirty="0" smtClean="0"/>
              <a:t> on </a:t>
            </a:r>
            <a:r>
              <a:rPr lang="de-DE" dirty="0" err="1" smtClean="0"/>
              <a:t>the</a:t>
            </a:r>
            <a:r>
              <a:rPr lang="de-DE" dirty="0" smtClean="0"/>
              <a:t> </a:t>
            </a:r>
            <a:r>
              <a:rPr lang="de-DE" dirty="0" err="1" smtClean="0"/>
              <a:t>game</a:t>
            </a:r>
            <a:r>
              <a:rPr lang="de-DE" dirty="0" smtClean="0"/>
              <a:t> </a:t>
            </a:r>
            <a:r>
              <a:rPr lang="de-DE" dirty="0" err="1" smtClean="0"/>
              <a:t>directly</a:t>
            </a:r>
            <a:r>
              <a:rPr lang="de-DE" dirty="0" smtClean="0"/>
              <a:t>, </a:t>
            </a:r>
            <a:r>
              <a:rPr lang="de-DE" dirty="0" err="1" smtClean="0"/>
              <a:t>without</a:t>
            </a:r>
            <a:r>
              <a:rPr lang="de-DE" dirty="0" smtClean="0"/>
              <a:t> </a:t>
            </a:r>
            <a:r>
              <a:rPr lang="de-DE" dirty="0" err="1" smtClean="0"/>
              <a:t>needing</a:t>
            </a:r>
            <a:r>
              <a:rPr lang="de-DE" dirty="0" smtClean="0"/>
              <a:t> </a:t>
            </a:r>
            <a:r>
              <a:rPr lang="de-DE" dirty="0" err="1" smtClean="0"/>
              <a:t>programmer</a:t>
            </a:r>
            <a:r>
              <a:rPr lang="de-DE" dirty="0" smtClean="0"/>
              <a:t> </a:t>
            </a:r>
            <a:r>
              <a:rPr lang="de-DE" dirty="0" err="1" smtClean="0"/>
              <a:t>resources</a:t>
            </a:r>
            <a:r>
              <a:rPr lang="de-DE" dirty="0" smtClean="0"/>
              <a:t> (</a:t>
            </a:r>
            <a:r>
              <a:rPr lang="de-DE" dirty="0" err="1" smtClean="0"/>
              <a:t>ideally</a:t>
            </a:r>
            <a:r>
              <a:rPr lang="de-DE" dirty="0" smtClean="0"/>
              <a:t>…)</a:t>
            </a:r>
          </a:p>
          <a:p>
            <a:pPr lvl="1"/>
            <a:r>
              <a:rPr lang="de-DE" dirty="0" err="1" smtClean="0"/>
              <a:t>Quickly</a:t>
            </a:r>
            <a:r>
              <a:rPr lang="de-DE" dirty="0" smtClean="0"/>
              <a:t> </a:t>
            </a:r>
            <a:r>
              <a:rPr lang="de-DE" dirty="0" err="1" smtClean="0"/>
              <a:t>change</a:t>
            </a:r>
            <a:r>
              <a:rPr lang="de-DE" dirty="0" smtClean="0"/>
              <a:t> </a:t>
            </a:r>
            <a:r>
              <a:rPr lang="de-DE" dirty="0" err="1" smtClean="0"/>
              <a:t>values</a:t>
            </a:r>
            <a:r>
              <a:rPr lang="de-DE" dirty="0" smtClean="0"/>
              <a:t>, …</a:t>
            </a:r>
          </a:p>
          <a:p>
            <a:endParaRPr lang="de-DE" dirty="0" smtClean="0"/>
          </a:p>
          <a:p>
            <a:r>
              <a:rPr lang="de-DE" dirty="0" smtClean="0"/>
              <a:t>Easy </a:t>
            </a:r>
            <a:r>
              <a:rPr lang="de-DE" dirty="0" err="1" smtClean="0"/>
              <a:t>to</a:t>
            </a:r>
            <a:r>
              <a:rPr lang="de-DE" dirty="0" smtClean="0"/>
              <a:t> </a:t>
            </a:r>
            <a:r>
              <a:rPr lang="de-DE" dirty="0" err="1" smtClean="0"/>
              <a:t>learn</a:t>
            </a:r>
            <a:endParaRPr lang="de-DE" dirty="0" smtClean="0"/>
          </a:p>
          <a:p>
            <a:pPr lvl="1"/>
            <a:r>
              <a:rPr lang="de-DE" dirty="0" err="1" smtClean="0"/>
              <a:t>Often</a:t>
            </a:r>
            <a:r>
              <a:rPr lang="de-DE" dirty="0" smtClean="0"/>
              <a:t> </a:t>
            </a:r>
            <a:r>
              <a:rPr lang="de-DE" dirty="0" err="1" smtClean="0"/>
              <a:t>reduced</a:t>
            </a:r>
            <a:r>
              <a:rPr lang="de-DE" dirty="0" smtClean="0"/>
              <a:t> </a:t>
            </a:r>
            <a:r>
              <a:rPr lang="de-DE" dirty="0" err="1" smtClean="0"/>
              <a:t>complexity</a:t>
            </a:r>
            <a:r>
              <a:rPr lang="de-DE" dirty="0" smtClean="0"/>
              <a:t> </a:t>
            </a:r>
            <a:r>
              <a:rPr lang="de-DE" dirty="0" err="1" smtClean="0"/>
              <a:t>compared</a:t>
            </a:r>
            <a:r>
              <a:rPr lang="de-DE" dirty="0" smtClean="0"/>
              <a:t> </a:t>
            </a:r>
            <a:r>
              <a:rPr lang="de-DE" dirty="0" err="1" smtClean="0"/>
              <a:t>to</a:t>
            </a:r>
            <a:r>
              <a:rPr lang="de-DE" dirty="0" smtClean="0"/>
              <a:t> C++ </a:t>
            </a:r>
            <a:r>
              <a:rPr lang="de-DE" dirty="0" err="1" smtClean="0"/>
              <a:t>or</a:t>
            </a:r>
            <a:r>
              <a:rPr lang="de-DE" dirty="0" smtClean="0"/>
              <a:t> </a:t>
            </a:r>
            <a:r>
              <a:rPr lang="de-DE" dirty="0" err="1" smtClean="0"/>
              <a:t>similar</a:t>
            </a:r>
            <a:r>
              <a:rPr lang="de-DE" dirty="0" smtClean="0"/>
              <a:t> </a:t>
            </a:r>
            <a:r>
              <a:rPr lang="de-DE" dirty="0" err="1" smtClean="0"/>
              <a:t>languages</a:t>
            </a:r>
            <a:endParaRPr lang="de-DE" dirty="0" smtClean="0"/>
          </a:p>
          <a:p>
            <a:pPr lvl="1"/>
            <a:r>
              <a:rPr lang="de-DE" dirty="0" err="1" smtClean="0"/>
              <a:t>Often</a:t>
            </a:r>
            <a:r>
              <a:rPr lang="de-DE" dirty="0" smtClean="0"/>
              <a:t> </a:t>
            </a:r>
            <a:r>
              <a:rPr lang="de-DE" dirty="0" err="1" smtClean="0"/>
              <a:t>no</a:t>
            </a:r>
            <a:r>
              <a:rPr lang="de-DE" dirty="0" smtClean="0"/>
              <a:t> </a:t>
            </a:r>
            <a:r>
              <a:rPr lang="de-DE" dirty="0" err="1" smtClean="0"/>
              <a:t>memory</a:t>
            </a:r>
            <a:r>
              <a:rPr lang="de-DE" dirty="0" smtClean="0"/>
              <a:t> </a:t>
            </a:r>
            <a:r>
              <a:rPr lang="de-DE" dirty="0" err="1" smtClean="0"/>
              <a:t>management</a:t>
            </a:r>
            <a:r>
              <a:rPr lang="de-DE" dirty="0" smtClean="0"/>
              <a:t>, </a:t>
            </a:r>
            <a:r>
              <a:rPr lang="de-DE" dirty="0" err="1" smtClean="0"/>
              <a:t>pointers</a:t>
            </a:r>
            <a:r>
              <a:rPr lang="de-DE" dirty="0" smtClean="0"/>
              <a:t>, …</a:t>
            </a:r>
          </a:p>
          <a:p>
            <a:endParaRPr lang="de-DE" dirty="0"/>
          </a:p>
          <a:p>
            <a:r>
              <a:rPr lang="de-DE" dirty="0" err="1" smtClean="0"/>
              <a:t>Adaptable</a:t>
            </a:r>
            <a:endParaRPr lang="de-DE" dirty="0" smtClean="0"/>
          </a:p>
          <a:p>
            <a:pPr lvl="1"/>
            <a:r>
              <a:rPr lang="de-DE" dirty="0" err="1" smtClean="0"/>
              <a:t>Many</a:t>
            </a:r>
            <a:r>
              <a:rPr lang="de-DE" dirty="0" smtClean="0"/>
              <a:t> </a:t>
            </a:r>
            <a:r>
              <a:rPr lang="de-DE" dirty="0" err="1" smtClean="0"/>
              <a:t>scripting</a:t>
            </a:r>
            <a:r>
              <a:rPr lang="de-DE" dirty="0" smtClean="0"/>
              <a:t> </a:t>
            </a:r>
            <a:r>
              <a:rPr lang="de-DE" dirty="0" err="1" smtClean="0"/>
              <a:t>languages</a:t>
            </a:r>
            <a:r>
              <a:rPr lang="de-DE" dirty="0" smtClean="0"/>
              <a:t> </a:t>
            </a:r>
            <a:r>
              <a:rPr lang="de-DE" dirty="0" err="1" smtClean="0"/>
              <a:t>are</a:t>
            </a:r>
            <a:r>
              <a:rPr lang="de-DE" dirty="0" smtClean="0"/>
              <a:t> flexible</a:t>
            </a:r>
          </a:p>
          <a:p>
            <a:pPr lvl="1"/>
            <a:r>
              <a:rPr lang="de-DE" dirty="0" smtClean="0"/>
              <a:t>E.g. Ruby </a:t>
            </a:r>
            <a:r>
              <a:rPr lang="de-DE" dirty="0" err="1" smtClean="0"/>
              <a:t>or</a:t>
            </a:r>
            <a:r>
              <a:rPr lang="de-DE" dirty="0" smtClean="0"/>
              <a:t> </a:t>
            </a:r>
            <a:r>
              <a:rPr lang="de-DE" dirty="0" err="1" smtClean="0"/>
              <a:t>Lua</a:t>
            </a:r>
            <a:r>
              <a:rPr lang="de-DE" dirty="0" smtClean="0"/>
              <a:t> </a:t>
            </a:r>
            <a:r>
              <a:rPr lang="de-DE" dirty="0" err="1" smtClean="0"/>
              <a:t>allow</a:t>
            </a:r>
            <a:r>
              <a:rPr lang="de-DE" dirty="0"/>
              <a:t> </a:t>
            </a:r>
            <a:r>
              <a:rPr lang="de-DE" dirty="0" err="1" smtClean="0"/>
              <a:t>adapting</a:t>
            </a:r>
            <a:r>
              <a:rPr lang="de-DE" dirty="0" smtClean="0"/>
              <a:t> </a:t>
            </a:r>
            <a:r>
              <a:rPr lang="de-DE" dirty="0" err="1" smtClean="0"/>
              <a:t>the</a:t>
            </a:r>
            <a:r>
              <a:rPr lang="de-DE" dirty="0" smtClean="0"/>
              <a:t> </a:t>
            </a:r>
            <a:r>
              <a:rPr lang="de-DE" dirty="0" err="1" smtClean="0"/>
              <a:t>language</a:t>
            </a:r>
            <a:r>
              <a:rPr lang="de-DE" dirty="0" smtClean="0"/>
              <a:t> </a:t>
            </a:r>
            <a:r>
              <a:rPr lang="de-DE" dirty="0" err="1" smtClean="0"/>
              <a:t>itself</a:t>
            </a:r>
            <a:r>
              <a:rPr lang="de-DE" dirty="0" smtClean="0"/>
              <a:t>, e.g. </a:t>
            </a:r>
            <a:r>
              <a:rPr lang="de-DE" dirty="0" err="1" smtClean="0"/>
              <a:t>to</a:t>
            </a:r>
            <a:r>
              <a:rPr lang="de-DE" dirty="0" smtClean="0"/>
              <a:t> </a:t>
            </a:r>
            <a:r>
              <a:rPr lang="de-DE" dirty="0" err="1" smtClean="0"/>
              <a:t>create</a:t>
            </a:r>
            <a:r>
              <a:rPr lang="de-DE" dirty="0"/>
              <a:t> </a:t>
            </a:r>
            <a:r>
              <a:rPr lang="de-DE" dirty="0" smtClean="0"/>
              <a:t>a domain-</a:t>
            </a:r>
            <a:r>
              <a:rPr lang="de-DE" dirty="0" err="1" smtClean="0"/>
              <a:t>specific</a:t>
            </a:r>
            <a:r>
              <a:rPr lang="de-DE" dirty="0" smtClean="0"/>
              <a:t> </a:t>
            </a:r>
            <a:r>
              <a:rPr lang="de-DE" dirty="0" err="1" smtClean="0"/>
              <a:t>language</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Advantages </a:t>
            </a:r>
            <a:r>
              <a:rPr lang="de-DE" dirty="0" err="1" smtClean="0"/>
              <a:t>of</a:t>
            </a:r>
            <a:r>
              <a:rPr lang="de-DE" dirty="0" smtClean="0"/>
              <a:t> Scripting </a:t>
            </a:r>
            <a:r>
              <a:rPr lang="de-DE" dirty="0" err="1" smtClean="0"/>
              <a:t>Languages</a:t>
            </a:r>
            <a:endParaRPr lang="de-DE" dirty="0"/>
          </a:p>
        </p:txBody>
      </p:sp>
    </p:spTree>
    <p:extLst>
      <p:ext uri="{BB962C8B-B14F-4D97-AF65-F5344CB8AC3E}">
        <p14:creationId xmlns:p14="http://schemas.microsoft.com/office/powerpoint/2010/main" val="427510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Concurrency</a:t>
            </a:r>
            <a:endParaRPr lang="de-DE" dirty="0" smtClean="0"/>
          </a:p>
          <a:p>
            <a:pPr lvl="1"/>
            <a:r>
              <a:rPr lang="de-DE" dirty="0" err="1" smtClean="0"/>
              <a:t>Coroutines</a:t>
            </a:r>
            <a:endParaRPr lang="de-DE" dirty="0" smtClean="0"/>
          </a:p>
          <a:p>
            <a:pPr lvl="1"/>
            <a:r>
              <a:rPr lang="de-DE" dirty="0" err="1" smtClean="0"/>
              <a:t>Functions</a:t>
            </a:r>
            <a:r>
              <a:rPr lang="de-DE" dirty="0" smtClean="0"/>
              <a:t> </a:t>
            </a:r>
            <a:r>
              <a:rPr lang="de-DE" dirty="0" err="1" smtClean="0"/>
              <a:t>that</a:t>
            </a:r>
            <a:r>
              <a:rPr lang="de-DE" dirty="0" smtClean="0"/>
              <a:t> </a:t>
            </a:r>
            <a:r>
              <a:rPr lang="de-DE" dirty="0" err="1" smtClean="0"/>
              <a:t>can</a:t>
            </a:r>
            <a:r>
              <a:rPr lang="de-DE" dirty="0" smtClean="0"/>
              <a:t> </a:t>
            </a:r>
            <a:r>
              <a:rPr lang="de-DE" dirty="0" err="1" smtClean="0"/>
              <a:t>be</a:t>
            </a:r>
            <a:r>
              <a:rPr lang="de-DE" dirty="0" smtClean="0"/>
              <a:t> </a:t>
            </a:r>
            <a:r>
              <a:rPr lang="de-DE" dirty="0" err="1" smtClean="0"/>
              <a:t>interrupted</a:t>
            </a:r>
            <a:r>
              <a:rPr lang="de-DE" dirty="0" smtClean="0"/>
              <a:t> </a:t>
            </a:r>
            <a:r>
              <a:rPr lang="de-DE" dirty="0" err="1" smtClean="0"/>
              <a:t>and</a:t>
            </a:r>
            <a:r>
              <a:rPr lang="de-DE" dirty="0" smtClean="0"/>
              <a:t> </a:t>
            </a:r>
            <a:r>
              <a:rPr lang="de-DE" dirty="0" err="1" smtClean="0"/>
              <a:t>continued</a:t>
            </a:r>
            <a:endParaRPr lang="de-DE" dirty="0"/>
          </a:p>
          <a:p>
            <a:pPr lvl="1"/>
            <a:endParaRPr lang="de-DE" dirty="0" smtClean="0"/>
          </a:p>
          <a:p>
            <a:r>
              <a:rPr lang="de-DE" dirty="0" err="1" smtClean="0"/>
              <a:t>No</a:t>
            </a:r>
            <a:r>
              <a:rPr lang="de-DE" dirty="0" smtClean="0"/>
              <a:t> </a:t>
            </a:r>
            <a:r>
              <a:rPr lang="de-DE" dirty="0" err="1" smtClean="0"/>
              <a:t>compilation</a:t>
            </a:r>
            <a:endParaRPr lang="de-DE" dirty="0" smtClean="0"/>
          </a:p>
          <a:p>
            <a:pPr lvl="1"/>
            <a:r>
              <a:rPr lang="de-DE" dirty="0" err="1" smtClean="0"/>
              <a:t>No</a:t>
            </a:r>
            <a:r>
              <a:rPr lang="de-DE" dirty="0" smtClean="0"/>
              <a:t> additional time </a:t>
            </a:r>
            <a:r>
              <a:rPr lang="de-DE" dirty="0" err="1" smtClean="0"/>
              <a:t>during</a:t>
            </a:r>
            <a:r>
              <a:rPr lang="de-DE" dirty="0" smtClean="0"/>
              <a:t> </a:t>
            </a:r>
            <a:r>
              <a:rPr lang="de-DE" dirty="0" err="1" smtClean="0"/>
              <a:t>compiling</a:t>
            </a:r>
            <a:r>
              <a:rPr lang="de-DE" dirty="0" smtClean="0"/>
              <a:t> </a:t>
            </a:r>
            <a:r>
              <a:rPr lang="de-DE" dirty="0" err="1" smtClean="0"/>
              <a:t>the</a:t>
            </a:r>
            <a:r>
              <a:rPr lang="de-DE" dirty="0" smtClean="0"/>
              <a:t> </a:t>
            </a:r>
            <a:r>
              <a:rPr lang="de-DE" dirty="0" err="1" smtClean="0"/>
              <a:t>game</a:t>
            </a:r>
            <a:r>
              <a:rPr lang="de-DE" dirty="0" smtClean="0"/>
              <a:t> (</a:t>
            </a:r>
            <a:r>
              <a:rPr lang="de-DE" dirty="0" err="1" smtClean="0"/>
              <a:t>engine</a:t>
            </a:r>
            <a:r>
              <a:rPr lang="de-DE" dirty="0" smtClean="0"/>
              <a:t>)</a:t>
            </a:r>
          </a:p>
          <a:p>
            <a:pPr lvl="1"/>
            <a:r>
              <a:rPr lang="de-DE" dirty="0" smtClean="0"/>
              <a:t>Can </a:t>
            </a:r>
            <a:r>
              <a:rPr lang="de-DE" dirty="0" err="1" smtClean="0"/>
              <a:t>be</a:t>
            </a:r>
            <a:r>
              <a:rPr lang="de-DE" dirty="0" smtClean="0"/>
              <a:t> </a:t>
            </a:r>
            <a:r>
              <a:rPr lang="de-DE" dirty="0" err="1" smtClean="0"/>
              <a:t>switched</a:t>
            </a:r>
            <a:r>
              <a:rPr lang="de-DE" dirty="0" smtClean="0"/>
              <a:t> </a:t>
            </a:r>
            <a:r>
              <a:rPr lang="de-DE" dirty="0" err="1" smtClean="0"/>
              <a:t>during</a:t>
            </a:r>
            <a:r>
              <a:rPr lang="de-DE" dirty="0" smtClean="0"/>
              <a:t> </a:t>
            </a:r>
            <a:r>
              <a:rPr lang="de-DE" dirty="0" err="1" smtClean="0"/>
              <a:t>runtime</a:t>
            </a:r>
            <a:endParaRPr lang="de-DE" dirty="0" smtClean="0"/>
          </a:p>
          <a:p>
            <a:pPr lvl="1"/>
            <a:r>
              <a:rPr lang="de-DE" dirty="0" err="1" smtClean="0"/>
              <a:t>Downside</a:t>
            </a:r>
            <a:r>
              <a:rPr lang="de-DE" dirty="0" smtClean="0"/>
              <a:t>: </a:t>
            </a:r>
            <a:r>
              <a:rPr lang="de-DE" dirty="0" err="1" smtClean="0"/>
              <a:t>Often</a:t>
            </a:r>
            <a:r>
              <a:rPr lang="de-DE" dirty="0" smtClean="0"/>
              <a:t> </a:t>
            </a:r>
            <a:r>
              <a:rPr lang="de-DE" dirty="0" err="1" smtClean="0"/>
              <a:t>slower</a:t>
            </a:r>
            <a:r>
              <a:rPr lang="de-DE" dirty="0" smtClean="0"/>
              <a:t> </a:t>
            </a:r>
            <a:r>
              <a:rPr lang="de-DE" dirty="0" err="1" smtClean="0"/>
              <a:t>than</a:t>
            </a:r>
            <a:r>
              <a:rPr lang="de-DE" dirty="0" smtClean="0"/>
              <a:t> </a:t>
            </a:r>
            <a:r>
              <a:rPr lang="de-DE" dirty="0" err="1" smtClean="0"/>
              <a:t>compiled</a:t>
            </a:r>
            <a:r>
              <a:rPr lang="de-DE" dirty="0" smtClean="0"/>
              <a:t> </a:t>
            </a:r>
            <a:r>
              <a:rPr lang="de-DE" dirty="0" err="1" smtClean="0"/>
              <a:t>code</a:t>
            </a:r>
            <a:endParaRPr lang="de-DE" dirty="0" smtClean="0"/>
          </a:p>
          <a:p>
            <a:pPr lvl="1"/>
            <a:endParaRPr lang="de-DE" dirty="0"/>
          </a:p>
          <a:p>
            <a:r>
              <a:rPr lang="de-DE" dirty="0" err="1" smtClean="0"/>
              <a:t>Mod</a:t>
            </a:r>
            <a:r>
              <a:rPr lang="de-DE" dirty="0" smtClean="0"/>
              <a:t>-support</a:t>
            </a:r>
          </a:p>
          <a:p>
            <a:pPr lvl="1"/>
            <a:r>
              <a:rPr lang="de-DE" dirty="0" err="1" smtClean="0"/>
              <a:t>Allows</a:t>
            </a:r>
            <a:r>
              <a:rPr lang="de-DE" dirty="0" smtClean="0"/>
              <a:t> </a:t>
            </a:r>
            <a:r>
              <a:rPr lang="de-DE" dirty="0" err="1" smtClean="0"/>
              <a:t>players</a:t>
            </a:r>
            <a:r>
              <a:rPr lang="de-DE" dirty="0" smtClean="0"/>
              <a:t> </a:t>
            </a:r>
            <a:r>
              <a:rPr lang="de-DE" dirty="0" err="1" smtClean="0"/>
              <a:t>to</a:t>
            </a:r>
            <a:r>
              <a:rPr lang="de-DE" dirty="0" smtClean="0"/>
              <a:t> </a:t>
            </a:r>
            <a:r>
              <a:rPr lang="de-DE" dirty="0" err="1" smtClean="0"/>
              <a:t>change</a:t>
            </a:r>
            <a:r>
              <a:rPr lang="de-DE" dirty="0" smtClean="0"/>
              <a:t> </a:t>
            </a:r>
            <a:r>
              <a:rPr lang="de-DE" dirty="0" err="1" smtClean="0"/>
              <a:t>the</a:t>
            </a:r>
            <a:r>
              <a:rPr lang="de-DE" dirty="0" smtClean="0"/>
              <a:t> </a:t>
            </a:r>
            <a:r>
              <a:rPr lang="de-DE" dirty="0" err="1" smtClean="0"/>
              <a:t>game</a:t>
            </a:r>
            <a:r>
              <a:rPr lang="de-DE" dirty="0" smtClean="0"/>
              <a:t> </a:t>
            </a:r>
            <a:r>
              <a:rPr lang="de-DE" dirty="0" err="1" smtClean="0"/>
              <a:t>using</a:t>
            </a:r>
            <a:r>
              <a:rPr lang="de-DE" dirty="0" smtClean="0"/>
              <a:t> </a:t>
            </a:r>
            <a:r>
              <a:rPr lang="de-DE" dirty="0" err="1" smtClean="0"/>
              <a:t>the</a:t>
            </a:r>
            <a:r>
              <a:rPr lang="de-DE" dirty="0" smtClean="0"/>
              <a:t> </a:t>
            </a:r>
            <a:r>
              <a:rPr lang="de-DE" dirty="0" err="1" smtClean="0"/>
              <a:t>scripting</a:t>
            </a:r>
            <a:r>
              <a:rPr lang="de-DE" dirty="0" smtClean="0"/>
              <a:t> </a:t>
            </a:r>
            <a:r>
              <a:rPr lang="de-DE" dirty="0" err="1" smtClean="0"/>
              <a:t>language</a:t>
            </a:r>
            <a:endParaRPr lang="de-DE" dirty="0" smtClean="0"/>
          </a:p>
          <a:p>
            <a:pPr lvl="1"/>
            <a:r>
              <a:rPr lang="de-DE" dirty="0" err="1" smtClean="0"/>
              <a:t>Increases</a:t>
            </a:r>
            <a:r>
              <a:rPr lang="de-DE" dirty="0" smtClean="0"/>
              <a:t> </a:t>
            </a:r>
            <a:r>
              <a:rPr lang="de-DE" dirty="0" err="1" smtClean="0"/>
              <a:t>shelf-life</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a:t>Advantages </a:t>
            </a:r>
            <a:r>
              <a:rPr lang="de-DE" dirty="0" err="1"/>
              <a:t>of</a:t>
            </a:r>
            <a:r>
              <a:rPr lang="de-DE" dirty="0"/>
              <a:t> Scripting </a:t>
            </a:r>
            <a:r>
              <a:rPr lang="de-DE" dirty="0" err="1"/>
              <a:t>Languages</a:t>
            </a:r>
            <a:endParaRPr lang="de-DE" dirty="0"/>
          </a:p>
        </p:txBody>
      </p:sp>
    </p:spTree>
    <p:extLst>
      <p:ext uri="{BB962C8B-B14F-4D97-AF65-F5344CB8AC3E}">
        <p14:creationId xmlns:p14="http://schemas.microsoft.com/office/powerpoint/2010/main" val="157099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Data-definition </a:t>
            </a:r>
            <a:r>
              <a:rPr lang="de-DE" dirty="0" err="1" smtClean="0"/>
              <a:t>languages</a:t>
            </a:r>
            <a:endParaRPr lang="de-DE" dirty="0" smtClean="0"/>
          </a:p>
          <a:p>
            <a:pPr lvl="1"/>
            <a:r>
              <a:rPr lang="de-DE" dirty="0" smtClean="0"/>
              <a:t>Create </a:t>
            </a:r>
            <a:r>
              <a:rPr lang="de-DE" dirty="0" err="1" smtClean="0"/>
              <a:t>data</a:t>
            </a:r>
            <a:r>
              <a:rPr lang="de-DE" dirty="0" smtClean="0"/>
              <a:t> </a:t>
            </a:r>
            <a:r>
              <a:rPr lang="de-DE" dirty="0" err="1" smtClean="0"/>
              <a:t>structures</a:t>
            </a:r>
            <a:r>
              <a:rPr lang="de-DE" dirty="0" smtClean="0"/>
              <a:t> </a:t>
            </a:r>
            <a:r>
              <a:rPr lang="de-DE" dirty="0" err="1" smtClean="0"/>
              <a:t>that</a:t>
            </a:r>
            <a:r>
              <a:rPr lang="de-DE" dirty="0" smtClean="0"/>
              <a:t> </a:t>
            </a:r>
            <a:r>
              <a:rPr lang="de-DE" dirty="0" err="1" smtClean="0"/>
              <a:t>control</a:t>
            </a:r>
            <a:r>
              <a:rPr lang="de-DE" dirty="0" smtClean="0"/>
              <a:t> </a:t>
            </a:r>
            <a:r>
              <a:rPr lang="de-DE" dirty="0" err="1" smtClean="0"/>
              <a:t>the</a:t>
            </a:r>
            <a:r>
              <a:rPr lang="de-DE" dirty="0" smtClean="0"/>
              <a:t> </a:t>
            </a:r>
            <a:r>
              <a:rPr lang="de-DE" dirty="0" err="1" smtClean="0"/>
              <a:t>game</a:t>
            </a:r>
            <a:r>
              <a:rPr lang="de-DE" dirty="0" smtClean="0"/>
              <a:t> </a:t>
            </a:r>
            <a:r>
              <a:rPr lang="de-DE" dirty="0" err="1" smtClean="0"/>
              <a:t>engine</a:t>
            </a:r>
            <a:endParaRPr lang="de-DE" dirty="0" smtClean="0"/>
          </a:p>
          <a:p>
            <a:pPr lvl="1"/>
            <a:r>
              <a:rPr lang="de-DE" dirty="0" smtClean="0"/>
              <a:t>E.g. LISP-</a:t>
            </a:r>
            <a:r>
              <a:rPr lang="de-DE" dirty="0" err="1" smtClean="0"/>
              <a:t>dialect</a:t>
            </a:r>
            <a:r>
              <a:rPr lang="de-DE" dirty="0" smtClean="0"/>
              <a:t> </a:t>
            </a:r>
            <a:r>
              <a:rPr lang="de-DE" dirty="0" err="1" smtClean="0"/>
              <a:t>used</a:t>
            </a:r>
            <a:r>
              <a:rPr lang="de-DE" dirty="0" smtClean="0"/>
              <a:t> </a:t>
            </a:r>
            <a:r>
              <a:rPr lang="de-DE" dirty="0" err="1" smtClean="0"/>
              <a:t>by</a:t>
            </a:r>
            <a:r>
              <a:rPr lang="de-DE" dirty="0" smtClean="0"/>
              <a:t> </a:t>
            </a:r>
            <a:r>
              <a:rPr lang="de-DE" dirty="0" err="1" smtClean="0"/>
              <a:t>Naughty</a:t>
            </a:r>
            <a:r>
              <a:rPr lang="de-DE" dirty="0" smtClean="0"/>
              <a:t> Dog</a:t>
            </a:r>
          </a:p>
          <a:p>
            <a:pPr marL="180975" lvl="1" indent="0">
              <a:buNone/>
            </a:pPr>
            <a:endParaRPr lang="en-US" sz="1200" b="1" dirty="0" smtClean="0">
              <a:latin typeface="Courier New" panose="02070309020205020404" pitchFamily="49" charset="0"/>
              <a:cs typeface="Courier New" panose="02070309020205020404" pitchFamily="49" charset="0"/>
            </a:endParaRPr>
          </a:p>
          <a:p>
            <a:pPr marL="180975" lvl="1" indent="0">
              <a:buNone/>
            </a:pPr>
            <a:r>
              <a:rPr lang="en-US" sz="1200" b="1" dirty="0" smtClean="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define-export *player-start*</a:t>
            </a:r>
          </a:p>
          <a:p>
            <a:pPr marL="180975" lvl="1" indent="0">
              <a:buNone/>
            </a:pPr>
            <a:r>
              <a:rPr lang="en-US" sz="1200" b="1" dirty="0">
                <a:latin typeface="Courier New" panose="02070309020205020404" pitchFamily="49" charset="0"/>
                <a:cs typeface="Courier New" panose="02070309020205020404" pitchFamily="49" charset="0"/>
              </a:rPr>
              <a:t>(new locator</a:t>
            </a:r>
          </a:p>
          <a:p>
            <a:pPr marL="180975" lvl="1" indent="0">
              <a:buNone/>
            </a:pPr>
            <a:r>
              <a:rPr lang="en-US" sz="1200" b="1" dirty="0">
                <a:latin typeface="Courier New" panose="02070309020205020404" pitchFamily="49" charset="0"/>
                <a:cs typeface="Courier New" panose="02070309020205020404" pitchFamily="49" charset="0"/>
              </a:rPr>
              <a:t>:trans *origin*</a:t>
            </a:r>
          </a:p>
          <a:p>
            <a:pPr marL="180975" lvl="1" indent="0">
              <a:buNone/>
            </a:pPr>
            <a:r>
              <a:rPr lang="en-US" sz="1200" b="1" dirty="0">
                <a:latin typeface="Courier New" panose="02070309020205020404" pitchFamily="49" charset="0"/>
                <a:cs typeface="Courier New" panose="02070309020205020404" pitchFamily="49" charset="0"/>
              </a:rPr>
              <a:t>:rot (axis-angle-&gt;quaternion *y-axis* 45)</a:t>
            </a:r>
          </a:p>
          <a:p>
            <a:pPr marL="180975" lvl="1" indent="0">
              <a:buNone/>
            </a:pPr>
            <a:r>
              <a:rPr lang="en-US" sz="1200" b="1" dirty="0" smtClean="0">
                <a:latin typeface="Courier New" panose="02070309020205020404" pitchFamily="49" charset="0"/>
                <a:cs typeface="Courier New" panose="02070309020205020404" pitchFamily="49" charset="0"/>
              </a:rPr>
              <a:t>))</a:t>
            </a:r>
          </a:p>
          <a:p>
            <a:pPr marL="180975" lvl="1" indent="0">
              <a:buNone/>
            </a:pPr>
            <a:endParaRPr lang="en-US" sz="1200" b="1" dirty="0">
              <a:latin typeface="Courier New" panose="02070309020205020404" pitchFamily="49" charset="0"/>
              <a:cs typeface="Courier New" panose="02070309020205020404" pitchFamily="49" charset="0"/>
            </a:endParaRPr>
          </a:p>
          <a:p>
            <a:r>
              <a:rPr lang="de-DE" dirty="0" err="1" smtClean="0"/>
              <a:t>Runtime</a:t>
            </a:r>
            <a:r>
              <a:rPr lang="de-DE" dirty="0" smtClean="0"/>
              <a:t> </a:t>
            </a:r>
            <a:r>
              <a:rPr lang="de-DE" dirty="0" err="1" smtClean="0"/>
              <a:t>scripting</a:t>
            </a:r>
            <a:r>
              <a:rPr lang="de-DE" dirty="0" smtClean="0"/>
              <a:t> </a:t>
            </a:r>
            <a:r>
              <a:rPr lang="de-DE" dirty="0" err="1" smtClean="0"/>
              <a:t>languages</a:t>
            </a:r>
            <a:endParaRPr lang="de-DE" dirty="0"/>
          </a:p>
          <a:p>
            <a:pPr lvl="1"/>
            <a:r>
              <a:rPr lang="de-DE" dirty="0" smtClean="0"/>
              <a:t>Control </a:t>
            </a:r>
            <a:r>
              <a:rPr lang="de-DE" dirty="0" err="1" smtClean="0"/>
              <a:t>the</a:t>
            </a:r>
            <a:r>
              <a:rPr lang="de-DE" dirty="0" smtClean="0"/>
              <a:t> </a:t>
            </a:r>
            <a:r>
              <a:rPr lang="de-DE" dirty="0" err="1" smtClean="0"/>
              <a:t>game</a:t>
            </a:r>
            <a:r>
              <a:rPr lang="de-DE" dirty="0" smtClean="0"/>
              <a:t> </a:t>
            </a:r>
            <a:r>
              <a:rPr lang="de-DE" dirty="0" err="1" smtClean="0"/>
              <a:t>during</a:t>
            </a:r>
            <a:r>
              <a:rPr lang="de-DE" dirty="0" smtClean="0"/>
              <a:t> </a:t>
            </a:r>
            <a:r>
              <a:rPr lang="de-DE" dirty="0" err="1" smtClean="0"/>
              <a:t>runtime</a:t>
            </a:r>
            <a:endParaRPr lang="de-DE" dirty="0" smtClean="0"/>
          </a:p>
          <a:p>
            <a:pPr lvl="1"/>
            <a:r>
              <a:rPr lang="de-DE" dirty="0" smtClean="0"/>
              <a:t>All </a:t>
            </a:r>
            <a:r>
              <a:rPr lang="de-DE" dirty="0" err="1" smtClean="0"/>
              <a:t>examples</a:t>
            </a:r>
            <a:r>
              <a:rPr lang="de-DE" dirty="0" smtClean="0"/>
              <a:t> in </a:t>
            </a:r>
            <a:r>
              <a:rPr lang="de-DE" dirty="0" err="1" smtClean="0"/>
              <a:t>the</a:t>
            </a:r>
            <a:r>
              <a:rPr lang="de-DE" dirty="0" smtClean="0"/>
              <a:t> </a:t>
            </a:r>
            <a:r>
              <a:rPr lang="de-DE" dirty="0" err="1" smtClean="0"/>
              <a:t>history</a:t>
            </a:r>
            <a:r>
              <a:rPr lang="de-DE" dirty="0" smtClean="0"/>
              <a:t> </a:t>
            </a:r>
            <a:r>
              <a:rPr lang="de-DE" dirty="0" err="1" smtClean="0"/>
              <a:t>slides</a:t>
            </a:r>
            <a:r>
              <a:rPr lang="de-DE" dirty="0" smtClean="0"/>
              <a:t> </a:t>
            </a:r>
            <a:r>
              <a:rPr lang="de-DE" dirty="0" err="1" smtClean="0"/>
              <a:t>are</a:t>
            </a:r>
            <a:r>
              <a:rPr lang="de-DE" dirty="0" smtClean="0"/>
              <a:t> </a:t>
            </a:r>
            <a:r>
              <a:rPr lang="de-DE" dirty="0" err="1" smtClean="0"/>
              <a:t>of</a:t>
            </a:r>
            <a:r>
              <a:rPr lang="de-DE" dirty="0" smtClean="0"/>
              <a:t> </a:t>
            </a:r>
            <a:r>
              <a:rPr lang="de-DE" dirty="0" err="1" smtClean="0"/>
              <a:t>this</a:t>
            </a:r>
            <a:r>
              <a:rPr lang="de-DE" dirty="0" smtClean="0"/>
              <a:t> </a:t>
            </a:r>
            <a:r>
              <a:rPr lang="de-DE" dirty="0" err="1" smtClean="0"/>
              <a:t>kind</a:t>
            </a:r>
            <a:endParaRPr lang="de-DE" dirty="0"/>
          </a:p>
          <a:p>
            <a:pPr marL="180975" lvl="1" indent="0">
              <a:buNone/>
            </a:pPr>
            <a:endParaRPr lang="en-US" sz="1200" b="1" dirty="0" smtClean="0">
              <a:latin typeface="Courier New" panose="02070309020205020404" pitchFamily="49" charset="0"/>
              <a:cs typeface="Courier New" panose="02070309020205020404" pitchFamily="49" charset="0"/>
            </a:endParaRP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Runtime</a:t>
            </a:r>
            <a:r>
              <a:rPr lang="de-DE" dirty="0" smtClean="0"/>
              <a:t> vs. Data Definition</a:t>
            </a:r>
            <a:endParaRPr lang="de-DE" dirty="0"/>
          </a:p>
        </p:txBody>
      </p:sp>
    </p:spTree>
    <p:extLst>
      <p:ext uri="{BB962C8B-B14F-4D97-AF65-F5344CB8AC3E}">
        <p14:creationId xmlns:p14="http://schemas.microsoft.com/office/powerpoint/2010/main" val="145283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Interpreted</a:t>
            </a:r>
            <a:endParaRPr lang="de-DE" dirty="0" smtClean="0"/>
          </a:p>
          <a:p>
            <a:pPr lvl="1"/>
            <a:r>
              <a:rPr lang="de-DE" dirty="0" err="1" smtClean="0"/>
              <a:t>Flexibility</a:t>
            </a:r>
            <a:r>
              <a:rPr lang="de-DE" dirty="0" smtClean="0"/>
              <a:t>, </a:t>
            </a:r>
            <a:r>
              <a:rPr lang="de-DE" dirty="0" err="1" smtClean="0"/>
              <a:t>portability</a:t>
            </a:r>
            <a:r>
              <a:rPr lang="de-DE" dirty="0" smtClean="0"/>
              <a:t> </a:t>
            </a:r>
            <a:r>
              <a:rPr lang="de-DE" dirty="0" err="1" smtClean="0"/>
              <a:t>and</a:t>
            </a:r>
            <a:r>
              <a:rPr lang="de-DE" dirty="0" smtClean="0"/>
              <a:t> rapid </a:t>
            </a:r>
            <a:r>
              <a:rPr lang="de-DE" dirty="0" err="1" smtClean="0"/>
              <a:t>iteration</a:t>
            </a:r>
            <a:endParaRPr lang="de-DE" dirty="0" smtClean="0"/>
          </a:p>
          <a:p>
            <a:pPr lvl="1"/>
            <a:r>
              <a:rPr lang="de-DE" dirty="0" smtClean="0"/>
              <a:t>Virtual </a:t>
            </a:r>
            <a:r>
              <a:rPr lang="de-DE" dirty="0" err="1" smtClean="0"/>
              <a:t>machine</a:t>
            </a:r>
            <a:r>
              <a:rPr lang="de-DE" dirty="0" smtClean="0"/>
              <a:t> </a:t>
            </a:r>
            <a:r>
              <a:rPr lang="de-DE" dirty="0" smtClean="0">
                <a:sym typeface="Wingdings" panose="05000000000000000000" pitchFamily="2" charset="2"/>
              </a:rPr>
              <a:t> </a:t>
            </a:r>
            <a:r>
              <a:rPr lang="de-DE" dirty="0" err="1" smtClean="0">
                <a:sym typeface="Wingdings" panose="05000000000000000000" pitchFamily="2" charset="2"/>
              </a:rPr>
              <a:t>port</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VM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port</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scripts</a:t>
            </a:r>
            <a:endParaRPr lang="de-DE" dirty="0" smtClean="0">
              <a:sym typeface="Wingdings" panose="05000000000000000000" pitchFamily="2" charset="2"/>
            </a:endParaRPr>
          </a:p>
          <a:p>
            <a:pPr lvl="1"/>
            <a:endParaRPr lang="de-DE" dirty="0" smtClean="0">
              <a:sym typeface="Wingdings" panose="05000000000000000000" pitchFamily="2" charset="2"/>
            </a:endParaRPr>
          </a:p>
          <a:p>
            <a:r>
              <a:rPr lang="de-DE" dirty="0" smtClean="0">
                <a:sym typeface="Wingdings" panose="05000000000000000000" pitchFamily="2" charset="2"/>
              </a:rPr>
              <a:t>Lightweight</a:t>
            </a:r>
          </a:p>
          <a:p>
            <a:pPr lvl="1"/>
            <a:r>
              <a:rPr lang="de-DE" dirty="0" smtClean="0">
                <a:sym typeface="Wingdings" panose="05000000000000000000" pitchFamily="2" charset="2"/>
              </a:rPr>
              <a:t>Simple, </a:t>
            </a:r>
            <a:r>
              <a:rPr lang="de-DE" dirty="0" err="1" smtClean="0">
                <a:sym typeface="Wingdings" panose="05000000000000000000" pitchFamily="2" charset="2"/>
              </a:rPr>
              <a:t>low</a:t>
            </a:r>
            <a:r>
              <a:rPr lang="de-DE" dirty="0" smtClean="0">
                <a:sym typeface="Wingdings" panose="05000000000000000000" pitchFamily="2" charset="2"/>
              </a:rPr>
              <a:t> </a:t>
            </a:r>
            <a:r>
              <a:rPr lang="de-DE" dirty="0" err="1" smtClean="0">
                <a:sym typeface="Wingdings" panose="05000000000000000000" pitchFamily="2" charset="2"/>
              </a:rPr>
              <a:t>memory</a:t>
            </a:r>
            <a:r>
              <a:rPr lang="de-DE" dirty="0" smtClean="0">
                <a:sym typeface="Wingdings" panose="05000000000000000000" pitchFamily="2" charset="2"/>
              </a:rPr>
              <a:t> </a:t>
            </a:r>
            <a:r>
              <a:rPr lang="de-DE" dirty="0" err="1" smtClean="0">
                <a:sym typeface="Wingdings" panose="05000000000000000000" pitchFamily="2" charset="2"/>
              </a:rPr>
              <a:t>footprints</a:t>
            </a:r>
            <a:endParaRPr lang="de-DE" dirty="0" smtClean="0">
              <a:sym typeface="Wingdings" panose="05000000000000000000" pitchFamily="2" charset="2"/>
            </a:endParaRPr>
          </a:p>
          <a:p>
            <a:pPr lvl="1"/>
            <a:endParaRPr lang="de-DE" dirty="0">
              <a:sym typeface="Wingdings" panose="05000000000000000000" pitchFamily="2" charset="2"/>
            </a:endParaRPr>
          </a:p>
          <a:p>
            <a:r>
              <a:rPr lang="de-DE" dirty="0" smtClean="0">
                <a:sym typeface="Wingdings" panose="05000000000000000000" pitchFamily="2" charset="2"/>
              </a:rPr>
              <a:t>Support </a:t>
            </a:r>
            <a:r>
              <a:rPr lang="de-DE" dirty="0" err="1" smtClean="0">
                <a:sym typeface="Wingdings" panose="05000000000000000000" pitchFamily="2" charset="2"/>
              </a:rPr>
              <a:t>for</a:t>
            </a:r>
            <a:r>
              <a:rPr lang="de-DE" dirty="0" smtClean="0">
                <a:sym typeface="Wingdings" panose="05000000000000000000" pitchFamily="2" charset="2"/>
              </a:rPr>
              <a:t> rapid </a:t>
            </a:r>
            <a:r>
              <a:rPr lang="de-DE" dirty="0" err="1" smtClean="0">
                <a:sym typeface="Wingdings" panose="05000000000000000000" pitchFamily="2" charset="2"/>
              </a:rPr>
              <a:t>iteration</a:t>
            </a:r>
            <a:endParaRPr lang="de-DE" dirty="0" smtClean="0">
              <a:sym typeface="Wingdings" panose="05000000000000000000" pitchFamily="2" charset="2"/>
            </a:endParaRPr>
          </a:p>
          <a:p>
            <a:pPr lvl="1"/>
            <a:r>
              <a:rPr lang="de-DE" dirty="0" smtClean="0">
                <a:sym typeface="Wingdings" panose="05000000000000000000" pitchFamily="2" charset="2"/>
              </a:rPr>
              <a:t>Quicker </a:t>
            </a:r>
            <a:r>
              <a:rPr lang="de-DE" dirty="0" err="1" smtClean="0">
                <a:sym typeface="Wingdings" panose="05000000000000000000" pitchFamily="2" charset="2"/>
              </a:rPr>
              <a:t>turnaround</a:t>
            </a:r>
            <a:r>
              <a:rPr lang="de-DE" dirty="0" smtClean="0">
                <a:sym typeface="Wingdings" panose="05000000000000000000" pitchFamily="2" charset="2"/>
              </a:rPr>
              <a:t> time</a:t>
            </a:r>
          </a:p>
          <a:p>
            <a:pPr lvl="1"/>
            <a:r>
              <a:rPr lang="de-DE" dirty="0" smtClean="0">
                <a:sym typeface="Wingdings" panose="05000000000000000000" pitchFamily="2" charset="2"/>
              </a:rPr>
              <a:t>See </a:t>
            </a:r>
            <a:r>
              <a:rPr lang="de-DE" dirty="0" err="1" smtClean="0">
                <a:sym typeface="Wingdings" panose="05000000000000000000" pitchFamily="2" charset="2"/>
              </a:rPr>
              <a:t>changes</a:t>
            </a:r>
            <a:r>
              <a:rPr lang="de-DE" dirty="0" smtClean="0">
                <a:sym typeface="Wingdings" panose="05000000000000000000" pitchFamily="2" charset="2"/>
              </a:rPr>
              <a:t> </a:t>
            </a:r>
            <a:r>
              <a:rPr lang="de-DE" dirty="0" err="1" smtClean="0">
                <a:sym typeface="Wingdings" panose="05000000000000000000" pitchFamily="2" charset="2"/>
              </a:rPr>
              <a:t>immediately</a:t>
            </a:r>
            <a:r>
              <a:rPr lang="de-DE" dirty="0" smtClean="0">
                <a:sym typeface="Wingdings" panose="05000000000000000000" pitchFamily="2" charset="2"/>
              </a:rPr>
              <a:t>/after a </a:t>
            </a:r>
            <a:r>
              <a:rPr lang="de-DE" dirty="0" err="1" smtClean="0">
                <a:sym typeface="Wingdings" panose="05000000000000000000" pitchFamily="2" charset="2"/>
              </a:rPr>
              <a:t>restart</a:t>
            </a:r>
            <a:endParaRPr lang="de-DE" dirty="0" smtClean="0">
              <a:sym typeface="Wingdings" panose="05000000000000000000" pitchFamily="2" charset="2"/>
            </a:endParaRPr>
          </a:p>
          <a:p>
            <a:pPr lvl="1"/>
            <a:endParaRPr lang="de-DE" dirty="0">
              <a:sym typeface="Wingdings" panose="05000000000000000000" pitchFamily="2" charset="2"/>
            </a:endParaRPr>
          </a:p>
          <a:p>
            <a:r>
              <a:rPr lang="de-DE" dirty="0" smtClean="0">
                <a:sym typeface="Wingdings" panose="05000000000000000000" pitchFamily="2" charset="2"/>
              </a:rPr>
              <a:t>Convenience</a:t>
            </a:r>
          </a:p>
          <a:p>
            <a:pPr lvl="1"/>
            <a:r>
              <a:rPr lang="de-DE" dirty="0" err="1" smtClean="0">
                <a:sym typeface="Wingdings" panose="05000000000000000000" pitchFamily="2" charset="2"/>
              </a:rPr>
              <a:t>Tuned</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purpose</a:t>
            </a:r>
            <a:r>
              <a:rPr lang="de-DE" dirty="0" smtClean="0">
                <a:sym typeface="Wingdings" panose="05000000000000000000" pitchFamily="2" charset="2"/>
              </a:rPr>
              <a:t> in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game</a:t>
            </a:r>
            <a:endParaRPr lang="de-DE" dirty="0">
              <a:sym typeface="Wingdings" panose="05000000000000000000" pitchFamily="2" charset="2"/>
            </a:endParaRP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Common </a:t>
            </a:r>
            <a:r>
              <a:rPr lang="de-DE" dirty="0" err="1" smtClean="0"/>
              <a:t>language</a:t>
            </a:r>
            <a:r>
              <a:rPr lang="de-DE" dirty="0" smtClean="0"/>
              <a:t> </a:t>
            </a:r>
            <a:r>
              <a:rPr lang="de-DE" dirty="0" err="1" smtClean="0"/>
              <a:t>properties</a:t>
            </a:r>
            <a:endParaRPr lang="de-DE" dirty="0"/>
          </a:p>
        </p:txBody>
      </p:sp>
    </p:spTree>
    <p:extLst>
      <p:ext uri="{BB962C8B-B14F-4D97-AF65-F5344CB8AC3E}">
        <p14:creationId xmlns:p14="http://schemas.microsoft.com/office/powerpoint/2010/main" val="4883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All </a:t>
            </a:r>
            <a:r>
              <a:rPr lang="de-DE" dirty="0" err="1" smtClean="0"/>
              <a:t>languages</a:t>
            </a:r>
            <a:r>
              <a:rPr lang="de-DE" dirty="0" smtClean="0"/>
              <a:t> </a:t>
            </a:r>
            <a:r>
              <a:rPr lang="de-DE" dirty="0" err="1" smtClean="0"/>
              <a:t>we</a:t>
            </a:r>
            <a:r>
              <a:rPr lang="de-DE" dirty="0" smtClean="0"/>
              <a:t> </a:t>
            </a:r>
            <a:r>
              <a:rPr lang="de-DE" dirty="0" err="1" smtClean="0"/>
              <a:t>have</a:t>
            </a:r>
            <a:r>
              <a:rPr lang="de-DE" dirty="0" smtClean="0"/>
              <a:t> </a:t>
            </a:r>
            <a:r>
              <a:rPr lang="de-DE" dirty="0" err="1" smtClean="0"/>
              <a:t>seen</a:t>
            </a:r>
            <a:r>
              <a:rPr lang="de-DE" dirty="0" smtClean="0"/>
              <a:t> so </a:t>
            </a:r>
            <a:r>
              <a:rPr lang="de-DE" dirty="0" err="1" smtClean="0"/>
              <a:t>far</a:t>
            </a:r>
            <a:endParaRPr lang="de-DE" dirty="0" smtClean="0"/>
          </a:p>
          <a:p>
            <a:endParaRPr lang="de-DE" dirty="0"/>
          </a:p>
          <a:p>
            <a:r>
              <a:rPr lang="de-DE" dirty="0" smtClean="0"/>
              <a:t>Special </a:t>
            </a:r>
            <a:r>
              <a:rPr lang="de-DE" dirty="0" err="1" smtClean="0"/>
              <a:t>case</a:t>
            </a:r>
            <a:r>
              <a:rPr lang="de-DE" dirty="0" smtClean="0"/>
              <a:t>: Natural-</a:t>
            </a:r>
            <a:r>
              <a:rPr lang="de-DE" dirty="0" err="1" smtClean="0"/>
              <a:t>language</a:t>
            </a:r>
            <a:r>
              <a:rPr lang="de-DE" dirty="0" smtClean="0"/>
              <a:t> </a:t>
            </a:r>
            <a:r>
              <a:rPr lang="de-DE" dirty="0" err="1" smtClean="0"/>
              <a:t>Programming</a:t>
            </a:r>
            <a:endParaRPr lang="de-DE" dirty="0" smtClean="0"/>
          </a:p>
          <a:p>
            <a:endParaRPr lang="de-DE" dirty="0"/>
          </a:p>
          <a:p>
            <a:r>
              <a:rPr lang="de-DE" dirty="0" smtClean="0"/>
              <a:t>Can </a:t>
            </a:r>
            <a:r>
              <a:rPr lang="de-DE" dirty="0" err="1" smtClean="0"/>
              <a:t>be</a:t>
            </a:r>
            <a:r>
              <a:rPr lang="de-DE" dirty="0" smtClean="0"/>
              <a:t> </a:t>
            </a:r>
            <a:r>
              <a:rPr lang="de-DE" dirty="0" err="1" smtClean="0"/>
              <a:t>found</a:t>
            </a:r>
            <a:r>
              <a:rPr lang="de-DE" dirty="0" smtClean="0"/>
              <a:t> in </a:t>
            </a:r>
            <a:r>
              <a:rPr lang="de-DE" dirty="0" err="1" smtClean="0"/>
              <a:t>Inform</a:t>
            </a:r>
            <a:r>
              <a:rPr lang="de-DE" dirty="0" smtClean="0"/>
              <a:t> 7 (</a:t>
            </a:r>
            <a:r>
              <a:rPr lang="de-DE" dirty="0" err="1" smtClean="0"/>
              <a:t>interactive</a:t>
            </a:r>
            <a:r>
              <a:rPr lang="de-DE" dirty="0" smtClean="0"/>
              <a:t> </a:t>
            </a:r>
            <a:r>
              <a:rPr lang="de-DE" dirty="0" err="1" smtClean="0"/>
              <a:t>fiction</a:t>
            </a:r>
            <a:r>
              <a:rPr lang="de-DE" dirty="0" smtClean="0"/>
              <a:t> </a:t>
            </a:r>
            <a:r>
              <a:rPr lang="de-DE" dirty="0" err="1" smtClean="0"/>
              <a:t>tool</a:t>
            </a:r>
            <a:r>
              <a:rPr lang="de-DE" dirty="0" smtClean="0"/>
              <a:t>)</a:t>
            </a:r>
          </a:p>
          <a:p>
            <a:endParaRPr lang="de-DE" dirty="0"/>
          </a:p>
          <a:p>
            <a:r>
              <a:rPr lang="en-US" dirty="0"/>
              <a:t>The shower is here. It is fixed in place. "Opposite the mirror is the shower, which is closed." The description of the shower is "When it's open, you get in it to take a shower. Right now it's closed, keeping you from using it</a:t>
            </a:r>
            <a:r>
              <a:rPr lang="en-US" dirty="0" smtClean="0"/>
              <a:t>.”</a:t>
            </a:r>
          </a:p>
          <a:p>
            <a:endParaRPr lang="en-US" dirty="0"/>
          </a:p>
          <a:p>
            <a:r>
              <a:rPr lang="en-US" dirty="0" smtClean="0"/>
              <a:t>Instead </a:t>
            </a:r>
            <a:r>
              <a:rPr lang="en-US" dirty="0"/>
              <a:t>of opening or entering the shower, say "It is locked down until after the ship makes its jump to hyperspace."</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Textual</a:t>
            </a:r>
            <a:r>
              <a:rPr lang="de-DE" dirty="0" smtClean="0"/>
              <a:t> </a:t>
            </a:r>
            <a:r>
              <a:rPr lang="de-DE" dirty="0" err="1" smtClean="0"/>
              <a:t>Languages</a:t>
            </a:r>
            <a:endParaRPr lang="de-DE" dirty="0"/>
          </a:p>
        </p:txBody>
      </p:sp>
      <p:pic>
        <p:nvPicPr>
          <p:cNvPr id="5" name="Picture 2" descr="New build 6L02 now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34076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5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All </a:t>
            </a:r>
            <a:r>
              <a:rPr lang="de-DE" dirty="0" err="1" smtClean="0"/>
              <a:t>languages</a:t>
            </a:r>
            <a:r>
              <a:rPr lang="de-DE" dirty="0" smtClean="0"/>
              <a:t> </a:t>
            </a:r>
            <a:r>
              <a:rPr lang="de-DE" dirty="0" err="1" smtClean="0"/>
              <a:t>we</a:t>
            </a:r>
            <a:r>
              <a:rPr lang="de-DE" dirty="0" smtClean="0"/>
              <a:t> </a:t>
            </a:r>
            <a:r>
              <a:rPr lang="de-DE" dirty="0" err="1" smtClean="0"/>
              <a:t>have</a:t>
            </a:r>
            <a:r>
              <a:rPr lang="de-DE" dirty="0" smtClean="0"/>
              <a:t> </a:t>
            </a:r>
            <a:r>
              <a:rPr lang="de-DE" dirty="0" err="1" smtClean="0"/>
              <a:t>seen</a:t>
            </a:r>
            <a:r>
              <a:rPr lang="de-DE" dirty="0" smtClean="0"/>
              <a:t> so </a:t>
            </a:r>
            <a:r>
              <a:rPr lang="de-DE" dirty="0" err="1" smtClean="0"/>
              <a:t>far</a:t>
            </a:r>
            <a:endParaRPr lang="de-DE" dirty="0" smtClean="0"/>
          </a:p>
          <a:p>
            <a:endParaRPr lang="de-DE" dirty="0"/>
          </a:p>
          <a:p>
            <a:r>
              <a:rPr lang="de-DE" dirty="0" smtClean="0"/>
              <a:t>Special </a:t>
            </a:r>
            <a:r>
              <a:rPr lang="de-DE" dirty="0" err="1" smtClean="0"/>
              <a:t>case</a:t>
            </a:r>
            <a:r>
              <a:rPr lang="de-DE" dirty="0" smtClean="0"/>
              <a:t>: Natural-</a:t>
            </a:r>
            <a:r>
              <a:rPr lang="de-DE" dirty="0" err="1" smtClean="0"/>
              <a:t>language</a:t>
            </a:r>
            <a:r>
              <a:rPr lang="de-DE" dirty="0" smtClean="0"/>
              <a:t> </a:t>
            </a:r>
            <a:r>
              <a:rPr lang="de-DE" dirty="0" err="1" smtClean="0"/>
              <a:t>Programming</a:t>
            </a:r>
            <a:endParaRPr lang="de-DE" dirty="0" smtClean="0"/>
          </a:p>
          <a:p>
            <a:endParaRPr lang="de-DE" dirty="0"/>
          </a:p>
          <a:p>
            <a:r>
              <a:rPr lang="de-DE" dirty="0" smtClean="0"/>
              <a:t>Can </a:t>
            </a:r>
            <a:r>
              <a:rPr lang="de-DE" dirty="0" err="1" smtClean="0"/>
              <a:t>be</a:t>
            </a:r>
            <a:r>
              <a:rPr lang="de-DE" dirty="0" smtClean="0"/>
              <a:t> </a:t>
            </a:r>
            <a:r>
              <a:rPr lang="de-DE" dirty="0" err="1" smtClean="0"/>
              <a:t>found</a:t>
            </a:r>
            <a:r>
              <a:rPr lang="de-DE" dirty="0" smtClean="0"/>
              <a:t> in </a:t>
            </a:r>
            <a:r>
              <a:rPr lang="de-DE" dirty="0" err="1" smtClean="0"/>
              <a:t>Inform</a:t>
            </a:r>
            <a:r>
              <a:rPr lang="de-DE" dirty="0" smtClean="0"/>
              <a:t> 7 (</a:t>
            </a:r>
            <a:r>
              <a:rPr lang="de-DE" dirty="0" err="1" smtClean="0"/>
              <a:t>interactive</a:t>
            </a:r>
            <a:r>
              <a:rPr lang="de-DE" dirty="0" smtClean="0"/>
              <a:t> </a:t>
            </a:r>
            <a:r>
              <a:rPr lang="de-DE" dirty="0" err="1" smtClean="0"/>
              <a:t>fiction</a:t>
            </a:r>
            <a:r>
              <a:rPr lang="de-DE" dirty="0" smtClean="0"/>
              <a:t> </a:t>
            </a:r>
            <a:r>
              <a:rPr lang="de-DE" dirty="0" err="1" smtClean="0"/>
              <a:t>tool</a:t>
            </a:r>
            <a:r>
              <a:rPr lang="de-DE" dirty="0" smtClean="0"/>
              <a:t>)</a:t>
            </a:r>
          </a:p>
          <a:p>
            <a:endParaRPr lang="de-DE" dirty="0"/>
          </a:p>
          <a:p>
            <a:r>
              <a:rPr lang="en-US" dirty="0" smtClean="0">
                <a:solidFill>
                  <a:srgbClr val="CC0000"/>
                </a:solidFill>
              </a:rPr>
              <a:t>The shower </a:t>
            </a:r>
            <a:r>
              <a:rPr lang="en-US" dirty="0" smtClean="0"/>
              <a:t>is here. </a:t>
            </a:r>
            <a:r>
              <a:rPr lang="en-US" dirty="0" smtClean="0">
                <a:solidFill>
                  <a:srgbClr val="CC0000"/>
                </a:solidFill>
              </a:rPr>
              <a:t>It is</a:t>
            </a:r>
            <a:r>
              <a:rPr lang="en-US" dirty="0" smtClean="0"/>
              <a:t> fixed in place. "Opposite the mirror is the shower, which is closed." </a:t>
            </a:r>
            <a:r>
              <a:rPr lang="en-US" dirty="0" smtClean="0">
                <a:solidFill>
                  <a:srgbClr val="CC0000"/>
                </a:solidFill>
              </a:rPr>
              <a:t>The description of the shower is </a:t>
            </a:r>
            <a:r>
              <a:rPr lang="en-US" dirty="0" smtClean="0"/>
              <a:t>"When it's open, you get in it to take a shower. Right now it's closed, keeping you from using it.”</a:t>
            </a:r>
          </a:p>
          <a:p>
            <a:endParaRPr lang="en-US" dirty="0" smtClean="0"/>
          </a:p>
          <a:p>
            <a:r>
              <a:rPr lang="en-US" dirty="0" smtClean="0">
                <a:solidFill>
                  <a:srgbClr val="CC0000"/>
                </a:solidFill>
              </a:rPr>
              <a:t>Instead of opening or entering the shower, say </a:t>
            </a:r>
            <a:r>
              <a:rPr lang="en-US" dirty="0" smtClean="0"/>
              <a:t>"It is locked down until after the ship makes its jump to hyperspace."</a:t>
            </a:r>
            <a:endParaRPr lang="de-DE" dirty="0"/>
          </a:p>
        </p:txBody>
      </p:sp>
      <p:sp>
        <p:nvSpPr>
          <p:cNvPr id="3" name="Fußzeilenplatzhalter 2"/>
          <p:cNvSpPr>
            <a:spLocks noGrp="1"/>
          </p:cNvSpPr>
          <p:nvPr>
            <p:ph type="ftr" sz="quarter" idx="10"/>
          </p:nvPr>
        </p:nvSpPr>
        <p:spPr/>
        <p:txBody>
          <a:bodyPr/>
          <a:lstStyle/>
          <a:p>
            <a:pPr>
              <a:defRPr/>
            </a:pPr>
            <a:r>
              <a:rPr lang="de-DE" dirty="0"/>
              <a:t>http://inform7.com/</a:t>
            </a:r>
          </a:p>
        </p:txBody>
      </p:sp>
      <p:sp>
        <p:nvSpPr>
          <p:cNvPr id="4" name="Titel 3"/>
          <p:cNvSpPr>
            <a:spLocks noGrp="1"/>
          </p:cNvSpPr>
          <p:nvPr>
            <p:ph type="title"/>
          </p:nvPr>
        </p:nvSpPr>
        <p:spPr/>
        <p:txBody>
          <a:bodyPr/>
          <a:lstStyle/>
          <a:p>
            <a:r>
              <a:rPr lang="de-DE" dirty="0" err="1" smtClean="0"/>
              <a:t>Textual</a:t>
            </a:r>
            <a:r>
              <a:rPr lang="de-DE" dirty="0" smtClean="0"/>
              <a:t> </a:t>
            </a:r>
            <a:r>
              <a:rPr lang="de-DE" dirty="0" err="1" smtClean="0"/>
              <a:t>Languages</a:t>
            </a:r>
            <a:endParaRPr lang="de-DE" dirty="0"/>
          </a:p>
        </p:txBody>
      </p:sp>
      <p:pic>
        <p:nvPicPr>
          <p:cNvPr id="2050" name="Picture 2" descr="New build 6L02 now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34076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Preliminary</a:t>
            </a:r>
            <a:r>
              <a:rPr lang="de-DE" dirty="0" smtClean="0"/>
              <a:t> </a:t>
            </a:r>
            <a:r>
              <a:rPr lang="de-DE" dirty="0" err="1" smtClean="0"/>
              <a:t>timetable</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2326638234"/>
              </p:ext>
            </p:extLst>
          </p:nvPr>
        </p:nvGraphicFramePr>
        <p:xfrm>
          <a:off x="251520" y="1700808"/>
          <a:ext cx="8640960" cy="4942840"/>
        </p:xfrm>
        <a:graphic>
          <a:graphicData uri="http://schemas.openxmlformats.org/drawingml/2006/table">
            <a:tbl>
              <a:tblPr firstRow="1" bandRow="1">
                <a:tableStyleId>{21E4AEA4-8DFA-4A89-87EB-49C32662AFE0}</a:tableStyleId>
              </a:tblPr>
              <a:tblGrid>
                <a:gridCol w="1656184"/>
                <a:gridCol w="1584176"/>
                <a:gridCol w="5400600"/>
              </a:tblGrid>
              <a:tr h="370840">
                <a:tc>
                  <a:txBody>
                    <a:bodyPr/>
                    <a:lstStyle/>
                    <a:p>
                      <a:r>
                        <a:rPr lang="de-DE" dirty="0" err="1" smtClean="0"/>
                        <a:t>Lecture</a:t>
                      </a:r>
                      <a:r>
                        <a:rPr lang="de-DE" dirty="0" smtClean="0"/>
                        <a:t> </a:t>
                      </a:r>
                      <a:r>
                        <a:rPr lang="de-DE" dirty="0" err="1" smtClean="0"/>
                        <a:t>No</a:t>
                      </a:r>
                      <a:r>
                        <a:rPr lang="de-DE" dirty="0" smtClean="0"/>
                        <a:t>.</a:t>
                      </a:r>
                      <a:endParaRPr lang="de-DE" dirty="0"/>
                    </a:p>
                  </a:txBody>
                  <a:tcPr/>
                </a:tc>
                <a:tc>
                  <a:txBody>
                    <a:bodyPr/>
                    <a:lstStyle/>
                    <a:p>
                      <a:r>
                        <a:rPr lang="de-DE" dirty="0" smtClean="0"/>
                        <a:t>Date</a:t>
                      </a:r>
                      <a:endParaRPr lang="de-DE" dirty="0"/>
                    </a:p>
                  </a:txBody>
                  <a:tcPr/>
                </a:tc>
                <a:tc>
                  <a:txBody>
                    <a:bodyPr/>
                    <a:lstStyle/>
                    <a:p>
                      <a:r>
                        <a:rPr lang="de-DE" dirty="0" smtClean="0"/>
                        <a:t>Topic</a:t>
                      </a:r>
                      <a:endParaRPr lang="de-DE" dirty="0"/>
                    </a:p>
                  </a:txBody>
                  <a:tcPr/>
                </a:tc>
              </a:tr>
              <a:tr h="288000">
                <a:tc>
                  <a:txBody>
                    <a:bodyPr/>
                    <a:lstStyle/>
                    <a:p>
                      <a:pPr algn="l"/>
                      <a:r>
                        <a:rPr lang="de-DE" sz="1400" dirty="0" smtClean="0">
                          <a:latin typeface="+mn-lt"/>
                        </a:rPr>
                        <a:t>1</a:t>
                      </a:r>
                      <a:endParaRPr lang="de-DE" sz="1400" dirty="0">
                        <a:latin typeface="+mn-lt"/>
                      </a:endParaRPr>
                    </a:p>
                  </a:txBody>
                  <a:tcPr/>
                </a:tc>
                <a:tc>
                  <a:txBody>
                    <a:bodyPr/>
                    <a:lstStyle/>
                    <a:p>
                      <a:pPr algn="l" fontAlgn="b"/>
                      <a:r>
                        <a:rPr lang="de-DE" sz="1400" b="0" i="0" u="none" strike="noStrike" dirty="0" smtClean="0">
                          <a:solidFill>
                            <a:srgbClr val="000000"/>
                          </a:solidFill>
                          <a:effectLst/>
                          <a:latin typeface="+mn-lt"/>
                        </a:rPr>
                        <a:t>17.10.2014</a:t>
                      </a:r>
                      <a:endParaRPr lang="de-DE" sz="1400" b="0" i="0" u="none" strike="noStrike" dirty="0">
                        <a:solidFill>
                          <a:srgbClr val="000000"/>
                        </a:solidFill>
                        <a:effectLst/>
                        <a:latin typeface="+mn-lt"/>
                      </a:endParaRPr>
                    </a:p>
                  </a:txBody>
                  <a:tcPr/>
                </a:tc>
                <a:tc>
                  <a:txBody>
                    <a:bodyPr/>
                    <a:lstStyle/>
                    <a:p>
                      <a:pPr algn="l" fontAlgn="b"/>
                      <a:r>
                        <a:rPr lang="de-DE" sz="1400" b="0" i="0" u="none" strike="noStrike" dirty="0">
                          <a:solidFill>
                            <a:srgbClr val="000000"/>
                          </a:solidFill>
                          <a:effectLst/>
                          <a:latin typeface="+mn-lt"/>
                        </a:rPr>
                        <a:t>Basic Input &amp; Output</a:t>
                      </a:r>
                    </a:p>
                  </a:txBody>
                  <a:tcPr marL="9525" marR="9525" marT="9525" marB="0" anchor="b"/>
                </a:tc>
              </a:tr>
              <a:tr h="288000">
                <a:tc>
                  <a:txBody>
                    <a:bodyPr/>
                    <a:lstStyle/>
                    <a:p>
                      <a:pPr algn="l"/>
                      <a:r>
                        <a:rPr lang="de-DE" sz="1400" b="0" dirty="0" smtClean="0">
                          <a:latin typeface="+mn-lt"/>
                        </a:rPr>
                        <a:t>2</a:t>
                      </a:r>
                      <a:endParaRPr lang="de-DE" sz="1400" b="0" dirty="0">
                        <a:latin typeface="+mn-lt"/>
                      </a:endParaRPr>
                    </a:p>
                  </a:txBody>
                  <a:tcPr/>
                </a:tc>
                <a:tc>
                  <a:txBody>
                    <a:bodyPr/>
                    <a:lstStyle/>
                    <a:p>
                      <a:pPr algn="l" fontAlgn="b"/>
                      <a:r>
                        <a:rPr lang="de-DE" sz="1400" b="0" i="0" u="none" strike="noStrike" dirty="0">
                          <a:solidFill>
                            <a:srgbClr val="000000"/>
                          </a:solidFill>
                          <a:effectLst/>
                          <a:latin typeface="+mn-lt"/>
                        </a:rPr>
                        <a:t>24.10.2014</a:t>
                      </a:r>
                    </a:p>
                  </a:txBody>
                  <a:tcPr marL="9525" marR="9525" marT="9525" marB="0" anchor="b"/>
                </a:tc>
                <a:tc>
                  <a:txBody>
                    <a:bodyPr/>
                    <a:lstStyle/>
                    <a:p>
                      <a:pPr algn="l" fontAlgn="b"/>
                      <a:r>
                        <a:rPr lang="de-DE" sz="1400" b="0" i="0" u="none" strike="noStrike" dirty="0">
                          <a:solidFill>
                            <a:srgbClr val="000000"/>
                          </a:solidFill>
                          <a:effectLst/>
                          <a:latin typeface="+mn-lt"/>
                        </a:rPr>
                        <a:t>Timing &amp; Basic Game </a:t>
                      </a:r>
                      <a:r>
                        <a:rPr lang="de-DE" sz="1400" b="0" i="0" u="none" strike="noStrike" dirty="0" err="1">
                          <a:solidFill>
                            <a:srgbClr val="000000"/>
                          </a:solidFill>
                          <a:effectLst/>
                          <a:latin typeface="+mn-lt"/>
                        </a:rPr>
                        <a:t>Mechanics</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31.10.2014</a:t>
                      </a:r>
                    </a:p>
                  </a:txBody>
                  <a:tcPr marL="9525" marR="9525" marT="9525" marB="0" anchor="b"/>
                </a:tc>
                <a:tc>
                  <a:txBody>
                    <a:bodyPr/>
                    <a:lstStyle/>
                    <a:p>
                      <a:pPr algn="l" fontAlgn="b"/>
                      <a:r>
                        <a:rPr lang="de-DE" sz="1400" b="0" i="0" u="none" strike="noStrike">
                          <a:solidFill>
                            <a:srgbClr val="000000"/>
                          </a:solidFill>
                          <a:effectLst/>
                          <a:latin typeface="+mn-lt"/>
                        </a:rPr>
                        <a:t>Software Rendering 1</a:t>
                      </a:r>
                    </a:p>
                  </a:txBody>
                  <a:tcPr marL="9525" marR="9525" marT="9525" marB="0" anchor="b"/>
                </a:tc>
              </a:tr>
              <a:tr h="288000">
                <a:tc>
                  <a:txBody>
                    <a:bodyPr/>
                    <a:lstStyle/>
                    <a:p>
                      <a:pPr algn="l"/>
                      <a:r>
                        <a:rPr lang="de-DE" sz="1400" dirty="0" smtClean="0">
                          <a:latin typeface="+mn-lt"/>
                        </a:rPr>
                        <a:t>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07.11.2014</a:t>
                      </a:r>
                    </a:p>
                  </a:txBody>
                  <a:tcPr marL="9525" marR="9525" marT="9525" marB="0" anchor="b"/>
                </a:tc>
                <a:tc>
                  <a:txBody>
                    <a:bodyPr/>
                    <a:lstStyle/>
                    <a:p>
                      <a:pPr algn="l" fontAlgn="b"/>
                      <a:r>
                        <a:rPr lang="de-DE" sz="1400" b="0" i="0" u="none" strike="noStrike">
                          <a:solidFill>
                            <a:srgbClr val="000000"/>
                          </a:solidFill>
                          <a:effectLst/>
                          <a:latin typeface="+mn-lt"/>
                        </a:rPr>
                        <a:t>Software Rendering 2</a:t>
                      </a:r>
                    </a:p>
                  </a:txBody>
                  <a:tcPr marL="9525" marR="9525" marT="9525" marB="0" anchor="b"/>
                </a:tc>
              </a:tr>
              <a:tr h="288000">
                <a:tc>
                  <a:txBody>
                    <a:bodyPr/>
                    <a:lstStyle/>
                    <a:p>
                      <a:pPr algn="l"/>
                      <a:r>
                        <a:rPr lang="de-DE" sz="1400" dirty="0" smtClean="0">
                          <a:latin typeface="+mn-lt"/>
                        </a:rPr>
                        <a:t>5</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14.11.2014</a:t>
                      </a:r>
                    </a:p>
                  </a:txBody>
                  <a:tcPr marL="9525" marR="9525" marT="9525" marB="0" anchor="b"/>
                </a:tc>
                <a:tc>
                  <a:txBody>
                    <a:bodyPr/>
                    <a:lstStyle/>
                    <a:p>
                      <a:pPr algn="l" fontAlgn="b"/>
                      <a:r>
                        <a:rPr lang="de-DE" sz="1400" b="0" i="0" u="none" strike="noStrike" dirty="0">
                          <a:solidFill>
                            <a:srgbClr val="000000"/>
                          </a:solidFill>
                          <a:effectLst/>
                          <a:latin typeface="+mn-lt"/>
                        </a:rPr>
                        <a:t>Basic Hardware Rendering</a:t>
                      </a:r>
                    </a:p>
                  </a:txBody>
                  <a:tcPr marL="9525" marR="9525" marT="9525" marB="0" anchor="b"/>
                </a:tc>
              </a:tr>
              <a:tr h="288000">
                <a:tc>
                  <a:txBody>
                    <a:bodyPr/>
                    <a:lstStyle/>
                    <a:p>
                      <a:pPr algn="l"/>
                      <a:r>
                        <a:rPr lang="de-DE" sz="1400" dirty="0" smtClean="0">
                          <a:latin typeface="+mn-lt"/>
                        </a:rPr>
                        <a:t>6</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21.11.2014</a:t>
                      </a:r>
                    </a:p>
                  </a:txBody>
                  <a:tcPr marL="9525" marR="9525" marT="9525" marB="0" anchor="b"/>
                </a:tc>
                <a:tc>
                  <a:txBody>
                    <a:bodyPr/>
                    <a:lstStyle/>
                    <a:p>
                      <a:pPr algn="l" fontAlgn="b"/>
                      <a:r>
                        <a:rPr lang="de-DE" sz="1400" b="0" i="0" u="none" strike="noStrike" dirty="0" err="1">
                          <a:solidFill>
                            <a:srgbClr val="000000"/>
                          </a:solidFill>
                          <a:effectLst/>
                          <a:latin typeface="+mn-lt"/>
                        </a:rPr>
                        <a:t>Animations</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7</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28.11.2014</a:t>
                      </a:r>
                    </a:p>
                  </a:txBody>
                  <a:tcPr marL="9525" marR="9525" marT="9525" marB="0" anchor="b"/>
                </a:tc>
                <a:tc>
                  <a:txBody>
                    <a:bodyPr/>
                    <a:lstStyle/>
                    <a:p>
                      <a:pPr algn="l" fontAlgn="b"/>
                      <a:r>
                        <a:rPr lang="de-DE" sz="1400" b="0" i="0" u="none" strike="noStrike" dirty="0" err="1">
                          <a:solidFill>
                            <a:srgbClr val="000000"/>
                          </a:solidFill>
                          <a:effectLst/>
                          <a:latin typeface="+mn-lt"/>
                        </a:rPr>
                        <a:t>Physically-based</a:t>
                      </a:r>
                      <a:r>
                        <a:rPr lang="de-DE" sz="1400" b="0" i="0" u="none" strike="noStrike" dirty="0">
                          <a:solidFill>
                            <a:srgbClr val="000000"/>
                          </a:solidFill>
                          <a:effectLst/>
                          <a:latin typeface="+mn-lt"/>
                        </a:rPr>
                        <a:t> Rendering</a:t>
                      </a:r>
                    </a:p>
                  </a:txBody>
                  <a:tcPr marL="9525" marR="9525" marT="9525" marB="0" anchor="b"/>
                </a:tc>
              </a:tr>
              <a:tr h="288000">
                <a:tc>
                  <a:txBody>
                    <a:bodyPr/>
                    <a:lstStyle/>
                    <a:p>
                      <a:pPr algn="l"/>
                      <a:r>
                        <a:rPr lang="de-DE" sz="1400" b="0" dirty="0" smtClean="0">
                          <a:latin typeface="+mn-lt"/>
                        </a:rPr>
                        <a:t>8</a:t>
                      </a:r>
                      <a:endParaRPr lang="de-DE" sz="1400" b="0" dirty="0">
                        <a:latin typeface="+mn-lt"/>
                      </a:endParaRPr>
                    </a:p>
                  </a:txBody>
                  <a:tcPr/>
                </a:tc>
                <a:tc>
                  <a:txBody>
                    <a:bodyPr/>
                    <a:lstStyle/>
                    <a:p>
                      <a:pPr algn="l" fontAlgn="b"/>
                      <a:r>
                        <a:rPr lang="de-DE" sz="1400" b="0" i="0" u="none" strike="noStrike" dirty="0">
                          <a:solidFill>
                            <a:srgbClr val="000000"/>
                          </a:solidFill>
                          <a:effectLst/>
                          <a:latin typeface="+mn-lt"/>
                        </a:rPr>
                        <a:t>05.12.2014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1</a:t>
                      </a:r>
                    </a:p>
                  </a:txBody>
                  <a:tcPr marL="9525" marR="9525" marT="9525" marB="0" anchor="b"/>
                </a:tc>
              </a:tr>
              <a:tr h="288000">
                <a:tc>
                  <a:txBody>
                    <a:bodyPr/>
                    <a:lstStyle/>
                    <a:p>
                      <a:pPr algn="l"/>
                      <a:r>
                        <a:rPr lang="de-DE" sz="1400" dirty="0" smtClean="0">
                          <a:latin typeface="+mn-lt"/>
                        </a:rPr>
                        <a:t>9</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12.12.2014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2</a:t>
                      </a:r>
                    </a:p>
                  </a:txBody>
                  <a:tcPr marL="9525" marR="9525" marT="9525" marB="0" anchor="b"/>
                </a:tc>
              </a:tr>
              <a:tr h="288000">
                <a:tc>
                  <a:txBody>
                    <a:bodyPr/>
                    <a:lstStyle/>
                    <a:p>
                      <a:pPr algn="l"/>
                      <a:r>
                        <a:rPr lang="de-DE" sz="1400" b="0" dirty="0" smtClean="0">
                          <a:latin typeface="+mn-lt"/>
                        </a:rPr>
                        <a:t>10</a:t>
                      </a:r>
                      <a:endParaRPr lang="de-DE" sz="1400" b="0" dirty="0">
                        <a:latin typeface="+mn-lt"/>
                      </a:endParaRPr>
                    </a:p>
                  </a:txBody>
                  <a:tcPr/>
                </a:tc>
                <a:tc>
                  <a:txBody>
                    <a:bodyPr/>
                    <a:lstStyle/>
                    <a:p>
                      <a:pPr algn="l" fontAlgn="b"/>
                      <a:r>
                        <a:rPr lang="de-DE" sz="1400" b="0" i="0" u="none" strike="noStrike" dirty="0">
                          <a:solidFill>
                            <a:srgbClr val="000000"/>
                          </a:solidFill>
                          <a:effectLst/>
                          <a:latin typeface="+mn-lt"/>
                        </a:rPr>
                        <a:t>19.12.2014</a:t>
                      </a:r>
                    </a:p>
                  </a:txBody>
                  <a:tcPr marL="9525" marR="9525" marT="9525" marB="0" anchor="b"/>
                </a:tc>
                <a:tc>
                  <a:txBody>
                    <a:bodyPr/>
                    <a:lstStyle/>
                    <a:p>
                      <a:pPr algn="l" fontAlgn="b"/>
                      <a:r>
                        <a:rPr lang="de-DE" sz="1400" b="0" i="0" u="none" strike="noStrike" dirty="0" err="1" smtClean="0">
                          <a:solidFill>
                            <a:srgbClr val="000000"/>
                          </a:solidFill>
                          <a:effectLst/>
                          <a:latin typeface="+mn-lt"/>
                        </a:rPr>
                        <a:t>Procedural</a:t>
                      </a:r>
                      <a:r>
                        <a:rPr lang="de-DE" sz="1400" b="0" i="0" u="none" strike="noStrike" baseline="0" dirty="0" smtClean="0">
                          <a:solidFill>
                            <a:srgbClr val="000000"/>
                          </a:solidFill>
                          <a:effectLst/>
                          <a:latin typeface="+mn-lt"/>
                        </a:rPr>
                        <a:t> Content Generation</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11</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16.01.2015</a:t>
                      </a:r>
                    </a:p>
                  </a:txBody>
                  <a:tcPr marL="9525" marR="9525" marT="9525" marB="0" anchor="b"/>
                </a:tc>
                <a:tc>
                  <a:txBody>
                    <a:bodyPr/>
                    <a:lstStyle/>
                    <a:p>
                      <a:pPr algn="l" fontAlgn="b"/>
                      <a:r>
                        <a:rPr lang="de-DE" sz="1400" b="0" i="0" u="none" strike="noStrike" dirty="0" err="1">
                          <a:solidFill>
                            <a:srgbClr val="000000"/>
                          </a:solidFill>
                          <a:effectLst/>
                          <a:latin typeface="+mn-lt"/>
                        </a:rPr>
                        <a:t>Compression</a:t>
                      </a:r>
                      <a:r>
                        <a:rPr lang="de-DE" sz="1400" b="0" i="0" u="none" strike="noStrike" dirty="0">
                          <a:solidFill>
                            <a:srgbClr val="000000"/>
                          </a:solidFill>
                          <a:effectLst/>
                          <a:latin typeface="+mn-lt"/>
                        </a:rPr>
                        <a:t> &amp; Streaming</a:t>
                      </a:r>
                    </a:p>
                  </a:txBody>
                  <a:tcPr marL="9525" marR="9525" marT="9525" marB="0" anchor="b"/>
                </a:tc>
              </a:tr>
              <a:tr h="288000">
                <a:tc>
                  <a:txBody>
                    <a:bodyPr/>
                    <a:lstStyle/>
                    <a:p>
                      <a:pPr algn="l"/>
                      <a:r>
                        <a:rPr lang="de-DE" sz="1400" dirty="0" smtClean="0">
                          <a:latin typeface="+mn-lt"/>
                        </a:rPr>
                        <a:t>12</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23.01.2015</a:t>
                      </a:r>
                    </a:p>
                  </a:txBody>
                  <a:tcPr marL="9525" marR="9525" marT="9525" marB="0" anchor="b"/>
                </a:tc>
                <a:tc>
                  <a:txBody>
                    <a:bodyPr/>
                    <a:lstStyle/>
                    <a:p>
                      <a:pPr algn="l" fontAlgn="b"/>
                      <a:r>
                        <a:rPr lang="de-DE" sz="1400" b="0" i="0" u="none" strike="noStrike" dirty="0">
                          <a:solidFill>
                            <a:srgbClr val="000000"/>
                          </a:solidFill>
                          <a:effectLst/>
                          <a:latin typeface="+mn-lt"/>
                        </a:rPr>
                        <a:t>Multiplayer</a:t>
                      </a:r>
                    </a:p>
                  </a:txBody>
                  <a:tcPr marL="9525" marR="9525" marT="9525" marB="0" anchor="b"/>
                </a:tc>
              </a:tr>
              <a:tr h="288000">
                <a:tc>
                  <a:txBody>
                    <a:bodyPr/>
                    <a:lstStyle/>
                    <a:p>
                      <a:pPr algn="l"/>
                      <a:r>
                        <a:rPr lang="de-DE" sz="1400" dirty="0" smtClean="0">
                          <a:latin typeface="+mn-lt"/>
                        </a:rPr>
                        <a:t>13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30.01.2015</a:t>
                      </a:r>
                    </a:p>
                  </a:txBody>
                  <a:tcPr marL="9525" marR="9525" marT="9525" marB="0" anchor="b"/>
                </a:tc>
                <a:tc>
                  <a:txBody>
                    <a:bodyPr/>
                    <a:lstStyle/>
                    <a:p>
                      <a:pPr algn="l" fontAlgn="b"/>
                      <a:r>
                        <a:rPr lang="de-DE" sz="1400" b="0" i="0" u="none" strike="noStrike" dirty="0">
                          <a:solidFill>
                            <a:srgbClr val="000000"/>
                          </a:solidFill>
                          <a:effectLst/>
                          <a:latin typeface="+mn-lt"/>
                        </a:rPr>
                        <a:t>Audio</a:t>
                      </a:r>
                    </a:p>
                  </a:txBody>
                  <a:tcPr marL="9525" marR="9525" marT="9525" marB="0" anchor="b"/>
                </a:tc>
              </a:tr>
              <a:tr h="288000">
                <a:tc>
                  <a:txBody>
                    <a:bodyPr/>
                    <a:lstStyle/>
                    <a:p>
                      <a:pPr algn="l"/>
                      <a:r>
                        <a:rPr lang="de-DE" sz="1400" dirty="0" smtClean="0">
                          <a:latin typeface="+mn-lt"/>
                        </a:rPr>
                        <a:t>14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06.02.2015</a:t>
                      </a:r>
                    </a:p>
                  </a:txBody>
                  <a:tcPr marL="9525" marR="9525" marT="9525" marB="0" anchor="b"/>
                </a:tc>
                <a:tc>
                  <a:txBody>
                    <a:bodyPr/>
                    <a:lstStyle/>
                    <a:p>
                      <a:pPr algn="l" fontAlgn="b"/>
                      <a:r>
                        <a:rPr lang="de-DE" sz="1400" b="0" i="0" u="none" strike="noStrike" dirty="0" smtClean="0">
                          <a:solidFill>
                            <a:srgbClr val="000000"/>
                          </a:solidFill>
                          <a:effectLst/>
                          <a:latin typeface="+mn-lt"/>
                        </a:rPr>
                        <a:t>AI</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b="1" dirty="0" smtClean="0">
                          <a:latin typeface="+mn-lt"/>
                        </a:rPr>
                        <a:t>15</a:t>
                      </a:r>
                      <a:endParaRPr lang="de-DE" sz="1400" b="1" dirty="0">
                        <a:latin typeface="+mn-lt"/>
                      </a:endParaRPr>
                    </a:p>
                  </a:txBody>
                  <a:tcPr/>
                </a:tc>
                <a:tc>
                  <a:txBody>
                    <a:bodyPr/>
                    <a:lstStyle/>
                    <a:p>
                      <a:pPr algn="l" fontAlgn="b"/>
                      <a:r>
                        <a:rPr lang="de-DE" sz="1400" b="1" i="0" u="none" strike="noStrike" dirty="0">
                          <a:solidFill>
                            <a:srgbClr val="000000"/>
                          </a:solidFill>
                          <a:effectLst/>
                          <a:latin typeface="+mn-lt"/>
                        </a:rPr>
                        <a:t>13.02.2015</a:t>
                      </a:r>
                    </a:p>
                  </a:txBody>
                  <a:tcPr marL="9525" marR="9525" marT="9525" marB="0" anchor="b"/>
                </a:tc>
                <a:tc>
                  <a:txBody>
                    <a:bodyPr/>
                    <a:lstStyle/>
                    <a:p>
                      <a:pPr algn="l" fontAlgn="b"/>
                      <a:r>
                        <a:rPr lang="de-DE" sz="1400" b="1" i="0" u="none" strike="noStrike" dirty="0" smtClean="0">
                          <a:solidFill>
                            <a:srgbClr val="000000"/>
                          </a:solidFill>
                          <a:effectLst/>
                          <a:latin typeface="+mn-lt"/>
                        </a:rPr>
                        <a:t>Scripting</a:t>
                      </a:r>
                      <a:r>
                        <a:rPr lang="de-DE" sz="1400" b="1" i="0" u="none" strike="noStrike" baseline="0" dirty="0" smtClean="0">
                          <a:solidFill>
                            <a:srgbClr val="000000"/>
                          </a:solidFill>
                          <a:effectLst/>
                          <a:latin typeface="+mn-lt"/>
                        </a:rPr>
                        <a:t> - Optional</a:t>
                      </a:r>
                      <a:endParaRPr lang="de-DE" sz="1400" b="1"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66690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6121375" cy="4968875"/>
          </a:xfrm>
        </p:spPr>
        <p:txBody>
          <a:bodyPr/>
          <a:lstStyle/>
          <a:p>
            <a:r>
              <a:rPr lang="de-DE" dirty="0">
                <a:hlinkClick r:id="rId2"/>
              </a:rPr>
              <a:t>http://www.lua.org</a:t>
            </a:r>
            <a:r>
              <a:rPr lang="de-DE" dirty="0" smtClean="0">
                <a:hlinkClick r:id="rId2"/>
              </a:rPr>
              <a:t>/</a:t>
            </a:r>
            <a:endParaRPr lang="de-DE" dirty="0" smtClean="0"/>
          </a:p>
          <a:p>
            <a:endParaRPr lang="de-DE" dirty="0"/>
          </a:p>
          <a:p>
            <a:r>
              <a:rPr lang="de-DE" dirty="0" smtClean="0"/>
              <a:t>Development </a:t>
            </a:r>
            <a:r>
              <a:rPr lang="de-DE" dirty="0" err="1" smtClean="0"/>
              <a:t>started</a:t>
            </a:r>
            <a:r>
              <a:rPr lang="de-DE" dirty="0"/>
              <a:t> in 1993 at  </a:t>
            </a:r>
            <a:r>
              <a:rPr lang="de-DE" dirty="0" err="1"/>
              <a:t>Pontifical</a:t>
            </a:r>
            <a:r>
              <a:rPr lang="de-DE" dirty="0"/>
              <a:t> </a:t>
            </a:r>
            <a:r>
              <a:rPr lang="de-DE" dirty="0" err="1"/>
              <a:t>Catholic</a:t>
            </a:r>
            <a:r>
              <a:rPr lang="de-DE" dirty="0"/>
              <a:t> University </a:t>
            </a:r>
            <a:r>
              <a:rPr lang="de-DE" dirty="0" err="1"/>
              <a:t>of</a:t>
            </a:r>
            <a:r>
              <a:rPr lang="de-DE" dirty="0"/>
              <a:t> Rio de </a:t>
            </a:r>
            <a:r>
              <a:rPr lang="de-DE" dirty="0" smtClean="0"/>
              <a:t>Janeiro</a:t>
            </a:r>
          </a:p>
          <a:p>
            <a:endParaRPr lang="de-DE" dirty="0"/>
          </a:p>
          <a:p>
            <a:r>
              <a:rPr lang="de-DE" dirty="0" smtClean="0"/>
              <a:t>Small </a:t>
            </a:r>
            <a:r>
              <a:rPr lang="de-DE" dirty="0" err="1" smtClean="0"/>
              <a:t>language</a:t>
            </a:r>
            <a:r>
              <a:rPr lang="de-DE" dirty="0" smtClean="0"/>
              <a:t> </a:t>
            </a:r>
            <a:r>
              <a:rPr lang="de-DE" dirty="0" err="1" smtClean="0"/>
              <a:t>core</a:t>
            </a:r>
            <a:endParaRPr lang="de-DE" dirty="0" smtClean="0"/>
          </a:p>
          <a:p>
            <a:endParaRPr lang="de-DE" dirty="0"/>
          </a:p>
          <a:p>
            <a:r>
              <a:rPr lang="de-DE" dirty="0" smtClean="0"/>
              <a:t>„Events“</a:t>
            </a:r>
          </a:p>
          <a:p>
            <a:pPr lvl="1"/>
            <a:r>
              <a:rPr lang="de-DE" dirty="0" err="1" smtClean="0"/>
              <a:t>Fired</a:t>
            </a:r>
            <a:r>
              <a:rPr lang="de-DE" dirty="0" smtClean="0"/>
              <a:t> </a:t>
            </a:r>
            <a:r>
              <a:rPr lang="de-DE" dirty="0" err="1" smtClean="0"/>
              <a:t>when</a:t>
            </a:r>
            <a:r>
              <a:rPr lang="de-DE" dirty="0" smtClean="0"/>
              <a:t> </a:t>
            </a:r>
            <a:r>
              <a:rPr lang="de-DE" dirty="0" err="1" smtClean="0"/>
              <a:t>operators</a:t>
            </a:r>
            <a:r>
              <a:rPr lang="de-DE" dirty="0" smtClean="0"/>
              <a:t>/</a:t>
            </a:r>
            <a:r>
              <a:rPr lang="de-DE" dirty="0" err="1" smtClean="0"/>
              <a:t>functions</a:t>
            </a:r>
            <a:r>
              <a:rPr lang="de-DE" dirty="0" smtClean="0"/>
              <a:t> </a:t>
            </a:r>
            <a:r>
              <a:rPr lang="de-DE" dirty="0" err="1" smtClean="0"/>
              <a:t>are</a:t>
            </a:r>
            <a:r>
              <a:rPr lang="de-DE" dirty="0" smtClean="0"/>
              <a:t> </a:t>
            </a:r>
            <a:r>
              <a:rPr lang="de-DE" dirty="0" err="1" smtClean="0"/>
              <a:t>called</a:t>
            </a:r>
            <a:r>
              <a:rPr lang="de-DE" dirty="0" smtClean="0"/>
              <a:t>, …</a:t>
            </a:r>
          </a:p>
          <a:p>
            <a:pPr lvl="1"/>
            <a:r>
              <a:rPr lang="de-DE" dirty="0" smtClean="0"/>
              <a:t>Native </a:t>
            </a:r>
            <a:r>
              <a:rPr lang="de-DE" dirty="0" err="1" smtClean="0"/>
              <a:t>code</a:t>
            </a:r>
            <a:r>
              <a:rPr lang="de-DE" dirty="0" smtClean="0"/>
              <a:t> </a:t>
            </a:r>
            <a:r>
              <a:rPr lang="de-DE" dirty="0" err="1" smtClean="0"/>
              <a:t>can</a:t>
            </a:r>
            <a:r>
              <a:rPr lang="de-DE" dirty="0" smtClean="0"/>
              <a:t> </a:t>
            </a:r>
            <a:r>
              <a:rPr lang="de-DE" dirty="0" err="1" smtClean="0"/>
              <a:t>register</a:t>
            </a:r>
            <a:r>
              <a:rPr lang="de-DE" dirty="0" smtClean="0"/>
              <a:t> </a:t>
            </a:r>
            <a:r>
              <a:rPr lang="de-DE" dirty="0" err="1" smtClean="0"/>
              <a:t>to</a:t>
            </a:r>
            <a:r>
              <a:rPr lang="de-DE" dirty="0" smtClean="0"/>
              <a:t> handle </a:t>
            </a:r>
            <a:r>
              <a:rPr lang="de-DE" dirty="0" err="1" smtClean="0"/>
              <a:t>them</a:t>
            </a:r>
            <a:endParaRPr lang="de-DE" dirty="0" smtClean="0"/>
          </a:p>
          <a:p>
            <a:r>
              <a:rPr lang="de-DE" dirty="0" smtClean="0"/>
              <a:t>Tags</a:t>
            </a:r>
          </a:p>
          <a:p>
            <a:pPr lvl="1"/>
            <a:r>
              <a:rPr lang="de-DE" dirty="0" smtClean="0"/>
              <a:t>Code </a:t>
            </a:r>
            <a:r>
              <a:rPr lang="de-DE" dirty="0" err="1" smtClean="0"/>
              <a:t>called</a:t>
            </a:r>
            <a:r>
              <a:rPr lang="de-DE" dirty="0" smtClean="0"/>
              <a:t> </a:t>
            </a:r>
            <a:r>
              <a:rPr lang="de-DE" dirty="0" err="1" smtClean="0"/>
              <a:t>when</a:t>
            </a:r>
            <a:r>
              <a:rPr lang="de-DE" dirty="0" smtClean="0"/>
              <a:t> </a:t>
            </a:r>
            <a:r>
              <a:rPr lang="de-DE" dirty="0" err="1" smtClean="0"/>
              <a:t>events</a:t>
            </a:r>
            <a:r>
              <a:rPr lang="de-DE" dirty="0" smtClean="0"/>
              <a:t> </a:t>
            </a:r>
            <a:r>
              <a:rPr lang="de-DE" dirty="0" err="1" smtClean="0"/>
              <a:t>are</a:t>
            </a:r>
            <a:r>
              <a:rPr lang="de-DE" dirty="0" smtClean="0"/>
              <a:t> </a:t>
            </a:r>
            <a:r>
              <a:rPr lang="de-DE" dirty="0" err="1" smtClean="0"/>
              <a:t>fired</a:t>
            </a:r>
            <a:endParaRPr lang="de-DE" dirty="0" smtClean="0"/>
          </a:p>
          <a:p>
            <a:pPr lvl="1"/>
            <a:r>
              <a:rPr lang="de-DE" dirty="0" err="1" smtClean="0"/>
              <a:t>Allow</a:t>
            </a:r>
            <a:r>
              <a:rPr lang="de-DE" dirty="0" smtClean="0"/>
              <a:t> </a:t>
            </a:r>
            <a:r>
              <a:rPr lang="de-DE" dirty="0" err="1" smtClean="0"/>
              <a:t>Lua</a:t>
            </a:r>
            <a:r>
              <a:rPr lang="de-DE" dirty="0" smtClean="0"/>
              <a:t> </a:t>
            </a:r>
            <a:r>
              <a:rPr lang="de-DE" dirty="0" err="1" smtClean="0"/>
              <a:t>behaviour</a:t>
            </a:r>
            <a:r>
              <a:rPr lang="de-DE" dirty="0" smtClean="0"/>
              <a:t> </a:t>
            </a:r>
            <a:r>
              <a:rPr lang="de-DE" dirty="0" err="1" smtClean="0"/>
              <a:t>itself</a:t>
            </a:r>
            <a:r>
              <a:rPr lang="de-DE" dirty="0" smtClean="0"/>
              <a:t> </a:t>
            </a:r>
            <a:r>
              <a:rPr lang="de-DE" dirty="0" err="1" smtClean="0"/>
              <a:t>to</a:t>
            </a:r>
            <a:r>
              <a:rPr lang="de-DE" dirty="0" smtClean="0"/>
              <a:t> </a:t>
            </a:r>
            <a:r>
              <a:rPr lang="de-DE" dirty="0" err="1" smtClean="0"/>
              <a:t>be</a:t>
            </a:r>
            <a:r>
              <a:rPr lang="de-DE" dirty="0" smtClean="0"/>
              <a:t> </a:t>
            </a:r>
            <a:r>
              <a:rPr lang="de-DE" dirty="0" err="1" smtClean="0"/>
              <a:t>changed</a:t>
            </a:r>
            <a:endParaRPr lang="de-DE" dirty="0" smtClean="0"/>
          </a:p>
          <a:p>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Lua</a:t>
            </a:r>
            <a:endParaRPr lang="de-DE" dirty="0"/>
          </a:p>
        </p:txBody>
      </p:sp>
      <p:pic>
        <p:nvPicPr>
          <p:cNvPr id="1026" name="Picture 2" descr="Lua-logo-nolabel.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1484784"/>
            <a:ext cx="1940149" cy="194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27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Used</a:t>
            </a:r>
            <a:r>
              <a:rPr lang="de-DE" dirty="0" smtClean="0"/>
              <a:t> in </a:t>
            </a:r>
            <a:r>
              <a:rPr lang="de-DE" dirty="0" err="1" smtClean="0"/>
              <a:t>Grim</a:t>
            </a:r>
            <a:r>
              <a:rPr lang="de-DE" dirty="0" smtClean="0"/>
              <a:t> Fandango</a:t>
            </a:r>
          </a:p>
          <a:p>
            <a:r>
              <a:rPr lang="de-DE" dirty="0">
                <a:hlinkClick r:id="rId2"/>
              </a:rPr>
              <a:t>http://</a:t>
            </a:r>
            <a:r>
              <a:rPr lang="de-DE" dirty="0" smtClean="0">
                <a:hlinkClick r:id="rId2"/>
              </a:rPr>
              <a:t>www.lua.org/wshop05/Mogul.pdf</a:t>
            </a:r>
            <a:endParaRPr lang="de-DE" dirty="0"/>
          </a:p>
          <a:p>
            <a:pPr lvl="1"/>
            <a:r>
              <a:rPr lang="de-DE" dirty="0"/>
              <a:t>– </a:t>
            </a:r>
            <a:r>
              <a:rPr lang="de-DE" dirty="0" err="1"/>
              <a:t>Dialogue</a:t>
            </a:r>
            <a:endParaRPr lang="de-DE" dirty="0"/>
          </a:p>
          <a:p>
            <a:pPr lvl="1"/>
            <a:r>
              <a:rPr lang="de-DE" dirty="0"/>
              <a:t>– Puzzle </a:t>
            </a:r>
            <a:r>
              <a:rPr lang="de-DE" dirty="0" err="1"/>
              <a:t>logic</a:t>
            </a:r>
            <a:endParaRPr lang="de-DE" dirty="0"/>
          </a:p>
          <a:p>
            <a:pPr lvl="1"/>
            <a:r>
              <a:rPr lang="de-DE" dirty="0"/>
              <a:t>– UI/</a:t>
            </a:r>
            <a:r>
              <a:rPr lang="de-DE" dirty="0" err="1"/>
              <a:t>controls</a:t>
            </a:r>
            <a:endParaRPr lang="de-DE" dirty="0"/>
          </a:p>
          <a:p>
            <a:pPr lvl="1"/>
            <a:r>
              <a:rPr lang="de-DE" dirty="0"/>
              <a:t>– Menus</a:t>
            </a:r>
          </a:p>
          <a:p>
            <a:pPr lvl="2"/>
            <a:r>
              <a:rPr lang="de-DE" dirty="0" smtClean="0"/>
              <a:t>Engine </a:t>
            </a:r>
            <a:r>
              <a:rPr lang="de-DE" dirty="0" err="1"/>
              <a:t>handles</a:t>
            </a:r>
            <a:r>
              <a:rPr lang="de-DE" dirty="0"/>
              <a:t> </a:t>
            </a:r>
            <a:r>
              <a:rPr lang="de-DE" dirty="0" err="1"/>
              <a:t>only</a:t>
            </a:r>
            <a:r>
              <a:rPr lang="de-DE" dirty="0"/>
              <a:t> </a:t>
            </a:r>
            <a:r>
              <a:rPr lang="de-DE" dirty="0" err="1"/>
              <a:t>animations</a:t>
            </a:r>
            <a:r>
              <a:rPr lang="de-DE" dirty="0"/>
              <a:t>, </a:t>
            </a:r>
            <a:r>
              <a:rPr lang="de-DE" dirty="0" err="1" smtClean="0"/>
              <a:t>backgrounds</a:t>
            </a:r>
            <a:r>
              <a:rPr lang="de-DE" dirty="0" smtClean="0"/>
              <a:t>, </a:t>
            </a:r>
            <a:r>
              <a:rPr lang="de-DE" dirty="0" err="1" smtClean="0"/>
              <a:t>sound</a:t>
            </a:r>
            <a:r>
              <a:rPr lang="de-DE" dirty="0"/>
              <a:t>, </a:t>
            </a:r>
            <a:r>
              <a:rPr lang="de-DE" dirty="0" err="1"/>
              <a:t>rendering</a:t>
            </a:r>
            <a:r>
              <a:rPr lang="de-DE" dirty="0"/>
              <a:t>, </a:t>
            </a:r>
            <a:r>
              <a:rPr lang="de-DE" dirty="0" err="1" smtClean="0"/>
              <a:t>choreography</a:t>
            </a:r>
            <a:r>
              <a:rPr lang="de-DE" dirty="0"/>
              <a:t>, </a:t>
            </a:r>
            <a:r>
              <a:rPr lang="de-DE" dirty="0" err="1"/>
              <a:t>etc</a:t>
            </a:r>
            <a:r>
              <a:rPr lang="de-DE" dirty="0"/>
              <a:t> </a:t>
            </a:r>
            <a:r>
              <a:rPr lang="de-DE" dirty="0" err="1"/>
              <a:t>etc</a:t>
            </a:r>
            <a:r>
              <a:rPr lang="de-DE" dirty="0"/>
              <a:t> etc... </a:t>
            </a:r>
            <a:r>
              <a:rPr lang="de-DE" dirty="0" smtClean="0"/>
              <a:t>But </a:t>
            </a:r>
            <a:r>
              <a:rPr lang="de-DE" dirty="0" err="1" smtClean="0"/>
              <a:t>those</a:t>
            </a:r>
            <a:r>
              <a:rPr lang="de-DE" dirty="0" smtClean="0"/>
              <a:t> </a:t>
            </a:r>
            <a:r>
              <a:rPr lang="de-DE" dirty="0" err="1"/>
              <a:t>aren't</a:t>
            </a:r>
            <a:r>
              <a:rPr lang="de-DE" dirty="0"/>
              <a:t> </a:t>
            </a:r>
            <a:r>
              <a:rPr lang="de-DE" dirty="0" err="1"/>
              <a:t>Grim</a:t>
            </a:r>
            <a:r>
              <a:rPr lang="de-DE" dirty="0"/>
              <a:t> </a:t>
            </a:r>
            <a:r>
              <a:rPr lang="de-DE" dirty="0" smtClean="0"/>
              <a:t>Fandango</a:t>
            </a:r>
            <a:endParaRPr lang="de-DE" dirty="0"/>
          </a:p>
          <a:p>
            <a:endParaRPr lang="de-DE" dirty="0" smtClean="0"/>
          </a:p>
          <a:p>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Lua</a:t>
            </a:r>
            <a:r>
              <a:rPr lang="de-DE" dirty="0" smtClean="0"/>
              <a:t> </a:t>
            </a:r>
            <a:r>
              <a:rPr lang="de-DE" dirty="0" err="1" smtClean="0"/>
              <a:t>Example</a:t>
            </a:r>
            <a:endParaRPr lang="de-DE" dirty="0"/>
          </a:p>
        </p:txBody>
      </p:sp>
      <p:pic>
        <p:nvPicPr>
          <p:cNvPr id="3074" name="Picture 2" descr="A movie poster-style depiction of several film noir style characters whose appearance is that of stylised skelet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556792"/>
            <a:ext cx="1589162" cy="211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98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hlinkClick r:id="rId2"/>
              </a:rPr>
              <a:t>https://www.python.org</a:t>
            </a:r>
            <a:r>
              <a:rPr lang="de-DE" dirty="0" smtClean="0">
                <a:hlinkClick r:id="rId2"/>
              </a:rPr>
              <a:t>/</a:t>
            </a:r>
            <a:endParaRPr lang="de-DE" dirty="0" smtClean="0"/>
          </a:p>
          <a:p>
            <a:endParaRPr lang="de-DE" dirty="0"/>
          </a:p>
          <a:p>
            <a:r>
              <a:rPr lang="de-DE" dirty="0" smtClean="0"/>
              <a:t>Development </a:t>
            </a:r>
            <a:r>
              <a:rPr lang="de-DE" dirty="0" err="1" smtClean="0"/>
              <a:t>started</a:t>
            </a:r>
            <a:r>
              <a:rPr lang="de-DE" dirty="0" smtClean="0"/>
              <a:t> in 1989 </a:t>
            </a:r>
            <a:r>
              <a:rPr lang="de-DE" dirty="0" err="1" smtClean="0"/>
              <a:t>by</a:t>
            </a:r>
            <a:r>
              <a:rPr lang="de-DE" dirty="0" smtClean="0"/>
              <a:t> Guido </a:t>
            </a:r>
            <a:r>
              <a:rPr lang="de-DE" dirty="0"/>
              <a:t>van </a:t>
            </a:r>
            <a:r>
              <a:rPr lang="de-DE" dirty="0" err="1" smtClean="0"/>
              <a:t>Rossum</a:t>
            </a:r>
            <a:r>
              <a:rPr lang="de-DE" dirty="0" smtClean="0"/>
              <a:t> </a:t>
            </a:r>
            <a:r>
              <a:rPr lang="de-DE" dirty="0" err="1" smtClean="0"/>
              <a:t>as</a:t>
            </a:r>
            <a:r>
              <a:rPr lang="de-DE" dirty="0" smtClean="0"/>
              <a:t> a </a:t>
            </a:r>
            <a:r>
              <a:rPr lang="de-DE" dirty="0" err="1" smtClean="0"/>
              <a:t>hobby</a:t>
            </a:r>
            <a:r>
              <a:rPr lang="de-DE" dirty="0" smtClean="0"/>
              <a:t> </a:t>
            </a:r>
            <a:r>
              <a:rPr lang="de-DE" dirty="0" err="1" smtClean="0"/>
              <a:t>project</a:t>
            </a:r>
            <a:endParaRPr lang="de-DE" dirty="0" smtClean="0"/>
          </a:p>
          <a:p>
            <a:endParaRPr lang="de-DE" dirty="0" smtClean="0"/>
          </a:p>
          <a:p>
            <a:r>
              <a:rPr lang="de-DE" dirty="0" err="1" smtClean="0"/>
              <a:t>Easier</a:t>
            </a:r>
            <a:r>
              <a:rPr lang="de-DE" dirty="0" smtClean="0"/>
              <a:t> </a:t>
            </a:r>
            <a:r>
              <a:rPr lang="de-DE" dirty="0" err="1" smtClean="0"/>
              <a:t>to</a:t>
            </a:r>
            <a:r>
              <a:rPr lang="de-DE" dirty="0" smtClean="0"/>
              <a:t> </a:t>
            </a:r>
            <a:r>
              <a:rPr lang="de-DE" dirty="0" err="1" smtClean="0"/>
              <a:t>learn</a:t>
            </a:r>
            <a:r>
              <a:rPr lang="de-DE" dirty="0" smtClean="0"/>
              <a:t> </a:t>
            </a:r>
            <a:r>
              <a:rPr lang="de-DE" dirty="0" err="1" smtClean="0"/>
              <a:t>for</a:t>
            </a:r>
            <a:r>
              <a:rPr lang="de-DE" dirty="0" smtClean="0"/>
              <a:t> non-</a:t>
            </a:r>
            <a:r>
              <a:rPr lang="de-DE" dirty="0" err="1" smtClean="0"/>
              <a:t>programmers</a:t>
            </a:r>
            <a:r>
              <a:rPr lang="de-DE" dirty="0" smtClean="0"/>
              <a:t> </a:t>
            </a:r>
            <a:r>
              <a:rPr lang="de-DE" dirty="0" err="1" smtClean="0"/>
              <a:t>than</a:t>
            </a:r>
            <a:r>
              <a:rPr lang="de-DE" dirty="0" smtClean="0"/>
              <a:t> </a:t>
            </a:r>
            <a:r>
              <a:rPr lang="de-DE" dirty="0" err="1" smtClean="0"/>
              <a:t>other</a:t>
            </a:r>
            <a:r>
              <a:rPr lang="de-DE" dirty="0" smtClean="0"/>
              <a:t> </a:t>
            </a:r>
            <a:r>
              <a:rPr lang="de-DE" dirty="0" err="1" smtClean="0"/>
              <a:t>languages</a:t>
            </a:r>
            <a:endParaRPr lang="de-DE" dirty="0" smtClean="0"/>
          </a:p>
          <a:p>
            <a:endParaRPr lang="de-DE" dirty="0"/>
          </a:p>
          <a:p>
            <a:r>
              <a:rPr lang="de-DE" dirty="0" err="1" smtClean="0"/>
              <a:t>Disadvantages</a:t>
            </a:r>
            <a:r>
              <a:rPr lang="de-DE" dirty="0" smtClean="0"/>
              <a:t>: Large </a:t>
            </a:r>
            <a:r>
              <a:rPr lang="de-DE" dirty="0" err="1" smtClean="0"/>
              <a:t>size</a:t>
            </a:r>
            <a:r>
              <a:rPr lang="de-DE" dirty="0" smtClean="0"/>
              <a:t> </a:t>
            </a:r>
            <a:r>
              <a:rPr lang="de-DE" dirty="0" err="1" smtClean="0"/>
              <a:t>and</a:t>
            </a:r>
            <a:r>
              <a:rPr lang="de-DE" dirty="0" smtClean="0"/>
              <a:t> </a:t>
            </a:r>
            <a:r>
              <a:rPr lang="de-DE" dirty="0" err="1" smtClean="0"/>
              <a:t>speed</a:t>
            </a:r>
            <a:endParaRPr lang="de-DE" dirty="0" smtClean="0"/>
          </a:p>
          <a:p>
            <a:pPr lvl="1"/>
            <a:r>
              <a:rPr lang="de-DE" dirty="0" err="1" smtClean="0"/>
              <a:t>Relies</a:t>
            </a:r>
            <a:r>
              <a:rPr lang="de-DE" dirty="0" smtClean="0"/>
              <a:t> on </a:t>
            </a:r>
            <a:r>
              <a:rPr lang="de-DE" dirty="0" err="1" smtClean="0"/>
              <a:t>hash</a:t>
            </a:r>
            <a:r>
              <a:rPr lang="de-DE" dirty="0" smtClean="0"/>
              <a:t> </a:t>
            </a:r>
            <a:r>
              <a:rPr lang="de-DE" dirty="0" err="1" smtClean="0"/>
              <a:t>table</a:t>
            </a:r>
            <a:r>
              <a:rPr lang="de-DE" dirty="0" smtClean="0"/>
              <a:t> </a:t>
            </a:r>
            <a:r>
              <a:rPr lang="de-DE" dirty="0" err="1" smtClean="0"/>
              <a:t>lookups</a:t>
            </a:r>
            <a:endParaRPr lang="de-DE" dirty="0" smtClean="0"/>
          </a:p>
          <a:p>
            <a:pPr lvl="1"/>
            <a:endParaRPr lang="de-DE" dirty="0"/>
          </a:p>
          <a:p>
            <a:r>
              <a:rPr lang="de-DE" dirty="0" smtClean="0"/>
              <a:t>Eve Online </a:t>
            </a:r>
            <a:r>
              <a:rPr lang="de-DE" dirty="0" err="1" smtClean="0"/>
              <a:t>server</a:t>
            </a:r>
            <a:r>
              <a:rPr lang="de-DE" dirty="0" smtClean="0"/>
              <a:t> </a:t>
            </a:r>
            <a:r>
              <a:rPr lang="de-DE" dirty="0" err="1" smtClean="0"/>
              <a:t>almost</a:t>
            </a:r>
            <a:r>
              <a:rPr lang="de-DE" dirty="0" smtClean="0"/>
              <a:t> </a:t>
            </a:r>
            <a:r>
              <a:rPr lang="de-DE" dirty="0" err="1" smtClean="0"/>
              <a:t>completely</a:t>
            </a:r>
            <a:r>
              <a:rPr lang="de-DE" dirty="0" smtClean="0"/>
              <a:t> </a:t>
            </a:r>
            <a:r>
              <a:rPr lang="de-DE" dirty="0" err="1" smtClean="0"/>
              <a:t>written</a:t>
            </a:r>
            <a:r>
              <a:rPr lang="de-DE" dirty="0" smtClean="0"/>
              <a:t> in </a:t>
            </a:r>
            <a:r>
              <a:rPr lang="de-DE" dirty="0" err="1" smtClean="0"/>
              <a:t>Stackless</a:t>
            </a:r>
            <a:r>
              <a:rPr lang="de-DE" dirty="0" smtClean="0"/>
              <a:t> Python</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Python</a:t>
            </a:r>
            <a:endParaRPr lang="de-DE" dirty="0"/>
          </a:p>
        </p:txBody>
      </p:sp>
      <p:pic>
        <p:nvPicPr>
          <p:cNvPr id="2050" name="Picture 2" descr="Python logo and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768" y="1412777"/>
            <a:ext cx="3159349"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86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Emerging </a:t>
            </a:r>
            <a:r>
              <a:rPr lang="de-DE" dirty="0" err="1" smtClean="0"/>
              <a:t>trend</a:t>
            </a:r>
            <a:r>
              <a:rPr lang="de-DE" dirty="0" smtClean="0"/>
              <a:t> in </a:t>
            </a:r>
            <a:r>
              <a:rPr lang="de-DE" dirty="0" err="1" smtClean="0"/>
              <a:t>game</a:t>
            </a:r>
            <a:r>
              <a:rPr lang="de-DE" dirty="0" smtClean="0"/>
              <a:t> </a:t>
            </a:r>
            <a:r>
              <a:rPr lang="de-DE" dirty="0" err="1" smtClean="0"/>
              <a:t>tools</a:t>
            </a:r>
            <a:endParaRPr lang="de-DE" dirty="0" smtClean="0"/>
          </a:p>
          <a:p>
            <a:endParaRPr lang="de-DE" dirty="0" smtClean="0"/>
          </a:p>
          <a:p>
            <a:r>
              <a:rPr lang="de-DE" dirty="0" smtClean="0"/>
              <a:t>Designer-</a:t>
            </a:r>
            <a:r>
              <a:rPr lang="de-DE" dirty="0" err="1" smtClean="0"/>
              <a:t>friendly</a:t>
            </a:r>
            <a:r>
              <a:rPr lang="de-DE" dirty="0" smtClean="0"/>
              <a:t>, easy </a:t>
            </a:r>
            <a:r>
              <a:rPr lang="de-DE" dirty="0" err="1" smtClean="0"/>
              <a:t>to</a:t>
            </a:r>
            <a:r>
              <a:rPr lang="de-DE" dirty="0" smtClean="0"/>
              <a:t> </a:t>
            </a:r>
            <a:r>
              <a:rPr lang="de-DE" dirty="0" err="1" smtClean="0"/>
              <a:t>debug</a:t>
            </a:r>
            <a:r>
              <a:rPr lang="de-DE" dirty="0" smtClean="0"/>
              <a:t>/</a:t>
            </a:r>
            <a:r>
              <a:rPr lang="de-DE" dirty="0" err="1" smtClean="0"/>
              <a:t>visualize</a:t>
            </a:r>
            <a:r>
              <a:rPr lang="de-DE" dirty="0" smtClean="0"/>
              <a:t> </a:t>
            </a:r>
            <a:r>
              <a:rPr lang="de-DE" dirty="0" err="1" smtClean="0"/>
              <a:t>scripts</a:t>
            </a:r>
            <a:endParaRPr lang="de-DE" dirty="0" smtClean="0"/>
          </a:p>
          <a:p>
            <a:endParaRPr lang="de-DE" dirty="0"/>
          </a:p>
          <a:p>
            <a:r>
              <a:rPr lang="de-DE" dirty="0" smtClean="0"/>
              <a:t>Can </a:t>
            </a:r>
            <a:r>
              <a:rPr lang="de-DE" dirty="0" err="1" smtClean="0"/>
              <a:t>become</a:t>
            </a:r>
            <a:r>
              <a:rPr lang="de-DE" dirty="0" smtClean="0"/>
              <a:t> </a:t>
            </a:r>
            <a:r>
              <a:rPr lang="de-DE" dirty="0" err="1" smtClean="0"/>
              <a:t>complex</a:t>
            </a:r>
            <a:r>
              <a:rPr lang="de-DE" dirty="0" smtClean="0"/>
              <a:t> </a:t>
            </a:r>
            <a:r>
              <a:rPr lang="de-DE" dirty="0" err="1" smtClean="0"/>
              <a:t>if</a:t>
            </a:r>
            <a:r>
              <a:rPr lang="de-DE" dirty="0" smtClean="0"/>
              <a:t> </a:t>
            </a:r>
            <a:r>
              <a:rPr lang="de-DE" dirty="0" err="1" smtClean="0"/>
              <a:t>the</a:t>
            </a:r>
            <a:r>
              <a:rPr lang="de-DE" dirty="0" smtClean="0"/>
              <a:t> </a:t>
            </a:r>
            <a:r>
              <a:rPr lang="de-DE" dirty="0" err="1" smtClean="0"/>
              <a:t>wrong</a:t>
            </a:r>
            <a:r>
              <a:rPr lang="de-DE" dirty="0" smtClean="0"/>
              <a:t> </a:t>
            </a:r>
            <a:r>
              <a:rPr lang="de-DE" dirty="0" err="1" smtClean="0"/>
              <a:t>level</a:t>
            </a:r>
            <a:r>
              <a:rPr lang="de-DE" dirty="0" smtClean="0"/>
              <a:t> </a:t>
            </a:r>
            <a:r>
              <a:rPr lang="de-DE" dirty="0" err="1" smtClean="0"/>
              <a:t>of</a:t>
            </a:r>
            <a:r>
              <a:rPr lang="de-DE" dirty="0" smtClean="0"/>
              <a:t> </a:t>
            </a:r>
            <a:r>
              <a:rPr lang="de-DE" dirty="0" err="1" smtClean="0"/>
              <a:t>abstraction</a:t>
            </a:r>
            <a:r>
              <a:rPr lang="de-DE" dirty="0" smtClean="0"/>
              <a:t> </a:t>
            </a:r>
            <a:r>
              <a:rPr lang="de-DE" dirty="0" err="1" smtClean="0"/>
              <a:t>is</a:t>
            </a:r>
            <a:r>
              <a:rPr lang="de-DE" dirty="0" smtClean="0"/>
              <a:t> </a:t>
            </a:r>
            <a:r>
              <a:rPr lang="de-DE" dirty="0" err="1" smtClean="0"/>
              <a:t>chosen</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Visual </a:t>
            </a:r>
            <a:r>
              <a:rPr lang="de-DE" dirty="0" err="1" smtClean="0"/>
              <a:t>Languages</a:t>
            </a:r>
            <a:endParaRPr lang="de-DE" dirty="0"/>
          </a:p>
        </p:txBody>
      </p:sp>
    </p:spTree>
    <p:extLst>
      <p:ext uri="{BB962C8B-B14F-4D97-AF65-F5344CB8AC3E}">
        <p14:creationId xmlns:p14="http://schemas.microsoft.com/office/powerpoint/2010/main" val="3604071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Visual </a:t>
            </a:r>
            <a:r>
              <a:rPr lang="de-DE" dirty="0" err="1" smtClean="0"/>
              <a:t>Languages</a:t>
            </a:r>
            <a:r>
              <a:rPr lang="de-DE" dirty="0" smtClean="0"/>
              <a:t>: </a:t>
            </a:r>
            <a:r>
              <a:rPr lang="de-DE" dirty="0" err="1" smtClean="0"/>
              <a:t>Scratch</a:t>
            </a:r>
            <a:r>
              <a:rPr lang="de-DE" dirty="0" smtClean="0"/>
              <a:t>, </a:t>
            </a:r>
            <a:r>
              <a:rPr lang="de-DE" dirty="0" err="1" smtClean="0"/>
              <a:t>Storytelling</a:t>
            </a:r>
            <a:r>
              <a:rPr lang="de-DE" dirty="0" smtClean="0"/>
              <a:t> Alice</a:t>
            </a:r>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2544868"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970" y="1769947"/>
            <a:ext cx="5127526" cy="367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37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Added</a:t>
            </a:r>
            <a:r>
              <a:rPr lang="de-DE" dirty="0" smtClean="0"/>
              <a:t> in Unreal Engine 4</a:t>
            </a:r>
          </a:p>
          <a:p>
            <a:endParaRPr lang="de-DE" dirty="0"/>
          </a:p>
          <a:p>
            <a:r>
              <a:rPr lang="de-DE" dirty="0" smtClean="0"/>
              <a:t>Can </a:t>
            </a:r>
            <a:r>
              <a:rPr lang="de-DE" dirty="0" err="1" smtClean="0"/>
              <a:t>modify</a:t>
            </a:r>
            <a:r>
              <a:rPr lang="de-DE" dirty="0" smtClean="0"/>
              <a:t> </a:t>
            </a:r>
            <a:r>
              <a:rPr lang="de-DE" dirty="0" err="1" smtClean="0"/>
              <a:t>almost</a:t>
            </a:r>
            <a:r>
              <a:rPr lang="de-DE" dirty="0" smtClean="0"/>
              <a:t> </a:t>
            </a:r>
            <a:r>
              <a:rPr lang="de-DE" dirty="0" err="1" smtClean="0"/>
              <a:t>everything</a:t>
            </a:r>
            <a:r>
              <a:rPr lang="de-DE" dirty="0" smtClean="0"/>
              <a:t> in </a:t>
            </a:r>
            <a:r>
              <a:rPr lang="de-DE" dirty="0" err="1" smtClean="0"/>
              <a:t>the</a:t>
            </a:r>
            <a:r>
              <a:rPr lang="de-DE" dirty="0" smtClean="0"/>
              <a:t> </a:t>
            </a:r>
            <a:r>
              <a:rPr lang="de-DE" dirty="0" err="1" smtClean="0"/>
              <a:t>game</a:t>
            </a:r>
            <a:endParaRPr lang="de-DE" dirty="0" smtClean="0"/>
          </a:p>
          <a:p>
            <a:endParaRPr lang="de-DE" dirty="0"/>
          </a:p>
          <a:p>
            <a:r>
              <a:rPr lang="de-DE" dirty="0" smtClean="0"/>
              <a:t>Graph-</a:t>
            </a:r>
            <a:r>
              <a:rPr lang="de-DE" dirty="0" err="1" smtClean="0"/>
              <a:t>based</a:t>
            </a:r>
            <a:r>
              <a:rPr lang="de-DE" dirty="0" smtClean="0"/>
              <a:t> </a:t>
            </a:r>
            <a:r>
              <a:rPr lang="de-DE" dirty="0" err="1" smtClean="0"/>
              <a:t>scripting</a:t>
            </a:r>
            <a:r>
              <a:rPr lang="de-DE" dirty="0" smtClean="0"/>
              <a:t> </a:t>
            </a:r>
            <a:r>
              <a:rPr lang="de-DE" dirty="0" err="1" smtClean="0"/>
              <a:t>language</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Visual Language: Unreal </a:t>
            </a:r>
            <a:r>
              <a:rPr lang="de-DE" dirty="0" err="1" smtClean="0"/>
              <a:t>Blueprint</a:t>
            </a:r>
            <a:endParaRPr lang="de-DE" dirty="0"/>
          </a:p>
        </p:txBody>
      </p:sp>
      <p:pic>
        <p:nvPicPr>
          <p:cNvPr id="5122" name="Picture 2" descr="http://epicgames.com/images/sized/files/news/UE4Logo-EG-254x2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332" y="1484784"/>
            <a:ext cx="2032225"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941168"/>
            <a:ext cx="6889107" cy="1509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11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Single </a:t>
            </a:r>
            <a:r>
              <a:rPr lang="de-DE" dirty="0" err="1" smtClean="0"/>
              <a:t>branch</a:t>
            </a:r>
            <a:r>
              <a:rPr lang="de-DE" dirty="0" smtClean="0"/>
              <a:t> </a:t>
            </a:r>
            <a:r>
              <a:rPr lang="de-DE" dirty="0" err="1" smtClean="0"/>
              <a:t>tree</a:t>
            </a:r>
            <a:endParaRPr lang="de-DE" dirty="0" smtClean="0"/>
          </a:p>
          <a:p>
            <a:pPr lvl="1"/>
            <a:r>
              <a:rPr lang="de-DE" dirty="0" err="1" smtClean="0"/>
              <a:t>Analogue</a:t>
            </a:r>
            <a:r>
              <a:rPr lang="de-DE" dirty="0" smtClean="0"/>
              <a:t> </a:t>
            </a:r>
            <a:r>
              <a:rPr lang="de-DE" dirty="0" err="1" smtClean="0"/>
              <a:t>to</a:t>
            </a:r>
            <a:r>
              <a:rPr lang="de-DE" dirty="0" smtClean="0"/>
              <a:t> </a:t>
            </a:r>
            <a:r>
              <a:rPr lang="de-DE" dirty="0" err="1" smtClean="0"/>
              <a:t>function</a:t>
            </a:r>
            <a:r>
              <a:rPr lang="de-DE" dirty="0" smtClean="0"/>
              <a:t> </a:t>
            </a:r>
            <a:r>
              <a:rPr lang="de-DE" dirty="0" err="1" smtClean="0"/>
              <a:t>without</a:t>
            </a:r>
            <a:r>
              <a:rPr lang="de-DE" dirty="0" smtClean="0"/>
              <a:t> </a:t>
            </a:r>
            <a:r>
              <a:rPr lang="de-DE" dirty="0" err="1" smtClean="0"/>
              <a:t>conditions</a:t>
            </a:r>
            <a:r>
              <a:rPr lang="de-DE" dirty="0" smtClean="0"/>
              <a:t> </a:t>
            </a:r>
            <a:r>
              <a:rPr lang="de-DE" dirty="0" err="1" smtClean="0"/>
              <a:t>or</a:t>
            </a:r>
            <a:r>
              <a:rPr lang="de-DE" dirty="0" smtClean="0"/>
              <a:t> </a:t>
            </a:r>
            <a:r>
              <a:rPr lang="de-DE" dirty="0" err="1" smtClean="0"/>
              <a:t>jumps</a:t>
            </a:r>
            <a:endParaRPr lang="de-DE" dirty="0" smtClean="0"/>
          </a:p>
          <a:p>
            <a:pPr lvl="1"/>
            <a:r>
              <a:rPr lang="de-DE" dirty="0" err="1" smtClean="0"/>
              <a:t>Easiest</a:t>
            </a:r>
            <a:r>
              <a:rPr lang="de-DE" dirty="0" smtClean="0"/>
              <a:t> </a:t>
            </a:r>
            <a:r>
              <a:rPr lang="de-DE" dirty="0" err="1" smtClean="0"/>
              <a:t>to</a:t>
            </a:r>
            <a:r>
              <a:rPr lang="de-DE" dirty="0" smtClean="0"/>
              <a:t> </a:t>
            </a:r>
            <a:r>
              <a:rPr lang="de-DE" dirty="0" err="1" smtClean="0"/>
              <a:t>implement</a:t>
            </a:r>
            <a:r>
              <a:rPr lang="de-DE" dirty="0" smtClean="0"/>
              <a:t>, but </a:t>
            </a:r>
            <a:r>
              <a:rPr lang="de-DE" dirty="0" err="1" smtClean="0"/>
              <a:t>very</a:t>
            </a:r>
            <a:r>
              <a:rPr lang="de-DE" dirty="0" smtClean="0"/>
              <a:t> inflexible</a:t>
            </a:r>
          </a:p>
          <a:p>
            <a:pPr lvl="1"/>
            <a:endParaRPr lang="de-DE" dirty="0"/>
          </a:p>
          <a:p>
            <a:endParaRPr lang="de-DE" dirty="0" smtClean="0"/>
          </a:p>
          <a:p>
            <a:r>
              <a:rPr lang="de-DE" dirty="0" smtClean="0"/>
              <a:t>Single </a:t>
            </a:r>
            <a:r>
              <a:rPr lang="de-DE" dirty="0" err="1" smtClean="0"/>
              <a:t>branch</a:t>
            </a:r>
            <a:r>
              <a:rPr lang="de-DE" dirty="0" smtClean="0"/>
              <a:t> </a:t>
            </a:r>
            <a:r>
              <a:rPr lang="de-DE" dirty="0" err="1" smtClean="0"/>
              <a:t>tree</a:t>
            </a:r>
            <a:r>
              <a:rPr lang="de-DE" dirty="0" smtClean="0"/>
              <a:t> </a:t>
            </a:r>
            <a:r>
              <a:rPr lang="de-DE" dirty="0" err="1" smtClean="0"/>
              <a:t>with</a:t>
            </a:r>
            <a:r>
              <a:rPr lang="de-DE" dirty="0" smtClean="0"/>
              <a:t> </a:t>
            </a:r>
            <a:r>
              <a:rPr lang="de-DE" dirty="0" err="1" smtClean="0"/>
              <a:t>jumps</a:t>
            </a:r>
            <a:endParaRPr lang="de-DE" dirty="0" smtClean="0"/>
          </a:p>
          <a:p>
            <a:pPr lvl="1"/>
            <a:r>
              <a:rPr lang="de-DE" dirty="0" err="1" smtClean="0"/>
              <a:t>Uses</a:t>
            </a:r>
            <a:r>
              <a:rPr lang="de-DE" dirty="0" smtClean="0"/>
              <a:t> in </a:t>
            </a:r>
            <a:r>
              <a:rPr lang="de-DE" dirty="0" err="1" smtClean="0"/>
              <a:t>first</a:t>
            </a:r>
            <a:r>
              <a:rPr lang="de-DE" dirty="0" smtClean="0"/>
              <a:t> </a:t>
            </a:r>
            <a:r>
              <a:rPr lang="de-DE" dirty="0" err="1" smtClean="0"/>
              <a:t>version</a:t>
            </a:r>
            <a:r>
              <a:rPr lang="de-DE" dirty="0" smtClean="0"/>
              <a:t> </a:t>
            </a:r>
            <a:r>
              <a:rPr lang="de-DE" dirty="0" err="1" smtClean="0"/>
              <a:t>of</a:t>
            </a:r>
            <a:r>
              <a:rPr lang="de-DE" dirty="0" smtClean="0"/>
              <a:t> </a:t>
            </a:r>
            <a:r>
              <a:rPr lang="de-DE" dirty="0" err="1" smtClean="0"/>
              <a:t>Unity</a:t>
            </a:r>
            <a:r>
              <a:rPr lang="de-DE" dirty="0" smtClean="0"/>
              <a:t> Adventure </a:t>
            </a:r>
            <a:r>
              <a:rPr lang="de-DE" dirty="0" err="1" smtClean="0"/>
              <a:t>Creator</a:t>
            </a:r>
            <a:endParaRPr lang="de-DE" dirty="0" smtClean="0"/>
          </a:p>
          <a:p>
            <a:pPr lvl="2"/>
            <a:r>
              <a:rPr lang="de-DE" dirty="0" smtClean="0"/>
              <a:t>…</a:t>
            </a:r>
            <a:r>
              <a:rPr lang="de-DE" dirty="0" err="1" smtClean="0"/>
              <a:t>probably</a:t>
            </a:r>
            <a:r>
              <a:rPr lang="de-DE" dirty="0" smtClean="0"/>
              <a:t> out </a:t>
            </a:r>
            <a:r>
              <a:rPr lang="de-DE" dirty="0" err="1" smtClean="0"/>
              <a:t>of</a:t>
            </a:r>
            <a:r>
              <a:rPr lang="de-DE" dirty="0" smtClean="0"/>
              <a:t> </a:t>
            </a:r>
            <a:r>
              <a:rPr lang="de-DE" dirty="0" err="1" smtClean="0"/>
              <a:t>necessity</a:t>
            </a:r>
            <a:endParaRPr lang="de-DE" dirty="0" smtClean="0"/>
          </a:p>
          <a:p>
            <a:pPr lvl="2"/>
            <a:endParaRPr lang="de-DE" dirty="0"/>
          </a:p>
          <a:p>
            <a:pPr lvl="2"/>
            <a:endParaRPr lang="de-DE" dirty="0" smtClean="0"/>
          </a:p>
          <a:p>
            <a:r>
              <a:rPr lang="de-DE" dirty="0" err="1" smtClean="0"/>
              <a:t>Trees</a:t>
            </a:r>
            <a:endParaRPr lang="de-DE" dirty="0" smtClean="0"/>
          </a:p>
          <a:p>
            <a:pPr lvl="1"/>
            <a:r>
              <a:rPr lang="de-DE" dirty="0" err="1" smtClean="0"/>
              <a:t>Allow</a:t>
            </a:r>
            <a:r>
              <a:rPr lang="de-DE" dirty="0" smtClean="0"/>
              <a:t> </a:t>
            </a:r>
            <a:r>
              <a:rPr lang="de-DE" dirty="0" err="1" smtClean="0"/>
              <a:t>conditions</a:t>
            </a:r>
            <a:r>
              <a:rPr lang="de-DE" dirty="0" smtClean="0"/>
              <a:t> </a:t>
            </a:r>
            <a:r>
              <a:rPr lang="de-DE" dirty="0" err="1" smtClean="0"/>
              <a:t>to</a:t>
            </a:r>
            <a:r>
              <a:rPr lang="de-DE" dirty="0" smtClean="0"/>
              <a:t> </a:t>
            </a:r>
            <a:r>
              <a:rPr lang="de-DE" dirty="0" err="1" smtClean="0"/>
              <a:t>be</a:t>
            </a:r>
            <a:r>
              <a:rPr lang="de-DE" dirty="0" smtClean="0"/>
              <a:t> </a:t>
            </a:r>
            <a:r>
              <a:rPr lang="de-DE" dirty="0" err="1" smtClean="0"/>
              <a:t>visualized</a:t>
            </a:r>
            <a:r>
              <a:rPr lang="de-DE" dirty="0" smtClean="0"/>
              <a:t> </a:t>
            </a:r>
            <a:r>
              <a:rPr lang="de-DE" dirty="0" err="1" smtClean="0"/>
              <a:t>effectively</a:t>
            </a:r>
            <a:endParaRPr lang="de-DE" dirty="0" smtClean="0"/>
          </a:p>
          <a:p>
            <a:pPr lvl="1"/>
            <a:endParaRPr lang="de-DE" dirty="0" smtClean="0"/>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Graph </a:t>
            </a:r>
            <a:r>
              <a:rPr lang="de-DE" dirty="0" err="1" smtClean="0"/>
              <a:t>types</a:t>
            </a:r>
            <a:r>
              <a:rPr lang="de-DE" dirty="0" smtClean="0"/>
              <a:t> </a:t>
            </a:r>
            <a:r>
              <a:rPr lang="de-DE" dirty="0" err="1" smtClean="0"/>
              <a:t>for</a:t>
            </a:r>
            <a:r>
              <a:rPr lang="de-DE" dirty="0" smtClean="0"/>
              <a:t> </a:t>
            </a:r>
            <a:r>
              <a:rPr lang="de-DE" dirty="0" err="1" smtClean="0"/>
              <a:t>visual</a:t>
            </a:r>
            <a:r>
              <a:rPr lang="de-DE" dirty="0" smtClean="0"/>
              <a:t> </a:t>
            </a:r>
            <a:r>
              <a:rPr lang="de-DE" dirty="0" err="1" smtClean="0"/>
              <a:t>scripting</a:t>
            </a:r>
            <a:r>
              <a:rPr lang="de-DE" dirty="0" smtClean="0"/>
              <a:t> </a:t>
            </a:r>
            <a:r>
              <a:rPr lang="de-DE" dirty="0" err="1" smtClean="0"/>
              <a:t>languages</a:t>
            </a:r>
            <a:endParaRPr lang="de-DE" dirty="0"/>
          </a:p>
        </p:txBody>
      </p:sp>
      <p:sp>
        <p:nvSpPr>
          <p:cNvPr id="5" name="Rechteck 4"/>
          <p:cNvSpPr/>
          <p:nvPr/>
        </p:nvSpPr>
        <p:spPr bwMode="auto">
          <a:xfrm>
            <a:off x="7380312" y="1628800"/>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6" name="Rechteck 5"/>
          <p:cNvSpPr/>
          <p:nvPr/>
        </p:nvSpPr>
        <p:spPr bwMode="auto">
          <a:xfrm>
            <a:off x="7384179" y="2114244"/>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7" name="Rechteck 6"/>
          <p:cNvSpPr/>
          <p:nvPr/>
        </p:nvSpPr>
        <p:spPr bwMode="auto">
          <a:xfrm>
            <a:off x="7375795" y="2579115"/>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9" name="Gerade Verbindung mit Pfeil 8"/>
          <p:cNvCxnSpPr>
            <a:stCxn id="5" idx="2"/>
            <a:endCxn id="6" idx="0"/>
          </p:cNvCxnSpPr>
          <p:nvPr/>
        </p:nvCxnSpPr>
        <p:spPr bwMode="auto">
          <a:xfrm>
            <a:off x="7884368" y="1916832"/>
            <a:ext cx="3867" cy="197412"/>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mit Pfeil 10"/>
          <p:cNvCxnSpPr>
            <a:stCxn id="6" idx="2"/>
            <a:endCxn id="7" idx="0"/>
          </p:cNvCxnSpPr>
          <p:nvPr/>
        </p:nvCxnSpPr>
        <p:spPr bwMode="auto">
          <a:xfrm flipH="1">
            <a:off x="7879851" y="2402276"/>
            <a:ext cx="8384" cy="176839"/>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hteck 14"/>
          <p:cNvSpPr/>
          <p:nvPr/>
        </p:nvSpPr>
        <p:spPr bwMode="auto">
          <a:xfrm>
            <a:off x="7384179" y="3140968"/>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16" name="Rechteck 15"/>
          <p:cNvSpPr/>
          <p:nvPr/>
        </p:nvSpPr>
        <p:spPr bwMode="auto">
          <a:xfrm>
            <a:off x="7388046" y="3626412"/>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17" name="Rechteck 16"/>
          <p:cNvSpPr/>
          <p:nvPr/>
        </p:nvSpPr>
        <p:spPr bwMode="auto">
          <a:xfrm>
            <a:off x="7379662" y="4091283"/>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18" name="Gerade Verbindung mit Pfeil 17"/>
          <p:cNvCxnSpPr>
            <a:stCxn id="15" idx="2"/>
            <a:endCxn id="16" idx="0"/>
          </p:cNvCxnSpPr>
          <p:nvPr/>
        </p:nvCxnSpPr>
        <p:spPr bwMode="auto">
          <a:xfrm>
            <a:off x="7888235" y="3429000"/>
            <a:ext cx="3867" cy="197412"/>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 Verbindung mit Pfeil 18"/>
          <p:cNvCxnSpPr>
            <a:stCxn id="16" idx="2"/>
            <a:endCxn id="17" idx="0"/>
          </p:cNvCxnSpPr>
          <p:nvPr/>
        </p:nvCxnSpPr>
        <p:spPr bwMode="auto">
          <a:xfrm flipH="1">
            <a:off x="7883718" y="3914444"/>
            <a:ext cx="8384" cy="176839"/>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winkelte Verbindung 20"/>
          <p:cNvCxnSpPr>
            <a:stCxn id="15" idx="1"/>
            <a:endCxn id="17" idx="1"/>
          </p:cNvCxnSpPr>
          <p:nvPr/>
        </p:nvCxnSpPr>
        <p:spPr bwMode="auto">
          <a:xfrm rot="10800000" flipV="1">
            <a:off x="7379663" y="3284983"/>
            <a:ext cx="4517" cy="950315"/>
          </a:xfrm>
          <a:prstGeom prst="bentConnector3">
            <a:avLst>
              <a:gd name="adj1" fmla="val 5160881"/>
            </a:avLst>
          </a:prstGeom>
          <a:solidFill>
            <a:schemeClr val="accent2"/>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hteck 21"/>
          <p:cNvSpPr/>
          <p:nvPr/>
        </p:nvSpPr>
        <p:spPr bwMode="auto">
          <a:xfrm>
            <a:off x="7414623" y="4869160"/>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23" name="Rechteck 22"/>
          <p:cNvSpPr/>
          <p:nvPr/>
        </p:nvSpPr>
        <p:spPr bwMode="auto">
          <a:xfrm>
            <a:off x="7956376" y="5354604"/>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24" name="Rechteck 23"/>
          <p:cNvSpPr/>
          <p:nvPr/>
        </p:nvSpPr>
        <p:spPr bwMode="auto">
          <a:xfrm>
            <a:off x="6710389" y="5354604"/>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31" name="Gewinkelte Verbindung 30"/>
          <p:cNvCxnSpPr>
            <a:stCxn id="22" idx="2"/>
            <a:endCxn id="24" idx="0"/>
          </p:cNvCxnSpPr>
          <p:nvPr/>
        </p:nvCxnSpPr>
        <p:spPr bwMode="auto">
          <a:xfrm rot="5400000">
            <a:off x="7467856" y="4903781"/>
            <a:ext cx="197412" cy="70423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winkelte Verbindung 32"/>
          <p:cNvCxnSpPr>
            <a:stCxn id="22" idx="2"/>
            <a:endCxn id="23" idx="0"/>
          </p:cNvCxnSpPr>
          <p:nvPr/>
        </p:nvCxnSpPr>
        <p:spPr bwMode="auto">
          <a:xfrm rot="16200000" flipH="1">
            <a:off x="8090849" y="4985021"/>
            <a:ext cx="197412" cy="541753"/>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443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Series-Parallel </a:t>
            </a:r>
            <a:r>
              <a:rPr lang="de-DE" dirty="0" err="1" smtClean="0"/>
              <a:t>Digraphs</a:t>
            </a:r>
            <a:endParaRPr lang="de-DE" dirty="0" smtClean="0"/>
          </a:p>
          <a:p>
            <a:pPr lvl="1"/>
            <a:r>
              <a:rPr lang="de-DE" dirty="0" smtClean="0"/>
              <a:t>Source </a:t>
            </a:r>
            <a:r>
              <a:rPr lang="de-DE" dirty="0" err="1" smtClean="0"/>
              <a:t>and</a:t>
            </a:r>
            <a:r>
              <a:rPr lang="de-DE" dirty="0" smtClean="0"/>
              <a:t> Drain </a:t>
            </a:r>
            <a:r>
              <a:rPr lang="de-DE" dirty="0" err="1" smtClean="0"/>
              <a:t>similar</a:t>
            </a:r>
            <a:r>
              <a:rPr lang="de-DE" dirty="0" smtClean="0"/>
              <a:t> </a:t>
            </a:r>
            <a:r>
              <a:rPr lang="de-DE" dirty="0" err="1" smtClean="0"/>
              <a:t>to</a:t>
            </a:r>
            <a:r>
              <a:rPr lang="de-DE" dirty="0" smtClean="0"/>
              <a:t> </a:t>
            </a:r>
            <a:r>
              <a:rPr lang="de-DE" dirty="0" err="1" smtClean="0"/>
              <a:t>electrical</a:t>
            </a:r>
            <a:r>
              <a:rPr lang="de-DE" dirty="0" smtClean="0"/>
              <a:t> </a:t>
            </a:r>
            <a:r>
              <a:rPr lang="de-DE" dirty="0" err="1" smtClean="0"/>
              <a:t>circuit</a:t>
            </a:r>
            <a:endParaRPr lang="de-DE" dirty="0" smtClean="0"/>
          </a:p>
          <a:p>
            <a:pPr lvl="1"/>
            <a:r>
              <a:rPr lang="de-DE" dirty="0" err="1" smtClean="0"/>
              <a:t>Always</a:t>
            </a:r>
            <a:r>
              <a:rPr lang="de-DE" dirty="0" smtClean="0"/>
              <a:t> </a:t>
            </a:r>
            <a:r>
              <a:rPr lang="de-DE" dirty="0" err="1" smtClean="0"/>
              <a:t>ends</a:t>
            </a:r>
            <a:r>
              <a:rPr lang="de-DE" dirty="0" smtClean="0"/>
              <a:t> in a </a:t>
            </a:r>
            <a:r>
              <a:rPr lang="de-DE" dirty="0" err="1" smtClean="0"/>
              <a:t>node</a:t>
            </a:r>
            <a:endParaRPr lang="de-DE" dirty="0"/>
          </a:p>
          <a:p>
            <a:pPr lvl="1"/>
            <a:r>
              <a:rPr lang="de-DE" dirty="0" smtClean="0"/>
              <a:t>Advantage </a:t>
            </a:r>
            <a:r>
              <a:rPr lang="de-DE" dirty="0" err="1" smtClean="0"/>
              <a:t>over</a:t>
            </a:r>
            <a:r>
              <a:rPr lang="de-DE" dirty="0" smtClean="0"/>
              <a:t> </a:t>
            </a:r>
            <a:r>
              <a:rPr lang="de-DE" dirty="0" err="1" smtClean="0"/>
              <a:t>tree</a:t>
            </a:r>
            <a:r>
              <a:rPr lang="de-DE" dirty="0" smtClean="0"/>
              <a:t>: Can </a:t>
            </a:r>
            <a:r>
              <a:rPr lang="de-DE" dirty="0" err="1" smtClean="0"/>
              <a:t>be</a:t>
            </a:r>
            <a:r>
              <a:rPr lang="de-DE" dirty="0"/>
              <a:t> </a:t>
            </a:r>
            <a:r>
              <a:rPr lang="de-DE" dirty="0" err="1" smtClean="0"/>
              <a:t>be</a:t>
            </a:r>
            <a:r>
              <a:rPr lang="de-DE" dirty="0" smtClean="0"/>
              <a:t> </a:t>
            </a:r>
            <a:r>
              <a:rPr lang="de-DE" dirty="0" err="1" smtClean="0"/>
              <a:t>layouted</a:t>
            </a:r>
            <a:r>
              <a:rPr lang="de-DE" dirty="0"/>
              <a:t> </a:t>
            </a:r>
            <a:r>
              <a:rPr lang="de-DE" dirty="0" err="1" smtClean="0"/>
              <a:t>well</a:t>
            </a:r>
            <a:r>
              <a:rPr lang="de-DE" dirty="0" smtClean="0"/>
              <a:t> </a:t>
            </a:r>
            <a:r>
              <a:rPr lang="de-DE" dirty="0" err="1" smtClean="0"/>
              <a:t>automatically</a:t>
            </a:r>
            <a:r>
              <a:rPr lang="de-DE" dirty="0" smtClean="0"/>
              <a:t>, </a:t>
            </a:r>
            <a:r>
              <a:rPr lang="de-DE" dirty="0" err="1" smtClean="0"/>
              <a:t>works</a:t>
            </a:r>
            <a:r>
              <a:rPr lang="de-DE" dirty="0" smtClean="0"/>
              <a:t> </a:t>
            </a:r>
            <a:r>
              <a:rPr lang="de-DE" dirty="0" err="1" smtClean="0"/>
              <a:t>for</a:t>
            </a:r>
            <a:r>
              <a:rPr lang="de-DE" dirty="0" smtClean="0"/>
              <a:t> </a:t>
            </a:r>
            <a:r>
              <a:rPr lang="de-DE" dirty="0" err="1" smtClean="0"/>
              <a:t>scripts</a:t>
            </a:r>
            <a:r>
              <a:rPr lang="de-DE" dirty="0" smtClean="0"/>
              <a:t> </a:t>
            </a:r>
            <a:r>
              <a:rPr lang="de-DE" dirty="0" err="1" smtClean="0"/>
              <a:t>with</a:t>
            </a:r>
            <a:r>
              <a:rPr lang="de-DE" dirty="0" smtClean="0"/>
              <a:t> </a:t>
            </a:r>
            <a:r>
              <a:rPr lang="de-DE" dirty="0" err="1" smtClean="0"/>
              <a:t>branches</a:t>
            </a:r>
            <a:r>
              <a:rPr lang="de-DE" dirty="0" smtClean="0"/>
              <a:t> </a:t>
            </a:r>
            <a:r>
              <a:rPr lang="de-DE" dirty="0" err="1" smtClean="0"/>
              <a:t>and</a:t>
            </a:r>
            <a:r>
              <a:rPr lang="de-DE" dirty="0" smtClean="0"/>
              <a:t> a </a:t>
            </a:r>
            <a:r>
              <a:rPr lang="de-DE" dirty="0" err="1" smtClean="0"/>
              <a:t>common</a:t>
            </a:r>
            <a:r>
              <a:rPr lang="de-DE" dirty="0" smtClean="0"/>
              <a:t> end</a:t>
            </a:r>
          </a:p>
          <a:p>
            <a:endParaRPr lang="de-DE" dirty="0"/>
          </a:p>
          <a:p>
            <a:r>
              <a:rPr lang="de-DE" dirty="0" smtClean="0"/>
              <a:t>Graph</a:t>
            </a:r>
          </a:p>
          <a:p>
            <a:pPr lvl="1"/>
            <a:r>
              <a:rPr lang="de-DE" dirty="0" err="1" smtClean="0"/>
              <a:t>No</a:t>
            </a:r>
            <a:r>
              <a:rPr lang="de-DE" dirty="0" smtClean="0"/>
              <a:t> </a:t>
            </a:r>
            <a:r>
              <a:rPr lang="de-DE" dirty="0" err="1" smtClean="0"/>
              <a:t>restrictions</a:t>
            </a:r>
            <a:endParaRPr lang="de-DE" dirty="0" smtClean="0"/>
          </a:p>
          <a:p>
            <a:pPr lvl="1"/>
            <a:r>
              <a:rPr lang="de-DE" dirty="0" smtClean="0"/>
              <a:t>Most </a:t>
            </a:r>
            <a:r>
              <a:rPr lang="de-DE" dirty="0" err="1" smtClean="0"/>
              <a:t>often</a:t>
            </a:r>
            <a:r>
              <a:rPr lang="de-DE" dirty="0" smtClean="0"/>
              <a:t> </a:t>
            </a:r>
            <a:r>
              <a:rPr lang="de-DE" dirty="0" err="1" smtClean="0"/>
              <a:t>freely</a:t>
            </a:r>
            <a:r>
              <a:rPr lang="de-DE" dirty="0" smtClean="0"/>
              <a:t> </a:t>
            </a:r>
            <a:r>
              <a:rPr lang="de-DE" dirty="0" err="1" smtClean="0"/>
              <a:t>drawn</a:t>
            </a:r>
            <a:r>
              <a:rPr lang="de-DE" dirty="0" smtClean="0"/>
              <a:t> </a:t>
            </a:r>
            <a:r>
              <a:rPr lang="de-DE" dirty="0" err="1" smtClean="0"/>
              <a:t>by</a:t>
            </a:r>
            <a:r>
              <a:rPr lang="de-DE" dirty="0" smtClean="0"/>
              <a:t> </a:t>
            </a:r>
            <a:r>
              <a:rPr lang="de-DE" dirty="0" err="1" smtClean="0"/>
              <a:t>designer</a:t>
            </a:r>
            <a:endParaRPr lang="de-DE" dirty="0" smtClean="0"/>
          </a:p>
          <a:p>
            <a:pPr lvl="1"/>
            <a:r>
              <a:rPr lang="de-DE" dirty="0" smtClean="0"/>
              <a:t>Hard </a:t>
            </a:r>
            <a:r>
              <a:rPr lang="de-DE" dirty="0" err="1" smtClean="0"/>
              <a:t>to</a:t>
            </a:r>
            <a:r>
              <a:rPr lang="de-DE" dirty="0" smtClean="0"/>
              <a:t> </a:t>
            </a:r>
            <a:r>
              <a:rPr lang="de-DE" dirty="0" err="1" smtClean="0"/>
              <a:t>layout</a:t>
            </a:r>
            <a:r>
              <a:rPr lang="de-DE" dirty="0" smtClean="0"/>
              <a:t> </a:t>
            </a:r>
            <a:r>
              <a:rPr lang="de-DE" dirty="0" err="1" smtClean="0"/>
              <a:t>automatically</a:t>
            </a:r>
            <a:endParaRPr lang="de-DE" dirty="0" smtClean="0"/>
          </a:p>
          <a:p>
            <a:pPr lvl="1"/>
            <a:r>
              <a:rPr lang="de-DE" dirty="0" smtClean="0">
                <a:sym typeface="Wingdings" panose="05000000000000000000" pitchFamily="2" charset="2"/>
              </a:rPr>
              <a:t> Most </a:t>
            </a:r>
            <a:r>
              <a:rPr lang="de-DE" dirty="0" err="1" smtClean="0">
                <a:sym typeface="Wingdings" panose="05000000000000000000" pitchFamily="2" charset="2"/>
              </a:rPr>
              <a:t>common</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visual</a:t>
            </a:r>
            <a:r>
              <a:rPr lang="de-DE" dirty="0" smtClean="0">
                <a:sym typeface="Wingdings" panose="05000000000000000000" pitchFamily="2" charset="2"/>
              </a:rPr>
              <a:t> </a:t>
            </a:r>
            <a:r>
              <a:rPr lang="de-DE" dirty="0" err="1" smtClean="0">
                <a:sym typeface="Wingdings" panose="05000000000000000000" pitchFamily="2" charset="2"/>
              </a:rPr>
              <a:t>scripting</a:t>
            </a:r>
            <a:r>
              <a:rPr lang="de-DE" dirty="0" smtClean="0">
                <a:sym typeface="Wingdings" panose="05000000000000000000" pitchFamily="2" charset="2"/>
              </a:rPr>
              <a:t> </a:t>
            </a:r>
            <a:r>
              <a:rPr lang="de-DE" dirty="0" err="1" smtClean="0">
                <a:sym typeface="Wingdings" panose="05000000000000000000" pitchFamily="2" charset="2"/>
              </a:rPr>
              <a:t>languages</a:t>
            </a:r>
            <a:r>
              <a:rPr lang="de-DE" dirty="0" smtClean="0">
                <a:sym typeface="Wingdings" panose="05000000000000000000" pitchFamily="2" charset="2"/>
              </a:rPr>
              <a:t> in </a:t>
            </a:r>
            <a:r>
              <a:rPr lang="de-DE" dirty="0" err="1" smtClean="0">
                <a:sym typeface="Wingdings" panose="05000000000000000000" pitchFamily="2" charset="2"/>
              </a:rPr>
              <a:t>games</a:t>
            </a:r>
            <a:endParaRPr lang="de-DE" dirty="0" smtClean="0"/>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Graph </a:t>
            </a:r>
            <a:r>
              <a:rPr lang="de-DE" dirty="0" err="1" smtClean="0"/>
              <a:t>types</a:t>
            </a:r>
            <a:r>
              <a:rPr lang="de-DE" dirty="0" smtClean="0"/>
              <a:t> </a:t>
            </a:r>
            <a:r>
              <a:rPr lang="de-DE" dirty="0" err="1" smtClean="0"/>
              <a:t>for</a:t>
            </a:r>
            <a:r>
              <a:rPr lang="de-DE" dirty="0" smtClean="0"/>
              <a:t> </a:t>
            </a:r>
            <a:r>
              <a:rPr lang="de-DE" dirty="0" err="1" smtClean="0"/>
              <a:t>visual</a:t>
            </a:r>
            <a:r>
              <a:rPr lang="de-DE" dirty="0" smtClean="0"/>
              <a:t> </a:t>
            </a:r>
            <a:r>
              <a:rPr lang="de-DE" dirty="0" err="1" smtClean="0"/>
              <a:t>scripting</a:t>
            </a:r>
            <a:r>
              <a:rPr lang="de-DE" dirty="0" smtClean="0"/>
              <a:t> </a:t>
            </a:r>
            <a:r>
              <a:rPr lang="de-DE" dirty="0" err="1" smtClean="0"/>
              <a:t>languages</a:t>
            </a:r>
            <a:endParaRPr lang="de-DE" dirty="0"/>
          </a:p>
        </p:txBody>
      </p:sp>
      <p:sp>
        <p:nvSpPr>
          <p:cNvPr id="25" name="Rechteck 24"/>
          <p:cNvSpPr/>
          <p:nvPr/>
        </p:nvSpPr>
        <p:spPr bwMode="auto">
          <a:xfrm>
            <a:off x="7414622" y="1556792"/>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26" name="Rechteck 25"/>
          <p:cNvSpPr/>
          <p:nvPr/>
        </p:nvSpPr>
        <p:spPr bwMode="auto">
          <a:xfrm>
            <a:off x="7956375" y="2042236"/>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27" name="Rechteck 26"/>
          <p:cNvSpPr/>
          <p:nvPr/>
        </p:nvSpPr>
        <p:spPr bwMode="auto">
          <a:xfrm>
            <a:off x="6710388" y="2042236"/>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28" name="Gewinkelte Verbindung 27"/>
          <p:cNvCxnSpPr>
            <a:stCxn id="25" idx="2"/>
            <a:endCxn id="27" idx="0"/>
          </p:cNvCxnSpPr>
          <p:nvPr/>
        </p:nvCxnSpPr>
        <p:spPr bwMode="auto">
          <a:xfrm rot="5400000">
            <a:off x="7467855" y="1591413"/>
            <a:ext cx="197412" cy="70423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winkelte Verbindung 28"/>
          <p:cNvCxnSpPr>
            <a:stCxn id="25" idx="2"/>
            <a:endCxn id="26" idx="0"/>
          </p:cNvCxnSpPr>
          <p:nvPr/>
        </p:nvCxnSpPr>
        <p:spPr bwMode="auto">
          <a:xfrm rot="16200000" flipH="1">
            <a:off x="8090848" y="1672653"/>
            <a:ext cx="197412" cy="541753"/>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hteck 36"/>
          <p:cNvSpPr/>
          <p:nvPr/>
        </p:nvSpPr>
        <p:spPr bwMode="auto">
          <a:xfrm>
            <a:off x="7414622" y="2564904"/>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10" name="Gewinkelte Verbindung 9"/>
          <p:cNvCxnSpPr>
            <a:stCxn id="27" idx="2"/>
            <a:endCxn id="37" idx="0"/>
          </p:cNvCxnSpPr>
          <p:nvPr/>
        </p:nvCxnSpPr>
        <p:spPr bwMode="auto">
          <a:xfrm rot="16200000" flipH="1">
            <a:off x="7449243" y="2095469"/>
            <a:ext cx="234636" cy="70423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winkelte Verbindung 12"/>
          <p:cNvCxnSpPr>
            <a:stCxn id="26" idx="2"/>
            <a:endCxn id="37" idx="0"/>
          </p:cNvCxnSpPr>
          <p:nvPr/>
        </p:nvCxnSpPr>
        <p:spPr bwMode="auto">
          <a:xfrm rot="5400000">
            <a:off x="8072237" y="2176710"/>
            <a:ext cx="234636" cy="541753"/>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hteck 37"/>
          <p:cNvSpPr/>
          <p:nvPr/>
        </p:nvSpPr>
        <p:spPr bwMode="auto">
          <a:xfrm>
            <a:off x="5364088" y="5085184"/>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39" name="Rechteck 38"/>
          <p:cNvSpPr/>
          <p:nvPr/>
        </p:nvSpPr>
        <p:spPr bwMode="auto">
          <a:xfrm>
            <a:off x="6406510" y="4437112"/>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40" name="Rechteck 39"/>
          <p:cNvSpPr/>
          <p:nvPr/>
        </p:nvSpPr>
        <p:spPr bwMode="auto">
          <a:xfrm>
            <a:off x="7387657" y="5661248"/>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41" name="Rechteck 40"/>
          <p:cNvSpPr/>
          <p:nvPr/>
        </p:nvSpPr>
        <p:spPr bwMode="auto">
          <a:xfrm>
            <a:off x="7592101" y="4926423"/>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
        <p:nvSpPr>
          <p:cNvPr id="42" name="Rechteck 41"/>
          <p:cNvSpPr/>
          <p:nvPr/>
        </p:nvSpPr>
        <p:spPr bwMode="auto">
          <a:xfrm>
            <a:off x="5868144" y="6021288"/>
            <a:ext cx="1008112" cy="288032"/>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cxnSp>
        <p:nvCxnSpPr>
          <p:cNvPr id="20" name="Gerade Verbindung mit Pfeil 19"/>
          <p:cNvCxnSpPr>
            <a:stCxn id="38" idx="2"/>
            <a:endCxn id="42" idx="0"/>
          </p:cNvCxnSpPr>
          <p:nvPr/>
        </p:nvCxnSpPr>
        <p:spPr bwMode="auto">
          <a:xfrm>
            <a:off x="5868144" y="5373216"/>
            <a:ext cx="504056" cy="648072"/>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Gerade Verbindung mit Pfeil 43"/>
          <p:cNvCxnSpPr>
            <a:stCxn id="38" idx="0"/>
            <a:endCxn id="39" idx="2"/>
          </p:cNvCxnSpPr>
          <p:nvPr/>
        </p:nvCxnSpPr>
        <p:spPr bwMode="auto">
          <a:xfrm flipV="1">
            <a:off x="5868144" y="4725144"/>
            <a:ext cx="1042422" cy="36004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mit Pfeil 45"/>
          <p:cNvCxnSpPr>
            <a:stCxn id="39" idx="2"/>
            <a:endCxn id="42" idx="0"/>
          </p:cNvCxnSpPr>
          <p:nvPr/>
        </p:nvCxnSpPr>
        <p:spPr bwMode="auto">
          <a:xfrm flipH="1">
            <a:off x="6372200" y="4725144"/>
            <a:ext cx="538366" cy="1296144"/>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Gerade Verbindung mit Pfeil 47"/>
          <p:cNvCxnSpPr>
            <a:stCxn id="39" idx="3"/>
            <a:endCxn id="41" idx="0"/>
          </p:cNvCxnSpPr>
          <p:nvPr/>
        </p:nvCxnSpPr>
        <p:spPr bwMode="auto">
          <a:xfrm>
            <a:off x="7414622" y="4581128"/>
            <a:ext cx="681535" cy="345295"/>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Gerade Verbindung mit Pfeil 49"/>
          <p:cNvCxnSpPr>
            <a:stCxn id="42" idx="3"/>
            <a:endCxn id="40" idx="1"/>
          </p:cNvCxnSpPr>
          <p:nvPr/>
        </p:nvCxnSpPr>
        <p:spPr bwMode="auto">
          <a:xfrm flipV="1">
            <a:off x="6876256" y="5805264"/>
            <a:ext cx="511401" cy="36004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winkelte Verbindung 51"/>
          <p:cNvCxnSpPr>
            <a:stCxn id="40" idx="0"/>
            <a:endCxn id="41" idx="2"/>
          </p:cNvCxnSpPr>
          <p:nvPr/>
        </p:nvCxnSpPr>
        <p:spPr bwMode="auto">
          <a:xfrm rot="5400000" flipH="1" flipV="1">
            <a:off x="7770539" y="5335630"/>
            <a:ext cx="446793" cy="20444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3193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pPr marL="11113" indent="0"/>
            <a:r>
              <a:rPr lang="de-DE" dirty="0" err="1" smtClean="0"/>
              <a:t>Passed</a:t>
            </a:r>
            <a:r>
              <a:rPr lang="de-DE" dirty="0" smtClean="0"/>
              <a:t> </a:t>
            </a:r>
            <a:r>
              <a:rPr lang="de-DE" dirty="0" err="1" smtClean="0"/>
              <a:t>around</a:t>
            </a:r>
            <a:r>
              <a:rPr lang="de-DE" dirty="0" smtClean="0"/>
              <a:t> </a:t>
            </a:r>
            <a:r>
              <a:rPr lang="de-DE" dirty="0" err="1" smtClean="0"/>
              <a:t>implicitly</a:t>
            </a:r>
            <a:endParaRPr lang="de-DE" dirty="0" smtClean="0"/>
          </a:p>
          <a:p>
            <a:pPr marL="180975" lvl="1" indent="0"/>
            <a:r>
              <a:rPr lang="de-DE" dirty="0"/>
              <a:t> </a:t>
            </a:r>
            <a:r>
              <a:rPr lang="de-DE" dirty="0" smtClean="0"/>
              <a:t>Arguments </a:t>
            </a:r>
            <a:r>
              <a:rPr lang="de-DE" dirty="0" err="1" smtClean="0"/>
              <a:t>to</a:t>
            </a:r>
            <a:r>
              <a:rPr lang="de-DE" dirty="0" smtClean="0"/>
              <a:t> individual </a:t>
            </a:r>
            <a:r>
              <a:rPr lang="de-DE" dirty="0" err="1" smtClean="0"/>
              <a:t>actions</a:t>
            </a:r>
            <a:endParaRPr lang="de-DE" dirty="0" smtClean="0"/>
          </a:p>
          <a:p>
            <a:pPr marL="180975" lvl="1" indent="0"/>
            <a:r>
              <a:rPr lang="de-DE" dirty="0"/>
              <a:t> </a:t>
            </a:r>
            <a:r>
              <a:rPr lang="de-DE" dirty="0" smtClean="0"/>
              <a:t>Look </a:t>
            </a:r>
            <a:r>
              <a:rPr lang="de-DE" dirty="0" err="1" smtClean="0"/>
              <a:t>up</a:t>
            </a:r>
            <a:r>
              <a:rPr lang="de-DE" dirty="0" smtClean="0"/>
              <a:t>, e.g. </a:t>
            </a:r>
            <a:r>
              <a:rPr lang="de-DE" dirty="0" err="1" smtClean="0"/>
              <a:t>from</a:t>
            </a:r>
            <a:r>
              <a:rPr lang="de-DE" dirty="0" smtClean="0"/>
              <a:t> a </a:t>
            </a:r>
            <a:r>
              <a:rPr lang="de-DE" dirty="0" err="1" smtClean="0"/>
              <a:t>blackboard</a:t>
            </a:r>
            <a:r>
              <a:rPr lang="de-DE" dirty="0" smtClean="0"/>
              <a:t> </a:t>
            </a:r>
            <a:r>
              <a:rPr lang="de-DE" dirty="0" err="1" smtClean="0"/>
              <a:t>architecture</a:t>
            </a:r>
            <a:endParaRPr lang="de-DE" dirty="0" smtClean="0"/>
          </a:p>
          <a:p>
            <a:pPr marL="11113" indent="0"/>
            <a:endParaRPr lang="de-DE" dirty="0"/>
          </a:p>
          <a:p>
            <a:pPr marL="11113" indent="0"/>
            <a:endParaRPr lang="de-DE" dirty="0"/>
          </a:p>
          <a:p>
            <a:pPr marL="11113" indent="0"/>
            <a:r>
              <a:rPr lang="de-DE" dirty="0" err="1" smtClean="0"/>
              <a:t>Passed</a:t>
            </a:r>
            <a:r>
              <a:rPr lang="de-DE" dirty="0" smtClean="0"/>
              <a:t> </a:t>
            </a:r>
            <a:r>
              <a:rPr lang="de-DE" dirty="0" err="1" smtClean="0"/>
              <a:t>around</a:t>
            </a:r>
            <a:r>
              <a:rPr lang="de-DE" dirty="0" smtClean="0"/>
              <a:t> </a:t>
            </a:r>
            <a:r>
              <a:rPr lang="de-DE" dirty="0" err="1" smtClean="0"/>
              <a:t>explicitly</a:t>
            </a:r>
            <a:r>
              <a:rPr lang="de-DE" dirty="0" smtClean="0"/>
              <a:t> in </a:t>
            </a:r>
            <a:r>
              <a:rPr lang="de-DE" dirty="0" err="1" smtClean="0"/>
              <a:t>the</a:t>
            </a:r>
            <a:r>
              <a:rPr lang="de-DE" dirty="0" smtClean="0"/>
              <a:t> </a:t>
            </a:r>
            <a:r>
              <a:rPr lang="de-DE" dirty="0" err="1" smtClean="0"/>
              <a:t>graph</a:t>
            </a:r>
            <a:endParaRPr lang="de-DE" dirty="0" smtClean="0"/>
          </a:p>
          <a:p>
            <a:pPr marL="180975" lvl="1" indent="0"/>
            <a:r>
              <a:rPr lang="de-DE" dirty="0"/>
              <a:t> </a:t>
            </a:r>
            <a:r>
              <a:rPr lang="de-DE" dirty="0" smtClean="0"/>
              <a:t>Exit </a:t>
            </a:r>
            <a:r>
              <a:rPr lang="de-DE" dirty="0" err="1" smtClean="0"/>
              <a:t>slots</a:t>
            </a:r>
            <a:r>
              <a:rPr lang="de-DE" dirty="0" smtClean="0"/>
              <a:t> </a:t>
            </a:r>
            <a:r>
              <a:rPr lang="de-DE" dirty="0" err="1" smtClean="0"/>
              <a:t>for</a:t>
            </a:r>
            <a:r>
              <a:rPr lang="de-DE" dirty="0" smtClean="0"/>
              <a:t> </a:t>
            </a:r>
            <a:r>
              <a:rPr lang="de-DE" dirty="0" err="1" smtClean="0"/>
              <a:t>output</a:t>
            </a:r>
            <a:r>
              <a:rPr lang="de-DE" dirty="0" smtClean="0"/>
              <a:t> variables</a:t>
            </a:r>
          </a:p>
          <a:p>
            <a:pPr marL="180975" lvl="1" indent="0"/>
            <a:r>
              <a:rPr lang="de-DE" dirty="0"/>
              <a:t> </a:t>
            </a:r>
            <a:r>
              <a:rPr lang="de-DE" dirty="0" smtClean="0"/>
              <a:t>Input </a:t>
            </a:r>
            <a:r>
              <a:rPr lang="de-DE" dirty="0" err="1" smtClean="0"/>
              <a:t>slots</a:t>
            </a:r>
            <a:r>
              <a:rPr lang="de-DE" dirty="0" smtClean="0"/>
              <a:t> </a:t>
            </a:r>
            <a:r>
              <a:rPr lang="de-DE" dirty="0" err="1" smtClean="0"/>
              <a:t>for</a:t>
            </a:r>
            <a:r>
              <a:rPr lang="de-DE" dirty="0" smtClean="0"/>
              <a:t> </a:t>
            </a:r>
            <a:r>
              <a:rPr lang="de-DE" dirty="0" err="1" smtClean="0"/>
              <a:t>input</a:t>
            </a:r>
            <a:endParaRPr lang="de-DE" dirty="0" smtClean="0"/>
          </a:p>
          <a:p>
            <a:pPr marL="180975" lvl="1" indent="0"/>
            <a:r>
              <a:rPr lang="de-DE" dirty="0"/>
              <a:t> </a:t>
            </a:r>
            <a:r>
              <a:rPr lang="de-DE" dirty="0" smtClean="0"/>
              <a:t>Advantage: Can </a:t>
            </a:r>
            <a:r>
              <a:rPr lang="de-DE" dirty="0" err="1" smtClean="0"/>
              <a:t>create</a:t>
            </a:r>
            <a:r>
              <a:rPr lang="de-DE" dirty="0" smtClean="0"/>
              <a:t> </a:t>
            </a:r>
            <a:r>
              <a:rPr lang="de-DE" dirty="0" err="1" smtClean="0"/>
              <a:t>nodes</a:t>
            </a:r>
            <a:r>
              <a:rPr lang="de-DE" dirty="0" smtClean="0"/>
              <a:t> </a:t>
            </a:r>
            <a:r>
              <a:rPr lang="de-DE" dirty="0" err="1" smtClean="0"/>
              <a:t>to</a:t>
            </a:r>
            <a:r>
              <a:rPr lang="de-DE" dirty="0" smtClean="0"/>
              <a:t> </a:t>
            </a:r>
            <a:r>
              <a:rPr lang="de-DE" dirty="0" err="1" smtClean="0"/>
              <a:t>change</a:t>
            </a:r>
            <a:r>
              <a:rPr lang="de-DE" dirty="0" smtClean="0"/>
              <a:t> </a:t>
            </a:r>
            <a:r>
              <a:rPr lang="de-DE" dirty="0" err="1" smtClean="0"/>
              <a:t>input</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Data in </a:t>
            </a:r>
            <a:r>
              <a:rPr lang="de-DE" dirty="0" err="1" smtClean="0"/>
              <a:t>visual</a:t>
            </a:r>
            <a:r>
              <a:rPr lang="de-DE" dirty="0" smtClean="0"/>
              <a:t> </a:t>
            </a:r>
            <a:r>
              <a:rPr lang="de-DE" dirty="0" err="1" smtClean="0"/>
              <a:t>scripting</a:t>
            </a:r>
            <a:r>
              <a:rPr lang="de-DE" dirty="0" smtClean="0"/>
              <a:t> </a:t>
            </a:r>
            <a:r>
              <a:rPr lang="de-DE" dirty="0" err="1" smtClean="0"/>
              <a:t>languages</a:t>
            </a:r>
            <a:endParaRPr lang="de-DE" dirty="0"/>
          </a:p>
        </p:txBody>
      </p:sp>
    </p:spTree>
    <p:extLst>
      <p:ext uri="{BB962C8B-B14F-4D97-AF65-F5344CB8AC3E}">
        <p14:creationId xmlns:p14="http://schemas.microsoft.com/office/powerpoint/2010/main" val="526302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Scripted</a:t>
            </a:r>
            <a:r>
              <a:rPr lang="de-DE" dirty="0" smtClean="0"/>
              <a:t> </a:t>
            </a:r>
            <a:r>
              <a:rPr lang="de-DE" dirty="0" err="1" smtClean="0"/>
              <a:t>Callbacks</a:t>
            </a:r>
            <a:endParaRPr lang="de-DE" dirty="0" smtClean="0"/>
          </a:p>
          <a:p>
            <a:pPr lvl="1"/>
            <a:r>
              <a:rPr lang="de-DE" dirty="0" smtClean="0"/>
              <a:t>Most </a:t>
            </a:r>
            <a:r>
              <a:rPr lang="de-DE" dirty="0" err="1" smtClean="0"/>
              <a:t>of</a:t>
            </a:r>
            <a:r>
              <a:rPr lang="de-DE" dirty="0" smtClean="0"/>
              <a:t> </a:t>
            </a:r>
            <a:r>
              <a:rPr lang="de-DE" dirty="0" err="1" smtClean="0"/>
              <a:t>the</a:t>
            </a:r>
            <a:r>
              <a:rPr lang="de-DE" dirty="0" smtClean="0"/>
              <a:t> </a:t>
            </a:r>
            <a:r>
              <a:rPr lang="de-DE" dirty="0" err="1" smtClean="0"/>
              <a:t>behaviour</a:t>
            </a:r>
            <a:r>
              <a:rPr lang="de-DE" dirty="0" smtClean="0"/>
              <a:t> </a:t>
            </a:r>
            <a:r>
              <a:rPr lang="de-DE" dirty="0" err="1" smtClean="0"/>
              <a:t>is</a:t>
            </a:r>
            <a:r>
              <a:rPr lang="de-DE" dirty="0" smtClean="0"/>
              <a:t> </a:t>
            </a:r>
            <a:r>
              <a:rPr lang="de-DE" dirty="0" err="1" smtClean="0"/>
              <a:t>hard-coded</a:t>
            </a:r>
            <a:endParaRPr lang="de-DE" dirty="0" smtClean="0"/>
          </a:p>
          <a:p>
            <a:pPr lvl="1"/>
            <a:r>
              <a:rPr lang="de-DE" dirty="0" smtClean="0"/>
              <a:t>Code </a:t>
            </a:r>
            <a:r>
              <a:rPr lang="de-DE" dirty="0" err="1" smtClean="0"/>
              <a:t>calls</a:t>
            </a:r>
            <a:r>
              <a:rPr lang="de-DE" dirty="0" smtClean="0"/>
              <a:t> </a:t>
            </a:r>
            <a:r>
              <a:rPr lang="de-DE" dirty="0" err="1" smtClean="0"/>
              <a:t>hook</a:t>
            </a:r>
            <a:r>
              <a:rPr lang="de-DE" dirty="0" smtClean="0"/>
              <a:t> </a:t>
            </a:r>
            <a:r>
              <a:rPr lang="de-DE" dirty="0" err="1" smtClean="0"/>
              <a:t>functions</a:t>
            </a:r>
            <a:r>
              <a:rPr lang="de-DE" dirty="0" smtClean="0"/>
              <a:t> </a:t>
            </a:r>
            <a:r>
              <a:rPr lang="de-DE" dirty="0" err="1" smtClean="0"/>
              <a:t>that</a:t>
            </a:r>
            <a:r>
              <a:rPr lang="de-DE" dirty="0" smtClean="0"/>
              <a:t> </a:t>
            </a:r>
            <a:r>
              <a:rPr lang="de-DE" dirty="0" err="1" smtClean="0"/>
              <a:t>are</a:t>
            </a:r>
            <a:r>
              <a:rPr lang="de-DE" dirty="0" smtClean="0"/>
              <a:t> </a:t>
            </a:r>
            <a:r>
              <a:rPr lang="de-DE" dirty="0" err="1" smtClean="0"/>
              <a:t>implemented</a:t>
            </a:r>
            <a:r>
              <a:rPr lang="de-DE" dirty="0" smtClean="0"/>
              <a:t> in </a:t>
            </a:r>
            <a:r>
              <a:rPr lang="de-DE" dirty="0" err="1" smtClean="0"/>
              <a:t>scripting</a:t>
            </a:r>
            <a:r>
              <a:rPr lang="de-DE" dirty="0" smtClean="0"/>
              <a:t> </a:t>
            </a:r>
            <a:r>
              <a:rPr lang="de-DE" dirty="0" err="1" smtClean="0"/>
              <a:t>language</a:t>
            </a:r>
            <a:endParaRPr lang="de-DE" dirty="0" smtClean="0"/>
          </a:p>
          <a:p>
            <a:pPr lvl="1"/>
            <a:endParaRPr lang="de-DE" dirty="0"/>
          </a:p>
          <a:p>
            <a:r>
              <a:rPr lang="de-DE" dirty="0" err="1" smtClean="0"/>
              <a:t>Scripted</a:t>
            </a:r>
            <a:r>
              <a:rPr lang="de-DE" dirty="0" smtClean="0"/>
              <a:t> Event Handlers</a:t>
            </a:r>
          </a:p>
          <a:p>
            <a:pPr lvl="1"/>
            <a:r>
              <a:rPr lang="de-DE" dirty="0" smtClean="0"/>
              <a:t>Special </a:t>
            </a:r>
            <a:r>
              <a:rPr lang="de-DE" dirty="0" err="1" smtClean="0"/>
              <a:t>case</a:t>
            </a:r>
            <a:r>
              <a:rPr lang="de-DE" dirty="0" smtClean="0"/>
              <a:t> </a:t>
            </a:r>
            <a:r>
              <a:rPr lang="de-DE" dirty="0" err="1" smtClean="0"/>
              <a:t>of</a:t>
            </a:r>
            <a:r>
              <a:rPr lang="de-DE" dirty="0" smtClean="0"/>
              <a:t> </a:t>
            </a:r>
            <a:r>
              <a:rPr lang="de-DE" dirty="0" err="1" smtClean="0"/>
              <a:t>callbacks</a:t>
            </a:r>
            <a:endParaRPr lang="de-DE" dirty="0" smtClean="0"/>
          </a:p>
          <a:p>
            <a:pPr lvl="1"/>
            <a:r>
              <a:rPr lang="de-DE" dirty="0" err="1" smtClean="0"/>
              <a:t>Allows</a:t>
            </a:r>
            <a:r>
              <a:rPr lang="de-DE" dirty="0" smtClean="0"/>
              <a:t> </a:t>
            </a:r>
            <a:r>
              <a:rPr lang="de-DE" dirty="0" err="1" smtClean="0"/>
              <a:t>game</a:t>
            </a:r>
            <a:r>
              <a:rPr lang="de-DE" dirty="0" smtClean="0"/>
              <a:t> </a:t>
            </a:r>
            <a:r>
              <a:rPr lang="de-DE" dirty="0" err="1" smtClean="0"/>
              <a:t>objects</a:t>
            </a:r>
            <a:r>
              <a:rPr lang="de-DE" dirty="0" smtClean="0"/>
              <a:t> </a:t>
            </a:r>
            <a:r>
              <a:rPr lang="de-DE" dirty="0" err="1" smtClean="0"/>
              <a:t>to</a:t>
            </a:r>
            <a:r>
              <a:rPr lang="de-DE" dirty="0" smtClean="0"/>
              <a:t> </a:t>
            </a:r>
            <a:r>
              <a:rPr lang="de-DE" dirty="0" err="1" smtClean="0"/>
              <a:t>react</a:t>
            </a:r>
            <a:r>
              <a:rPr lang="de-DE" dirty="0" smtClean="0"/>
              <a:t> </a:t>
            </a:r>
            <a:r>
              <a:rPr lang="de-DE" dirty="0" err="1" smtClean="0"/>
              <a:t>to</a:t>
            </a:r>
            <a:r>
              <a:rPr lang="de-DE" dirty="0" smtClean="0"/>
              <a:t> </a:t>
            </a:r>
            <a:r>
              <a:rPr lang="de-DE" dirty="0" err="1" smtClean="0"/>
              <a:t>certain</a:t>
            </a:r>
            <a:r>
              <a:rPr lang="de-DE" dirty="0" smtClean="0"/>
              <a:t> </a:t>
            </a:r>
            <a:r>
              <a:rPr lang="de-DE" dirty="0" err="1" smtClean="0"/>
              <a:t>types</a:t>
            </a:r>
            <a:r>
              <a:rPr lang="de-DE" dirty="0" smtClean="0"/>
              <a:t> </a:t>
            </a:r>
            <a:r>
              <a:rPr lang="de-DE" dirty="0" err="1" smtClean="0"/>
              <a:t>of</a:t>
            </a:r>
            <a:r>
              <a:rPr lang="de-DE" dirty="0" smtClean="0"/>
              <a:t> </a:t>
            </a:r>
            <a:r>
              <a:rPr lang="de-DE" dirty="0" err="1" smtClean="0"/>
              <a:t>events</a:t>
            </a:r>
            <a:endParaRPr lang="de-DE" dirty="0" smtClean="0"/>
          </a:p>
          <a:p>
            <a:pPr lvl="1"/>
            <a:endParaRPr lang="de-DE" dirty="0"/>
          </a:p>
          <a:p>
            <a:r>
              <a:rPr lang="de-DE" dirty="0" err="1" smtClean="0"/>
              <a:t>Extending</a:t>
            </a:r>
            <a:r>
              <a:rPr lang="de-DE" dirty="0" smtClean="0"/>
              <a:t> </a:t>
            </a:r>
            <a:r>
              <a:rPr lang="de-DE" dirty="0" err="1" smtClean="0"/>
              <a:t>game</a:t>
            </a:r>
            <a:r>
              <a:rPr lang="de-DE" dirty="0" smtClean="0"/>
              <a:t> </a:t>
            </a:r>
            <a:r>
              <a:rPr lang="de-DE" dirty="0" err="1" smtClean="0"/>
              <a:t>object</a:t>
            </a:r>
            <a:r>
              <a:rPr lang="de-DE" dirty="0" smtClean="0"/>
              <a:t> </a:t>
            </a:r>
            <a:r>
              <a:rPr lang="de-DE" dirty="0" err="1" smtClean="0"/>
              <a:t>types</a:t>
            </a:r>
            <a:r>
              <a:rPr lang="de-DE" dirty="0" smtClean="0"/>
              <a:t>/</a:t>
            </a:r>
            <a:r>
              <a:rPr lang="de-DE" dirty="0" err="1" smtClean="0"/>
              <a:t>define</a:t>
            </a:r>
            <a:r>
              <a:rPr lang="de-DE" dirty="0" smtClean="0"/>
              <a:t> </a:t>
            </a:r>
            <a:r>
              <a:rPr lang="de-DE" dirty="0" err="1" smtClean="0"/>
              <a:t>new</a:t>
            </a:r>
            <a:r>
              <a:rPr lang="de-DE" dirty="0" smtClean="0"/>
              <a:t> </a:t>
            </a:r>
            <a:r>
              <a:rPr lang="de-DE" dirty="0" err="1" smtClean="0"/>
              <a:t>ones</a:t>
            </a:r>
            <a:endParaRPr lang="de-DE" dirty="0" smtClean="0"/>
          </a:p>
          <a:p>
            <a:pPr lvl="1"/>
            <a:r>
              <a:rPr lang="de-DE" dirty="0" smtClean="0"/>
              <a:t>Via </a:t>
            </a:r>
            <a:r>
              <a:rPr lang="de-DE" dirty="0" err="1" smtClean="0"/>
              <a:t>inheritance</a:t>
            </a:r>
            <a:r>
              <a:rPr lang="de-DE" dirty="0" smtClean="0"/>
              <a:t> </a:t>
            </a:r>
            <a:r>
              <a:rPr lang="de-DE" dirty="0" err="1" smtClean="0"/>
              <a:t>or</a:t>
            </a:r>
            <a:r>
              <a:rPr lang="de-DE" dirty="0" smtClean="0"/>
              <a:t> </a:t>
            </a:r>
            <a:r>
              <a:rPr lang="de-DE" dirty="0" err="1" smtClean="0"/>
              <a:t>composition</a:t>
            </a:r>
            <a:r>
              <a:rPr lang="de-DE" dirty="0" smtClean="0"/>
              <a:t>/</a:t>
            </a:r>
            <a:r>
              <a:rPr lang="de-DE" dirty="0" err="1" smtClean="0"/>
              <a:t>aggregation</a:t>
            </a:r>
            <a:endParaRPr lang="de-DE" dirty="0" smtClean="0"/>
          </a:p>
          <a:p>
            <a:pPr lvl="1"/>
            <a:r>
              <a:rPr lang="de-DE" dirty="0" smtClean="0"/>
              <a:t>E.g. </a:t>
            </a:r>
            <a:r>
              <a:rPr lang="de-DE" dirty="0" err="1" smtClean="0"/>
              <a:t>UnrealScript</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Architectures</a:t>
            </a:r>
            <a:r>
              <a:rPr lang="de-DE" dirty="0" smtClean="0"/>
              <a:t> </a:t>
            </a:r>
            <a:r>
              <a:rPr lang="de-DE" dirty="0" err="1" smtClean="0"/>
              <a:t>for</a:t>
            </a:r>
            <a:r>
              <a:rPr lang="de-DE" dirty="0" smtClean="0"/>
              <a:t> Scripting</a:t>
            </a:r>
            <a:endParaRPr lang="de-DE" dirty="0"/>
          </a:p>
        </p:txBody>
      </p:sp>
    </p:spTree>
    <p:extLst>
      <p:ext uri="{BB962C8B-B14F-4D97-AF65-F5344CB8AC3E}">
        <p14:creationId xmlns:p14="http://schemas.microsoft.com/office/powerpoint/2010/main" val="60831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smtClean="0"/>
              <a:t>exam</a:t>
            </a:r>
            <a:r>
              <a:rPr lang="de-DE" dirty="0" smtClean="0"/>
              <a:t> </a:t>
            </a:r>
            <a:r>
              <a:rPr lang="de-DE" dirty="0" err="1" smtClean="0"/>
              <a:t>is</a:t>
            </a:r>
            <a:r>
              <a:rPr lang="de-DE" dirty="0" smtClean="0"/>
              <a:t> </a:t>
            </a:r>
            <a:r>
              <a:rPr lang="de-DE" dirty="0" err="1" smtClean="0"/>
              <a:t>designed</a:t>
            </a:r>
            <a:r>
              <a:rPr lang="de-DE" dirty="0" smtClean="0"/>
              <a:t> </a:t>
            </a:r>
            <a:r>
              <a:rPr lang="de-DE" dirty="0" err="1" smtClean="0"/>
              <a:t>for</a:t>
            </a:r>
            <a:r>
              <a:rPr lang="de-DE" dirty="0" smtClean="0"/>
              <a:t> 90 </a:t>
            </a:r>
            <a:r>
              <a:rPr lang="de-DE" dirty="0" err="1" smtClean="0"/>
              <a:t>minutes</a:t>
            </a:r>
            <a:endParaRPr lang="de-DE" dirty="0" smtClean="0"/>
          </a:p>
          <a:p>
            <a:endParaRPr lang="de-DE" dirty="0"/>
          </a:p>
          <a:p>
            <a:r>
              <a:rPr lang="de-DE" dirty="0" err="1" smtClean="0"/>
              <a:t>We</a:t>
            </a:r>
            <a:r>
              <a:rPr lang="de-DE" dirty="0" smtClean="0"/>
              <a:t> </a:t>
            </a:r>
            <a:r>
              <a:rPr lang="de-DE" dirty="0" err="1" smtClean="0"/>
              <a:t>are</a:t>
            </a:r>
            <a:r>
              <a:rPr lang="de-DE" dirty="0" smtClean="0"/>
              <a:t> </a:t>
            </a:r>
            <a:r>
              <a:rPr lang="de-DE" dirty="0" err="1" smtClean="0"/>
              <a:t>working</a:t>
            </a:r>
            <a:r>
              <a:rPr lang="de-DE" dirty="0" smtClean="0"/>
              <a:t> on </a:t>
            </a:r>
            <a:r>
              <a:rPr lang="de-DE" dirty="0" err="1" smtClean="0"/>
              <a:t>the</a:t>
            </a:r>
            <a:r>
              <a:rPr lang="de-DE" dirty="0" smtClean="0"/>
              <a:t> </a:t>
            </a:r>
            <a:r>
              <a:rPr lang="de-DE" dirty="0" err="1" smtClean="0"/>
              <a:t>remaining</a:t>
            </a:r>
            <a:r>
              <a:rPr lang="de-DE" dirty="0" smtClean="0"/>
              <a:t> </a:t>
            </a:r>
            <a:r>
              <a:rPr lang="de-DE" dirty="0" err="1" smtClean="0"/>
              <a:t>exercises</a:t>
            </a:r>
            <a:r>
              <a:rPr lang="de-DE" dirty="0" smtClean="0"/>
              <a:t> </a:t>
            </a:r>
            <a:r>
              <a:rPr lang="de-DE" dirty="0" err="1" smtClean="0"/>
              <a:t>and</a:t>
            </a:r>
            <a:r>
              <a:rPr lang="de-DE" dirty="0" smtClean="0"/>
              <a:t> will </a:t>
            </a:r>
            <a:r>
              <a:rPr lang="de-DE" dirty="0" err="1" smtClean="0"/>
              <a:t>announce</a:t>
            </a:r>
            <a:r>
              <a:rPr lang="de-DE" dirty="0" smtClean="0"/>
              <a:t> </a:t>
            </a:r>
            <a:r>
              <a:rPr lang="de-DE" dirty="0" err="1" smtClean="0"/>
              <a:t>the</a:t>
            </a:r>
            <a:r>
              <a:rPr lang="de-DE" dirty="0" smtClean="0"/>
              <a:t> </a:t>
            </a:r>
            <a:r>
              <a:rPr lang="de-DE" dirty="0" err="1" smtClean="0"/>
              <a:t>bonus</a:t>
            </a:r>
            <a:r>
              <a:rPr lang="de-DE" dirty="0" smtClean="0"/>
              <a:t> </a:t>
            </a:r>
            <a:r>
              <a:rPr lang="de-DE" dirty="0" err="1" smtClean="0"/>
              <a:t>points</a:t>
            </a:r>
            <a:endParaRPr lang="de-DE" dirty="0" smtClean="0"/>
          </a:p>
          <a:p>
            <a:endParaRPr lang="de-DE" dirty="0"/>
          </a:p>
          <a:p>
            <a:r>
              <a:rPr lang="de-DE" dirty="0" err="1" smtClean="0"/>
              <a:t>Be</a:t>
            </a:r>
            <a:r>
              <a:rPr lang="de-DE" dirty="0" smtClean="0"/>
              <a:t> </a:t>
            </a:r>
            <a:r>
              <a:rPr lang="de-DE" dirty="0" err="1" smtClean="0"/>
              <a:t>there</a:t>
            </a:r>
            <a:r>
              <a:rPr lang="de-DE" dirty="0" smtClean="0"/>
              <a:t> at 9 (</a:t>
            </a:r>
            <a:r>
              <a:rPr lang="de-DE" dirty="0" err="1" smtClean="0"/>
              <a:t>latest</a:t>
            </a:r>
            <a:r>
              <a:rPr lang="de-DE" dirty="0" smtClean="0"/>
              <a:t>), </a:t>
            </a:r>
            <a:r>
              <a:rPr lang="de-DE" dirty="0" err="1" smtClean="0"/>
              <a:t>we</a:t>
            </a:r>
            <a:r>
              <a:rPr lang="de-DE" dirty="0" smtClean="0"/>
              <a:t> will </a:t>
            </a:r>
            <a:r>
              <a:rPr lang="de-DE" dirty="0" err="1" smtClean="0"/>
              <a:t>start</a:t>
            </a:r>
            <a:r>
              <a:rPr lang="de-DE" dirty="0" smtClean="0"/>
              <a:t> </a:t>
            </a:r>
            <a:r>
              <a:rPr lang="de-DE" dirty="0" err="1" smtClean="0"/>
              <a:t>around</a:t>
            </a:r>
            <a:r>
              <a:rPr lang="de-DE" dirty="0" smtClean="0"/>
              <a:t> 9:15</a:t>
            </a:r>
          </a:p>
          <a:p>
            <a:endParaRPr lang="de-DE" dirty="0"/>
          </a:p>
          <a:p>
            <a:r>
              <a:rPr lang="de-DE" dirty="0" err="1" smtClean="0"/>
              <a:t>Example</a:t>
            </a:r>
            <a:r>
              <a:rPr lang="de-DE" dirty="0" smtClean="0"/>
              <a:t> </a:t>
            </a:r>
            <a:r>
              <a:rPr lang="de-DE" dirty="0" err="1" smtClean="0"/>
              <a:t>exam</a:t>
            </a:r>
            <a:r>
              <a:rPr lang="de-DE" dirty="0" smtClean="0"/>
              <a:t> </a:t>
            </a:r>
            <a:r>
              <a:rPr lang="de-DE" dirty="0" err="1" smtClean="0"/>
              <a:t>questions</a:t>
            </a:r>
            <a:endParaRPr lang="de-DE" dirty="0" smtClean="0"/>
          </a:p>
          <a:p>
            <a:pPr lvl="1"/>
            <a:r>
              <a:rPr lang="de-DE" dirty="0" err="1" smtClean="0"/>
              <a:t>For</a:t>
            </a:r>
            <a:r>
              <a:rPr lang="de-DE" dirty="0" smtClean="0"/>
              <a:t> </a:t>
            </a:r>
            <a:r>
              <a:rPr lang="de-DE" dirty="0" err="1" smtClean="0"/>
              <a:t>each</a:t>
            </a:r>
            <a:r>
              <a:rPr lang="de-DE" dirty="0" smtClean="0"/>
              <a:t> </a:t>
            </a:r>
            <a:r>
              <a:rPr lang="de-DE" dirty="0" err="1" smtClean="0"/>
              <a:t>lecture</a:t>
            </a:r>
            <a:r>
              <a:rPr lang="de-DE" dirty="0" smtClean="0"/>
              <a:t>, </a:t>
            </a:r>
            <a:r>
              <a:rPr lang="de-DE" dirty="0" err="1" smtClean="0"/>
              <a:t>we</a:t>
            </a:r>
            <a:r>
              <a:rPr lang="de-DE" dirty="0" smtClean="0"/>
              <a:t> will </a:t>
            </a:r>
            <a:r>
              <a:rPr lang="de-DE" dirty="0" err="1" smtClean="0"/>
              <a:t>add</a:t>
            </a:r>
            <a:r>
              <a:rPr lang="de-DE" dirty="0" smtClean="0"/>
              <a:t> a </a:t>
            </a:r>
            <a:r>
              <a:rPr lang="de-DE" dirty="0" err="1" smtClean="0"/>
              <a:t>document</a:t>
            </a:r>
            <a:r>
              <a:rPr lang="de-DE" dirty="0" smtClean="0"/>
              <a:t> </a:t>
            </a:r>
            <a:r>
              <a:rPr lang="de-DE" dirty="0" err="1" smtClean="0"/>
              <a:t>with</a:t>
            </a:r>
            <a:r>
              <a:rPr lang="de-DE" dirty="0" smtClean="0"/>
              <a:t> </a:t>
            </a:r>
            <a:r>
              <a:rPr lang="de-DE" dirty="0" err="1" smtClean="0"/>
              <a:t>the</a:t>
            </a:r>
            <a:r>
              <a:rPr lang="de-DE" dirty="0" smtClean="0"/>
              <a:t> </a:t>
            </a:r>
            <a:r>
              <a:rPr lang="de-DE" dirty="0" err="1" smtClean="0"/>
              <a:t>most</a:t>
            </a:r>
            <a:r>
              <a:rPr lang="de-DE" dirty="0" smtClean="0"/>
              <a:t> </a:t>
            </a:r>
            <a:r>
              <a:rPr lang="de-DE" dirty="0" err="1" smtClean="0"/>
              <a:t>important</a:t>
            </a:r>
            <a:r>
              <a:rPr lang="de-DE" dirty="0" smtClean="0"/>
              <a:t> </a:t>
            </a:r>
            <a:r>
              <a:rPr lang="de-DE" dirty="0" err="1" smtClean="0"/>
              <a:t>points</a:t>
            </a:r>
            <a:r>
              <a:rPr lang="de-DE" dirty="0" smtClean="0"/>
              <a:t> </a:t>
            </a:r>
            <a:r>
              <a:rPr lang="de-DE" dirty="0" err="1" smtClean="0"/>
              <a:t>of</a:t>
            </a:r>
            <a:r>
              <a:rPr lang="de-DE" dirty="0" smtClean="0"/>
              <a:t> </a:t>
            </a:r>
            <a:r>
              <a:rPr lang="de-DE" dirty="0" err="1" smtClean="0"/>
              <a:t>the</a:t>
            </a:r>
            <a:r>
              <a:rPr lang="de-DE" dirty="0" smtClean="0"/>
              <a:t> </a:t>
            </a:r>
            <a:r>
              <a:rPr lang="de-DE" dirty="0" err="1" smtClean="0"/>
              <a:t>lecture</a:t>
            </a:r>
            <a:r>
              <a:rPr lang="de-DE" dirty="0" smtClean="0"/>
              <a:t> </a:t>
            </a:r>
            <a:r>
              <a:rPr lang="de-DE" dirty="0" err="1" smtClean="0"/>
              <a:t>and</a:t>
            </a:r>
            <a:r>
              <a:rPr lang="de-DE" dirty="0" smtClean="0"/>
              <a:t> </a:t>
            </a:r>
            <a:r>
              <a:rPr lang="de-DE" dirty="0" err="1" smtClean="0"/>
              <a:t>some</a:t>
            </a:r>
            <a:r>
              <a:rPr lang="de-DE" dirty="0" smtClean="0"/>
              <a:t> </a:t>
            </a:r>
            <a:r>
              <a:rPr lang="de-DE" dirty="0" err="1" smtClean="0"/>
              <a:t>example</a:t>
            </a:r>
            <a:r>
              <a:rPr lang="de-DE" dirty="0" smtClean="0"/>
              <a:t> </a:t>
            </a:r>
            <a:r>
              <a:rPr lang="de-DE" dirty="0" err="1" smtClean="0"/>
              <a:t>questions</a:t>
            </a:r>
            <a:r>
              <a:rPr lang="de-DE" dirty="0" smtClean="0"/>
              <a:t> on </a:t>
            </a:r>
            <a:r>
              <a:rPr lang="de-DE" dirty="0" err="1" smtClean="0"/>
              <a:t>the</a:t>
            </a:r>
            <a:r>
              <a:rPr lang="de-DE" dirty="0" smtClean="0"/>
              <a:t> </a:t>
            </a:r>
            <a:r>
              <a:rPr lang="de-DE" dirty="0" err="1" smtClean="0"/>
              <a:t>wiki</a:t>
            </a:r>
            <a:endParaRPr lang="de-DE" dirty="0" smtClean="0"/>
          </a:p>
          <a:p>
            <a:pPr lvl="1"/>
            <a:r>
              <a:rPr lang="de-DE" dirty="0" err="1" smtClean="0"/>
              <a:t>No</a:t>
            </a:r>
            <a:r>
              <a:rPr lang="de-DE" dirty="0" smtClean="0"/>
              <a:t> </a:t>
            </a:r>
            <a:r>
              <a:rPr lang="de-DE" dirty="0" err="1" smtClean="0"/>
              <a:t>solutions</a:t>
            </a:r>
            <a:r>
              <a:rPr lang="de-DE" dirty="0" smtClean="0"/>
              <a:t> will </a:t>
            </a:r>
            <a:r>
              <a:rPr lang="de-DE" dirty="0" err="1" smtClean="0"/>
              <a:t>be</a:t>
            </a:r>
            <a:r>
              <a:rPr lang="de-DE" dirty="0" smtClean="0"/>
              <a:t> </a:t>
            </a:r>
            <a:r>
              <a:rPr lang="de-DE" dirty="0" err="1" smtClean="0"/>
              <a:t>provided</a:t>
            </a:r>
            <a:r>
              <a:rPr lang="de-DE" dirty="0" smtClean="0"/>
              <a:t> </a:t>
            </a:r>
            <a:r>
              <a:rPr lang="de-DE" dirty="0" smtClean="0">
                <a:sym typeface="Wingdings" panose="05000000000000000000" pitchFamily="2" charset="2"/>
              </a:rPr>
              <a:t> </a:t>
            </a:r>
            <a:r>
              <a:rPr lang="de-DE" dirty="0" err="1" smtClean="0">
                <a:sym typeface="Wingdings" panose="05000000000000000000" pitchFamily="2" charset="2"/>
              </a:rPr>
              <a:t>questions</a:t>
            </a:r>
            <a:r>
              <a:rPr lang="de-DE" dirty="0" smtClean="0">
                <a:sym typeface="Wingdings" panose="05000000000000000000" pitchFamily="2" charset="2"/>
              </a:rPr>
              <a:t> </a:t>
            </a:r>
            <a:r>
              <a:rPr lang="de-DE" dirty="0" err="1" smtClean="0">
                <a:sym typeface="Wingdings" panose="05000000000000000000" pitchFamily="2" charset="2"/>
              </a:rPr>
              <a:t>might</a:t>
            </a:r>
            <a:r>
              <a:rPr lang="de-DE" dirty="0" smtClean="0">
                <a:sym typeface="Wingdings" panose="05000000000000000000" pitchFamily="2" charset="2"/>
              </a:rPr>
              <a:t> also </a:t>
            </a:r>
            <a:r>
              <a:rPr lang="de-DE" dirty="0" err="1" smtClean="0">
                <a:sym typeface="Wingdings" panose="05000000000000000000" pitchFamily="2" charset="2"/>
              </a:rPr>
              <a:t>be</a:t>
            </a:r>
            <a:r>
              <a:rPr lang="de-DE" dirty="0" smtClean="0">
                <a:sym typeface="Wingdings" panose="05000000000000000000" pitchFamily="2" charset="2"/>
              </a:rPr>
              <a:t> in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exam</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Exam</a:t>
            </a:r>
            <a:endParaRPr lang="de-DE" dirty="0"/>
          </a:p>
        </p:txBody>
      </p:sp>
    </p:spTree>
    <p:extLst>
      <p:ext uri="{BB962C8B-B14F-4D97-AF65-F5344CB8AC3E}">
        <p14:creationId xmlns:p14="http://schemas.microsoft.com/office/powerpoint/2010/main" val="2694151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Scripted</a:t>
            </a:r>
            <a:r>
              <a:rPr lang="de-DE" dirty="0" smtClean="0"/>
              <a:t> Components </a:t>
            </a:r>
            <a:r>
              <a:rPr lang="de-DE" dirty="0" err="1" smtClean="0"/>
              <a:t>or</a:t>
            </a:r>
            <a:r>
              <a:rPr lang="de-DE" dirty="0" smtClean="0"/>
              <a:t> </a:t>
            </a:r>
            <a:r>
              <a:rPr lang="de-DE" dirty="0" err="1" smtClean="0"/>
              <a:t>properties</a:t>
            </a:r>
            <a:endParaRPr lang="de-DE" dirty="0" smtClean="0"/>
          </a:p>
          <a:p>
            <a:pPr lvl="1"/>
            <a:r>
              <a:rPr lang="de-DE" dirty="0" smtClean="0"/>
              <a:t>In </a:t>
            </a:r>
            <a:r>
              <a:rPr lang="de-DE" dirty="0" err="1" smtClean="0"/>
              <a:t>component-based</a:t>
            </a:r>
            <a:r>
              <a:rPr lang="de-DE" dirty="0" smtClean="0"/>
              <a:t> </a:t>
            </a:r>
            <a:r>
              <a:rPr lang="de-DE" dirty="0" err="1" smtClean="0"/>
              <a:t>game</a:t>
            </a:r>
            <a:r>
              <a:rPr lang="de-DE" dirty="0" smtClean="0"/>
              <a:t> </a:t>
            </a:r>
            <a:r>
              <a:rPr lang="de-DE" dirty="0" err="1" smtClean="0"/>
              <a:t>engine</a:t>
            </a:r>
            <a:r>
              <a:rPr lang="de-DE" dirty="0" smtClean="0"/>
              <a:t> </a:t>
            </a:r>
            <a:r>
              <a:rPr lang="de-DE" dirty="0" err="1" smtClean="0"/>
              <a:t>architectures</a:t>
            </a:r>
            <a:endParaRPr lang="de-DE" dirty="0" smtClean="0"/>
          </a:p>
          <a:p>
            <a:pPr lvl="1"/>
            <a:r>
              <a:rPr lang="de-DE" dirty="0" err="1" smtClean="0"/>
              <a:t>Define</a:t>
            </a:r>
            <a:r>
              <a:rPr lang="de-DE" dirty="0" smtClean="0"/>
              <a:t> </a:t>
            </a:r>
            <a:r>
              <a:rPr lang="de-DE" dirty="0" err="1" smtClean="0"/>
              <a:t>the</a:t>
            </a:r>
            <a:r>
              <a:rPr lang="de-DE" dirty="0" smtClean="0"/>
              <a:t> </a:t>
            </a:r>
            <a:r>
              <a:rPr lang="de-DE" dirty="0" err="1" smtClean="0"/>
              <a:t>component</a:t>
            </a:r>
            <a:r>
              <a:rPr lang="de-DE" dirty="0" smtClean="0"/>
              <a:t> </a:t>
            </a:r>
            <a:r>
              <a:rPr lang="de-DE" dirty="0" err="1" smtClean="0"/>
              <a:t>by</a:t>
            </a:r>
            <a:r>
              <a:rPr lang="de-DE" dirty="0" smtClean="0"/>
              <a:t> </a:t>
            </a:r>
            <a:r>
              <a:rPr lang="de-DE" dirty="0" err="1" smtClean="0"/>
              <a:t>the</a:t>
            </a:r>
            <a:r>
              <a:rPr lang="de-DE" dirty="0" smtClean="0"/>
              <a:t> </a:t>
            </a:r>
            <a:r>
              <a:rPr lang="de-DE" dirty="0" err="1" smtClean="0"/>
              <a:t>scripting</a:t>
            </a:r>
            <a:r>
              <a:rPr lang="de-DE" dirty="0" smtClean="0"/>
              <a:t> </a:t>
            </a:r>
            <a:r>
              <a:rPr lang="de-DE" dirty="0" err="1" smtClean="0"/>
              <a:t>language</a:t>
            </a:r>
            <a:endParaRPr lang="de-DE" dirty="0" smtClean="0"/>
          </a:p>
          <a:p>
            <a:pPr lvl="1"/>
            <a:r>
              <a:rPr lang="de-DE" dirty="0" err="1" smtClean="0"/>
              <a:t>Used</a:t>
            </a:r>
            <a:r>
              <a:rPr lang="de-DE" dirty="0" smtClean="0"/>
              <a:t> in </a:t>
            </a:r>
            <a:r>
              <a:rPr lang="de-DE" dirty="0" err="1" smtClean="0"/>
              <a:t>Dungeon</a:t>
            </a:r>
            <a:r>
              <a:rPr lang="de-DE" dirty="0" smtClean="0"/>
              <a:t> Siege (2002)</a:t>
            </a:r>
          </a:p>
          <a:p>
            <a:pPr lvl="1"/>
            <a:r>
              <a:rPr lang="de-DE" dirty="0" err="1" smtClean="0"/>
              <a:t>Used</a:t>
            </a:r>
            <a:r>
              <a:rPr lang="de-DE" dirty="0" smtClean="0"/>
              <a:t> </a:t>
            </a:r>
            <a:r>
              <a:rPr lang="de-DE" dirty="0" err="1" smtClean="0"/>
              <a:t>by</a:t>
            </a:r>
            <a:r>
              <a:rPr lang="de-DE" dirty="0" smtClean="0"/>
              <a:t> </a:t>
            </a:r>
            <a:r>
              <a:rPr lang="de-DE" dirty="0" err="1" smtClean="0"/>
              <a:t>Unity</a:t>
            </a:r>
            <a:endParaRPr lang="de-DE" dirty="0" smtClean="0"/>
          </a:p>
          <a:p>
            <a:pPr lvl="1"/>
            <a:endParaRPr lang="de-DE" dirty="0"/>
          </a:p>
          <a:p>
            <a:r>
              <a:rPr lang="de-DE" dirty="0" smtClean="0"/>
              <a:t>Script-</a:t>
            </a:r>
            <a:r>
              <a:rPr lang="de-DE" dirty="0" err="1" smtClean="0"/>
              <a:t>driven</a:t>
            </a:r>
            <a:r>
              <a:rPr lang="de-DE" dirty="0" smtClean="0"/>
              <a:t> </a:t>
            </a:r>
            <a:r>
              <a:rPr lang="de-DE" dirty="0" err="1" smtClean="0"/>
              <a:t>engine</a:t>
            </a:r>
            <a:r>
              <a:rPr lang="de-DE" dirty="0" smtClean="0"/>
              <a:t> </a:t>
            </a:r>
            <a:r>
              <a:rPr lang="de-DE" dirty="0" err="1" smtClean="0"/>
              <a:t>systems</a:t>
            </a:r>
            <a:endParaRPr lang="de-DE" dirty="0" smtClean="0"/>
          </a:p>
          <a:p>
            <a:pPr lvl="1"/>
            <a:r>
              <a:rPr lang="de-DE" dirty="0" err="1" smtClean="0"/>
              <a:t>Whole</a:t>
            </a:r>
            <a:r>
              <a:rPr lang="de-DE" dirty="0" smtClean="0"/>
              <a:t> sub-system </a:t>
            </a:r>
            <a:r>
              <a:rPr lang="de-DE" dirty="0" err="1" smtClean="0"/>
              <a:t>created</a:t>
            </a:r>
            <a:r>
              <a:rPr lang="de-DE" dirty="0" smtClean="0"/>
              <a:t> in </a:t>
            </a:r>
            <a:r>
              <a:rPr lang="de-DE" dirty="0" err="1" smtClean="0"/>
              <a:t>scripting</a:t>
            </a:r>
            <a:r>
              <a:rPr lang="de-DE" dirty="0" smtClean="0"/>
              <a:t> </a:t>
            </a:r>
            <a:r>
              <a:rPr lang="de-DE" dirty="0" err="1" smtClean="0"/>
              <a:t>language</a:t>
            </a:r>
            <a:endParaRPr lang="de-DE" dirty="0" smtClean="0"/>
          </a:p>
          <a:p>
            <a:pPr lvl="1"/>
            <a:r>
              <a:rPr lang="de-DE" dirty="0" smtClean="0"/>
              <a:t>E.g. </a:t>
            </a:r>
            <a:r>
              <a:rPr lang="de-DE" dirty="0" err="1" smtClean="0"/>
              <a:t>game</a:t>
            </a:r>
            <a:r>
              <a:rPr lang="de-DE" dirty="0" smtClean="0"/>
              <a:t> </a:t>
            </a:r>
            <a:r>
              <a:rPr lang="de-DE" dirty="0" err="1" smtClean="0"/>
              <a:t>object</a:t>
            </a:r>
            <a:r>
              <a:rPr lang="de-DE" dirty="0" smtClean="0"/>
              <a:t> </a:t>
            </a:r>
            <a:r>
              <a:rPr lang="de-DE" dirty="0" err="1" smtClean="0"/>
              <a:t>model</a:t>
            </a:r>
            <a:r>
              <a:rPr lang="de-DE" dirty="0" smtClean="0"/>
              <a:t> in </a:t>
            </a:r>
            <a:r>
              <a:rPr lang="de-DE" dirty="0" err="1" smtClean="0"/>
              <a:t>script</a:t>
            </a:r>
            <a:endParaRPr lang="de-DE" dirty="0" smtClean="0"/>
          </a:p>
          <a:p>
            <a:pPr lvl="1"/>
            <a:r>
              <a:rPr lang="de-DE" dirty="0" err="1" smtClean="0"/>
              <a:t>Only</a:t>
            </a:r>
            <a:r>
              <a:rPr lang="de-DE" dirty="0" smtClean="0"/>
              <a:t> </a:t>
            </a:r>
            <a:r>
              <a:rPr lang="de-DE" dirty="0" err="1" smtClean="0"/>
              <a:t>calls</a:t>
            </a:r>
            <a:r>
              <a:rPr lang="de-DE" dirty="0" smtClean="0"/>
              <a:t> </a:t>
            </a:r>
            <a:r>
              <a:rPr lang="de-DE" dirty="0" err="1" smtClean="0"/>
              <a:t>hard-coded</a:t>
            </a:r>
            <a:r>
              <a:rPr lang="de-DE" dirty="0" smtClean="0"/>
              <a:t> </a:t>
            </a:r>
            <a:r>
              <a:rPr lang="de-DE" dirty="0" err="1" smtClean="0"/>
              <a:t>parts</a:t>
            </a:r>
            <a:r>
              <a:rPr lang="de-DE" dirty="0" smtClean="0"/>
              <a:t> </a:t>
            </a:r>
            <a:r>
              <a:rPr lang="de-DE" dirty="0" err="1" smtClean="0"/>
              <a:t>when</a:t>
            </a:r>
            <a:r>
              <a:rPr lang="de-DE" dirty="0" smtClean="0"/>
              <a:t> </a:t>
            </a:r>
            <a:r>
              <a:rPr lang="de-DE" dirty="0" err="1" smtClean="0"/>
              <a:t>needed</a:t>
            </a:r>
            <a:r>
              <a:rPr lang="de-DE" dirty="0" smtClean="0"/>
              <a:t> (e.g. performance-</a:t>
            </a:r>
            <a:r>
              <a:rPr lang="de-DE" dirty="0" err="1" smtClean="0"/>
              <a:t>critical</a:t>
            </a:r>
            <a:r>
              <a:rPr lang="de-DE" dirty="0" smtClean="0"/>
              <a:t> </a:t>
            </a:r>
            <a:r>
              <a:rPr lang="de-DE" dirty="0" err="1" smtClean="0"/>
              <a:t>parts</a:t>
            </a:r>
            <a:r>
              <a:rPr lang="de-DE" dirty="0" smtClean="0"/>
              <a:t>)</a:t>
            </a:r>
          </a:p>
          <a:p>
            <a:pPr lvl="1"/>
            <a:endParaRPr lang="de-DE" dirty="0"/>
          </a:p>
          <a:p>
            <a:r>
              <a:rPr lang="de-DE" dirty="0" smtClean="0"/>
              <a:t>Script-</a:t>
            </a:r>
            <a:r>
              <a:rPr lang="de-DE" dirty="0" err="1" smtClean="0"/>
              <a:t>driven</a:t>
            </a:r>
            <a:r>
              <a:rPr lang="de-DE" dirty="0" smtClean="0"/>
              <a:t> </a:t>
            </a:r>
            <a:r>
              <a:rPr lang="de-DE" dirty="0" err="1" smtClean="0"/>
              <a:t>games</a:t>
            </a:r>
            <a:endParaRPr lang="de-DE" dirty="0" smtClean="0"/>
          </a:p>
          <a:p>
            <a:pPr lvl="1"/>
            <a:r>
              <a:rPr lang="de-DE" dirty="0" err="1" smtClean="0"/>
              <a:t>Mainly</a:t>
            </a:r>
            <a:r>
              <a:rPr lang="de-DE" dirty="0" smtClean="0"/>
              <a:t> </a:t>
            </a:r>
            <a:r>
              <a:rPr lang="de-DE" dirty="0" err="1" smtClean="0"/>
              <a:t>script</a:t>
            </a:r>
            <a:r>
              <a:rPr lang="de-DE" dirty="0" smtClean="0"/>
              <a:t>, </a:t>
            </a:r>
            <a:r>
              <a:rPr lang="de-DE" dirty="0" err="1" smtClean="0"/>
              <a:t>game</a:t>
            </a:r>
            <a:r>
              <a:rPr lang="de-DE" dirty="0" smtClean="0"/>
              <a:t> </a:t>
            </a:r>
            <a:r>
              <a:rPr lang="de-DE" dirty="0" err="1" smtClean="0"/>
              <a:t>engine</a:t>
            </a:r>
            <a:r>
              <a:rPr lang="de-DE" dirty="0" smtClean="0"/>
              <a:t> </a:t>
            </a:r>
            <a:r>
              <a:rPr lang="de-DE" dirty="0" err="1" smtClean="0"/>
              <a:t>more</a:t>
            </a:r>
            <a:r>
              <a:rPr lang="de-DE" dirty="0" smtClean="0"/>
              <a:t> </a:t>
            </a:r>
            <a:r>
              <a:rPr lang="de-DE" dirty="0" err="1" smtClean="0"/>
              <a:t>of</a:t>
            </a:r>
            <a:r>
              <a:rPr lang="de-DE" dirty="0" smtClean="0"/>
              <a:t> a </a:t>
            </a:r>
            <a:r>
              <a:rPr lang="de-DE" dirty="0" err="1" smtClean="0"/>
              <a:t>library</a:t>
            </a:r>
            <a:endParaRPr lang="de-DE" dirty="0" smtClean="0"/>
          </a:p>
          <a:p>
            <a:pPr lvl="1"/>
            <a:r>
              <a:rPr lang="de-DE" dirty="0" smtClean="0"/>
              <a:t>E.g. Panda3D</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Architectures</a:t>
            </a:r>
            <a:r>
              <a:rPr lang="de-DE" dirty="0" smtClean="0"/>
              <a:t> </a:t>
            </a:r>
            <a:r>
              <a:rPr lang="de-DE" dirty="0" err="1" smtClean="0"/>
              <a:t>for</a:t>
            </a:r>
            <a:r>
              <a:rPr lang="de-DE" dirty="0" smtClean="0"/>
              <a:t> Scripting</a:t>
            </a:r>
            <a:endParaRPr lang="de-DE" dirty="0"/>
          </a:p>
        </p:txBody>
      </p:sp>
    </p:spTree>
    <p:extLst>
      <p:ext uri="{BB962C8B-B14F-4D97-AF65-F5344CB8AC3E}">
        <p14:creationId xmlns:p14="http://schemas.microsoft.com/office/powerpoint/2010/main" val="2982006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Embed</a:t>
            </a:r>
            <a:r>
              <a:rPr lang="de-DE" dirty="0" smtClean="0"/>
              <a:t> </a:t>
            </a:r>
            <a:r>
              <a:rPr lang="de-DE" dirty="0" err="1" smtClean="0"/>
              <a:t>the</a:t>
            </a:r>
            <a:r>
              <a:rPr lang="de-DE" dirty="0" smtClean="0"/>
              <a:t> </a:t>
            </a:r>
            <a:r>
              <a:rPr lang="de-DE" dirty="0" err="1" smtClean="0"/>
              <a:t>virtual</a:t>
            </a:r>
            <a:r>
              <a:rPr lang="de-DE" dirty="0" smtClean="0"/>
              <a:t> </a:t>
            </a:r>
            <a:r>
              <a:rPr lang="de-DE" dirty="0" err="1" smtClean="0"/>
              <a:t>machine</a:t>
            </a:r>
            <a:r>
              <a:rPr lang="de-DE" dirty="0" smtClean="0"/>
              <a:t> (</a:t>
            </a:r>
            <a:r>
              <a:rPr lang="de-DE" dirty="0" err="1" smtClean="0"/>
              <a:t>often</a:t>
            </a:r>
            <a:r>
              <a:rPr lang="de-DE" dirty="0" smtClean="0"/>
              <a:t> </a:t>
            </a:r>
            <a:r>
              <a:rPr lang="de-DE" dirty="0" err="1" smtClean="0"/>
              <a:t>written</a:t>
            </a:r>
            <a:r>
              <a:rPr lang="de-DE" dirty="0" smtClean="0"/>
              <a:t> in C </a:t>
            </a:r>
            <a:r>
              <a:rPr lang="de-DE" dirty="0" err="1" smtClean="0"/>
              <a:t>or</a:t>
            </a:r>
            <a:r>
              <a:rPr lang="de-DE" dirty="0" smtClean="0"/>
              <a:t> C++)</a:t>
            </a:r>
          </a:p>
          <a:p>
            <a:endParaRPr lang="de-DE" dirty="0"/>
          </a:p>
          <a:p>
            <a:r>
              <a:rPr lang="de-DE" dirty="0" smtClean="0"/>
              <a:t>Interface </a:t>
            </a:r>
            <a:r>
              <a:rPr lang="de-DE" dirty="0" err="1" smtClean="0"/>
              <a:t>to</a:t>
            </a:r>
            <a:r>
              <a:rPr lang="de-DE" dirty="0" smtClean="0"/>
              <a:t>/</a:t>
            </a:r>
            <a:r>
              <a:rPr lang="de-DE" dirty="0" err="1" smtClean="0"/>
              <a:t>from</a:t>
            </a:r>
            <a:r>
              <a:rPr lang="de-DE" dirty="0" smtClean="0"/>
              <a:t> native </a:t>
            </a:r>
            <a:r>
              <a:rPr lang="de-DE" dirty="0" err="1" smtClean="0"/>
              <a:t>code</a:t>
            </a:r>
            <a:endParaRPr lang="de-DE" dirty="0" smtClean="0"/>
          </a:p>
          <a:p>
            <a:pPr lvl="1"/>
            <a:r>
              <a:rPr lang="de-DE" dirty="0" err="1" smtClean="0"/>
              <a:t>Functional</a:t>
            </a:r>
            <a:r>
              <a:rPr lang="de-DE" dirty="0" smtClean="0"/>
              <a:t> </a:t>
            </a:r>
            <a:r>
              <a:rPr lang="de-DE" dirty="0" err="1" smtClean="0"/>
              <a:t>language</a:t>
            </a:r>
            <a:endParaRPr lang="de-DE" dirty="0" smtClean="0"/>
          </a:p>
          <a:p>
            <a:pPr lvl="2"/>
            <a:r>
              <a:rPr lang="de-DE" dirty="0" smtClean="0"/>
              <a:t>Look </a:t>
            </a:r>
            <a:r>
              <a:rPr lang="de-DE" dirty="0" err="1" smtClean="0"/>
              <a:t>up</a:t>
            </a:r>
            <a:r>
              <a:rPr lang="de-DE" dirty="0" smtClean="0"/>
              <a:t> </a:t>
            </a:r>
            <a:r>
              <a:rPr lang="de-DE" dirty="0" err="1" smtClean="0"/>
              <a:t>the</a:t>
            </a:r>
            <a:r>
              <a:rPr lang="de-DE" dirty="0" smtClean="0"/>
              <a:t> </a:t>
            </a:r>
            <a:r>
              <a:rPr lang="de-DE" dirty="0" err="1" smtClean="0"/>
              <a:t>function‘s</a:t>
            </a:r>
            <a:r>
              <a:rPr lang="de-DE" dirty="0" smtClean="0"/>
              <a:t> </a:t>
            </a:r>
            <a:r>
              <a:rPr lang="de-DE" dirty="0" err="1" smtClean="0"/>
              <a:t>byte</a:t>
            </a:r>
            <a:r>
              <a:rPr lang="de-DE" dirty="0" smtClean="0"/>
              <a:t> </a:t>
            </a:r>
            <a:r>
              <a:rPr lang="de-DE" dirty="0" err="1" smtClean="0"/>
              <a:t>code</a:t>
            </a:r>
            <a:r>
              <a:rPr lang="de-DE" dirty="0" smtClean="0"/>
              <a:t> </a:t>
            </a:r>
            <a:r>
              <a:rPr lang="de-DE" dirty="0" err="1" smtClean="0"/>
              <a:t>and</a:t>
            </a:r>
            <a:r>
              <a:rPr lang="de-DE" dirty="0" smtClean="0"/>
              <a:t> </a:t>
            </a:r>
            <a:r>
              <a:rPr lang="de-DE" dirty="0" err="1" smtClean="0"/>
              <a:t>run</a:t>
            </a:r>
            <a:r>
              <a:rPr lang="de-DE" dirty="0" smtClean="0"/>
              <a:t> </a:t>
            </a:r>
            <a:r>
              <a:rPr lang="de-DE" dirty="0" err="1" smtClean="0"/>
              <a:t>it</a:t>
            </a:r>
            <a:r>
              <a:rPr lang="de-DE" dirty="0" smtClean="0"/>
              <a:t>, </a:t>
            </a:r>
            <a:r>
              <a:rPr lang="de-DE" dirty="0" err="1" smtClean="0"/>
              <a:t>providing</a:t>
            </a:r>
            <a:r>
              <a:rPr lang="de-DE" dirty="0" smtClean="0"/>
              <a:t> </a:t>
            </a:r>
            <a:r>
              <a:rPr lang="de-DE" dirty="0" err="1" smtClean="0"/>
              <a:t>arguments</a:t>
            </a:r>
            <a:endParaRPr lang="de-DE" dirty="0" smtClean="0"/>
          </a:p>
          <a:p>
            <a:pPr lvl="1"/>
            <a:r>
              <a:rPr lang="de-DE" dirty="0" err="1" smtClean="0"/>
              <a:t>Object-oriented</a:t>
            </a:r>
            <a:r>
              <a:rPr lang="de-DE" dirty="0" smtClean="0"/>
              <a:t> </a:t>
            </a:r>
            <a:r>
              <a:rPr lang="de-DE" dirty="0" err="1" smtClean="0"/>
              <a:t>language</a:t>
            </a:r>
            <a:endParaRPr lang="de-DE" dirty="0" smtClean="0"/>
          </a:p>
          <a:p>
            <a:pPr lvl="2"/>
            <a:r>
              <a:rPr lang="de-DE" dirty="0" smtClean="0"/>
              <a:t>Create/</a:t>
            </a:r>
            <a:r>
              <a:rPr lang="de-DE" dirty="0" err="1" smtClean="0"/>
              <a:t>destroy</a:t>
            </a:r>
            <a:r>
              <a:rPr lang="de-DE" dirty="0" smtClean="0"/>
              <a:t> </a:t>
            </a:r>
            <a:r>
              <a:rPr lang="de-DE" dirty="0" err="1" smtClean="0"/>
              <a:t>instances</a:t>
            </a:r>
            <a:r>
              <a:rPr lang="de-DE" dirty="0" smtClean="0"/>
              <a:t>, </a:t>
            </a:r>
            <a:r>
              <a:rPr lang="de-DE" dirty="0" err="1" smtClean="0"/>
              <a:t>call</a:t>
            </a:r>
            <a:r>
              <a:rPr lang="de-DE" dirty="0" smtClean="0"/>
              <a:t> </a:t>
            </a:r>
            <a:r>
              <a:rPr lang="de-DE" dirty="0" err="1" smtClean="0"/>
              <a:t>member</a:t>
            </a:r>
            <a:r>
              <a:rPr lang="de-DE" dirty="0" smtClean="0"/>
              <a:t> </a:t>
            </a:r>
            <a:r>
              <a:rPr lang="de-DE" dirty="0" err="1" smtClean="0"/>
              <a:t>functions</a:t>
            </a:r>
            <a:endParaRPr lang="de-DE" dirty="0"/>
          </a:p>
          <a:p>
            <a:pPr lvl="1"/>
            <a:r>
              <a:rPr lang="de-DE" dirty="0" err="1" smtClean="0"/>
              <a:t>Two-way</a:t>
            </a:r>
            <a:r>
              <a:rPr lang="de-DE" dirty="0" smtClean="0"/>
              <a:t> </a:t>
            </a:r>
            <a:r>
              <a:rPr lang="de-DE" dirty="0" err="1" smtClean="0"/>
              <a:t>communication</a:t>
            </a:r>
            <a:endParaRPr lang="de-DE" dirty="0" smtClean="0"/>
          </a:p>
          <a:p>
            <a:pPr lvl="2"/>
            <a:r>
              <a:rPr lang="de-DE" dirty="0" err="1" smtClean="0"/>
              <a:t>Allow</a:t>
            </a:r>
            <a:r>
              <a:rPr lang="de-DE" dirty="0" smtClean="0"/>
              <a:t> </a:t>
            </a:r>
            <a:r>
              <a:rPr lang="de-DE" dirty="0" err="1" smtClean="0"/>
              <a:t>script</a:t>
            </a:r>
            <a:r>
              <a:rPr lang="de-DE" dirty="0" smtClean="0"/>
              <a:t> </a:t>
            </a:r>
            <a:r>
              <a:rPr lang="de-DE" dirty="0" err="1" smtClean="0"/>
              <a:t>functions</a:t>
            </a:r>
            <a:r>
              <a:rPr lang="de-DE" dirty="0" smtClean="0"/>
              <a:t> </a:t>
            </a:r>
            <a:r>
              <a:rPr lang="de-DE" dirty="0" err="1" smtClean="0"/>
              <a:t>to</a:t>
            </a:r>
            <a:r>
              <a:rPr lang="de-DE" dirty="0" smtClean="0"/>
              <a:t> </a:t>
            </a:r>
            <a:r>
              <a:rPr lang="de-DE" dirty="0" err="1" smtClean="0"/>
              <a:t>call</a:t>
            </a:r>
            <a:r>
              <a:rPr lang="de-DE" dirty="0" smtClean="0"/>
              <a:t> native </a:t>
            </a:r>
            <a:r>
              <a:rPr lang="de-DE" dirty="0" err="1" smtClean="0"/>
              <a:t>code</a:t>
            </a:r>
            <a:endParaRPr lang="de-DE" dirty="0" smtClean="0"/>
          </a:p>
          <a:p>
            <a:pPr lvl="2"/>
            <a:r>
              <a:rPr lang="de-DE" dirty="0" err="1" smtClean="0"/>
              <a:t>Often</a:t>
            </a:r>
            <a:r>
              <a:rPr lang="de-DE" dirty="0" smtClean="0"/>
              <a:t> </a:t>
            </a:r>
            <a:r>
              <a:rPr lang="de-DE" dirty="0" err="1" smtClean="0"/>
              <a:t>realized</a:t>
            </a:r>
            <a:r>
              <a:rPr lang="de-DE" dirty="0" smtClean="0"/>
              <a:t> </a:t>
            </a:r>
            <a:r>
              <a:rPr lang="de-DE" dirty="0" err="1" smtClean="0"/>
              <a:t>by</a:t>
            </a:r>
            <a:r>
              <a:rPr lang="de-DE" dirty="0" smtClean="0"/>
              <a:t> </a:t>
            </a:r>
            <a:r>
              <a:rPr lang="de-DE" dirty="0" err="1" smtClean="0"/>
              <a:t>registering</a:t>
            </a:r>
            <a:r>
              <a:rPr lang="de-DE" dirty="0" smtClean="0"/>
              <a:t> </a:t>
            </a:r>
            <a:r>
              <a:rPr lang="de-DE" dirty="0" err="1" smtClean="0"/>
              <a:t>functions</a:t>
            </a:r>
            <a:r>
              <a:rPr lang="de-DE" dirty="0" smtClean="0"/>
              <a:t> </a:t>
            </a:r>
            <a:r>
              <a:rPr lang="de-DE" dirty="0" err="1" smtClean="0"/>
              <a:t>with</a:t>
            </a:r>
            <a:r>
              <a:rPr lang="de-DE" dirty="0" smtClean="0"/>
              <a:t> </a:t>
            </a:r>
            <a:r>
              <a:rPr lang="de-DE" dirty="0" err="1" smtClean="0"/>
              <a:t>the</a:t>
            </a:r>
            <a:r>
              <a:rPr lang="de-DE" dirty="0" smtClean="0"/>
              <a:t> </a:t>
            </a:r>
            <a:r>
              <a:rPr lang="de-DE" dirty="0" err="1" smtClean="0"/>
              <a:t>scripting</a:t>
            </a:r>
            <a:r>
              <a:rPr lang="de-DE" dirty="0" smtClean="0"/>
              <a:t> </a:t>
            </a:r>
            <a:r>
              <a:rPr lang="de-DE" dirty="0" err="1" smtClean="0"/>
              <a:t>language</a:t>
            </a:r>
            <a:endParaRPr lang="de-DE" dirty="0" smtClean="0"/>
          </a:p>
          <a:p>
            <a:pPr lvl="2"/>
            <a:r>
              <a:rPr lang="de-DE" dirty="0" smtClean="0"/>
              <a:t>Can </a:t>
            </a:r>
            <a:r>
              <a:rPr lang="de-DE" dirty="0" err="1" smtClean="0"/>
              <a:t>be</a:t>
            </a:r>
            <a:r>
              <a:rPr lang="de-DE" dirty="0" smtClean="0"/>
              <a:t> </a:t>
            </a:r>
            <a:r>
              <a:rPr lang="de-DE" dirty="0" err="1" smtClean="0"/>
              <a:t>automized</a:t>
            </a:r>
            <a:r>
              <a:rPr lang="de-DE" dirty="0" smtClean="0"/>
              <a:t> </a:t>
            </a:r>
            <a:r>
              <a:rPr lang="de-DE" dirty="0" err="1" smtClean="0"/>
              <a:t>if</a:t>
            </a:r>
            <a:r>
              <a:rPr lang="de-DE" dirty="0" smtClean="0"/>
              <a:t> </a:t>
            </a:r>
            <a:r>
              <a:rPr lang="de-DE" dirty="0" err="1" smtClean="0"/>
              <a:t>the</a:t>
            </a:r>
            <a:r>
              <a:rPr lang="de-DE" dirty="0" smtClean="0"/>
              <a:t> native </a:t>
            </a:r>
            <a:r>
              <a:rPr lang="de-DE" dirty="0" err="1" smtClean="0"/>
              <a:t>language</a:t>
            </a:r>
            <a:r>
              <a:rPr lang="de-DE" dirty="0" smtClean="0"/>
              <a:t> </a:t>
            </a:r>
            <a:r>
              <a:rPr lang="de-DE" dirty="0" err="1" smtClean="0"/>
              <a:t>supports</a:t>
            </a:r>
            <a:r>
              <a:rPr lang="de-DE" dirty="0" smtClean="0"/>
              <a:t> RTTI (e.g. </a:t>
            </a:r>
            <a:r>
              <a:rPr lang="de-DE" dirty="0" err="1" smtClean="0"/>
              <a:t>see</a:t>
            </a:r>
            <a:r>
              <a:rPr lang="de-DE" dirty="0" smtClean="0"/>
              <a:t> </a:t>
            </a:r>
            <a:r>
              <a:rPr lang="de-DE" dirty="0" err="1" smtClean="0"/>
              <a:t>Lua</a:t>
            </a:r>
            <a:r>
              <a:rPr lang="de-DE" dirty="0"/>
              <a:t> </a:t>
            </a:r>
            <a:r>
              <a:rPr lang="de-DE" dirty="0" err="1" smtClean="0"/>
              <a:t>integration</a:t>
            </a:r>
            <a:r>
              <a:rPr lang="de-DE" dirty="0" smtClean="0"/>
              <a:t> </a:t>
            </a:r>
            <a:r>
              <a:rPr lang="de-DE" dirty="0" err="1" smtClean="0"/>
              <a:t>into</a:t>
            </a:r>
            <a:r>
              <a:rPr lang="de-DE" dirty="0" smtClean="0"/>
              <a:t> C#)</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Game Engine Integration</a:t>
            </a:r>
            <a:endParaRPr lang="de-DE" dirty="0"/>
          </a:p>
        </p:txBody>
      </p:sp>
    </p:spTree>
    <p:extLst>
      <p:ext uri="{BB962C8B-B14F-4D97-AF65-F5344CB8AC3E}">
        <p14:creationId xmlns:p14="http://schemas.microsoft.com/office/powerpoint/2010/main" val="4171559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Referring</a:t>
            </a:r>
            <a:r>
              <a:rPr lang="de-DE" dirty="0" smtClean="0"/>
              <a:t> </a:t>
            </a:r>
            <a:r>
              <a:rPr lang="de-DE" dirty="0" err="1" smtClean="0"/>
              <a:t>to</a:t>
            </a:r>
            <a:r>
              <a:rPr lang="de-DE" dirty="0" smtClean="0"/>
              <a:t> Game Objects</a:t>
            </a:r>
          </a:p>
          <a:p>
            <a:endParaRPr lang="de-DE" dirty="0"/>
          </a:p>
          <a:p>
            <a:r>
              <a:rPr lang="de-DE" dirty="0" err="1" smtClean="0"/>
              <a:t>Numerical</a:t>
            </a:r>
            <a:r>
              <a:rPr lang="de-DE" dirty="0" smtClean="0"/>
              <a:t> Handles</a:t>
            </a:r>
          </a:p>
          <a:p>
            <a:pPr lvl="1"/>
            <a:r>
              <a:rPr lang="de-DE" dirty="0" smtClean="0"/>
              <a:t>Simple </a:t>
            </a:r>
            <a:r>
              <a:rPr lang="de-DE" dirty="0" err="1" smtClean="0"/>
              <a:t>to</a:t>
            </a:r>
            <a:r>
              <a:rPr lang="de-DE" dirty="0" smtClean="0"/>
              <a:t> </a:t>
            </a:r>
            <a:r>
              <a:rPr lang="de-DE" dirty="0" err="1" smtClean="0"/>
              <a:t>use</a:t>
            </a:r>
            <a:r>
              <a:rPr lang="de-DE" dirty="0" smtClean="0"/>
              <a:t>/</a:t>
            </a:r>
            <a:r>
              <a:rPr lang="de-DE" dirty="0" err="1" smtClean="0"/>
              <a:t>set</a:t>
            </a:r>
            <a:r>
              <a:rPr lang="de-DE" dirty="0" smtClean="0"/>
              <a:t> </a:t>
            </a:r>
            <a:r>
              <a:rPr lang="de-DE" dirty="0" err="1" smtClean="0"/>
              <a:t>up</a:t>
            </a:r>
            <a:endParaRPr lang="de-DE" dirty="0" smtClean="0"/>
          </a:p>
          <a:p>
            <a:pPr lvl="1"/>
            <a:r>
              <a:rPr lang="de-DE" dirty="0" smtClean="0"/>
              <a:t>Can </a:t>
            </a:r>
            <a:r>
              <a:rPr lang="de-DE" dirty="0" err="1" smtClean="0"/>
              <a:t>be</a:t>
            </a:r>
            <a:r>
              <a:rPr lang="de-DE" dirty="0" smtClean="0"/>
              <a:t> </a:t>
            </a:r>
            <a:r>
              <a:rPr lang="de-DE" dirty="0" err="1" smtClean="0"/>
              <a:t>confusing</a:t>
            </a:r>
            <a:endParaRPr lang="de-DE" dirty="0" smtClean="0"/>
          </a:p>
          <a:p>
            <a:pPr lvl="1"/>
            <a:endParaRPr lang="de-DE" dirty="0"/>
          </a:p>
          <a:p>
            <a:r>
              <a:rPr lang="de-DE" dirty="0" smtClean="0"/>
              <a:t>Strings </a:t>
            </a:r>
            <a:r>
              <a:rPr lang="de-DE" dirty="0" err="1" smtClean="0"/>
              <a:t>with</a:t>
            </a:r>
            <a:r>
              <a:rPr lang="de-DE" dirty="0" smtClean="0"/>
              <a:t> </a:t>
            </a:r>
            <a:r>
              <a:rPr lang="de-DE" dirty="0" err="1" smtClean="0"/>
              <a:t>names</a:t>
            </a:r>
            <a:endParaRPr lang="de-DE" dirty="0" smtClean="0"/>
          </a:p>
          <a:p>
            <a:pPr lvl="1"/>
            <a:r>
              <a:rPr lang="de-DE" dirty="0" err="1" smtClean="0"/>
              <a:t>Easier</a:t>
            </a:r>
            <a:r>
              <a:rPr lang="de-DE" dirty="0" smtClean="0"/>
              <a:t> </a:t>
            </a:r>
            <a:r>
              <a:rPr lang="de-DE" dirty="0" err="1" smtClean="0"/>
              <a:t>to</a:t>
            </a:r>
            <a:r>
              <a:rPr lang="de-DE" dirty="0" smtClean="0"/>
              <a:t> </a:t>
            </a:r>
            <a:r>
              <a:rPr lang="de-DE" dirty="0" err="1" smtClean="0"/>
              <a:t>use</a:t>
            </a:r>
            <a:endParaRPr lang="de-DE" dirty="0" smtClean="0"/>
          </a:p>
          <a:p>
            <a:pPr lvl="1"/>
            <a:r>
              <a:rPr lang="de-DE" dirty="0" smtClean="0"/>
              <a:t>More </a:t>
            </a:r>
            <a:r>
              <a:rPr lang="de-DE" dirty="0" err="1" smtClean="0"/>
              <a:t>memory</a:t>
            </a:r>
            <a:r>
              <a:rPr lang="de-DE" dirty="0" smtClean="0"/>
              <a:t> </a:t>
            </a:r>
            <a:r>
              <a:rPr lang="de-DE" dirty="0" err="1" smtClean="0"/>
              <a:t>used</a:t>
            </a:r>
            <a:r>
              <a:rPr lang="de-DE" dirty="0" smtClean="0"/>
              <a:t>, </a:t>
            </a:r>
            <a:r>
              <a:rPr lang="de-DE" dirty="0" err="1" smtClean="0"/>
              <a:t>string</a:t>
            </a:r>
            <a:r>
              <a:rPr lang="de-DE" dirty="0" smtClean="0"/>
              <a:t> </a:t>
            </a:r>
            <a:r>
              <a:rPr lang="de-DE" dirty="0" err="1" smtClean="0"/>
              <a:t>comparisons</a:t>
            </a:r>
            <a:r>
              <a:rPr lang="de-DE" dirty="0" smtClean="0"/>
              <a:t>, miss-</a:t>
            </a:r>
            <a:r>
              <a:rPr lang="de-DE" dirty="0" err="1" smtClean="0"/>
              <a:t>types</a:t>
            </a:r>
            <a:r>
              <a:rPr lang="de-DE" dirty="0" smtClean="0"/>
              <a:t> </a:t>
            </a:r>
            <a:r>
              <a:rPr lang="de-DE" dirty="0" err="1" smtClean="0"/>
              <a:t>names</a:t>
            </a:r>
            <a:endParaRPr lang="de-DE" dirty="0" smtClean="0"/>
          </a:p>
          <a:p>
            <a:pPr lvl="1"/>
            <a:endParaRPr lang="de-DE" dirty="0"/>
          </a:p>
          <a:p>
            <a:r>
              <a:rPr lang="de-DE" dirty="0" err="1" smtClean="0"/>
              <a:t>Hashed</a:t>
            </a:r>
            <a:r>
              <a:rPr lang="de-DE" dirty="0" smtClean="0"/>
              <a:t> </a:t>
            </a:r>
            <a:r>
              <a:rPr lang="de-DE" dirty="0" err="1" smtClean="0"/>
              <a:t>string</a:t>
            </a:r>
            <a:r>
              <a:rPr lang="de-DE" dirty="0" smtClean="0"/>
              <a:t> </a:t>
            </a:r>
            <a:r>
              <a:rPr lang="de-DE" dirty="0" err="1" smtClean="0"/>
              <a:t>ids</a:t>
            </a:r>
            <a:endParaRPr lang="de-DE" dirty="0" smtClean="0"/>
          </a:p>
          <a:p>
            <a:pPr lvl="1"/>
            <a:r>
              <a:rPr lang="de-DE" dirty="0" err="1" smtClean="0"/>
              <a:t>Reduce</a:t>
            </a:r>
            <a:r>
              <a:rPr lang="de-DE" dirty="0" smtClean="0"/>
              <a:t> </a:t>
            </a:r>
            <a:r>
              <a:rPr lang="de-DE" dirty="0" err="1" smtClean="0"/>
              <a:t>to</a:t>
            </a:r>
            <a:r>
              <a:rPr lang="de-DE" dirty="0" smtClean="0"/>
              <a:t> integer </a:t>
            </a:r>
            <a:r>
              <a:rPr lang="de-DE" dirty="0" err="1" smtClean="0"/>
              <a:t>for</a:t>
            </a:r>
            <a:r>
              <a:rPr lang="de-DE" dirty="0" smtClean="0"/>
              <a:t> </a:t>
            </a:r>
            <a:r>
              <a:rPr lang="de-DE" dirty="0" err="1" smtClean="0"/>
              <a:t>the</a:t>
            </a:r>
            <a:r>
              <a:rPr lang="de-DE" dirty="0" smtClean="0"/>
              <a:t> </a:t>
            </a:r>
            <a:r>
              <a:rPr lang="de-DE" dirty="0" err="1" smtClean="0"/>
              <a:t>engine</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Game Engine Integration</a:t>
            </a:r>
            <a:endParaRPr lang="de-DE" dirty="0"/>
          </a:p>
        </p:txBody>
      </p:sp>
    </p:spTree>
    <p:extLst>
      <p:ext uri="{BB962C8B-B14F-4D97-AF65-F5344CB8AC3E}">
        <p14:creationId xmlns:p14="http://schemas.microsoft.com/office/powerpoint/2010/main" val="60315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As </a:t>
            </a:r>
            <a:r>
              <a:rPr lang="de-DE" dirty="0" err="1" smtClean="0"/>
              <a:t>seen</a:t>
            </a:r>
            <a:r>
              <a:rPr lang="de-DE" dirty="0" smtClean="0"/>
              <a:t> in </a:t>
            </a:r>
            <a:r>
              <a:rPr lang="de-DE" dirty="0" err="1" smtClean="0"/>
              <a:t>the</a:t>
            </a:r>
            <a:r>
              <a:rPr lang="de-DE" dirty="0" smtClean="0"/>
              <a:t> AI </a:t>
            </a:r>
            <a:r>
              <a:rPr lang="de-DE" dirty="0" err="1" smtClean="0"/>
              <a:t>lecture</a:t>
            </a:r>
            <a:r>
              <a:rPr lang="de-DE" dirty="0" smtClean="0"/>
              <a:t>, FSM </a:t>
            </a:r>
            <a:r>
              <a:rPr lang="de-DE" dirty="0" err="1" smtClean="0"/>
              <a:t>are</a:t>
            </a:r>
            <a:r>
              <a:rPr lang="de-DE" dirty="0" smtClean="0"/>
              <a:t> </a:t>
            </a:r>
            <a:r>
              <a:rPr lang="de-DE" dirty="0" err="1" smtClean="0"/>
              <a:t>often</a:t>
            </a:r>
            <a:r>
              <a:rPr lang="de-DE" dirty="0" smtClean="0"/>
              <a:t> at </a:t>
            </a:r>
            <a:r>
              <a:rPr lang="de-DE" dirty="0" err="1" smtClean="0"/>
              <a:t>the</a:t>
            </a:r>
            <a:r>
              <a:rPr lang="de-DE" dirty="0" smtClean="0"/>
              <a:t> </a:t>
            </a:r>
            <a:r>
              <a:rPr lang="de-DE" dirty="0" err="1" smtClean="0"/>
              <a:t>core</a:t>
            </a:r>
            <a:r>
              <a:rPr lang="de-DE" dirty="0" smtClean="0"/>
              <a:t> </a:t>
            </a:r>
            <a:r>
              <a:rPr lang="de-DE" dirty="0" err="1" smtClean="0"/>
              <a:t>of</a:t>
            </a:r>
            <a:r>
              <a:rPr lang="de-DE" dirty="0" smtClean="0"/>
              <a:t> AI </a:t>
            </a:r>
            <a:r>
              <a:rPr lang="de-DE" dirty="0" err="1" smtClean="0"/>
              <a:t>and</a:t>
            </a:r>
            <a:r>
              <a:rPr lang="de-DE" dirty="0" smtClean="0"/>
              <a:t> </a:t>
            </a:r>
            <a:r>
              <a:rPr lang="de-DE" dirty="0" err="1" smtClean="0"/>
              <a:t>game</a:t>
            </a:r>
            <a:r>
              <a:rPr lang="de-DE" dirty="0" smtClean="0"/>
              <a:t> </a:t>
            </a:r>
            <a:r>
              <a:rPr lang="de-DE" dirty="0" err="1" smtClean="0"/>
              <a:t>logic</a:t>
            </a:r>
            <a:r>
              <a:rPr lang="de-DE" dirty="0" smtClean="0"/>
              <a:t> </a:t>
            </a:r>
            <a:r>
              <a:rPr lang="de-DE" dirty="0" err="1" smtClean="0"/>
              <a:t>code</a:t>
            </a:r>
            <a:endParaRPr lang="de-DE" dirty="0" smtClean="0"/>
          </a:p>
          <a:p>
            <a:endParaRPr lang="de-DE" dirty="0"/>
          </a:p>
          <a:p>
            <a:r>
              <a:rPr lang="de-DE" dirty="0" err="1" smtClean="0"/>
              <a:t>Specific</a:t>
            </a:r>
            <a:r>
              <a:rPr lang="de-DE" dirty="0" smtClean="0"/>
              <a:t> </a:t>
            </a:r>
            <a:r>
              <a:rPr lang="de-DE" dirty="0" err="1" smtClean="0"/>
              <a:t>support</a:t>
            </a:r>
            <a:r>
              <a:rPr lang="de-DE" dirty="0" smtClean="0"/>
              <a:t> in </a:t>
            </a:r>
            <a:r>
              <a:rPr lang="de-DE" dirty="0" err="1" smtClean="0"/>
              <a:t>the</a:t>
            </a:r>
            <a:r>
              <a:rPr lang="de-DE" dirty="0" smtClean="0"/>
              <a:t> </a:t>
            </a:r>
            <a:r>
              <a:rPr lang="de-DE" dirty="0" err="1" smtClean="0"/>
              <a:t>scripting</a:t>
            </a:r>
            <a:r>
              <a:rPr lang="de-DE" dirty="0" smtClean="0"/>
              <a:t> </a:t>
            </a:r>
            <a:r>
              <a:rPr lang="de-DE" dirty="0" err="1" smtClean="0"/>
              <a:t>language</a:t>
            </a:r>
            <a:endParaRPr lang="de-DE" dirty="0" smtClean="0"/>
          </a:p>
          <a:p>
            <a:pPr lvl="1"/>
            <a:r>
              <a:rPr lang="de-DE" dirty="0" smtClean="0"/>
              <a:t>Custom </a:t>
            </a:r>
            <a:r>
              <a:rPr lang="de-DE" dirty="0" err="1" smtClean="0"/>
              <a:t>syntax</a:t>
            </a:r>
            <a:r>
              <a:rPr lang="de-DE" dirty="0" smtClean="0"/>
              <a:t> </a:t>
            </a:r>
            <a:r>
              <a:rPr lang="de-DE" dirty="0" err="1" smtClean="0"/>
              <a:t>for</a:t>
            </a:r>
            <a:r>
              <a:rPr lang="de-DE" dirty="0" smtClean="0"/>
              <a:t> </a:t>
            </a:r>
            <a:r>
              <a:rPr lang="de-DE" dirty="0" err="1" smtClean="0"/>
              <a:t>states</a:t>
            </a:r>
            <a:endParaRPr lang="de-DE" dirty="0" smtClean="0"/>
          </a:p>
          <a:p>
            <a:pPr lvl="1"/>
            <a:r>
              <a:rPr lang="de-DE" dirty="0" err="1" smtClean="0"/>
              <a:t>Mirrored</a:t>
            </a:r>
            <a:r>
              <a:rPr lang="de-DE" dirty="0" smtClean="0"/>
              <a:t> in </a:t>
            </a:r>
            <a:r>
              <a:rPr lang="de-DE" dirty="0" err="1" smtClean="0"/>
              <a:t>the</a:t>
            </a:r>
            <a:r>
              <a:rPr lang="de-DE" dirty="0" smtClean="0"/>
              <a:t> </a:t>
            </a:r>
            <a:r>
              <a:rPr lang="de-DE" dirty="0" err="1" smtClean="0"/>
              <a:t>game</a:t>
            </a:r>
            <a:r>
              <a:rPr lang="de-DE" dirty="0" smtClean="0"/>
              <a:t> </a:t>
            </a:r>
            <a:r>
              <a:rPr lang="de-DE" dirty="0" err="1" smtClean="0"/>
              <a:t>object</a:t>
            </a:r>
            <a:r>
              <a:rPr lang="de-DE" dirty="0" smtClean="0"/>
              <a:t> </a:t>
            </a:r>
            <a:r>
              <a:rPr lang="de-DE" dirty="0" err="1" smtClean="0"/>
              <a:t>model</a:t>
            </a:r>
            <a:endParaRPr lang="de-DE" dirty="0" smtClean="0"/>
          </a:p>
          <a:p>
            <a:pPr lvl="1"/>
            <a:r>
              <a:rPr lang="de-DE" dirty="0" err="1" smtClean="0"/>
              <a:t>Example</a:t>
            </a:r>
            <a:r>
              <a:rPr lang="de-DE" dirty="0" smtClean="0"/>
              <a:t> </a:t>
            </a:r>
            <a:r>
              <a:rPr lang="de-DE" dirty="0" err="1" smtClean="0"/>
              <a:t>Uncharted</a:t>
            </a:r>
            <a:r>
              <a:rPr lang="de-DE" dirty="0" smtClean="0"/>
              <a:t> Engine</a:t>
            </a:r>
          </a:p>
          <a:p>
            <a:pPr lvl="2"/>
            <a:r>
              <a:rPr lang="de-DE" dirty="0" err="1" smtClean="0"/>
              <a:t>Each</a:t>
            </a:r>
            <a:r>
              <a:rPr lang="de-DE" dirty="0" smtClean="0"/>
              <a:t> </a:t>
            </a:r>
            <a:r>
              <a:rPr lang="de-DE" dirty="0" err="1" smtClean="0"/>
              <a:t>script</a:t>
            </a:r>
            <a:r>
              <a:rPr lang="de-DE" dirty="0" smtClean="0"/>
              <a:t> </a:t>
            </a:r>
            <a:r>
              <a:rPr lang="de-DE" dirty="0" err="1" smtClean="0"/>
              <a:t>can</a:t>
            </a:r>
            <a:r>
              <a:rPr lang="de-DE" dirty="0" smtClean="0"/>
              <a:t> </a:t>
            </a:r>
            <a:r>
              <a:rPr lang="de-DE" dirty="0" err="1" smtClean="0"/>
              <a:t>have</a:t>
            </a:r>
            <a:r>
              <a:rPr lang="de-DE" dirty="0" smtClean="0"/>
              <a:t> multiple </a:t>
            </a:r>
            <a:r>
              <a:rPr lang="de-DE" dirty="0" err="1" smtClean="0"/>
              <a:t>states</a:t>
            </a:r>
            <a:endParaRPr lang="de-DE" dirty="0" smtClean="0"/>
          </a:p>
          <a:p>
            <a:pPr lvl="2"/>
            <a:r>
              <a:rPr lang="de-DE" dirty="0" smtClean="0"/>
              <a:t>Different </a:t>
            </a:r>
            <a:r>
              <a:rPr lang="de-DE" dirty="0" err="1" smtClean="0"/>
              <a:t>event</a:t>
            </a:r>
            <a:r>
              <a:rPr lang="de-DE" dirty="0" smtClean="0"/>
              <a:t> </a:t>
            </a:r>
            <a:r>
              <a:rPr lang="de-DE" dirty="0" err="1" smtClean="0"/>
              <a:t>handlers</a:t>
            </a:r>
            <a:r>
              <a:rPr lang="de-DE" dirty="0" smtClean="0"/>
              <a:t>, …</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Scripting Finite State Machines</a:t>
            </a:r>
            <a:endParaRPr lang="de-DE" dirty="0"/>
          </a:p>
        </p:txBody>
      </p:sp>
    </p:spTree>
    <p:extLst>
      <p:ext uri="{BB962C8B-B14F-4D97-AF65-F5344CB8AC3E}">
        <p14:creationId xmlns:p14="http://schemas.microsoft.com/office/powerpoint/2010/main" val="1735101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Usually</a:t>
            </a:r>
            <a:r>
              <a:rPr lang="de-DE" dirty="0" smtClean="0"/>
              <a:t> </a:t>
            </a:r>
            <a:r>
              <a:rPr lang="de-DE" dirty="0" err="1" smtClean="0"/>
              <a:t>done</a:t>
            </a:r>
            <a:r>
              <a:rPr lang="de-DE" dirty="0" smtClean="0"/>
              <a:t> via </a:t>
            </a:r>
            <a:r>
              <a:rPr lang="de-DE" dirty="0" err="1" smtClean="0"/>
              <a:t>cooperative</a:t>
            </a:r>
            <a:r>
              <a:rPr lang="de-DE" dirty="0" smtClean="0"/>
              <a:t> </a:t>
            </a:r>
            <a:r>
              <a:rPr lang="de-DE" dirty="0" err="1" smtClean="0"/>
              <a:t>multitasking</a:t>
            </a:r>
            <a:endParaRPr lang="de-DE" dirty="0" smtClean="0"/>
          </a:p>
          <a:p>
            <a:endParaRPr lang="de-DE" dirty="0"/>
          </a:p>
          <a:p>
            <a:r>
              <a:rPr lang="de-DE" dirty="0" smtClean="0"/>
              <a:t>Scripts </a:t>
            </a:r>
            <a:r>
              <a:rPr lang="de-DE" dirty="0" err="1" smtClean="0"/>
              <a:t>explicitly</a:t>
            </a:r>
            <a:r>
              <a:rPr lang="de-DE" dirty="0" smtClean="0"/>
              <a:t> </a:t>
            </a:r>
            <a:r>
              <a:rPr lang="de-DE" dirty="0" err="1" smtClean="0"/>
              <a:t>yield</a:t>
            </a:r>
            <a:r>
              <a:rPr lang="de-DE" dirty="0" smtClean="0"/>
              <a:t> </a:t>
            </a:r>
            <a:r>
              <a:rPr lang="de-DE" dirty="0" err="1" smtClean="0"/>
              <a:t>to</a:t>
            </a:r>
            <a:r>
              <a:rPr lang="de-DE" dirty="0" smtClean="0"/>
              <a:t> </a:t>
            </a:r>
            <a:r>
              <a:rPr lang="de-DE" dirty="0" err="1" smtClean="0"/>
              <a:t>other</a:t>
            </a:r>
            <a:r>
              <a:rPr lang="de-DE" dirty="0" smtClean="0"/>
              <a:t> </a:t>
            </a:r>
            <a:r>
              <a:rPr lang="de-DE" dirty="0" err="1" smtClean="0"/>
              <a:t>scripts</a:t>
            </a:r>
            <a:endParaRPr lang="de-DE" dirty="0" smtClean="0"/>
          </a:p>
          <a:p>
            <a:pPr lvl="1"/>
            <a:r>
              <a:rPr lang="de-DE" dirty="0" err="1" smtClean="0"/>
              <a:t>Wait</a:t>
            </a:r>
            <a:r>
              <a:rPr lang="de-DE" dirty="0" smtClean="0"/>
              <a:t> </a:t>
            </a:r>
            <a:r>
              <a:rPr lang="de-DE" dirty="0" err="1" smtClean="0"/>
              <a:t>for</a:t>
            </a:r>
            <a:r>
              <a:rPr lang="de-DE" dirty="0" smtClean="0"/>
              <a:t> x </a:t>
            </a:r>
            <a:r>
              <a:rPr lang="de-DE" dirty="0" err="1" smtClean="0"/>
              <a:t>seconds</a:t>
            </a:r>
            <a:endParaRPr lang="de-DE" dirty="0" smtClean="0"/>
          </a:p>
          <a:p>
            <a:pPr lvl="1"/>
            <a:r>
              <a:rPr lang="de-DE" dirty="0" err="1" smtClean="0"/>
              <a:t>Wait</a:t>
            </a:r>
            <a:r>
              <a:rPr lang="de-DE" dirty="0" smtClean="0"/>
              <a:t> </a:t>
            </a:r>
            <a:r>
              <a:rPr lang="de-DE" dirty="0" err="1" smtClean="0"/>
              <a:t>for</a:t>
            </a:r>
            <a:r>
              <a:rPr lang="de-DE" dirty="0" smtClean="0"/>
              <a:t> x </a:t>
            </a:r>
            <a:r>
              <a:rPr lang="de-DE" dirty="0" err="1" smtClean="0"/>
              <a:t>frames</a:t>
            </a:r>
            <a:endParaRPr lang="de-DE" dirty="0" smtClean="0"/>
          </a:p>
          <a:p>
            <a:pPr lvl="1"/>
            <a:endParaRPr lang="de-DE" dirty="0"/>
          </a:p>
          <a:p>
            <a:r>
              <a:rPr lang="de-DE" dirty="0" err="1" smtClean="0"/>
              <a:t>Examples</a:t>
            </a:r>
            <a:endParaRPr lang="de-DE" dirty="0" smtClean="0"/>
          </a:p>
          <a:p>
            <a:pPr lvl="1"/>
            <a:r>
              <a:rPr lang="de-DE" dirty="0" smtClean="0"/>
              <a:t>Can </a:t>
            </a:r>
            <a:r>
              <a:rPr lang="de-DE" dirty="0" err="1" smtClean="0"/>
              <a:t>be</a:t>
            </a:r>
            <a:r>
              <a:rPr lang="de-DE" dirty="0" smtClean="0"/>
              <a:t> </a:t>
            </a:r>
            <a:r>
              <a:rPr lang="de-DE" dirty="0" err="1" smtClean="0"/>
              <a:t>realized</a:t>
            </a:r>
            <a:r>
              <a:rPr lang="de-DE" dirty="0" smtClean="0"/>
              <a:t> in </a:t>
            </a:r>
            <a:r>
              <a:rPr lang="de-DE" dirty="0" err="1" smtClean="0"/>
              <a:t>Lua</a:t>
            </a:r>
            <a:endParaRPr lang="de-DE" dirty="0" smtClean="0"/>
          </a:p>
          <a:p>
            <a:pPr lvl="1"/>
            <a:r>
              <a:rPr lang="de-DE" dirty="0" err="1" smtClean="0"/>
              <a:t>Unity</a:t>
            </a:r>
            <a:endParaRPr lang="de-DE" dirty="0"/>
          </a:p>
          <a:p>
            <a:pPr lvl="1"/>
            <a:endParaRPr lang="de-DE" dirty="0" smtClean="0"/>
          </a:p>
          <a:p>
            <a:r>
              <a:rPr lang="de-DE" dirty="0" err="1" smtClean="0"/>
              <a:t>Synchronized</a:t>
            </a:r>
            <a:r>
              <a:rPr lang="de-DE" dirty="0" smtClean="0"/>
              <a:t> via </a:t>
            </a:r>
            <a:r>
              <a:rPr lang="de-DE" dirty="0" err="1" smtClean="0"/>
              <a:t>signals</a:t>
            </a:r>
            <a:endParaRPr lang="de-DE" dirty="0" smtClean="0"/>
          </a:p>
          <a:p>
            <a:pPr lvl="1"/>
            <a:r>
              <a:rPr lang="de-DE" dirty="0" smtClean="0"/>
              <a:t>E.g. WAIT_UNTIL(</a:t>
            </a:r>
            <a:r>
              <a:rPr lang="de-DE" dirty="0" err="1" smtClean="0"/>
              <a:t>signal</a:t>
            </a:r>
            <a:r>
              <a:rPr lang="de-DE" dirty="0" smtClean="0"/>
              <a:t>)</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Multithreaded</a:t>
            </a:r>
            <a:r>
              <a:rPr lang="de-DE" dirty="0" smtClean="0"/>
              <a:t> </a:t>
            </a:r>
            <a:r>
              <a:rPr lang="de-DE" dirty="0" err="1" smtClean="0"/>
              <a:t>scripts</a:t>
            </a:r>
            <a:endParaRPr lang="de-DE" dirty="0"/>
          </a:p>
        </p:txBody>
      </p:sp>
    </p:spTree>
    <p:extLst>
      <p:ext uri="{BB962C8B-B14F-4D97-AF65-F5344CB8AC3E}">
        <p14:creationId xmlns:p14="http://schemas.microsoft.com/office/powerpoint/2010/main" val="200514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1.2 </a:t>
            </a:r>
          </a:p>
          <a:p>
            <a:pPr lvl="1"/>
            <a:r>
              <a:rPr lang="de-DE" dirty="0" err="1" smtClean="0"/>
              <a:t>neighbourhoodSize</a:t>
            </a:r>
            <a:endParaRPr lang="de-DE" dirty="0" smtClean="0"/>
          </a:p>
          <a:p>
            <a:pPr lvl="2"/>
            <a:r>
              <a:rPr lang="de-DE" dirty="0" err="1" smtClean="0"/>
              <a:t>Boids</a:t>
            </a:r>
            <a:r>
              <a:rPr lang="de-DE" dirty="0" smtClean="0"/>
              <a:t> </a:t>
            </a:r>
            <a:r>
              <a:rPr lang="de-DE" dirty="0" err="1" smtClean="0"/>
              <a:t>only</a:t>
            </a:r>
            <a:r>
              <a:rPr lang="de-DE" dirty="0" smtClean="0"/>
              <a:t> </a:t>
            </a:r>
            <a:r>
              <a:rPr lang="de-DE" dirty="0" err="1" smtClean="0"/>
              <a:t>look</a:t>
            </a:r>
            <a:r>
              <a:rPr lang="de-DE" dirty="0" smtClean="0"/>
              <a:t> </a:t>
            </a:r>
            <a:r>
              <a:rPr lang="de-DE" dirty="0" err="1" smtClean="0"/>
              <a:t>for</a:t>
            </a:r>
            <a:r>
              <a:rPr lang="de-DE" dirty="0" smtClean="0"/>
              <a:t> </a:t>
            </a:r>
            <a:r>
              <a:rPr lang="de-DE" dirty="0" err="1" smtClean="0"/>
              <a:t>other</a:t>
            </a:r>
            <a:r>
              <a:rPr lang="de-DE" dirty="0" smtClean="0"/>
              <a:t> </a:t>
            </a:r>
            <a:r>
              <a:rPr lang="de-DE" dirty="0" err="1" smtClean="0"/>
              <a:t>boids</a:t>
            </a:r>
            <a:r>
              <a:rPr lang="de-DE" dirty="0" smtClean="0"/>
              <a:t> </a:t>
            </a:r>
            <a:r>
              <a:rPr lang="de-DE" dirty="0" err="1" smtClean="0"/>
              <a:t>inside</a:t>
            </a:r>
            <a:r>
              <a:rPr lang="de-DE" dirty="0" smtClean="0"/>
              <a:t> </a:t>
            </a:r>
            <a:r>
              <a:rPr lang="de-DE" dirty="0" err="1" smtClean="0"/>
              <a:t>this</a:t>
            </a:r>
            <a:r>
              <a:rPr lang="de-DE" dirty="0" smtClean="0"/>
              <a:t> </a:t>
            </a:r>
            <a:r>
              <a:rPr lang="de-DE" dirty="0" err="1" smtClean="0"/>
              <a:t>radius</a:t>
            </a:r>
            <a:r>
              <a:rPr lang="de-DE" dirty="0" smtClean="0"/>
              <a:t> – </a:t>
            </a:r>
            <a:r>
              <a:rPr lang="de-DE" dirty="0" err="1" smtClean="0"/>
              <a:t>others</a:t>
            </a:r>
            <a:r>
              <a:rPr lang="de-DE" dirty="0" smtClean="0"/>
              <a:t> </a:t>
            </a:r>
            <a:r>
              <a:rPr lang="de-DE" dirty="0" err="1" smtClean="0"/>
              <a:t>are</a:t>
            </a:r>
            <a:r>
              <a:rPr lang="de-DE" dirty="0" smtClean="0"/>
              <a:t> </a:t>
            </a:r>
            <a:r>
              <a:rPr lang="de-DE" dirty="0" err="1" smtClean="0"/>
              <a:t>ignored</a:t>
            </a:r>
            <a:endParaRPr lang="de-DE" dirty="0" smtClean="0"/>
          </a:p>
          <a:p>
            <a:pPr lvl="1"/>
            <a:r>
              <a:rPr lang="de-DE" dirty="0" err="1" smtClean="0"/>
              <a:t>neighbourhoodMinDP</a:t>
            </a:r>
            <a:endParaRPr lang="de-DE" dirty="0" smtClean="0"/>
          </a:p>
          <a:p>
            <a:pPr lvl="2"/>
            <a:r>
              <a:rPr lang="de-DE" dirty="0" smtClean="0"/>
              <a:t>DP = </a:t>
            </a:r>
            <a:r>
              <a:rPr lang="de-DE" dirty="0" err="1" smtClean="0"/>
              <a:t>dot</a:t>
            </a:r>
            <a:r>
              <a:rPr lang="de-DE" dirty="0" smtClean="0"/>
              <a:t> </a:t>
            </a:r>
            <a:r>
              <a:rPr lang="de-DE" dirty="0" err="1" smtClean="0"/>
              <a:t>product</a:t>
            </a:r>
            <a:endParaRPr lang="de-DE" dirty="0" smtClean="0"/>
          </a:p>
          <a:p>
            <a:pPr lvl="2"/>
            <a:r>
              <a:rPr lang="de-DE" dirty="0" err="1" smtClean="0"/>
              <a:t>Boids</a:t>
            </a:r>
            <a:r>
              <a:rPr lang="de-DE" dirty="0" smtClean="0"/>
              <a:t> </a:t>
            </a:r>
            <a:r>
              <a:rPr lang="de-DE" dirty="0" err="1" smtClean="0"/>
              <a:t>have</a:t>
            </a:r>
            <a:r>
              <a:rPr lang="de-DE" dirty="0" smtClean="0"/>
              <a:t> a </a:t>
            </a:r>
            <a:r>
              <a:rPr lang="de-DE" dirty="0" err="1" smtClean="0"/>
              <a:t>cone</a:t>
            </a:r>
            <a:r>
              <a:rPr lang="de-DE" dirty="0" smtClean="0"/>
              <a:t> in </a:t>
            </a:r>
            <a:r>
              <a:rPr lang="de-DE" dirty="0" err="1" smtClean="0"/>
              <a:t>which</a:t>
            </a:r>
            <a:r>
              <a:rPr lang="de-DE" dirty="0" smtClean="0"/>
              <a:t> </a:t>
            </a:r>
            <a:r>
              <a:rPr lang="de-DE" dirty="0" err="1" smtClean="0"/>
              <a:t>they</a:t>
            </a:r>
            <a:r>
              <a:rPr lang="de-DE" dirty="0" smtClean="0"/>
              <a:t> </a:t>
            </a:r>
            <a:r>
              <a:rPr lang="de-DE" dirty="0" err="1" smtClean="0"/>
              <a:t>can</a:t>
            </a:r>
            <a:r>
              <a:rPr lang="de-DE" dirty="0" smtClean="0"/>
              <a:t> </a:t>
            </a:r>
            <a:r>
              <a:rPr lang="de-DE" dirty="0" err="1" smtClean="0"/>
              <a:t>look</a:t>
            </a:r>
            <a:endParaRPr lang="de-DE" dirty="0"/>
          </a:p>
          <a:p>
            <a:pPr lvl="2"/>
            <a:r>
              <a:rPr lang="de-DE" dirty="0" smtClean="0"/>
              <a:t>The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cone</a:t>
            </a:r>
            <a:r>
              <a:rPr lang="de-DE" dirty="0" smtClean="0"/>
              <a:t> </a:t>
            </a:r>
            <a:r>
              <a:rPr lang="de-DE" dirty="0" err="1" smtClean="0"/>
              <a:t>depends</a:t>
            </a:r>
            <a:r>
              <a:rPr lang="de-DE" dirty="0" smtClean="0"/>
              <a:t> on </a:t>
            </a:r>
            <a:r>
              <a:rPr lang="de-DE" dirty="0" err="1" smtClean="0"/>
              <a:t>the</a:t>
            </a:r>
            <a:r>
              <a:rPr lang="de-DE" dirty="0" smtClean="0"/>
              <a:t> minimal </a:t>
            </a:r>
            <a:r>
              <a:rPr lang="de-DE" dirty="0" err="1" smtClean="0"/>
              <a:t>dot</a:t>
            </a:r>
            <a:r>
              <a:rPr lang="de-DE" dirty="0" smtClean="0"/>
              <a:t> </a:t>
            </a:r>
            <a:r>
              <a:rPr lang="de-DE" dirty="0" err="1" smtClean="0"/>
              <a:t>product</a:t>
            </a:r>
            <a:r>
              <a:rPr lang="de-DE" dirty="0" smtClean="0"/>
              <a:t> </a:t>
            </a:r>
            <a:r>
              <a:rPr lang="de-DE" dirty="0" err="1" smtClean="0"/>
              <a:t>between</a:t>
            </a:r>
            <a:r>
              <a:rPr lang="de-DE" dirty="0" smtClean="0"/>
              <a:t> </a:t>
            </a:r>
            <a:r>
              <a:rPr lang="de-DE" dirty="0" err="1" smtClean="0"/>
              <a:t>the</a:t>
            </a:r>
            <a:r>
              <a:rPr lang="de-DE" dirty="0" smtClean="0"/>
              <a:t> </a:t>
            </a:r>
            <a:r>
              <a:rPr lang="de-DE" dirty="0" err="1" smtClean="0"/>
              <a:t>boid‘s</a:t>
            </a:r>
            <a:r>
              <a:rPr lang="de-DE" dirty="0" smtClean="0"/>
              <a:t> </a:t>
            </a:r>
            <a:r>
              <a:rPr lang="de-DE" dirty="0" err="1" smtClean="0"/>
              <a:t>direction</a:t>
            </a:r>
            <a:r>
              <a:rPr lang="de-DE" dirty="0" smtClean="0"/>
              <a:t> </a:t>
            </a:r>
            <a:r>
              <a:rPr lang="de-DE" dirty="0" err="1" smtClean="0"/>
              <a:t>and</a:t>
            </a:r>
            <a:r>
              <a:rPr lang="de-DE" dirty="0" smtClean="0"/>
              <a:t> </a:t>
            </a:r>
            <a:r>
              <a:rPr lang="de-DE" dirty="0" err="1" smtClean="0"/>
              <a:t>the</a:t>
            </a:r>
            <a:r>
              <a:rPr lang="de-DE" dirty="0" smtClean="0"/>
              <a:t> </a:t>
            </a:r>
            <a:r>
              <a:rPr lang="de-DE" dirty="0" err="1" smtClean="0"/>
              <a:t>compared</a:t>
            </a:r>
            <a:r>
              <a:rPr lang="de-DE" dirty="0" smtClean="0"/>
              <a:t> </a:t>
            </a:r>
            <a:r>
              <a:rPr lang="de-DE" dirty="0" err="1" smtClean="0"/>
              <a:t>boid</a:t>
            </a:r>
            <a:endParaRPr lang="de-DE" dirty="0" smtClean="0"/>
          </a:p>
          <a:p>
            <a:pPr lvl="2"/>
            <a:endParaRPr lang="de-DE" dirty="0"/>
          </a:p>
          <a:p>
            <a:r>
              <a:rPr lang="de-DE" dirty="0" smtClean="0"/>
              <a:t>1.3</a:t>
            </a:r>
          </a:p>
          <a:p>
            <a:pPr lvl="1"/>
            <a:r>
              <a:rPr lang="de-DE" dirty="0" smtClean="0"/>
              <a:t>The </a:t>
            </a:r>
            <a:r>
              <a:rPr lang="de-DE" dirty="0" err="1" smtClean="0"/>
              <a:t>state</a:t>
            </a:r>
            <a:r>
              <a:rPr lang="de-DE" dirty="0" smtClean="0"/>
              <a:t> </a:t>
            </a:r>
            <a:r>
              <a:rPr lang="de-DE" dirty="0" err="1" smtClean="0"/>
              <a:t>machine</a:t>
            </a:r>
            <a:r>
              <a:rPr lang="de-DE" dirty="0" smtClean="0"/>
              <a:t> </a:t>
            </a:r>
            <a:r>
              <a:rPr lang="de-DE" dirty="0" err="1" smtClean="0"/>
              <a:t>architecture</a:t>
            </a:r>
            <a:r>
              <a:rPr lang="de-DE" dirty="0" smtClean="0"/>
              <a:t> </a:t>
            </a:r>
            <a:r>
              <a:rPr lang="de-DE" dirty="0" err="1" smtClean="0"/>
              <a:t>is</a:t>
            </a:r>
            <a:r>
              <a:rPr lang="de-DE" dirty="0" smtClean="0"/>
              <a:t> </a:t>
            </a:r>
            <a:r>
              <a:rPr lang="de-DE" dirty="0" err="1" smtClean="0"/>
              <a:t>pretty</a:t>
            </a:r>
            <a:r>
              <a:rPr lang="de-DE" dirty="0" smtClean="0"/>
              <a:t> </a:t>
            </a:r>
            <a:r>
              <a:rPr lang="de-DE" dirty="0" err="1" smtClean="0"/>
              <a:t>complex</a:t>
            </a:r>
            <a:endParaRPr lang="de-DE" dirty="0" smtClean="0"/>
          </a:p>
          <a:p>
            <a:pPr lvl="1"/>
            <a:r>
              <a:rPr lang="de-DE" dirty="0" smtClean="0">
                <a:sym typeface="Wingdings" panose="05000000000000000000" pitchFamily="2" charset="2"/>
              </a:rPr>
              <a:t> </a:t>
            </a:r>
            <a:r>
              <a:rPr lang="de-DE" dirty="0" err="1" smtClean="0">
                <a:sym typeface="Wingdings" panose="05000000000000000000" pitchFamily="2" charset="2"/>
              </a:rPr>
              <a:t>Adaptable</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different </a:t>
            </a:r>
            <a:r>
              <a:rPr lang="de-DE" dirty="0" err="1" smtClean="0">
                <a:sym typeface="Wingdings" panose="05000000000000000000" pitchFamily="2" charset="2"/>
              </a:rPr>
              <a:t>needs</a:t>
            </a:r>
            <a:r>
              <a:rPr lang="de-DE" dirty="0" smtClean="0">
                <a:sym typeface="Wingdings" panose="05000000000000000000" pitchFamily="2" charset="2"/>
              </a:rPr>
              <a:t>, but </a:t>
            </a:r>
            <a:r>
              <a:rPr lang="de-DE" dirty="0" err="1" smtClean="0">
                <a:sym typeface="Wingdings" panose="05000000000000000000" pitchFamily="2" charset="2"/>
              </a:rPr>
              <a:t>needs</a:t>
            </a:r>
            <a:r>
              <a:rPr lang="de-DE" dirty="0" smtClean="0">
                <a:sym typeface="Wingdings" panose="05000000000000000000" pitchFamily="2" charset="2"/>
              </a:rPr>
              <a:t> a </a:t>
            </a:r>
            <a:r>
              <a:rPr lang="de-DE" dirty="0" err="1" smtClean="0">
                <a:sym typeface="Wingdings" panose="05000000000000000000" pitchFamily="2" charset="2"/>
              </a:rPr>
              <a:t>lot</a:t>
            </a:r>
            <a:r>
              <a:rPr lang="de-DE" dirty="0" smtClean="0">
                <a:sym typeface="Wingdings" panose="05000000000000000000" pitchFamily="2" charset="2"/>
              </a:rPr>
              <a:t> </a:t>
            </a:r>
            <a:r>
              <a:rPr lang="de-DE" dirty="0" err="1" smtClean="0">
                <a:sym typeface="Wingdings" panose="05000000000000000000" pitchFamily="2" charset="2"/>
              </a:rPr>
              <a:t>of</a:t>
            </a:r>
            <a:r>
              <a:rPr lang="de-DE" dirty="0" smtClean="0">
                <a:sym typeface="Wingdings" panose="05000000000000000000" pitchFamily="2" charset="2"/>
              </a:rPr>
              <a:t> </a:t>
            </a:r>
            <a:r>
              <a:rPr lang="de-DE" dirty="0" err="1" smtClean="0">
                <a:sym typeface="Wingdings" panose="05000000000000000000" pitchFamily="2" charset="2"/>
              </a:rPr>
              <a:t>glue</a:t>
            </a:r>
            <a:r>
              <a:rPr lang="de-DE" dirty="0" smtClean="0">
                <a:sym typeface="Wingdings" panose="05000000000000000000" pitchFamily="2" charset="2"/>
              </a:rPr>
              <a:t> </a:t>
            </a:r>
            <a:r>
              <a:rPr lang="de-DE" dirty="0" err="1" smtClean="0">
                <a:sym typeface="Wingdings" panose="05000000000000000000" pitchFamily="2" charset="2"/>
              </a:rPr>
              <a:t>code</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Exercise</a:t>
            </a:r>
            <a:r>
              <a:rPr lang="de-DE" dirty="0" smtClean="0"/>
              <a:t> 14 – </a:t>
            </a:r>
            <a:r>
              <a:rPr lang="de-DE" dirty="0" err="1" smtClean="0"/>
              <a:t>Practical</a:t>
            </a:r>
            <a:r>
              <a:rPr lang="de-DE" dirty="0" smtClean="0"/>
              <a:t> Part</a:t>
            </a:r>
            <a:endParaRPr lang="de-DE" dirty="0"/>
          </a:p>
        </p:txBody>
      </p:sp>
    </p:spTree>
    <p:extLst>
      <p:ext uri="{BB962C8B-B14F-4D97-AF65-F5344CB8AC3E}">
        <p14:creationId xmlns:p14="http://schemas.microsoft.com/office/powerpoint/2010/main" val="2079401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extLst>
              <p:ext uri="{D42A27DB-BD31-4B8C-83A1-F6EECF244321}">
                <p14:modId xmlns:p14="http://schemas.microsoft.com/office/powerpoint/2010/main" val="2486165765"/>
              </p:ext>
            </p:extLst>
          </p:nvPr>
        </p:nvGraphicFramePr>
        <p:xfrm>
          <a:off x="1646396" y="1835150"/>
          <a:ext cx="5849620" cy="4267200"/>
        </p:xfrm>
        <a:graphic>
          <a:graphicData uri="http://schemas.openxmlformats.org/drawingml/2006/table">
            <a:tbl>
              <a:tblPr firstRow="1" firstCol="1" bandRow="1">
                <a:tableStyleId>{5C22544A-7EE6-4342-B048-85BDC9FD1C3A}</a:tableStyleId>
              </a:tblPr>
              <a:tblGrid>
                <a:gridCol w="2924810"/>
                <a:gridCol w="2924810"/>
              </a:tblGrid>
              <a:tr h="0">
                <a:tc>
                  <a:txBody>
                    <a:bodyPr/>
                    <a:lstStyle/>
                    <a:p>
                      <a:pPr>
                        <a:spcAft>
                          <a:spcPts val="0"/>
                        </a:spcAft>
                      </a:pPr>
                      <a:r>
                        <a:rPr lang="en-US" sz="1000" dirty="0">
                          <a:effectLst/>
                        </a:rPr>
                        <a:t>Steering behavior</a:t>
                      </a:r>
                      <a:endParaRPr lang="de-DE" sz="1200" dirty="0">
                        <a:effectLst/>
                        <a:latin typeface="Times New Roman"/>
                        <a:ea typeface="Times New Roman"/>
                      </a:endParaRPr>
                    </a:p>
                  </a:txBody>
                  <a:tcPr marL="68580" marR="68580" marT="0" marB="0"/>
                </a:tc>
                <a:tc>
                  <a:txBody>
                    <a:bodyPr/>
                    <a:lstStyle/>
                    <a:p>
                      <a:pPr>
                        <a:spcAft>
                          <a:spcPts val="0"/>
                        </a:spcAft>
                      </a:pPr>
                      <a:r>
                        <a:rPr lang="en-US" sz="1000">
                          <a:effectLst/>
                        </a:rPr>
                        <a:t>Steering output (vec2)</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Steer (kinematic)</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Vector to target with max speed</a:t>
                      </a:r>
                      <a:endParaRPr lang="de-DE" sz="1200" dirty="0">
                        <a:effectLst/>
                      </a:endParaRPr>
                    </a:p>
                    <a:p>
                      <a:pPr>
                        <a:spcAft>
                          <a:spcPts val="0"/>
                        </a:spcAft>
                      </a:pPr>
                      <a:r>
                        <a:rPr lang="en-US" sz="1000" b="1" dirty="0">
                          <a:effectLst/>
                        </a:rPr>
                        <a:t>Normalize(3, -4) * 2</a:t>
                      </a:r>
                      <a:endParaRPr lang="de-DE" sz="1200" b="1"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r h="0">
                <a:tc>
                  <a:txBody>
                    <a:bodyPr/>
                    <a:lstStyle/>
                    <a:p>
                      <a:pPr>
                        <a:spcAft>
                          <a:spcPts val="0"/>
                        </a:spcAft>
                      </a:pPr>
                      <a:r>
                        <a:rPr lang="en-US" sz="1000">
                          <a:effectLst/>
                        </a:rPr>
                        <a:t>Flee (kinematic)</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Vector away from target with max speed</a:t>
                      </a:r>
                      <a:endParaRPr lang="de-DE" sz="1200" dirty="0">
                        <a:effectLst/>
                      </a:endParaRPr>
                    </a:p>
                    <a:p>
                      <a:pPr>
                        <a:spcAft>
                          <a:spcPts val="0"/>
                        </a:spcAft>
                      </a:pPr>
                      <a:r>
                        <a:rPr lang="en-US" sz="1000" b="1" dirty="0">
                          <a:effectLst/>
                        </a:rPr>
                        <a:t>Normalize(3, -4) * -2</a:t>
                      </a:r>
                      <a:endParaRPr lang="de-DE" sz="1200" b="1" dirty="0">
                        <a:effectLst/>
                        <a:latin typeface="Times New Roman"/>
                        <a:ea typeface="Times New Roman"/>
                      </a:endParaRPr>
                    </a:p>
                  </a:txBody>
                  <a:tcPr marL="68580" marR="68580" marT="0" marB="0"/>
                </a:tc>
              </a:tr>
              <a:tr h="0">
                <a:tc>
                  <a:txBody>
                    <a:bodyPr/>
                    <a:lstStyle/>
                    <a:p>
                      <a:pPr>
                        <a:spcAft>
                          <a:spcPts val="0"/>
                        </a:spcAft>
                      </a:pPr>
                      <a:r>
                        <a:rPr lang="en-US" sz="1000">
                          <a:effectLst/>
                        </a:rPr>
                        <a:t>Steer (dynamic)</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Vector to target with max </a:t>
                      </a:r>
                      <a:r>
                        <a:rPr lang="en-US" sz="1000" dirty="0" err="1">
                          <a:effectLst/>
                        </a:rPr>
                        <a:t>accel</a:t>
                      </a:r>
                      <a:r>
                        <a:rPr lang="en-US" sz="1000" dirty="0">
                          <a:effectLst/>
                        </a:rPr>
                        <a:t>.</a:t>
                      </a:r>
                      <a:endParaRPr lang="de-DE" sz="1200" dirty="0">
                        <a:effectLst/>
                      </a:endParaRPr>
                    </a:p>
                    <a:p>
                      <a:pPr>
                        <a:spcAft>
                          <a:spcPts val="0"/>
                        </a:spcAft>
                      </a:pPr>
                      <a:r>
                        <a:rPr lang="en-US" sz="1000" b="1" dirty="0">
                          <a:effectLst/>
                        </a:rPr>
                        <a:t>Normalize(3, -4) * 0.5</a:t>
                      </a:r>
                      <a:endParaRPr lang="de-DE" sz="1200" b="1"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r h="0">
                <a:tc>
                  <a:txBody>
                    <a:bodyPr/>
                    <a:lstStyle/>
                    <a:p>
                      <a:pPr>
                        <a:spcAft>
                          <a:spcPts val="0"/>
                        </a:spcAft>
                      </a:pPr>
                      <a:r>
                        <a:rPr lang="en-US" sz="1000">
                          <a:effectLst/>
                        </a:rPr>
                        <a:t>Flee (dynamic)</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Vector away from target with max speed</a:t>
                      </a:r>
                      <a:endParaRPr lang="de-DE" sz="1200" dirty="0">
                        <a:effectLst/>
                      </a:endParaRPr>
                    </a:p>
                    <a:p>
                      <a:pPr>
                        <a:spcAft>
                          <a:spcPts val="0"/>
                        </a:spcAft>
                      </a:pPr>
                      <a:r>
                        <a:rPr lang="en-US" sz="1000" b="1" dirty="0">
                          <a:effectLst/>
                        </a:rPr>
                        <a:t>Normalize(3, -4) * -0.5</a:t>
                      </a:r>
                      <a:endParaRPr lang="de-DE" sz="1200" b="1"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r h="0">
                <a:tc>
                  <a:txBody>
                    <a:bodyPr/>
                    <a:lstStyle/>
                    <a:p>
                      <a:pPr>
                        <a:spcAft>
                          <a:spcPts val="0"/>
                        </a:spcAft>
                      </a:pPr>
                      <a:r>
                        <a:rPr lang="en-US" sz="1000">
                          <a:effectLst/>
                        </a:rPr>
                        <a:t>Pursue</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How long do we take?</a:t>
                      </a:r>
                      <a:endParaRPr lang="de-DE" sz="1200" dirty="0">
                        <a:effectLst/>
                      </a:endParaRPr>
                    </a:p>
                    <a:p>
                      <a:pPr marL="171450" indent="-171450">
                        <a:spcAft>
                          <a:spcPts val="0"/>
                        </a:spcAft>
                        <a:buFont typeface="Arial" pitchFamily="34" charset="0"/>
                        <a:buChar char="•"/>
                      </a:pPr>
                      <a:r>
                        <a:rPr lang="en-US" sz="1000" dirty="0" smtClean="0">
                          <a:effectLst/>
                        </a:rPr>
                        <a:t>Length </a:t>
                      </a:r>
                      <a:r>
                        <a:rPr lang="en-US" sz="1000" dirty="0">
                          <a:effectLst/>
                        </a:rPr>
                        <a:t>of the way: Length of (3, -4) = </a:t>
                      </a:r>
                      <a:r>
                        <a:rPr lang="en-US" sz="1000" dirty="0" smtClean="0">
                          <a:effectLst/>
                        </a:rPr>
                        <a:t>5</a:t>
                      </a:r>
                    </a:p>
                    <a:p>
                      <a:pPr marL="171450" indent="-171450">
                        <a:spcAft>
                          <a:spcPts val="0"/>
                        </a:spcAft>
                        <a:buFont typeface="Arial" pitchFamily="34" charset="0"/>
                        <a:buChar char="•"/>
                      </a:pPr>
                      <a:r>
                        <a:rPr lang="en-US" sz="1000" dirty="0" smtClean="0">
                          <a:effectLst/>
                        </a:rPr>
                        <a:t>Time to get there? </a:t>
                      </a:r>
                      <a:r>
                        <a:rPr lang="en-US" sz="1000" dirty="0">
                          <a:effectLst/>
                        </a:rPr>
                        <a:t>5 / 2 = 2.5</a:t>
                      </a:r>
                      <a:endParaRPr lang="de-DE" sz="1200" dirty="0">
                        <a:effectLst/>
                      </a:endParaRPr>
                    </a:p>
                    <a:p>
                      <a:pPr>
                        <a:spcAft>
                          <a:spcPts val="0"/>
                        </a:spcAft>
                      </a:pPr>
                      <a:r>
                        <a:rPr lang="en-US" sz="1000" dirty="0">
                          <a:effectLst/>
                        </a:rPr>
                        <a:t>New Position of B:</a:t>
                      </a:r>
                      <a:endParaRPr lang="de-DE" sz="1200" dirty="0">
                        <a:effectLst/>
                      </a:endParaRPr>
                    </a:p>
                    <a:p>
                      <a:pPr>
                        <a:spcAft>
                          <a:spcPts val="0"/>
                        </a:spcAft>
                      </a:pPr>
                      <a:r>
                        <a:rPr lang="en-US" sz="1000" dirty="0">
                          <a:effectLst/>
                        </a:rPr>
                        <a:t>(8, 2) + (3, 4) * 2.5 = (8,2) + (7.5, 10) = (15.5, 12)</a:t>
                      </a:r>
                      <a:endParaRPr lang="de-DE" sz="1200" dirty="0">
                        <a:effectLst/>
                      </a:endParaRPr>
                    </a:p>
                    <a:p>
                      <a:pPr>
                        <a:spcAft>
                          <a:spcPts val="0"/>
                        </a:spcAft>
                      </a:pPr>
                      <a:r>
                        <a:rPr lang="en-US" sz="1000" dirty="0">
                          <a:effectLst/>
                        </a:rPr>
                        <a:t>Steering output:</a:t>
                      </a:r>
                      <a:endParaRPr lang="de-DE" sz="1200" dirty="0">
                        <a:effectLst/>
                      </a:endParaRPr>
                    </a:p>
                    <a:p>
                      <a:pPr>
                        <a:spcAft>
                          <a:spcPts val="0"/>
                        </a:spcAft>
                      </a:pPr>
                      <a:r>
                        <a:rPr lang="en-US" sz="1000" b="1" dirty="0">
                          <a:effectLst/>
                        </a:rPr>
                        <a:t>Normalize( (15.5, 12) – (5, 6)) * 0.5</a:t>
                      </a:r>
                      <a:endParaRPr lang="de-DE" sz="1200" b="1"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r h="0">
                <a:tc>
                  <a:txBody>
                    <a:bodyPr/>
                    <a:lstStyle/>
                    <a:p>
                      <a:pPr>
                        <a:spcAft>
                          <a:spcPts val="0"/>
                        </a:spcAft>
                      </a:pPr>
                      <a:r>
                        <a:rPr lang="en-US" sz="1000">
                          <a:effectLst/>
                        </a:rPr>
                        <a:t>Evade</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How long do we take?</a:t>
                      </a:r>
                      <a:endParaRPr lang="de-DE" sz="1200" dirty="0">
                        <a:effectLst/>
                      </a:endParaRPr>
                    </a:p>
                    <a:p>
                      <a:pPr marL="171450" indent="-171450">
                        <a:spcAft>
                          <a:spcPts val="0"/>
                        </a:spcAft>
                        <a:buFont typeface="Arial" panose="020B0604020202020204" pitchFamily="34" charset="0"/>
                        <a:buChar char="•"/>
                      </a:pPr>
                      <a:r>
                        <a:rPr lang="en-US" sz="1000" dirty="0">
                          <a:effectLst/>
                        </a:rPr>
                        <a:t>Length of the way: Length of (3, -4) = 5</a:t>
                      </a:r>
                      <a:endParaRPr lang="de-DE" sz="1200" dirty="0">
                        <a:effectLst/>
                      </a:endParaRPr>
                    </a:p>
                    <a:p>
                      <a:pPr marL="171450" indent="-171450">
                        <a:spcAft>
                          <a:spcPts val="0"/>
                        </a:spcAft>
                        <a:buFont typeface="Arial" panose="020B0604020202020204" pitchFamily="34" charset="0"/>
                        <a:buChar char="•"/>
                      </a:pPr>
                      <a:r>
                        <a:rPr lang="en-US" sz="1000" dirty="0" smtClean="0">
                          <a:effectLst/>
                        </a:rPr>
                        <a:t>Time to get there? </a:t>
                      </a:r>
                      <a:r>
                        <a:rPr lang="en-US" sz="1000" dirty="0">
                          <a:effectLst/>
                        </a:rPr>
                        <a:t>5 / 2 = 2.5</a:t>
                      </a:r>
                      <a:endParaRPr lang="de-DE" sz="1200" dirty="0">
                        <a:effectLst/>
                      </a:endParaRPr>
                    </a:p>
                    <a:p>
                      <a:pPr>
                        <a:spcAft>
                          <a:spcPts val="0"/>
                        </a:spcAft>
                      </a:pPr>
                      <a:r>
                        <a:rPr lang="en-US" sz="1000" dirty="0">
                          <a:effectLst/>
                        </a:rPr>
                        <a:t>New Position of B:</a:t>
                      </a:r>
                      <a:endParaRPr lang="de-DE" sz="1200" dirty="0">
                        <a:effectLst/>
                      </a:endParaRPr>
                    </a:p>
                    <a:p>
                      <a:pPr>
                        <a:spcAft>
                          <a:spcPts val="0"/>
                        </a:spcAft>
                      </a:pPr>
                      <a:r>
                        <a:rPr lang="en-US" sz="1000" dirty="0">
                          <a:effectLst/>
                        </a:rPr>
                        <a:t>(8, 2) + (3, 4) * 2.5 = (8,2) + (7.5, 10) = (15.5, 12)</a:t>
                      </a:r>
                      <a:endParaRPr lang="de-DE" sz="1200" dirty="0">
                        <a:effectLst/>
                      </a:endParaRPr>
                    </a:p>
                    <a:p>
                      <a:pPr>
                        <a:spcAft>
                          <a:spcPts val="0"/>
                        </a:spcAft>
                      </a:pPr>
                      <a:r>
                        <a:rPr lang="en-US" sz="1000" dirty="0">
                          <a:effectLst/>
                        </a:rPr>
                        <a:t>Steering output:</a:t>
                      </a:r>
                      <a:endParaRPr lang="de-DE" sz="1200" dirty="0">
                        <a:effectLst/>
                      </a:endParaRPr>
                    </a:p>
                    <a:p>
                      <a:pPr>
                        <a:spcAft>
                          <a:spcPts val="0"/>
                        </a:spcAft>
                      </a:pPr>
                      <a:r>
                        <a:rPr lang="en-US" sz="1000" b="1" dirty="0">
                          <a:effectLst/>
                        </a:rPr>
                        <a:t>Normalize( (15.5, 12) – (5, 6)) * -0.5</a:t>
                      </a:r>
                      <a:endParaRPr lang="de-DE" sz="1200" b="1"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bl>
          </a:graphicData>
        </a:graphic>
      </p:graphicFrame>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Exercise</a:t>
            </a:r>
            <a:r>
              <a:rPr lang="de-DE" dirty="0" smtClean="0"/>
              <a:t> 14 – </a:t>
            </a:r>
            <a:r>
              <a:rPr lang="de-DE" dirty="0" err="1" smtClean="0"/>
              <a:t>Theoretical</a:t>
            </a:r>
            <a:r>
              <a:rPr lang="de-DE" dirty="0" smtClean="0"/>
              <a:t> Part – 2.1</a:t>
            </a:r>
            <a:endParaRPr lang="de-DE" dirty="0"/>
          </a:p>
        </p:txBody>
      </p:sp>
      <p:sp>
        <p:nvSpPr>
          <p:cNvPr id="6" name="Rectangle 1"/>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elle 6"/>
          <p:cNvGraphicFramePr>
            <a:graphicFrameLocks noGrp="1"/>
          </p:cNvGraphicFramePr>
          <p:nvPr/>
        </p:nvGraphicFramePr>
        <p:xfrm>
          <a:off x="1646396" y="1835150"/>
          <a:ext cx="5849620" cy="4267200"/>
        </p:xfrm>
        <a:graphic>
          <a:graphicData uri="http://schemas.openxmlformats.org/drawingml/2006/table">
            <a:tbl>
              <a:tblPr firstRow="1" firstCol="1" bandRow="1">
                <a:tableStyleId>{5C22544A-7EE6-4342-B048-85BDC9FD1C3A}</a:tableStyleId>
              </a:tblPr>
              <a:tblGrid>
                <a:gridCol w="2924810"/>
                <a:gridCol w="2924810"/>
              </a:tblGrid>
              <a:tr h="0">
                <a:tc>
                  <a:txBody>
                    <a:bodyPr/>
                    <a:lstStyle/>
                    <a:p>
                      <a:pPr>
                        <a:spcAft>
                          <a:spcPts val="0"/>
                        </a:spcAft>
                      </a:pPr>
                      <a:r>
                        <a:rPr lang="en-US" sz="1000">
                          <a:effectLst/>
                        </a:rPr>
                        <a:t>Steering behavior</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Steering output (vec2)</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Steer (kinematic)</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Vector to target with max speed</a:t>
                      </a:r>
                      <a:endParaRPr lang="de-DE" sz="1200">
                        <a:effectLst/>
                      </a:endParaRPr>
                    </a:p>
                    <a:p>
                      <a:pPr>
                        <a:spcAft>
                          <a:spcPts val="0"/>
                        </a:spcAft>
                      </a:pPr>
                      <a:r>
                        <a:rPr lang="en-US" sz="1000">
                          <a:effectLst/>
                        </a:rPr>
                        <a:t>Normalize(3, -4) * 2</a:t>
                      </a:r>
                      <a:endParaRPr lang="de-DE" sz="1200">
                        <a:effectLst/>
                      </a:endParaRPr>
                    </a:p>
                    <a:p>
                      <a:pPr>
                        <a:spcAft>
                          <a:spcPts val="0"/>
                        </a:spcAft>
                      </a:pPr>
                      <a:r>
                        <a:rPr lang="en-US" sz="1000">
                          <a:effectLst/>
                        </a:rPr>
                        <a:t> </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Flee (kinematic)</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Vector away from target with max speed</a:t>
                      </a:r>
                      <a:endParaRPr lang="de-DE" sz="1200">
                        <a:effectLst/>
                      </a:endParaRPr>
                    </a:p>
                    <a:p>
                      <a:pPr>
                        <a:spcAft>
                          <a:spcPts val="0"/>
                        </a:spcAft>
                      </a:pPr>
                      <a:r>
                        <a:rPr lang="en-US" sz="1000">
                          <a:effectLst/>
                        </a:rPr>
                        <a:t>Normalize(3, -4) * -2</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Steer (dynamic)</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Vector to target with max accel.</a:t>
                      </a:r>
                      <a:endParaRPr lang="de-DE" sz="1200">
                        <a:effectLst/>
                      </a:endParaRPr>
                    </a:p>
                    <a:p>
                      <a:pPr>
                        <a:spcAft>
                          <a:spcPts val="0"/>
                        </a:spcAft>
                      </a:pPr>
                      <a:r>
                        <a:rPr lang="en-US" sz="1000">
                          <a:effectLst/>
                        </a:rPr>
                        <a:t>Normalize(3, -4) * 0.5</a:t>
                      </a:r>
                      <a:endParaRPr lang="de-DE" sz="1200">
                        <a:effectLst/>
                      </a:endParaRPr>
                    </a:p>
                    <a:p>
                      <a:pPr>
                        <a:spcAft>
                          <a:spcPts val="0"/>
                        </a:spcAft>
                      </a:pPr>
                      <a:r>
                        <a:rPr lang="en-US" sz="1000">
                          <a:effectLst/>
                        </a:rPr>
                        <a:t> </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Flee (dynamic)</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Vector away from target with max speed</a:t>
                      </a:r>
                      <a:endParaRPr lang="de-DE" sz="1200">
                        <a:effectLst/>
                      </a:endParaRPr>
                    </a:p>
                    <a:p>
                      <a:pPr>
                        <a:spcAft>
                          <a:spcPts val="0"/>
                        </a:spcAft>
                      </a:pPr>
                      <a:r>
                        <a:rPr lang="en-US" sz="1000">
                          <a:effectLst/>
                        </a:rPr>
                        <a:t>Normalize(3, -4) * -0.5</a:t>
                      </a:r>
                      <a:endParaRPr lang="de-DE" sz="1200">
                        <a:effectLst/>
                      </a:endParaRPr>
                    </a:p>
                    <a:p>
                      <a:pPr>
                        <a:spcAft>
                          <a:spcPts val="0"/>
                        </a:spcAft>
                      </a:pPr>
                      <a:r>
                        <a:rPr lang="en-US" sz="1000">
                          <a:effectLst/>
                        </a:rPr>
                        <a:t> </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Pursue</a:t>
                      </a:r>
                      <a:endParaRPr lang="de-DE" sz="1200">
                        <a:effectLst/>
                        <a:latin typeface="Times New Roman"/>
                        <a:ea typeface="Times New Roman"/>
                      </a:endParaRPr>
                    </a:p>
                  </a:txBody>
                  <a:tcPr marL="68580" marR="68580" marT="0" marB="0"/>
                </a:tc>
                <a:tc>
                  <a:txBody>
                    <a:bodyPr/>
                    <a:lstStyle/>
                    <a:p>
                      <a:pPr>
                        <a:spcAft>
                          <a:spcPts val="0"/>
                        </a:spcAft>
                      </a:pPr>
                      <a:r>
                        <a:rPr lang="en-US" sz="1000">
                          <a:effectLst/>
                        </a:rPr>
                        <a:t>How long do we take?</a:t>
                      </a:r>
                      <a:endParaRPr lang="de-DE" sz="1200">
                        <a:effectLst/>
                      </a:endParaRPr>
                    </a:p>
                    <a:p>
                      <a:pPr>
                        <a:spcAft>
                          <a:spcPts val="0"/>
                        </a:spcAft>
                      </a:pPr>
                      <a:r>
                        <a:rPr lang="en-US" sz="1000">
                          <a:effectLst/>
                        </a:rPr>
                        <a:t>Length of the way: Length of (3, -4) = 5</a:t>
                      </a:r>
                      <a:endParaRPr lang="de-DE" sz="1200">
                        <a:effectLst/>
                      </a:endParaRPr>
                    </a:p>
                    <a:p>
                      <a:pPr>
                        <a:spcAft>
                          <a:spcPts val="0"/>
                        </a:spcAft>
                      </a:pPr>
                      <a:r>
                        <a:rPr lang="en-US" sz="1000">
                          <a:effectLst/>
                        </a:rPr>
                        <a:t>How long do we take? 5 / 2 = 2.5</a:t>
                      </a:r>
                      <a:endParaRPr lang="de-DE" sz="1200">
                        <a:effectLst/>
                      </a:endParaRPr>
                    </a:p>
                    <a:p>
                      <a:pPr>
                        <a:spcAft>
                          <a:spcPts val="0"/>
                        </a:spcAft>
                      </a:pPr>
                      <a:r>
                        <a:rPr lang="en-US" sz="1000">
                          <a:effectLst/>
                        </a:rPr>
                        <a:t>New Position of B:</a:t>
                      </a:r>
                      <a:endParaRPr lang="de-DE" sz="1200">
                        <a:effectLst/>
                      </a:endParaRPr>
                    </a:p>
                    <a:p>
                      <a:pPr>
                        <a:spcAft>
                          <a:spcPts val="0"/>
                        </a:spcAft>
                      </a:pPr>
                      <a:r>
                        <a:rPr lang="en-US" sz="1000">
                          <a:effectLst/>
                        </a:rPr>
                        <a:t>(8, 2) + (3, 4) * 2.5 = (8,2) + (7.5, 10) = (15.5, 12)</a:t>
                      </a:r>
                      <a:endParaRPr lang="de-DE" sz="1200">
                        <a:effectLst/>
                      </a:endParaRPr>
                    </a:p>
                    <a:p>
                      <a:pPr>
                        <a:spcAft>
                          <a:spcPts val="0"/>
                        </a:spcAft>
                      </a:pPr>
                      <a:r>
                        <a:rPr lang="en-US" sz="1000">
                          <a:effectLst/>
                        </a:rPr>
                        <a:t>Steering output:</a:t>
                      </a:r>
                      <a:endParaRPr lang="de-DE" sz="1200">
                        <a:effectLst/>
                      </a:endParaRPr>
                    </a:p>
                    <a:p>
                      <a:pPr>
                        <a:spcAft>
                          <a:spcPts val="0"/>
                        </a:spcAft>
                      </a:pPr>
                      <a:r>
                        <a:rPr lang="en-US" sz="1000">
                          <a:effectLst/>
                        </a:rPr>
                        <a:t>Normalize( (15.5, 12) – (5, 6)) * 0.5</a:t>
                      </a:r>
                      <a:endParaRPr lang="de-DE" sz="1200">
                        <a:effectLst/>
                      </a:endParaRPr>
                    </a:p>
                    <a:p>
                      <a:pPr>
                        <a:spcAft>
                          <a:spcPts val="0"/>
                        </a:spcAft>
                      </a:pPr>
                      <a:r>
                        <a:rPr lang="en-US" sz="1000">
                          <a:effectLst/>
                        </a:rPr>
                        <a:t> </a:t>
                      </a:r>
                      <a:endParaRPr lang="de-DE" sz="1200">
                        <a:effectLst/>
                        <a:latin typeface="Times New Roman"/>
                        <a:ea typeface="Times New Roman"/>
                      </a:endParaRPr>
                    </a:p>
                  </a:txBody>
                  <a:tcPr marL="68580" marR="68580" marT="0" marB="0"/>
                </a:tc>
              </a:tr>
              <a:tr h="0">
                <a:tc>
                  <a:txBody>
                    <a:bodyPr/>
                    <a:lstStyle/>
                    <a:p>
                      <a:pPr>
                        <a:spcAft>
                          <a:spcPts val="0"/>
                        </a:spcAft>
                      </a:pPr>
                      <a:r>
                        <a:rPr lang="en-US" sz="1000">
                          <a:effectLst/>
                        </a:rPr>
                        <a:t>Evade</a:t>
                      </a:r>
                      <a:endParaRPr lang="de-DE" sz="1200">
                        <a:effectLst/>
                        <a:latin typeface="Times New Roman"/>
                        <a:ea typeface="Times New Roman"/>
                      </a:endParaRPr>
                    </a:p>
                  </a:txBody>
                  <a:tcPr marL="68580" marR="68580" marT="0" marB="0"/>
                </a:tc>
                <a:tc>
                  <a:txBody>
                    <a:bodyPr/>
                    <a:lstStyle/>
                    <a:p>
                      <a:pPr>
                        <a:spcAft>
                          <a:spcPts val="0"/>
                        </a:spcAft>
                      </a:pPr>
                      <a:r>
                        <a:rPr lang="en-US" sz="1000" dirty="0">
                          <a:effectLst/>
                        </a:rPr>
                        <a:t>How long do we take?</a:t>
                      </a:r>
                      <a:endParaRPr lang="de-DE" sz="1200" dirty="0">
                        <a:effectLst/>
                      </a:endParaRPr>
                    </a:p>
                    <a:p>
                      <a:pPr>
                        <a:spcAft>
                          <a:spcPts val="0"/>
                        </a:spcAft>
                      </a:pPr>
                      <a:r>
                        <a:rPr lang="en-US" sz="1000" dirty="0">
                          <a:effectLst/>
                        </a:rPr>
                        <a:t>Length of the way: Length of (3, -4) = 5</a:t>
                      </a:r>
                      <a:endParaRPr lang="de-DE" sz="1200" dirty="0">
                        <a:effectLst/>
                      </a:endParaRPr>
                    </a:p>
                    <a:p>
                      <a:pPr>
                        <a:spcAft>
                          <a:spcPts val="0"/>
                        </a:spcAft>
                      </a:pPr>
                      <a:r>
                        <a:rPr lang="en-US" sz="1000" dirty="0">
                          <a:effectLst/>
                        </a:rPr>
                        <a:t>How long do we take? 5 / 2 = 2.5</a:t>
                      </a:r>
                      <a:endParaRPr lang="de-DE" sz="1200" dirty="0">
                        <a:effectLst/>
                      </a:endParaRPr>
                    </a:p>
                    <a:p>
                      <a:pPr>
                        <a:spcAft>
                          <a:spcPts val="0"/>
                        </a:spcAft>
                      </a:pPr>
                      <a:r>
                        <a:rPr lang="en-US" sz="1000" dirty="0">
                          <a:effectLst/>
                        </a:rPr>
                        <a:t>New Position of B:</a:t>
                      </a:r>
                      <a:endParaRPr lang="de-DE" sz="1200" dirty="0">
                        <a:effectLst/>
                      </a:endParaRPr>
                    </a:p>
                    <a:p>
                      <a:pPr>
                        <a:spcAft>
                          <a:spcPts val="0"/>
                        </a:spcAft>
                      </a:pPr>
                      <a:r>
                        <a:rPr lang="en-US" sz="1000" dirty="0">
                          <a:effectLst/>
                        </a:rPr>
                        <a:t>(8, 2) + (3, 4) * 2.5 = (8,2) + (7.5, 10) = (15.5, 12)</a:t>
                      </a:r>
                      <a:endParaRPr lang="de-DE" sz="1200" dirty="0">
                        <a:effectLst/>
                      </a:endParaRPr>
                    </a:p>
                    <a:p>
                      <a:pPr>
                        <a:spcAft>
                          <a:spcPts val="0"/>
                        </a:spcAft>
                      </a:pPr>
                      <a:r>
                        <a:rPr lang="en-US" sz="1000" dirty="0">
                          <a:effectLst/>
                        </a:rPr>
                        <a:t>Steering output:</a:t>
                      </a:r>
                      <a:endParaRPr lang="de-DE" sz="1200" dirty="0">
                        <a:effectLst/>
                      </a:endParaRPr>
                    </a:p>
                    <a:p>
                      <a:pPr>
                        <a:spcAft>
                          <a:spcPts val="0"/>
                        </a:spcAft>
                      </a:pPr>
                      <a:r>
                        <a:rPr lang="en-US" sz="1000" dirty="0">
                          <a:effectLst/>
                        </a:rPr>
                        <a:t>Normalize( (15.5, 12) – (5, 6)) * -0.5</a:t>
                      </a:r>
                      <a:endParaRPr lang="de-DE" sz="1200" dirty="0">
                        <a:effectLst/>
                      </a:endParaRPr>
                    </a:p>
                    <a:p>
                      <a:pPr>
                        <a:spcAft>
                          <a:spcPts val="0"/>
                        </a:spcAft>
                      </a:pPr>
                      <a:r>
                        <a:rPr lang="en-US" sz="1000" dirty="0">
                          <a:effectLst/>
                        </a:rPr>
                        <a:t> </a:t>
                      </a:r>
                      <a:endParaRPr lang="de-DE" sz="1200" dirty="0">
                        <a:effectLst/>
                        <a:latin typeface="Times New Roman"/>
                        <a:ea typeface="Times New Roman"/>
                      </a:endParaRPr>
                    </a:p>
                  </a:txBody>
                  <a:tcPr marL="68580" marR="68580" marT="0" marB="0"/>
                </a:tc>
              </a:tr>
            </a:tbl>
          </a:graphicData>
        </a:graphic>
      </p:graphicFrame>
      <p:sp>
        <p:nvSpPr>
          <p:cNvPr id="8" name="Rectangle 2"/>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3648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Exercise</a:t>
            </a:r>
            <a:r>
              <a:rPr lang="de-DE" dirty="0" smtClean="0"/>
              <a:t> 14 – </a:t>
            </a:r>
            <a:r>
              <a:rPr lang="de-DE" dirty="0" err="1" smtClean="0"/>
              <a:t>Theoretical</a:t>
            </a:r>
            <a:r>
              <a:rPr lang="de-DE" dirty="0" smtClean="0"/>
              <a:t> Part – 2.2</a:t>
            </a:r>
            <a:endParaRPr lang="de-DE" dirty="0"/>
          </a:p>
        </p:txBody>
      </p:sp>
      <p:sp>
        <p:nvSpPr>
          <p:cNvPr id="6" name="Rectangle 1"/>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Inhaltsplatzhalter 1"/>
          <p:cNvSpPr>
            <a:spLocks noGrp="1"/>
          </p:cNvSpPr>
          <p:nvPr>
            <p:ph idx="1"/>
          </p:nvPr>
        </p:nvSpPr>
        <p:spPr/>
        <p:txBody>
          <a:bodyPr>
            <a:normAutofit fontScale="92500"/>
          </a:bodyPr>
          <a:lstStyle/>
          <a:p>
            <a:pPr marL="457200" indent="-457200">
              <a:buAutoNum type="alphaLcParenR"/>
            </a:pPr>
            <a:r>
              <a:rPr lang="en-US" dirty="0" smtClean="0"/>
              <a:t>Can </a:t>
            </a:r>
            <a:r>
              <a:rPr lang="en-US" dirty="0"/>
              <a:t>A* be interrupted during its execution and continued at a later time? If yes, describe why. If not, give </a:t>
            </a:r>
            <a:r>
              <a:rPr lang="en-US" dirty="0" smtClean="0"/>
              <a:t>a counterexample.</a:t>
            </a:r>
          </a:p>
          <a:p>
            <a:pPr marL="169862" lvl="1" indent="0"/>
            <a:r>
              <a:rPr lang="en-US" dirty="0" smtClean="0"/>
              <a:t>Yes. If we put the data (open-node-list, …) on the heap, we can continue at another time.</a:t>
            </a:r>
            <a:endParaRPr lang="en-US" dirty="0"/>
          </a:p>
          <a:p>
            <a:pPr marL="457200" indent="-457200">
              <a:buAutoNum type="alphaLcParenR"/>
            </a:pPr>
            <a:endParaRPr lang="en-US" dirty="0"/>
          </a:p>
          <a:p>
            <a:r>
              <a:rPr lang="en-US" dirty="0"/>
              <a:t>b) Imagine that an interruptible pathfinding algorithm is interrupted </a:t>
            </a:r>
            <a:r>
              <a:rPr lang="en-US" dirty="0" smtClean="0"/>
              <a:t>and </a:t>
            </a:r>
            <a:r>
              <a:rPr lang="en-US" dirty="0"/>
              <a:t>continues 1 second later. Are </a:t>
            </a:r>
            <a:r>
              <a:rPr lang="en-US" dirty="0" smtClean="0"/>
              <a:t>there problems </a:t>
            </a:r>
            <a:r>
              <a:rPr lang="en-US" dirty="0"/>
              <a:t>to be expected in this case? If so, what could the problems be</a:t>
            </a:r>
            <a:r>
              <a:rPr lang="en-US" dirty="0" smtClean="0"/>
              <a:t>?</a:t>
            </a:r>
          </a:p>
          <a:p>
            <a:pPr lvl="1"/>
            <a:r>
              <a:rPr lang="en-US" dirty="0" smtClean="0"/>
              <a:t>The path could be invalid (terrain or buildings changed/destroyed), the move command could be canceled by the player, weights can have changed, …</a:t>
            </a:r>
            <a:endParaRPr lang="en-US" dirty="0"/>
          </a:p>
          <a:p>
            <a:endParaRPr lang="en-US" dirty="0" smtClean="0"/>
          </a:p>
          <a:p>
            <a:r>
              <a:rPr lang="en-US" dirty="0" smtClean="0"/>
              <a:t>c</a:t>
            </a:r>
            <a:r>
              <a:rPr lang="en-US" dirty="0"/>
              <a:t>) If a) is true, does this make A* an Anytime algorithm? (i.e. Would the implementation be able to provide </a:t>
            </a:r>
            <a:r>
              <a:rPr lang="en-US" dirty="0" smtClean="0"/>
              <a:t>a valid </a:t>
            </a:r>
            <a:r>
              <a:rPr lang="en-US" dirty="0"/>
              <a:t>path after being interrupted</a:t>
            </a:r>
            <a:r>
              <a:rPr lang="en-US" dirty="0" smtClean="0"/>
              <a:t>?)</a:t>
            </a:r>
          </a:p>
          <a:p>
            <a:pPr lvl="1"/>
            <a:r>
              <a:rPr lang="en-US" dirty="0" smtClean="0"/>
              <a:t>Not without changes. If the algorithm is interrupted before it finished, it does not have a valid path to the target. You can search for “Anytime A*” to find algorithms with such changes.</a:t>
            </a:r>
            <a:endParaRPr lang="en-US" dirty="0"/>
          </a:p>
          <a:p>
            <a:endParaRPr lang="de-DE" dirty="0"/>
          </a:p>
        </p:txBody>
      </p:sp>
    </p:spTree>
    <p:extLst>
      <p:ext uri="{BB962C8B-B14F-4D97-AF65-F5344CB8AC3E}">
        <p14:creationId xmlns:p14="http://schemas.microsoft.com/office/powerpoint/2010/main" val="1643565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Exercise</a:t>
            </a:r>
            <a:r>
              <a:rPr lang="de-DE" dirty="0" smtClean="0"/>
              <a:t> 14 – </a:t>
            </a:r>
            <a:r>
              <a:rPr lang="de-DE" dirty="0" err="1" smtClean="0"/>
              <a:t>Theoretical</a:t>
            </a:r>
            <a:r>
              <a:rPr lang="de-DE" dirty="0" smtClean="0"/>
              <a:t> Part – 2.3</a:t>
            </a:r>
            <a:endParaRPr lang="de-DE" dirty="0"/>
          </a:p>
        </p:txBody>
      </p:sp>
      <p:sp>
        <p:nvSpPr>
          <p:cNvPr id="6" name="Rectangle 1"/>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64623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Inhaltsplatzhalter 1"/>
          <p:cNvSpPr>
            <a:spLocks noGrp="1"/>
          </p:cNvSpPr>
          <p:nvPr>
            <p:ph idx="1"/>
          </p:nvPr>
        </p:nvSpPr>
        <p:spPr/>
        <p:txBody>
          <a:bodyPr>
            <a:normAutofit/>
          </a:bodyPr>
          <a:lstStyle/>
          <a:p>
            <a:r>
              <a:rPr lang="en-US" dirty="0"/>
              <a:t>Imagine a scene with many characters walking in random directions. In this scene, an AI LOD system is used. Nearby characters use collision avoidance, far away characters may freely interpenetrate.</a:t>
            </a:r>
          </a:p>
          <a:p>
            <a:endParaRPr lang="en-US" dirty="0"/>
          </a:p>
          <a:p>
            <a:r>
              <a:rPr lang="en-US" dirty="0"/>
              <a:t>What problems could arise if characters exploded when they collided</a:t>
            </a:r>
            <a:r>
              <a:rPr lang="en-US" dirty="0" smtClean="0"/>
              <a:t>?</a:t>
            </a:r>
          </a:p>
          <a:p>
            <a:endParaRPr lang="en-US" dirty="0"/>
          </a:p>
          <a:p>
            <a:r>
              <a:rPr lang="en-US" b="0" dirty="0" smtClean="0"/>
              <a:t>If an AI stays in one of the LOD regions, everything is fine</a:t>
            </a:r>
          </a:p>
          <a:p>
            <a:endParaRPr lang="en-US" b="0" dirty="0"/>
          </a:p>
          <a:p>
            <a:r>
              <a:rPr lang="en-US" b="0" dirty="0" smtClean="0"/>
              <a:t>If AI’s interpenetrate (= far LOD) and the player comes closer, they can suddenly explode as they get into the near LOD</a:t>
            </a:r>
          </a:p>
          <a:p>
            <a:endParaRPr lang="en-US" b="0" dirty="0"/>
          </a:p>
          <a:p>
            <a:r>
              <a:rPr lang="en-US" b="0" dirty="0" smtClean="0"/>
              <a:t>Depending on the implementation, characters on the far-side could wander into those close to the border</a:t>
            </a:r>
            <a:endParaRPr lang="en-US" b="0" dirty="0"/>
          </a:p>
        </p:txBody>
      </p:sp>
    </p:spTree>
    <p:extLst>
      <p:ext uri="{BB962C8B-B14F-4D97-AF65-F5344CB8AC3E}">
        <p14:creationId xmlns:p14="http://schemas.microsoft.com/office/powerpoint/2010/main" val="339447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smtClean="0"/>
              <a:t>exercise</a:t>
            </a:r>
            <a:r>
              <a:rPr lang="de-DE" dirty="0" smtClean="0"/>
              <a:t> </a:t>
            </a:r>
            <a:r>
              <a:rPr lang="de-DE" dirty="0" err="1" smtClean="0"/>
              <a:t>sheet</a:t>
            </a:r>
            <a:r>
              <a:rPr lang="de-DE" dirty="0" smtClean="0"/>
              <a:t> will </a:t>
            </a:r>
            <a:r>
              <a:rPr lang="de-DE" dirty="0" err="1" smtClean="0"/>
              <a:t>contain</a:t>
            </a:r>
            <a:r>
              <a:rPr lang="de-DE" dirty="0" smtClean="0"/>
              <a:t> </a:t>
            </a:r>
            <a:r>
              <a:rPr lang="de-DE" dirty="0" err="1" smtClean="0"/>
              <a:t>example</a:t>
            </a:r>
            <a:r>
              <a:rPr lang="de-DE" dirty="0" smtClean="0"/>
              <a:t> </a:t>
            </a:r>
            <a:r>
              <a:rPr lang="de-DE" dirty="0" err="1" smtClean="0"/>
              <a:t>projects</a:t>
            </a:r>
            <a:r>
              <a:rPr lang="de-DE" dirty="0" smtClean="0"/>
              <a:t> </a:t>
            </a:r>
            <a:r>
              <a:rPr lang="de-DE" dirty="0" err="1" smtClean="0"/>
              <a:t>you</a:t>
            </a:r>
            <a:r>
              <a:rPr lang="de-DE" dirty="0" smtClean="0"/>
              <a:t> </a:t>
            </a:r>
            <a:r>
              <a:rPr lang="de-DE" dirty="0" err="1" smtClean="0"/>
              <a:t>can</a:t>
            </a:r>
            <a:r>
              <a:rPr lang="de-DE" dirty="0" smtClean="0"/>
              <a:t> </a:t>
            </a:r>
            <a:r>
              <a:rPr lang="de-DE" dirty="0" err="1" smtClean="0"/>
              <a:t>undertake</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your</a:t>
            </a:r>
            <a:r>
              <a:rPr lang="de-DE" dirty="0" smtClean="0"/>
              <a:t> </a:t>
            </a:r>
            <a:r>
              <a:rPr lang="de-DE" dirty="0" err="1" smtClean="0"/>
              <a:t>knowledge</a:t>
            </a:r>
            <a:r>
              <a:rPr lang="de-DE" dirty="0" smtClean="0"/>
              <a:t> </a:t>
            </a:r>
            <a:r>
              <a:rPr lang="de-DE" dirty="0" err="1" smtClean="0"/>
              <a:t>and</a:t>
            </a:r>
            <a:r>
              <a:rPr lang="de-DE" dirty="0" smtClean="0"/>
              <a:t> </a:t>
            </a:r>
            <a:r>
              <a:rPr lang="de-DE" dirty="0" err="1" smtClean="0"/>
              <a:t>skill</a:t>
            </a:r>
            <a:r>
              <a:rPr lang="de-DE" dirty="0" smtClean="0"/>
              <a:t> </a:t>
            </a:r>
            <a:r>
              <a:rPr lang="de-DE" dirty="0" err="1" smtClean="0"/>
              <a:t>with</a:t>
            </a:r>
            <a:r>
              <a:rPr lang="de-DE" dirty="0" smtClean="0"/>
              <a:t> </a:t>
            </a:r>
            <a:r>
              <a:rPr lang="de-DE" dirty="0" err="1" smtClean="0"/>
              <a:t>game</a:t>
            </a:r>
            <a:r>
              <a:rPr lang="de-DE" dirty="0" smtClean="0"/>
              <a:t> </a:t>
            </a:r>
            <a:r>
              <a:rPr lang="de-DE" dirty="0" err="1" smtClean="0"/>
              <a:t>technologies</a:t>
            </a:r>
            <a:endParaRPr lang="de-DE" dirty="0" smtClean="0"/>
          </a:p>
          <a:p>
            <a:endParaRPr lang="de-DE" dirty="0" smtClean="0"/>
          </a:p>
          <a:p>
            <a:r>
              <a:rPr lang="de-DE" dirty="0" err="1" smtClean="0"/>
              <a:t>We</a:t>
            </a:r>
            <a:r>
              <a:rPr lang="de-DE" dirty="0" smtClean="0"/>
              <a:t> will not </a:t>
            </a:r>
            <a:r>
              <a:rPr lang="de-DE" dirty="0" err="1" smtClean="0"/>
              <a:t>review</a:t>
            </a:r>
            <a:r>
              <a:rPr lang="de-DE" dirty="0" smtClean="0"/>
              <a:t> </a:t>
            </a:r>
            <a:r>
              <a:rPr lang="de-DE" dirty="0" err="1" smtClean="0"/>
              <a:t>or</a:t>
            </a:r>
            <a:r>
              <a:rPr lang="de-DE" dirty="0" smtClean="0"/>
              <a:t> grade </a:t>
            </a:r>
            <a:r>
              <a:rPr lang="de-DE" dirty="0" err="1" smtClean="0"/>
              <a:t>work</a:t>
            </a:r>
            <a:r>
              <a:rPr lang="de-DE" dirty="0" smtClean="0"/>
              <a:t> </a:t>
            </a:r>
            <a:r>
              <a:rPr lang="de-DE" dirty="0" err="1" smtClean="0"/>
              <a:t>you</a:t>
            </a:r>
            <a:r>
              <a:rPr lang="de-DE" dirty="0" smtClean="0"/>
              <a:t> </a:t>
            </a:r>
            <a:r>
              <a:rPr lang="de-DE" dirty="0" err="1" smtClean="0"/>
              <a:t>did</a:t>
            </a:r>
            <a:r>
              <a:rPr lang="de-DE" dirty="0" smtClean="0"/>
              <a:t> </a:t>
            </a:r>
            <a:r>
              <a:rPr lang="de-DE" dirty="0" err="1" smtClean="0"/>
              <a:t>for</a:t>
            </a:r>
            <a:r>
              <a:rPr lang="de-DE" dirty="0" smtClean="0"/>
              <a:t> „</a:t>
            </a:r>
            <a:r>
              <a:rPr lang="de-DE" dirty="0" err="1" smtClean="0"/>
              <a:t>Exercise</a:t>
            </a:r>
            <a:r>
              <a:rPr lang="de-DE" dirty="0" smtClean="0"/>
              <a:t> 15“</a:t>
            </a:r>
          </a:p>
          <a:p>
            <a:pPr lvl="1"/>
            <a:r>
              <a:rPr lang="de-DE" dirty="0" smtClean="0"/>
              <a:t>but </a:t>
            </a:r>
            <a:r>
              <a:rPr lang="de-DE" dirty="0" err="1" smtClean="0"/>
              <a:t>if</a:t>
            </a:r>
            <a:r>
              <a:rPr lang="de-DE" dirty="0" smtClean="0"/>
              <a:t> </a:t>
            </a:r>
            <a:r>
              <a:rPr lang="de-DE" dirty="0" err="1" smtClean="0"/>
              <a:t>you</a:t>
            </a:r>
            <a:r>
              <a:rPr lang="de-DE" dirty="0" smtClean="0"/>
              <a:t> </a:t>
            </a:r>
            <a:r>
              <a:rPr lang="de-DE" dirty="0" err="1" smtClean="0"/>
              <a:t>want</a:t>
            </a:r>
            <a:r>
              <a:rPr lang="de-DE" dirty="0" smtClean="0"/>
              <a:t> </a:t>
            </a:r>
            <a:r>
              <a:rPr lang="de-DE" dirty="0" err="1" smtClean="0"/>
              <a:t>to</a:t>
            </a:r>
            <a:r>
              <a:rPr lang="de-DE" dirty="0" smtClean="0"/>
              <a:t> </a:t>
            </a:r>
            <a:r>
              <a:rPr lang="de-DE" dirty="0" err="1" smtClean="0"/>
              <a:t>show</a:t>
            </a:r>
            <a:r>
              <a:rPr lang="de-DE" dirty="0" smtClean="0"/>
              <a:t> </a:t>
            </a:r>
            <a:r>
              <a:rPr lang="de-DE" dirty="0" err="1" smtClean="0"/>
              <a:t>us</a:t>
            </a:r>
            <a:r>
              <a:rPr lang="de-DE" dirty="0" smtClean="0"/>
              <a:t> a </a:t>
            </a:r>
            <a:r>
              <a:rPr lang="de-DE" dirty="0" err="1" smtClean="0"/>
              <a:t>great</a:t>
            </a:r>
            <a:r>
              <a:rPr lang="de-DE" dirty="0" smtClean="0"/>
              <a:t> </a:t>
            </a:r>
            <a:r>
              <a:rPr lang="de-DE" dirty="0" err="1" smtClean="0"/>
              <a:t>game</a:t>
            </a:r>
            <a:r>
              <a:rPr lang="de-DE" dirty="0" smtClean="0"/>
              <a:t> </a:t>
            </a:r>
            <a:r>
              <a:rPr lang="de-DE" dirty="0" err="1" smtClean="0"/>
              <a:t>you</a:t>
            </a:r>
            <a:r>
              <a:rPr lang="de-DE" dirty="0" smtClean="0"/>
              <a:t> </a:t>
            </a:r>
            <a:r>
              <a:rPr lang="de-DE" dirty="0" err="1" smtClean="0"/>
              <a:t>made</a:t>
            </a:r>
            <a:r>
              <a:rPr lang="de-DE" dirty="0" smtClean="0"/>
              <a:t>, </a:t>
            </a:r>
            <a:r>
              <a:rPr lang="de-DE" dirty="0" err="1" smtClean="0"/>
              <a:t>feel</a:t>
            </a:r>
            <a:r>
              <a:rPr lang="de-DE" dirty="0" smtClean="0"/>
              <a:t> </a:t>
            </a:r>
            <a:r>
              <a:rPr lang="de-DE" dirty="0" err="1" smtClean="0"/>
              <a:t>free</a:t>
            </a:r>
            <a:r>
              <a:rPr lang="de-DE" dirty="0" smtClean="0"/>
              <a:t> </a:t>
            </a:r>
            <a:r>
              <a:rPr lang="de-DE" dirty="0" err="1" smtClean="0"/>
              <a:t>to</a:t>
            </a:r>
            <a:r>
              <a:rPr lang="de-DE" dirty="0" smtClean="0"/>
              <a:t> send </a:t>
            </a:r>
            <a:r>
              <a:rPr lang="de-DE" dirty="0" err="1" smtClean="0"/>
              <a:t>us</a:t>
            </a:r>
            <a:r>
              <a:rPr lang="de-DE" dirty="0" smtClean="0"/>
              <a:t> a link ;-)</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a:t>
            </a:r>
            <a:r>
              <a:rPr lang="de-DE" dirty="0" err="1" smtClean="0"/>
              <a:t>Exercise</a:t>
            </a:r>
            <a:r>
              <a:rPr lang="de-DE" dirty="0" smtClean="0"/>
              <a:t> 15“</a:t>
            </a:r>
            <a:endParaRPr lang="de-DE" dirty="0"/>
          </a:p>
        </p:txBody>
      </p:sp>
    </p:spTree>
    <p:extLst>
      <p:ext uri="{BB962C8B-B14F-4D97-AF65-F5344CB8AC3E}">
        <p14:creationId xmlns:p14="http://schemas.microsoft.com/office/powerpoint/2010/main" val="39366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5761335" cy="4968875"/>
          </a:xfrm>
        </p:spPr>
        <p:txBody>
          <a:bodyPr/>
          <a:lstStyle/>
          <a:p>
            <a:r>
              <a:rPr lang="de-DE" dirty="0" smtClean="0"/>
              <a:t>Source </a:t>
            </a:r>
            <a:r>
              <a:rPr lang="de-DE" dirty="0" err="1" smtClean="0"/>
              <a:t>code</a:t>
            </a:r>
            <a:r>
              <a:rPr lang="de-DE" dirty="0" smtClean="0"/>
              <a:t> </a:t>
            </a:r>
            <a:r>
              <a:rPr lang="de-DE" dirty="0" err="1" smtClean="0"/>
              <a:t>available</a:t>
            </a:r>
            <a:r>
              <a:rPr lang="de-DE" dirty="0" smtClean="0"/>
              <a:t> </a:t>
            </a:r>
            <a:r>
              <a:rPr lang="de-DE" dirty="0"/>
              <a:t>at </a:t>
            </a:r>
            <a:r>
              <a:rPr lang="de-DE" dirty="0">
                <a:hlinkClick r:id="rId2"/>
              </a:rPr>
              <a:t>https://</a:t>
            </a:r>
            <a:r>
              <a:rPr lang="de-DE" dirty="0" smtClean="0">
                <a:hlinkClick r:id="rId2"/>
              </a:rPr>
              <a:t>github.com/id-Software/DOOM</a:t>
            </a:r>
            <a:endParaRPr lang="de-DE" dirty="0" smtClean="0"/>
          </a:p>
          <a:p>
            <a:endParaRPr lang="de-DE" dirty="0" smtClean="0"/>
          </a:p>
          <a:p>
            <a:r>
              <a:rPr lang="de-DE" dirty="0" smtClean="0"/>
              <a:t>Basics</a:t>
            </a:r>
          </a:p>
          <a:p>
            <a:pPr lvl="1"/>
            <a:r>
              <a:rPr lang="de-DE" dirty="0" err="1" smtClean="0"/>
              <a:t>Characters</a:t>
            </a:r>
            <a:r>
              <a:rPr lang="de-DE" dirty="0" smtClean="0"/>
              <a:t> </a:t>
            </a:r>
            <a:r>
              <a:rPr lang="de-DE" dirty="0" err="1" smtClean="0"/>
              <a:t>displayed</a:t>
            </a:r>
            <a:r>
              <a:rPr lang="de-DE" dirty="0" smtClean="0"/>
              <a:t> </a:t>
            </a:r>
            <a:r>
              <a:rPr lang="de-DE" dirty="0" err="1" smtClean="0"/>
              <a:t>as</a:t>
            </a:r>
            <a:r>
              <a:rPr lang="de-DE" dirty="0" smtClean="0"/>
              <a:t> </a:t>
            </a:r>
            <a:r>
              <a:rPr lang="de-DE" dirty="0" err="1" smtClean="0"/>
              <a:t>sprites</a:t>
            </a:r>
            <a:r>
              <a:rPr lang="de-DE" dirty="0" smtClean="0"/>
              <a:t> </a:t>
            </a:r>
            <a:r>
              <a:rPr lang="de-DE" dirty="0" err="1" smtClean="0"/>
              <a:t>with</a:t>
            </a:r>
            <a:r>
              <a:rPr lang="de-DE" dirty="0" smtClean="0"/>
              <a:t> 8 </a:t>
            </a:r>
            <a:r>
              <a:rPr lang="de-DE" dirty="0" err="1" smtClean="0"/>
              <a:t>directions</a:t>
            </a:r>
            <a:endParaRPr lang="de-DE" dirty="0" smtClean="0"/>
          </a:p>
          <a:p>
            <a:pPr lvl="1"/>
            <a:endParaRPr lang="de-DE" dirty="0" smtClean="0"/>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AI </a:t>
            </a:r>
            <a:r>
              <a:rPr lang="de-DE" dirty="0" err="1" smtClean="0"/>
              <a:t>Recap</a:t>
            </a:r>
            <a:r>
              <a:rPr lang="de-DE" dirty="0" smtClean="0"/>
              <a:t>: </a:t>
            </a:r>
            <a:r>
              <a:rPr lang="de-DE" dirty="0" err="1" smtClean="0"/>
              <a:t>Doom</a:t>
            </a:r>
            <a:r>
              <a:rPr lang="de-DE" dirty="0" smtClean="0"/>
              <a:t> (1993)</a:t>
            </a:r>
            <a:endParaRPr lang="de-DE" dirty="0"/>
          </a:p>
        </p:txBody>
      </p:sp>
      <p:pic>
        <p:nvPicPr>
          <p:cNvPr id="3074" name="Picture 2" descr="http://a.fsdn.com/con/app/proj/mochadoom/screenshots/33137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7906" y="1556792"/>
            <a:ext cx="264989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doomlegends.com/emporium/tutorials/spangl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933056"/>
            <a:ext cx="2699040"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17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Thank</a:t>
            </a:r>
            <a:r>
              <a:rPr lang="de-DE" dirty="0" smtClean="0"/>
              <a:t> </a:t>
            </a:r>
            <a:r>
              <a:rPr lang="de-DE" dirty="0" err="1" smtClean="0"/>
              <a:t>you</a:t>
            </a:r>
            <a:r>
              <a:rPr lang="de-DE" dirty="0" smtClean="0"/>
              <a:t>!</a:t>
            </a:r>
            <a:endParaRPr lang="de-DE" dirty="0"/>
          </a:p>
        </p:txBody>
      </p:sp>
      <p:pic>
        <p:nvPicPr>
          <p:cNvPr id="7170" name="Picture 2" descr="http://www.toogoodcriticalfriend.co.uk/wp-content/uploads/2014/06/cv_57_74244811041572208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04465"/>
            <a:ext cx="6336704" cy="489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583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3" descr="fragezeichen"/>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4643438" y="1457325"/>
            <a:ext cx="4321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2" name="Fußzeilenplatzhalter 3"/>
          <p:cNvSpPr>
            <a:spLocks noGrp="1"/>
          </p:cNvSpPr>
          <p:nvPr>
            <p:ph type="ftr" sz="quarter" idx="10"/>
          </p:nvPr>
        </p:nvSpPr>
        <p:spPr>
          <a:noFill/>
        </p:spPr>
        <p:txBody>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eaLnBrk="1" hangingPunct="1"/>
            <a:endParaRPr lang="en-US" smtClean="0">
              <a:solidFill>
                <a:srgbClr val="B5B5B5"/>
              </a:solidFill>
            </a:endParaRPr>
          </a:p>
          <a:p>
            <a:pPr eaLnBrk="1" hangingPunct="1"/>
            <a:endParaRPr lang="en-US" smtClean="0">
              <a:solidFill>
                <a:srgbClr val="B5B5B5"/>
              </a:solidFill>
            </a:endParaRPr>
          </a:p>
        </p:txBody>
      </p:sp>
      <p:sp>
        <p:nvSpPr>
          <p:cNvPr id="5124" name="Rectangle 2"/>
          <p:cNvSpPr>
            <a:spLocks noGrp="1" noChangeArrowheads="1"/>
          </p:cNvSpPr>
          <p:nvPr>
            <p:ph type="title"/>
          </p:nvPr>
        </p:nvSpPr>
        <p:spPr>
          <a:xfrm>
            <a:off x="358775" y="488950"/>
            <a:ext cx="6877050" cy="838200"/>
          </a:xfrm>
        </p:spPr>
        <p:txBody>
          <a:bodyPr/>
          <a:lstStyle/>
          <a:p>
            <a:pPr eaLnBrk="1" hangingPunct="1"/>
            <a:r>
              <a:rPr lang="en-US" smtClean="0"/>
              <a:t>Questions &amp; Contact</a:t>
            </a:r>
          </a:p>
        </p:txBody>
      </p:sp>
      <p:pic>
        <p:nvPicPr>
          <p:cNvPr id="1027" name="Picture 3" descr="F:\Dropbox\Dropbox\Projekte\ECGBL\Camera_Ready\Florian_Mehm.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83568" y="1556792"/>
            <a:ext cx="1769259"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bwMode="auto">
          <a:xfrm>
            <a:off x="2771800" y="1556792"/>
            <a:ext cx="1656184" cy="2664296"/>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RK</a:t>
            </a:r>
          </a:p>
        </p:txBody>
      </p:sp>
      <p:pic>
        <p:nvPicPr>
          <p:cNvPr id="8" name="Grafik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771800" y="1556792"/>
            <a:ext cx="1777200" cy="2664296"/>
          </a:xfrm>
          <a:prstGeom prst="rect">
            <a:avLst/>
          </a:prstGeom>
        </p:spPr>
      </p:pic>
      <p:sp>
        <p:nvSpPr>
          <p:cNvPr id="5" name="Textfeld 4"/>
          <p:cNvSpPr txBox="1"/>
          <p:nvPr/>
        </p:nvSpPr>
        <p:spPr>
          <a:xfrm>
            <a:off x="395536" y="4509120"/>
            <a:ext cx="4304383" cy="349968"/>
          </a:xfrm>
          <a:prstGeom prst="rect">
            <a:avLst/>
          </a:prstGeom>
          <a:noFill/>
        </p:spPr>
        <p:txBody>
          <a:bodyPr wrap="none" rtlCol="0">
            <a:spAutoFit/>
          </a:bodyPr>
          <a:lstStyle/>
          <a:p>
            <a:r>
              <a:rPr lang="de-DE" dirty="0" smtClean="0">
                <a:solidFill>
                  <a:schemeClr val="tx1"/>
                </a:solidFill>
              </a:rPr>
              <a:t>game-technology@kom.tu-darmstadt.de</a:t>
            </a:r>
            <a:endParaRPr lang="de-DE" dirty="0">
              <a:solidFill>
                <a:schemeClr val="tx1"/>
              </a:solidFill>
            </a:endParaRPr>
          </a:p>
        </p:txBody>
      </p:sp>
    </p:spTree>
    <p:extLst>
      <p:ext uri="{BB962C8B-B14F-4D97-AF65-F5344CB8AC3E}">
        <p14:creationId xmlns:p14="http://schemas.microsoft.com/office/powerpoint/2010/main" val="2569148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Movement </a:t>
            </a:r>
            <a:r>
              <a:rPr lang="de-DE" dirty="0" smtClean="0">
                <a:sym typeface="Wingdings" panose="05000000000000000000" pitchFamily="2" charset="2"/>
              </a:rPr>
              <a:t> </a:t>
            </a:r>
            <a:r>
              <a:rPr lang="de-DE" dirty="0" err="1" smtClean="0">
                <a:sym typeface="Wingdings" panose="05000000000000000000" pitchFamily="2" charset="2"/>
              </a:rPr>
              <a:t>Kinematic</a:t>
            </a:r>
            <a:endParaRPr lang="de-DE" dirty="0" smtClean="0"/>
          </a:p>
          <a:p>
            <a:endParaRPr lang="de-DE" dirty="0" smtClean="0"/>
          </a:p>
          <a:p>
            <a:r>
              <a:rPr lang="de-DE" dirty="0" smtClean="0"/>
              <a:t>Basic </a:t>
            </a:r>
            <a:r>
              <a:rPr lang="de-DE" dirty="0" err="1" smtClean="0"/>
              <a:t>moving</a:t>
            </a:r>
            <a:endParaRPr lang="de-DE" dirty="0" smtClean="0"/>
          </a:p>
          <a:p>
            <a:pPr lvl="1"/>
            <a:r>
              <a:rPr lang="de-DE" dirty="0" err="1" smtClean="0"/>
              <a:t>Character</a:t>
            </a:r>
            <a:r>
              <a:rPr lang="de-DE" dirty="0" smtClean="0"/>
              <a:t> </a:t>
            </a:r>
            <a:r>
              <a:rPr lang="de-DE" dirty="0" err="1" smtClean="0"/>
              <a:t>is</a:t>
            </a:r>
            <a:r>
              <a:rPr lang="de-DE" dirty="0" smtClean="0"/>
              <a:t> </a:t>
            </a:r>
            <a:r>
              <a:rPr lang="de-DE" dirty="0" err="1" smtClean="0"/>
              <a:t>given</a:t>
            </a:r>
            <a:r>
              <a:rPr lang="de-DE" dirty="0" smtClean="0"/>
              <a:t> a </a:t>
            </a:r>
            <a:r>
              <a:rPr lang="de-DE" dirty="0" err="1" smtClean="0"/>
              <a:t>move</a:t>
            </a:r>
            <a:r>
              <a:rPr lang="de-DE" dirty="0" smtClean="0"/>
              <a:t> </a:t>
            </a:r>
            <a:r>
              <a:rPr lang="de-DE" dirty="0" err="1" smtClean="0"/>
              <a:t>direction</a:t>
            </a:r>
            <a:r>
              <a:rPr lang="de-DE" dirty="0" smtClean="0"/>
              <a:t> </a:t>
            </a:r>
            <a:r>
              <a:rPr lang="de-DE" dirty="0" err="1" smtClean="0"/>
              <a:t>and</a:t>
            </a:r>
            <a:r>
              <a:rPr lang="de-DE" dirty="0" smtClean="0"/>
              <a:t> a </a:t>
            </a:r>
            <a:r>
              <a:rPr lang="de-DE" dirty="0" err="1" smtClean="0"/>
              <a:t>speed</a:t>
            </a:r>
            <a:endParaRPr lang="de-DE" dirty="0" smtClean="0"/>
          </a:p>
          <a:p>
            <a:pPr lvl="1"/>
            <a:r>
              <a:rPr lang="de-DE" dirty="0" err="1" smtClean="0"/>
              <a:t>If</a:t>
            </a:r>
            <a:r>
              <a:rPr lang="de-DE" dirty="0" smtClean="0"/>
              <a:t> valid (</a:t>
            </a:r>
            <a:r>
              <a:rPr lang="de-DE" dirty="0" err="1" smtClean="0"/>
              <a:t>no</a:t>
            </a:r>
            <a:r>
              <a:rPr lang="de-DE" dirty="0" smtClean="0"/>
              <a:t> wall, </a:t>
            </a:r>
            <a:r>
              <a:rPr lang="de-DE" dirty="0" err="1" smtClean="0"/>
              <a:t>no</a:t>
            </a:r>
            <a:r>
              <a:rPr lang="de-DE" dirty="0" smtClean="0"/>
              <a:t> </a:t>
            </a:r>
            <a:r>
              <a:rPr lang="de-DE" dirty="0" err="1" smtClean="0"/>
              <a:t>falling</a:t>
            </a:r>
            <a:r>
              <a:rPr lang="de-DE" dirty="0" smtClean="0"/>
              <a:t>, …) </a:t>
            </a:r>
            <a:r>
              <a:rPr lang="de-DE" dirty="0" err="1" smtClean="0"/>
              <a:t>character</a:t>
            </a:r>
            <a:r>
              <a:rPr lang="de-DE" dirty="0" smtClean="0"/>
              <a:t> </a:t>
            </a:r>
            <a:r>
              <a:rPr lang="de-DE" dirty="0" err="1" smtClean="0"/>
              <a:t>is</a:t>
            </a:r>
            <a:r>
              <a:rPr lang="de-DE" dirty="0" smtClean="0"/>
              <a:t> </a:t>
            </a:r>
            <a:r>
              <a:rPr lang="de-DE" dirty="0" err="1" smtClean="0"/>
              <a:t>moved</a:t>
            </a:r>
            <a:endParaRPr lang="de-DE" dirty="0" smtClean="0"/>
          </a:p>
          <a:p>
            <a:pPr lvl="1"/>
            <a:r>
              <a:rPr lang="de-DE" dirty="0" err="1" smtClean="0"/>
              <a:t>If</a:t>
            </a:r>
            <a:r>
              <a:rPr lang="de-DE" dirty="0" smtClean="0"/>
              <a:t> </a:t>
            </a:r>
            <a:r>
              <a:rPr lang="de-DE" dirty="0" err="1" smtClean="0"/>
              <a:t>bumps</a:t>
            </a:r>
            <a:r>
              <a:rPr lang="de-DE" dirty="0" smtClean="0"/>
              <a:t> </a:t>
            </a:r>
            <a:r>
              <a:rPr lang="de-DE" dirty="0" err="1" smtClean="0"/>
              <a:t>into</a:t>
            </a:r>
            <a:r>
              <a:rPr lang="de-DE" dirty="0" smtClean="0"/>
              <a:t> an </a:t>
            </a:r>
            <a:r>
              <a:rPr lang="de-DE" dirty="0" err="1" smtClean="0"/>
              <a:t>openable</a:t>
            </a:r>
            <a:r>
              <a:rPr lang="de-DE" dirty="0" smtClean="0"/>
              <a:t> </a:t>
            </a:r>
            <a:r>
              <a:rPr lang="de-DE" dirty="0" err="1" smtClean="0"/>
              <a:t>door</a:t>
            </a:r>
            <a:r>
              <a:rPr lang="de-DE" dirty="0" smtClean="0"/>
              <a:t>, </a:t>
            </a:r>
            <a:r>
              <a:rPr lang="de-DE" dirty="0" err="1" smtClean="0"/>
              <a:t>game</a:t>
            </a:r>
            <a:r>
              <a:rPr lang="de-DE" dirty="0" smtClean="0"/>
              <a:t> </a:t>
            </a:r>
            <a:r>
              <a:rPr lang="de-DE" dirty="0" err="1" smtClean="0"/>
              <a:t>opens</a:t>
            </a:r>
            <a:r>
              <a:rPr lang="de-DE" dirty="0" smtClean="0"/>
              <a:t> </a:t>
            </a:r>
            <a:r>
              <a:rPr lang="de-DE" dirty="0" err="1" smtClean="0"/>
              <a:t>it</a:t>
            </a:r>
            <a:endParaRPr lang="de-DE" dirty="0" smtClean="0"/>
          </a:p>
          <a:p>
            <a:pPr lvl="1"/>
            <a:r>
              <a:rPr lang="de-DE" dirty="0" err="1" smtClean="0"/>
              <a:t>Facing</a:t>
            </a:r>
            <a:r>
              <a:rPr lang="de-DE" dirty="0" smtClean="0"/>
              <a:t> </a:t>
            </a:r>
            <a:r>
              <a:rPr lang="de-DE" dirty="0" err="1" smtClean="0"/>
              <a:t>the</a:t>
            </a:r>
            <a:r>
              <a:rPr lang="de-DE" dirty="0" smtClean="0"/>
              <a:t> </a:t>
            </a:r>
            <a:r>
              <a:rPr lang="de-DE" dirty="0" err="1" smtClean="0"/>
              <a:t>move</a:t>
            </a:r>
            <a:r>
              <a:rPr lang="de-DE" dirty="0" smtClean="0"/>
              <a:t> </a:t>
            </a:r>
            <a:r>
              <a:rPr lang="de-DE" dirty="0" err="1" smtClean="0"/>
              <a:t>direction</a:t>
            </a:r>
            <a:r>
              <a:rPr lang="de-DE" dirty="0" smtClean="0"/>
              <a:t>: </a:t>
            </a:r>
            <a:r>
              <a:rPr lang="de-DE" dirty="0" err="1" smtClean="0"/>
              <a:t>adjusted</a:t>
            </a:r>
            <a:r>
              <a:rPr lang="de-DE" dirty="0" smtClean="0"/>
              <a:t> in 90 </a:t>
            </a:r>
            <a:r>
              <a:rPr lang="de-DE" dirty="0" err="1" smtClean="0"/>
              <a:t>degree</a:t>
            </a:r>
            <a:r>
              <a:rPr lang="de-DE" dirty="0" smtClean="0"/>
              <a:t> </a:t>
            </a:r>
            <a:r>
              <a:rPr lang="de-DE" dirty="0" err="1" smtClean="0"/>
              <a:t>steps</a:t>
            </a:r>
            <a:endParaRPr lang="de-DE" dirty="0" smtClean="0"/>
          </a:p>
          <a:p>
            <a:pPr lvl="1"/>
            <a:endParaRPr lang="de-DE" dirty="0"/>
          </a:p>
          <a:p>
            <a:r>
              <a:rPr lang="de-DE" dirty="0" err="1" smtClean="0"/>
              <a:t>Chasing</a:t>
            </a:r>
            <a:endParaRPr lang="de-DE" dirty="0" smtClean="0"/>
          </a:p>
          <a:p>
            <a:pPr lvl="1"/>
            <a:r>
              <a:rPr lang="de-DE" dirty="0" smtClean="0"/>
              <a:t>Find a </a:t>
            </a:r>
            <a:r>
              <a:rPr lang="de-DE" dirty="0" err="1" smtClean="0"/>
              <a:t>chase</a:t>
            </a:r>
            <a:r>
              <a:rPr lang="de-DE" dirty="0" smtClean="0"/>
              <a:t> </a:t>
            </a:r>
            <a:r>
              <a:rPr lang="de-DE" dirty="0" err="1" smtClean="0"/>
              <a:t>direction</a:t>
            </a:r>
            <a:endParaRPr lang="de-DE" dirty="0" smtClean="0"/>
          </a:p>
          <a:p>
            <a:pPr lvl="1"/>
            <a:r>
              <a:rPr lang="de-DE" dirty="0" err="1" smtClean="0"/>
              <a:t>Followed</a:t>
            </a:r>
            <a:r>
              <a:rPr lang="de-DE" dirty="0" smtClean="0"/>
              <a:t> </a:t>
            </a:r>
            <a:r>
              <a:rPr lang="de-DE" dirty="0" err="1" smtClean="0"/>
              <a:t>for</a:t>
            </a:r>
            <a:r>
              <a:rPr lang="de-DE" dirty="0" smtClean="0"/>
              <a:t> a </a:t>
            </a:r>
            <a:r>
              <a:rPr lang="de-DE" dirty="0" err="1" smtClean="0"/>
              <a:t>fixed</a:t>
            </a:r>
            <a:r>
              <a:rPr lang="de-DE" dirty="0" smtClean="0"/>
              <a:t> </a:t>
            </a:r>
            <a:r>
              <a:rPr lang="de-DE" dirty="0" err="1" smtClean="0"/>
              <a:t>number</a:t>
            </a:r>
            <a:r>
              <a:rPr lang="de-DE" dirty="0" smtClean="0"/>
              <a:t> </a:t>
            </a:r>
            <a:r>
              <a:rPr lang="de-DE" dirty="0" err="1" smtClean="0"/>
              <a:t>of</a:t>
            </a:r>
            <a:r>
              <a:rPr lang="de-DE" dirty="0" smtClean="0"/>
              <a:t> </a:t>
            </a:r>
            <a:r>
              <a:rPr lang="de-DE" dirty="0" err="1" smtClean="0"/>
              <a:t>frames</a:t>
            </a:r>
            <a:r>
              <a:rPr lang="de-DE" dirty="0" smtClean="0"/>
              <a:t> (</a:t>
            </a:r>
            <a:r>
              <a:rPr lang="de-DE" dirty="0" err="1" smtClean="0"/>
              <a:t>movecount</a:t>
            </a:r>
            <a:r>
              <a:rPr lang="de-DE" dirty="0" smtClean="0"/>
              <a:t>), </a:t>
            </a:r>
            <a:r>
              <a:rPr lang="de-DE" dirty="0" err="1" smtClean="0"/>
              <a:t>then</a:t>
            </a:r>
            <a:r>
              <a:rPr lang="de-DE" dirty="0" smtClean="0"/>
              <a:t> </a:t>
            </a:r>
            <a:r>
              <a:rPr lang="de-DE" dirty="0" err="1" smtClean="0"/>
              <a:t>re-evaluated</a:t>
            </a:r>
            <a:endParaRPr lang="de-DE" dirty="0" smtClean="0"/>
          </a:p>
          <a:p>
            <a:pPr lvl="2"/>
            <a:r>
              <a:rPr lang="de-DE" dirty="0" err="1" smtClean="0"/>
              <a:t>Direct</a:t>
            </a:r>
            <a:r>
              <a:rPr lang="de-DE" dirty="0" smtClean="0"/>
              <a:t> </a:t>
            </a:r>
            <a:r>
              <a:rPr lang="de-DE" dirty="0" err="1" smtClean="0"/>
              <a:t>path</a:t>
            </a:r>
            <a:r>
              <a:rPr lang="de-DE" dirty="0" smtClean="0"/>
              <a:t> </a:t>
            </a:r>
            <a:r>
              <a:rPr lang="de-DE" dirty="0" err="1" smtClean="0"/>
              <a:t>if</a:t>
            </a:r>
            <a:r>
              <a:rPr lang="de-DE" dirty="0" smtClean="0"/>
              <a:t> </a:t>
            </a:r>
            <a:r>
              <a:rPr lang="de-DE" dirty="0" err="1" smtClean="0"/>
              <a:t>available</a:t>
            </a:r>
            <a:endParaRPr lang="de-DE" dirty="0" smtClean="0"/>
          </a:p>
          <a:p>
            <a:pPr lvl="2"/>
            <a:r>
              <a:rPr lang="de-DE" dirty="0" err="1" smtClean="0"/>
              <a:t>If</a:t>
            </a:r>
            <a:r>
              <a:rPr lang="de-DE" dirty="0" smtClean="0"/>
              <a:t> </a:t>
            </a:r>
            <a:r>
              <a:rPr lang="de-DE" dirty="0" err="1" smtClean="0"/>
              <a:t>no</a:t>
            </a:r>
            <a:r>
              <a:rPr lang="de-DE" dirty="0" smtClean="0"/>
              <a:t> </a:t>
            </a:r>
            <a:r>
              <a:rPr lang="de-DE" dirty="0" err="1" smtClean="0"/>
              <a:t>direct</a:t>
            </a:r>
            <a:r>
              <a:rPr lang="de-DE" dirty="0" smtClean="0"/>
              <a:t> </a:t>
            </a:r>
            <a:r>
              <a:rPr lang="de-DE" dirty="0" err="1" smtClean="0"/>
              <a:t>path</a:t>
            </a:r>
            <a:r>
              <a:rPr lang="de-DE" dirty="0" smtClean="0"/>
              <a:t>, </a:t>
            </a:r>
            <a:r>
              <a:rPr lang="de-DE" dirty="0" err="1" smtClean="0"/>
              <a:t>try</a:t>
            </a:r>
            <a:r>
              <a:rPr lang="de-DE" dirty="0" smtClean="0"/>
              <a:t> </a:t>
            </a:r>
            <a:r>
              <a:rPr lang="de-DE" dirty="0" err="1" smtClean="0"/>
              <a:t>random</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AI </a:t>
            </a:r>
            <a:r>
              <a:rPr lang="de-DE" dirty="0" err="1" smtClean="0"/>
              <a:t>Recap</a:t>
            </a:r>
            <a:r>
              <a:rPr lang="de-DE" dirty="0" smtClean="0"/>
              <a:t>: </a:t>
            </a:r>
            <a:r>
              <a:rPr lang="de-DE" dirty="0" err="1" smtClean="0"/>
              <a:t>Doom</a:t>
            </a:r>
            <a:r>
              <a:rPr lang="de-DE" dirty="0" smtClean="0"/>
              <a:t> (1993)</a:t>
            </a:r>
            <a:endParaRPr lang="de-DE" dirty="0"/>
          </a:p>
        </p:txBody>
      </p:sp>
    </p:spTree>
    <p:extLst>
      <p:ext uri="{BB962C8B-B14F-4D97-AF65-F5344CB8AC3E}">
        <p14:creationId xmlns:p14="http://schemas.microsoft.com/office/powerpoint/2010/main" val="404141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Pathfinding</a:t>
            </a:r>
            <a:endParaRPr lang="de-DE" dirty="0" smtClean="0"/>
          </a:p>
          <a:p>
            <a:pPr lvl="1"/>
            <a:r>
              <a:rPr lang="de-DE" dirty="0" smtClean="0"/>
              <a:t>Nada</a:t>
            </a:r>
          </a:p>
          <a:p>
            <a:pPr lvl="1"/>
            <a:r>
              <a:rPr lang="de-DE" dirty="0" smtClean="0"/>
              <a:t>Not </a:t>
            </a:r>
            <a:r>
              <a:rPr lang="de-DE" dirty="0" err="1" smtClean="0"/>
              <a:t>implemented</a:t>
            </a:r>
            <a:r>
              <a:rPr lang="de-DE" dirty="0" smtClean="0"/>
              <a:t> </a:t>
            </a:r>
            <a:r>
              <a:rPr lang="de-DE" dirty="0" err="1" smtClean="0"/>
              <a:t>until</a:t>
            </a:r>
            <a:r>
              <a:rPr lang="de-DE" dirty="0" smtClean="0"/>
              <a:t> Quake 3?</a:t>
            </a:r>
          </a:p>
          <a:p>
            <a:pPr lvl="1"/>
            <a:endParaRPr lang="de-DE" dirty="0"/>
          </a:p>
          <a:p>
            <a:r>
              <a:rPr lang="de-DE" dirty="0" err="1" smtClean="0"/>
              <a:t>Decision</a:t>
            </a:r>
            <a:r>
              <a:rPr lang="de-DE" dirty="0" smtClean="0"/>
              <a:t> Making</a:t>
            </a:r>
          </a:p>
          <a:p>
            <a:pPr lvl="1"/>
            <a:r>
              <a:rPr lang="de-DE" dirty="0" smtClean="0"/>
              <a:t>Finite State </a:t>
            </a:r>
            <a:r>
              <a:rPr lang="de-DE" dirty="0" err="1" smtClean="0"/>
              <a:t>Machine</a:t>
            </a:r>
            <a:endParaRPr lang="de-DE" dirty="0" smtClean="0"/>
          </a:p>
          <a:p>
            <a:pPr lvl="1"/>
            <a:r>
              <a:rPr lang="de-DE" dirty="0" smtClean="0"/>
              <a:t>Also </a:t>
            </a:r>
            <a:r>
              <a:rPr lang="de-DE" dirty="0" err="1" smtClean="0"/>
              <a:t>combined</a:t>
            </a:r>
            <a:r>
              <a:rPr lang="de-DE" dirty="0" smtClean="0"/>
              <a:t> </a:t>
            </a:r>
            <a:r>
              <a:rPr lang="de-DE" dirty="0" err="1" smtClean="0"/>
              <a:t>with</a:t>
            </a:r>
            <a:r>
              <a:rPr lang="de-DE" dirty="0" smtClean="0"/>
              <a:t> </a:t>
            </a:r>
            <a:r>
              <a:rPr lang="de-DE" dirty="0" err="1" smtClean="0"/>
              <a:t>the</a:t>
            </a:r>
            <a:r>
              <a:rPr lang="de-DE" dirty="0" smtClean="0"/>
              <a:t> </a:t>
            </a:r>
            <a:r>
              <a:rPr lang="de-DE" dirty="0" err="1" smtClean="0"/>
              <a:t>animation</a:t>
            </a:r>
            <a:r>
              <a:rPr lang="de-DE" dirty="0" smtClean="0"/>
              <a:t> </a:t>
            </a:r>
            <a:r>
              <a:rPr lang="de-DE" dirty="0" err="1" smtClean="0"/>
              <a:t>sprite</a:t>
            </a:r>
            <a:r>
              <a:rPr lang="de-DE" dirty="0" smtClean="0"/>
              <a:t> </a:t>
            </a:r>
            <a:r>
              <a:rPr lang="de-DE" dirty="0" err="1" smtClean="0"/>
              <a:t>handling</a:t>
            </a:r>
            <a:endParaRPr lang="de-DE" dirty="0" smtClean="0"/>
          </a:p>
          <a:p>
            <a:pPr lvl="1"/>
            <a:r>
              <a:rPr lang="de-DE" dirty="0" smtClean="0"/>
              <a:t>Callback </a:t>
            </a:r>
            <a:r>
              <a:rPr lang="de-DE" dirty="0" err="1" smtClean="0"/>
              <a:t>to</a:t>
            </a:r>
            <a:r>
              <a:rPr lang="de-DE" dirty="0" smtClean="0"/>
              <a:t> A_XYZ </a:t>
            </a:r>
            <a:r>
              <a:rPr lang="de-DE" dirty="0" err="1" smtClean="0"/>
              <a:t>functions</a:t>
            </a:r>
            <a:r>
              <a:rPr lang="de-DE" dirty="0" smtClean="0"/>
              <a:t> </a:t>
            </a:r>
            <a:r>
              <a:rPr lang="de-DE" dirty="0" err="1" smtClean="0"/>
              <a:t>for</a:t>
            </a:r>
            <a:r>
              <a:rPr lang="de-DE" dirty="0" smtClean="0"/>
              <a:t> </a:t>
            </a:r>
            <a:r>
              <a:rPr lang="de-DE" dirty="0" err="1" smtClean="0"/>
              <a:t>actions</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a:t>AI </a:t>
            </a:r>
            <a:r>
              <a:rPr lang="de-DE" dirty="0" err="1"/>
              <a:t>Recap</a:t>
            </a:r>
            <a:r>
              <a:rPr lang="de-DE" dirty="0"/>
              <a:t>: </a:t>
            </a:r>
            <a:r>
              <a:rPr lang="de-DE" dirty="0" err="1"/>
              <a:t>Doom</a:t>
            </a:r>
            <a:r>
              <a:rPr lang="de-DE" dirty="0"/>
              <a:t> (1993)</a:t>
            </a:r>
          </a:p>
        </p:txBody>
      </p:sp>
      <p:sp>
        <p:nvSpPr>
          <p:cNvPr id="7" name="Rechteck 6"/>
          <p:cNvSpPr/>
          <p:nvPr/>
        </p:nvSpPr>
        <p:spPr>
          <a:xfrm>
            <a:off x="6084168" y="1556792"/>
            <a:ext cx="2808312" cy="2668679"/>
          </a:xfrm>
          <a:prstGeom prst="rect">
            <a:avLst/>
          </a:prstGeom>
        </p:spPr>
        <p:txBody>
          <a:bodyPr wrap="square">
            <a:spAutoFit/>
          </a:bodyPr>
          <a:lstStyle/>
          <a:p>
            <a:pPr algn="l"/>
            <a:r>
              <a:rPr lang="de-DE" dirty="0" err="1">
                <a:solidFill>
                  <a:schemeClr val="tx1"/>
                </a:solidFill>
              </a:rPr>
              <a:t>typedef</a:t>
            </a:r>
            <a:r>
              <a:rPr lang="de-DE" dirty="0">
                <a:solidFill>
                  <a:schemeClr val="tx1"/>
                </a:solidFill>
              </a:rPr>
              <a:t> </a:t>
            </a:r>
            <a:r>
              <a:rPr lang="de-DE" dirty="0" err="1">
                <a:solidFill>
                  <a:schemeClr val="tx1"/>
                </a:solidFill>
              </a:rPr>
              <a:t>struct</a:t>
            </a:r>
            <a:endParaRPr lang="de-DE" dirty="0">
              <a:solidFill>
                <a:schemeClr val="tx1"/>
              </a:solidFill>
            </a:endParaRPr>
          </a:p>
          <a:p>
            <a:pPr algn="l"/>
            <a:r>
              <a:rPr lang="de-DE" dirty="0">
                <a:solidFill>
                  <a:schemeClr val="tx1"/>
                </a:solidFill>
              </a:rPr>
              <a:t>{</a:t>
            </a:r>
          </a:p>
          <a:p>
            <a:pPr algn="l"/>
            <a:r>
              <a:rPr lang="de-DE" dirty="0">
                <a:solidFill>
                  <a:schemeClr val="tx1"/>
                </a:solidFill>
              </a:rPr>
              <a:t>  </a:t>
            </a:r>
            <a:r>
              <a:rPr lang="de-DE" dirty="0" err="1">
                <a:solidFill>
                  <a:schemeClr val="tx1"/>
                </a:solidFill>
              </a:rPr>
              <a:t>spritenum_tsprite</a:t>
            </a:r>
            <a:r>
              <a:rPr lang="de-DE" dirty="0">
                <a:solidFill>
                  <a:schemeClr val="tx1"/>
                </a:solidFill>
              </a:rPr>
              <a:t>;</a:t>
            </a:r>
          </a:p>
          <a:p>
            <a:pPr algn="l"/>
            <a:r>
              <a:rPr lang="de-DE" dirty="0">
                <a:solidFill>
                  <a:schemeClr val="tx1"/>
                </a:solidFill>
              </a:rPr>
              <a:t>  </a:t>
            </a:r>
            <a:r>
              <a:rPr lang="de-DE" dirty="0" err="1">
                <a:solidFill>
                  <a:schemeClr val="tx1"/>
                </a:solidFill>
              </a:rPr>
              <a:t>longframe</a:t>
            </a:r>
            <a:r>
              <a:rPr lang="de-DE" dirty="0">
                <a:solidFill>
                  <a:schemeClr val="tx1"/>
                </a:solidFill>
              </a:rPr>
              <a:t>;</a:t>
            </a:r>
          </a:p>
          <a:p>
            <a:pPr algn="l"/>
            <a:r>
              <a:rPr lang="de-DE" dirty="0">
                <a:solidFill>
                  <a:schemeClr val="tx1"/>
                </a:solidFill>
              </a:rPr>
              <a:t>  </a:t>
            </a:r>
            <a:r>
              <a:rPr lang="de-DE" dirty="0" err="1">
                <a:solidFill>
                  <a:schemeClr val="tx1"/>
                </a:solidFill>
              </a:rPr>
              <a:t>longtics</a:t>
            </a:r>
            <a:r>
              <a:rPr lang="de-DE" dirty="0">
                <a:solidFill>
                  <a:schemeClr val="tx1"/>
                </a:solidFill>
              </a:rPr>
              <a:t>;</a:t>
            </a:r>
          </a:p>
          <a:p>
            <a:pPr algn="l"/>
            <a:r>
              <a:rPr lang="de-DE" dirty="0">
                <a:solidFill>
                  <a:schemeClr val="tx1"/>
                </a:solidFill>
              </a:rPr>
              <a:t>  // </a:t>
            </a:r>
            <a:r>
              <a:rPr lang="de-DE" dirty="0" err="1">
                <a:solidFill>
                  <a:schemeClr val="tx1"/>
                </a:solidFill>
              </a:rPr>
              <a:t>void</a:t>
            </a:r>
            <a:r>
              <a:rPr lang="de-DE" dirty="0">
                <a:solidFill>
                  <a:schemeClr val="tx1"/>
                </a:solidFill>
              </a:rPr>
              <a:t>(*</a:t>
            </a:r>
            <a:r>
              <a:rPr lang="de-DE" dirty="0" err="1">
                <a:solidFill>
                  <a:schemeClr val="tx1"/>
                </a:solidFill>
              </a:rPr>
              <a:t>action</a:t>
            </a:r>
            <a:r>
              <a:rPr lang="de-DE" dirty="0">
                <a:solidFill>
                  <a:schemeClr val="tx1"/>
                </a:solidFill>
              </a:rPr>
              <a:t>) ();</a:t>
            </a:r>
          </a:p>
          <a:p>
            <a:pPr algn="l"/>
            <a:r>
              <a:rPr lang="de-DE" dirty="0">
                <a:solidFill>
                  <a:schemeClr val="tx1"/>
                </a:solidFill>
              </a:rPr>
              <a:t>  </a:t>
            </a:r>
            <a:r>
              <a:rPr lang="de-DE" dirty="0" err="1">
                <a:solidFill>
                  <a:schemeClr val="tx1"/>
                </a:solidFill>
              </a:rPr>
              <a:t>actionf_taction</a:t>
            </a:r>
            <a:r>
              <a:rPr lang="de-DE" dirty="0">
                <a:solidFill>
                  <a:schemeClr val="tx1"/>
                </a:solidFill>
              </a:rPr>
              <a:t>;</a:t>
            </a:r>
          </a:p>
          <a:p>
            <a:pPr algn="l"/>
            <a:r>
              <a:rPr lang="de-DE" dirty="0">
                <a:solidFill>
                  <a:schemeClr val="tx1"/>
                </a:solidFill>
              </a:rPr>
              <a:t>  </a:t>
            </a:r>
            <a:r>
              <a:rPr lang="de-DE" dirty="0" err="1">
                <a:solidFill>
                  <a:schemeClr val="tx1"/>
                </a:solidFill>
              </a:rPr>
              <a:t>statenum_tnextstate</a:t>
            </a:r>
            <a:r>
              <a:rPr lang="de-DE" dirty="0">
                <a:solidFill>
                  <a:schemeClr val="tx1"/>
                </a:solidFill>
              </a:rPr>
              <a:t>;</a:t>
            </a:r>
          </a:p>
          <a:p>
            <a:pPr algn="l"/>
            <a:r>
              <a:rPr lang="de-DE" dirty="0">
                <a:solidFill>
                  <a:schemeClr val="tx1"/>
                </a:solidFill>
              </a:rPr>
              <a:t>  longmisc1, misc2;</a:t>
            </a:r>
          </a:p>
          <a:p>
            <a:pPr algn="l"/>
            <a:r>
              <a:rPr lang="de-DE" dirty="0">
                <a:solidFill>
                  <a:schemeClr val="tx1"/>
                </a:solidFill>
              </a:rPr>
              <a:t>} </a:t>
            </a:r>
            <a:r>
              <a:rPr lang="de-DE" dirty="0" err="1">
                <a:solidFill>
                  <a:schemeClr val="tx1"/>
                </a:solidFill>
              </a:rPr>
              <a:t>state_t</a:t>
            </a:r>
            <a:r>
              <a:rPr lang="de-DE" dirty="0">
                <a:solidFill>
                  <a:schemeClr val="tx1"/>
                </a:solidFill>
              </a:rPr>
              <a:t>;</a:t>
            </a:r>
          </a:p>
        </p:txBody>
      </p:sp>
      <p:sp>
        <p:nvSpPr>
          <p:cNvPr id="8" name="Rechteck 7"/>
          <p:cNvSpPr/>
          <p:nvPr/>
        </p:nvSpPr>
        <p:spPr>
          <a:xfrm>
            <a:off x="2051720" y="5229200"/>
            <a:ext cx="4590256" cy="1194238"/>
          </a:xfrm>
          <a:prstGeom prst="rect">
            <a:avLst/>
          </a:prstGeom>
        </p:spPr>
        <p:txBody>
          <a:bodyPr wrap="square">
            <a:spAutoFit/>
          </a:bodyPr>
          <a:lstStyle/>
          <a:p>
            <a:pPr algn="l"/>
            <a:r>
              <a:rPr lang="de-DE" sz="1100" dirty="0">
                <a:solidFill>
                  <a:schemeClr val="tx1"/>
                </a:solidFill>
              </a:rPr>
              <a:t>{SPR_POSS,0,10,{</a:t>
            </a:r>
            <a:r>
              <a:rPr lang="de-DE" sz="1100" dirty="0" err="1">
                <a:solidFill>
                  <a:schemeClr val="tx1"/>
                </a:solidFill>
              </a:rPr>
              <a:t>A_Look</a:t>
            </a:r>
            <a:r>
              <a:rPr lang="de-DE" sz="1100" dirty="0">
                <a:solidFill>
                  <a:schemeClr val="tx1"/>
                </a:solidFill>
              </a:rPr>
              <a:t>},S_POSS_STND2,0,0},// S_POSS_STND</a:t>
            </a:r>
          </a:p>
          <a:p>
            <a:pPr algn="l"/>
            <a:r>
              <a:rPr lang="de-DE" sz="1100" dirty="0" smtClean="0">
                <a:solidFill>
                  <a:schemeClr val="tx1"/>
                </a:solidFill>
              </a:rPr>
              <a:t>{SPR_POSS,1,10,{</a:t>
            </a:r>
            <a:r>
              <a:rPr lang="de-DE" sz="1100" dirty="0" err="1" smtClean="0">
                <a:solidFill>
                  <a:schemeClr val="tx1"/>
                </a:solidFill>
              </a:rPr>
              <a:t>A_Look</a:t>
            </a:r>
            <a:r>
              <a:rPr lang="de-DE" sz="1100" dirty="0" smtClean="0">
                <a:solidFill>
                  <a:schemeClr val="tx1"/>
                </a:solidFill>
              </a:rPr>
              <a:t>},S_POSS_STND,0,0},// S_POSS_STND2</a:t>
            </a:r>
          </a:p>
          <a:p>
            <a:pPr algn="l"/>
            <a:r>
              <a:rPr lang="de-DE" sz="1100" dirty="0" smtClean="0">
                <a:solidFill>
                  <a:schemeClr val="tx1"/>
                </a:solidFill>
              </a:rPr>
              <a:t>{SPR_POSS,0,4,{</a:t>
            </a:r>
            <a:r>
              <a:rPr lang="de-DE" sz="1100" dirty="0" err="1" smtClean="0">
                <a:solidFill>
                  <a:schemeClr val="tx1"/>
                </a:solidFill>
              </a:rPr>
              <a:t>A_Chase</a:t>
            </a:r>
            <a:r>
              <a:rPr lang="de-DE" sz="1100" dirty="0" smtClean="0">
                <a:solidFill>
                  <a:schemeClr val="tx1"/>
                </a:solidFill>
              </a:rPr>
              <a:t>},S_POSS_RUN2,0,0},// S_POSS_RUN1</a:t>
            </a:r>
          </a:p>
          <a:p>
            <a:pPr algn="l"/>
            <a:r>
              <a:rPr lang="de-DE" sz="1100" dirty="0" smtClean="0">
                <a:solidFill>
                  <a:schemeClr val="tx1"/>
                </a:solidFill>
              </a:rPr>
              <a:t>{SPR_POSS,0,4,{</a:t>
            </a:r>
            <a:r>
              <a:rPr lang="de-DE" sz="1100" dirty="0" err="1" smtClean="0">
                <a:solidFill>
                  <a:schemeClr val="tx1"/>
                </a:solidFill>
              </a:rPr>
              <a:t>A_Chase</a:t>
            </a:r>
            <a:r>
              <a:rPr lang="de-DE" sz="1100" dirty="0" smtClean="0">
                <a:solidFill>
                  <a:schemeClr val="tx1"/>
                </a:solidFill>
              </a:rPr>
              <a:t>},S_POSS_RUN3,0,0},// S_POSS_RUN2</a:t>
            </a:r>
          </a:p>
          <a:p>
            <a:pPr algn="l"/>
            <a:r>
              <a:rPr lang="de-DE" sz="1100" dirty="0" smtClean="0">
                <a:solidFill>
                  <a:schemeClr val="tx1"/>
                </a:solidFill>
              </a:rPr>
              <a:t>{SPR_POSS,1,4,{</a:t>
            </a:r>
            <a:r>
              <a:rPr lang="de-DE" sz="1100" dirty="0" err="1" smtClean="0">
                <a:solidFill>
                  <a:schemeClr val="tx1"/>
                </a:solidFill>
              </a:rPr>
              <a:t>A_Chase</a:t>
            </a:r>
            <a:r>
              <a:rPr lang="de-DE" sz="1100" dirty="0" smtClean="0">
                <a:solidFill>
                  <a:schemeClr val="tx1"/>
                </a:solidFill>
              </a:rPr>
              <a:t>},S_POSS_RUN4,0,0},// S_POSS_RUN3</a:t>
            </a:r>
          </a:p>
          <a:p>
            <a:pPr algn="l"/>
            <a:r>
              <a:rPr lang="de-DE" sz="1100" dirty="0" smtClean="0">
                <a:solidFill>
                  <a:schemeClr val="tx1"/>
                </a:solidFill>
              </a:rPr>
              <a:t>{SPR_POSS,1,4,{</a:t>
            </a:r>
            <a:r>
              <a:rPr lang="de-DE" sz="1100" dirty="0" err="1" smtClean="0">
                <a:solidFill>
                  <a:schemeClr val="tx1"/>
                </a:solidFill>
              </a:rPr>
              <a:t>A_Chase</a:t>
            </a:r>
            <a:r>
              <a:rPr lang="de-DE" sz="1100" dirty="0" smtClean="0">
                <a:solidFill>
                  <a:schemeClr val="tx1"/>
                </a:solidFill>
              </a:rPr>
              <a:t>},S_POSS_RUN5,0,0},// S_POSS_RUN4</a:t>
            </a:r>
          </a:p>
          <a:p>
            <a:pPr algn="l"/>
            <a:r>
              <a:rPr lang="de-DE" sz="1100" dirty="0" smtClean="0">
                <a:solidFill>
                  <a:schemeClr val="tx1"/>
                </a:solidFill>
              </a:rPr>
              <a:t>{SPR_POSS,2,4,{</a:t>
            </a:r>
            <a:r>
              <a:rPr lang="de-DE" sz="1100" dirty="0" err="1" smtClean="0">
                <a:solidFill>
                  <a:schemeClr val="tx1"/>
                </a:solidFill>
              </a:rPr>
              <a:t>A_Chase</a:t>
            </a:r>
            <a:r>
              <a:rPr lang="de-DE" sz="1100" dirty="0" smtClean="0">
                <a:solidFill>
                  <a:schemeClr val="tx1"/>
                </a:solidFill>
              </a:rPr>
              <a:t>},S_POSS_RUN6,0,0},// S_POSS_ATK2</a:t>
            </a:r>
            <a:endParaRPr lang="de-DE" sz="1100" dirty="0">
              <a:solidFill>
                <a:schemeClr val="tx1"/>
              </a:solidFill>
            </a:endParaRPr>
          </a:p>
        </p:txBody>
      </p:sp>
    </p:spTree>
    <p:extLst>
      <p:ext uri="{BB962C8B-B14F-4D97-AF65-F5344CB8AC3E}">
        <p14:creationId xmlns:p14="http://schemas.microsoft.com/office/powerpoint/2010/main" val="266538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smtClean="0"/>
              <a:t>Strategy</a:t>
            </a:r>
            <a:endParaRPr lang="de-DE" dirty="0" smtClean="0"/>
          </a:p>
          <a:p>
            <a:pPr lvl="1"/>
            <a:r>
              <a:rPr lang="de-DE" dirty="0" err="1" smtClean="0"/>
              <a:t>Nothing</a:t>
            </a:r>
            <a:r>
              <a:rPr lang="de-DE" dirty="0" smtClean="0"/>
              <a:t> </a:t>
            </a:r>
            <a:r>
              <a:rPr lang="de-DE" dirty="0" err="1" smtClean="0"/>
              <a:t>here</a:t>
            </a:r>
            <a:r>
              <a:rPr lang="de-DE" dirty="0" smtClean="0"/>
              <a:t> </a:t>
            </a:r>
            <a:r>
              <a:rPr lang="de-DE" dirty="0" err="1" smtClean="0"/>
              <a:t>yet</a:t>
            </a:r>
            <a:endParaRPr lang="de-DE" dirty="0" smtClean="0"/>
          </a:p>
          <a:p>
            <a:pPr lvl="1"/>
            <a:endParaRPr lang="de-DE" dirty="0"/>
          </a:p>
          <a:p>
            <a:r>
              <a:rPr lang="de-DE" dirty="0" smtClean="0"/>
              <a:t>World Interface</a:t>
            </a:r>
          </a:p>
          <a:p>
            <a:pPr lvl="1"/>
            <a:r>
              <a:rPr lang="de-DE" dirty="0" err="1" smtClean="0"/>
              <a:t>Checking</a:t>
            </a:r>
            <a:r>
              <a:rPr lang="de-DE" dirty="0" smtClean="0"/>
              <a:t> </a:t>
            </a:r>
            <a:r>
              <a:rPr lang="de-DE" dirty="0" err="1" smtClean="0"/>
              <a:t>if</a:t>
            </a:r>
            <a:r>
              <a:rPr lang="de-DE" dirty="0" smtClean="0"/>
              <a:t> </a:t>
            </a:r>
            <a:r>
              <a:rPr lang="de-DE" dirty="0" err="1" smtClean="0"/>
              <a:t>player</a:t>
            </a:r>
            <a:r>
              <a:rPr lang="de-DE" dirty="0" smtClean="0"/>
              <a:t> </a:t>
            </a:r>
            <a:r>
              <a:rPr lang="de-DE" dirty="0" err="1" smtClean="0"/>
              <a:t>is</a:t>
            </a:r>
            <a:r>
              <a:rPr lang="de-DE" dirty="0" smtClean="0"/>
              <a:t> </a:t>
            </a:r>
            <a:r>
              <a:rPr lang="de-DE" dirty="0" err="1" smtClean="0"/>
              <a:t>visible</a:t>
            </a:r>
            <a:endParaRPr lang="de-DE" dirty="0" smtClean="0"/>
          </a:p>
          <a:p>
            <a:pPr lvl="2"/>
            <a:r>
              <a:rPr lang="de-DE" dirty="0" err="1" smtClean="0"/>
              <a:t>Distance</a:t>
            </a:r>
            <a:r>
              <a:rPr lang="de-DE" dirty="0" smtClean="0"/>
              <a:t>, 180 </a:t>
            </a:r>
            <a:r>
              <a:rPr lang="de-DE" dirty="0" err="1" smtClean="0"/>
              <a:t>degrees</a:t>
            </a:r>
            <a:r>
              <a:rPr lang="de-DE" dirty="0" smtClean="0"/>
              <a:t> </a:t>
            </a:r>
            <a:r>
              <a:rPr lang="de-DE" dirty="0" err="1" smtClean="0"/>
              <a:t>vision</a:t>
            </a:r>
            <a:r>
              <a:rPr lang="de-DE" dirty="0" smtClean="0"/>
              <a:t>, </a:t>
            </a:r>
            <a:r>
              <a:rPr lang="de-DE" dirty="0" err="1" smtClean="0"/>
              <a:t>Obstructed</a:t>
            </a:r>
            <a:r>
              <a:rPr lang="de-DE" dirty="0" smtClean="0"/>
              <a:t> </a:t>
            </a:r>
            <a:r>
              <a:rPr lang="de-DE" dirty="0" err="1" smtClean="0"/>
              <a:t>by</a:t>
            </a:r>
            <a:r>
              <a:rPr lang="de-DE" dirty="0" smtClean="0"/>
              <a:t> </a:t>
            </a:r>
            <a:r>
              <a:rPr lang="de-DE" dirty="0" err="1" smtClean="0"/>
              <a:t>geometry</a:t>
            </a:r>
            <a:r>
              <a:rPr lang="de-DE" dirty="0" smtClean="0"/>
              <a:t>?</a:t>
            </a:r>
          </a:p>
          <a:p>
            <a:pPr lvl="1"/>
            <a:r>
              <a:rPr lang="de-DE" dirty="0" err="1" smtClean="0"/>
              <a:t>Activated</a:t>
            </a:r>
            <a:r>
              <a:rPr lang="de-DE" dirty="0" smtClean="0"/>
              <a:t> </a:t>
            </a:r>
            <a:r>
              <a:rPr lang="de-DE" dirty="0" err="1" smtClean="0"/>
              <a:t>by</a:t>
            </a:r>
            <a:r>
              <a:rPr lang="de-DE" dirty="0" smtClean="0"/>
              <a:t> </a:t>
            </a:r>
            <a:r>
              <a:rPr lang="de-DE" dirty="0" err="1" smtClean="0"/>
              <a:t>sounds</a:t>
            </a:r>
            <a:endParaRPr lang="de-DE" dirty="0" smtClean="0"/>
          </a:p>
          <a:p>
            <a:pPr lvl="2"/>
            <a:r>
              <a:rPr lang="de-DE" dirty="0" smtClean="0"/>
              <a:t>AI </a:t>
            </a:r>
            <a:r>
              <a:rPr lang="de-DE" dirty="0" err="1" smtClean="0"/>
              <a:t>sounds</a:t>
            </a:r>
            <a:r>
              <a:rPr lang="de-DE" dirty="0" smtClean="0"/>
              <a:t> alert </a:t>
            </a:r>
            <a:r>
              <a:rPr lang="de-DE" dirty="0" err="1" smtClean="0"/>
              <a:t>them</a:t>
            </a:r>
            <a:r>
              <a:rPr lang="de-DE" dirty="0" smtClean="0"/>
              <a:t> </a:t>
            </a:r>
            <a:r>
              <a:rPr lang="de-DE" dirty="0" err="1" smtClean="0"/>
              <a:t>to</a:t>
            </a:r>
            <a:r>
              <a:rPr lang="de-DE" dirty="0" smtClean="0"/>
              <a:t> </a:t>
            </a:r>
            <a:r>
              <a:rPr lang="de-DE" dirty="0" err="1" smtClean="0"/>
              <a:t>the</a:t>
            </a:r>
            <a:r>
              <a:rPr lang="de-DE" dirty="0" smtClean="0"/>
              <a:t> </a:t>
            </a:r>
            <a:r>
              <a:rPr lang="de-DE" dirty="0" err="1" smtClean="0"/>
              <a:t>player</a:t>
            </a:r>
            <a:r>
              <a:rPr lang="de-DE" dirty="0" smtClean="0"/>
              <a:t>, </a:t>
            </a:r>
            <a:r>
              <a:rPr lang="de-DE" dirty="0" err="1" smtClean="0"/>
              <a:t>sound</a:t>
            </a:r>
            <a:r>
              <a:rPr lang="de-DE" dirty="0" smtClean="0"/>
              <a:t> </a:t>
            </a:r>
            <a:r>
              <a:rPr lang="de-DE" dirty="0" err="1" smtClean="0"/>
              <a:t>propagation</a:t>
            </a:r>
            <a:r>
              <a:rPr lang="de-DE" dirty="0" smtClean="0"/>
              <a:t> </a:t>
            </a:r>
            <a:r>
              <a:rPr lang="de-DE" dirty="0" err="1" smtClean="0"/>
              <a:t>approximated</a:t>
            </a:r>
            <a:endParaRPr lang="de-DE" dirty="0" smtClean="0"/>
          </a:p>
          <a:p>
            <a:pPr lvl="2"/>
            <a:endParaRPr lang="de-DE" dirty="0"/>
          </a:p>
          <a:p>
            <a:r>
              <a:rPr lang="de-DE" dirty="0" err="1" smtClean="0"/>
              <a:t>Execution</a:t>
            </a:r>
            <a:r>
              <a:rPr lang="de-DE" dirty="0" smtClean="0"/>
              <a:t> Management</a:t>
            </a:r>
          </a:p>
          <a:p>
            <a:pPr lvl="1"/>
            <a:r>
              <a:rPr lang="de-DE" dirty="0" smtClean="0"/>
              <a:t>„</a:t>
            </a:r>
            <a:r>
              <a:rPr lang="de-DE" dirty="0" err="1" smtClean="0"/>
              <a:t>Thinkers</a:t>
            </a:r>
            <a:r>
              <a:rPr lang="de-DE" dirty="0" smtClean="0"/>
              <a:t>“ </a:t>
            </a:r>
            <a:r>
              <a:rPr lang="de-DE" dirty="0" err="1" smtClean="0"/>
              <a:t>for</a:t>
            </a:r>
            <a:r>
              <a:rPr lang="de-DE" dirty="0" smtClean="0"/>
              <a:t> </a:t>
            </a:r>
            <a:r>
              <a:rPr lang="de-DE" dirty="0" err="1" smtClean="0"/>
              <a:t>game</a:t>
            </a:r>
            <a:r>
              <a:rPr lang="de-DE" dirty="0" smtClean="0"/>
              <a:t> </a:t>
            </a:r>
            <a:r>
              <a:rPr lang="de-DE" dirty="0" err="1" smtClean="0"/>
              <a:t>objects</a:t>
            </a:r>
            <a:r>
              <a:rPr lang="de-DE" dirty="0" smtClean="0"/>
              <a:t> (</a:t>
            </a:r>
            <a:r>
              <a:rPr lang="de-DE" dirty="0" err="1" smtClean="0"/>
              <a:t>including</a:t>
            </a:r>
            <a:r>
              <a:rPr lang="de-DE" dirty="0" smtClean="0"/>
              <a:t> AI) </a:t>
            </a:r>
            <a:r>
              <a:rPr lang="de-DE" dirty="0" err="1" smtClean="0"/>
              <a:t>called</a:t>
            </a:r>
            <a:r>
              <a:rPr lang="de-DE" dirty="0" smtClean="0"/>
              <a:t> </a:t>
            </a:r>
            <a:r>
              <a:rPr lang="de-DE" dirty="0" err="1" smtClean="0"/>
              <a:t>once</a:t>
            </a:r>
            <a:r>
              <a:rPr lang="de-DE" dirty="0" smtClean="0"/>
              <a:t> per </a:t>
            </a:r>
            <a:r>
              <a:rPr lang="de-DE" dirty="0" err="1" smtClean="0"/>
              <a:t>tic</a:t>
            </a:r>
            <a:endParaRPr lang="de-DE" dirty="0" smtClean="0"/>
          </a:p>
          <a:p>
            <a:pPr lvl="1"/>
            <a:endParaRPr lang="de-DE" dirty="0"/>
          </a:p>
          <a:p>
            <a:r>
              <a:rPr lang="de-DE" dirty="0" smtClean="0"/>
              <a:t>Content </a:t>
            </a:r>
            <a:r>
              <a:rPr lang="de-DE" dirty="0" err="1" smtClean="0"/>
              <a:t>Creation</a:t>
            </a:r>
            <a:r>
              <a:rPr lang="de-DE" dirty="0" smtClean="0"/>
              <a:t>, Scripting</a:t>
            </a:r>
          </a:p>
          <a:p>
            <a:pPr lvl="1"/>
            <a:r>
              <a:rPr lang="de-DE" dirty="0" smtClean="0"/>
              <a:t>Scripting </a:t>
            </a:r>
            <a:r>
              <a:rPr lang="de-DE" dirty="0" err="1" smtClean="0"/>
              <a:t>implemented</a:t>
            </a:r>
            <a:r>
              <a:rPr lang="de-DE" dirty="0" smtClean="0"/>
              <a:t> in Hexen</a:t>
            </a:r>
          </a:p>
          <a:p>
            <a:pPr lvl="1"/>
            <a:r>
              <a:rPr lang="de-DE" dirty="0" smtClean="0"/>
              <a:t>Content </a:t>
            </a:r>
            <a:r>
              <a:rPr lang="de-DE" dirty="0" err="1" smtClean="0"/>
              <a:t>Creation</a:t>
            </a:r>
            <a:r>
              <a:rPr lang="de-DE" dirty="0" smtClean="0"/>
              <a:t>: </a:t>
            </a:r>
            <a:r>
              <a:rPr lang="de-DE" dirty="0" err="1" smtClean="0"/>
              <a:t>Doomed</a:t>
            </a:r>
            <a:r>
              <a:rPr lang="de-DE" dirty="0" smtClean="0"/>
              <a:t> Editor, </a:t>
            </a:r>
            <a:r>
              <a:rPr lang="de-DE" dirty="0" err="1" smtClean="0"/>
              <a:t>add</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special</a:t>
            </a:r>
            <a:r>
              <a:rPr lang="de-DE" dirty="0" smtClean="0"/>
              <a:t> </a:t>
            </a:r>
            <a:r>
              <a:rPr lang="de-DE" dirty="0" err="1" smtClean="0"/>
              <a:t>relevance</a:t>
            </a:r>
            <a:r>
              <a:rPr lang="de-DE" dirty="0" smtClean="0"/>
              <a:t> (</a:t>
            </a:r>
            <a:r>
              <a:rPr lang="de-DE" dirty="0" err="1" smtClean="0"/>
              <a:t>triggering</a:t>
            </a:r>
            <a:r>
              <a:rPr lang="de-DE" dirty="0" smtClean="0"/>
              <a:t> </a:t>
            </a:r>
            <a:r>
              <a:rPr lang="de-DE" dirty="0" err="1" smtClean="0"/>
              <a:t>events</a:t>
            </a:r>
            <a:r>
              <a:rPr lang="de-DE" dirty="0" smtClean="0"/>
              <a:t>), but </a:t>
            </a:r>
            <a:r>
              <a:rPr lang="de-DE" dirty="0" err="1" smtClean="0"/>
              <a:t>event</a:t>
            </a:r>
            <a:r>
              <a:rPr lang="de-DE" dirty="0" smtClean="0"/>
              <a:t> </a:t>
            </a:r>
            <a:r>
              <a:rPr lang="de-DE" dirty="0" err="1" smtClean="0"/>
              <a:t>itself</a:t>
            </a:r>
            <a:r>
              <a:rPr lang="de-DE" dirty="0" smtClean="0"/>
              <a:t> </a:t>
            </a:r>
            <a:r>
              <a:rPr lang="de-DE" dirty="0" err="1" smtClean="0"/>
              <a:t>hardcoded</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AI </a:t>
            </a:r>
            <a:r>
              <a:rPr lang="de-DE" dirty="0" err="1" smtClean="0"/>
              <a:t>Recap</a:t>
            </a:r>
            <a:r>
              <a:rPr lang="de-DE" dirty="0" smtClean="0"/>
              <a:t>: </a:t>
            </a:r>
            <a:r>
              <a:rPr lang="de-DE" dirty="0" err="1" smtClean="0"/>
              <a:t>Doom</a:t>
            </a:r>
            <a:r>
              <a:rPr lang="de-DE" dirty="0" smtClean="0"/>
              <a:t> (1993)</a:t>
            </a:r>
            <a:endParaRPr lang="de-DE" dirty="0"/>
          </a:p>
        </p:txBody>
      </p:sp>
    </p:spTree>
    <p:extLst>
      <p:ext uri="{BB962C8B-B14F-4D97-AF65-F5344CB8AC3E}">
        <p14:creationId xmlns:p14="http://schemas.microsoft.com/office/powerpoint/2010/main" val="343469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err="1" smtClean="0"/>
              <a:t>Zork</a:t>
            </a:r>
            <a:r>
              <a:rPr lang="de-DE" dirty="0" smtClean="0"/>
              <a:t> Implementation Language (ZIL)</a:t>
            </a:r>
          </a:p>
          <a:p>
            <a:pPr lvl="1"/>
            <a:r>
              <a:rPr lang="de-DE" dirty="0" smtClean="0"/>
              <a:t>1979</a:t>
            </a:r>
          </a:p>
          <a:p>
            <a:pPr lvl="1"/>
            <a:r>
              <a:rPr lang="de-DE" dirty="0" err="1" smtClean="0"/>
              <a:t>Created</a:t>
            </a:r>
            <a:r>
              <a:rPr lang="de-DE" dirty="0" smtClean="0"/>
              <a:t> </a:t>
            </a:r>
            <a:r>
              <a:rPr lang="de-DE" dirty="0" err="1" smtClean="0"/>
              <a:t>by</a:t>
            </a:r>
            <a:r>
              <a:rPr lang="de-DE" dirty="0" smtClean="0"/>
              <a:t> </a:t>
            </a:r>
            <a:r>
              <a:rPr lang="de-DE" dirty="0" err="1" smtClean="0"/>
              <a:t>Infocom</a:t>
            </a:r>
            <a:r>
              <a:rPr lang="de-DE" dirty="0" smtClean="0"/>
              <a:t> </a:t>
            </a:r>
            <a:r>
              <a:rPr lang="de-DE" dirty="0" err="1" smtClean="0"/>
              <a:t>to</a:t>
            </a:r>
            <a:r>
              <a:rPr lang="de-DE" dirty="0" smtClean="0"/>
              <a:t> </a:t>
            </a:r>
            <a:r>
              <a:rPr lang="de-DE" dirty="0" err="1" smtClean="0"/>
              <a:t>facilitate</a:t>
            </a:r>
            <a:r>
              <a:rPr lang="de-DE" dirty="0" smtClean="0"/>
              <a:t> </a:t>
            </a:r>
            <a:r>
              <a:rPr lang="de-DE" dirty="0" err="1" smtClean="0"/>
              <a:t>the</a:t>
            </a:r>
            <a:r>
              <a:rPr lang="de-DE" dirty="0" smtClean="0"/>
              <a:t> </a:t>
            </a:r>
            <a:r>
              <a:rPr lang="de-DE" dirty="0" err="1" smtClean="0"/>
              <a:t>creation</a:t>
            </a:r>
            <a:r>
              <a:rPr lang="de-DE" dirty="0" smtClean="0"/>
              <a:t> </a:t>
            </a:r>
            <a:r>
              <a:rPr lang="de-DE" dirty="0" err="1" smtClean="0"/>
              <a:t>of</a:t>
            </a:r>
            <a:r>
              <a:rPr lang="de-DE" dirty="0" smtClean="0"/>
              <a:t> </a:t>
            </a:r>
            <a:r>
              <a:rPr lang="de-DE" dirty="0" err="1" smtClean="0"/>
              <a:t>interactive</a:t>
            </a:r>
            <a:r>
              <a:rPr lang="de-DE" dirty="0" smtClean="0"/>
              <a:t> </a:t>
            </a:r>
            <a:r>
              <a:rPr lang="de-DE" dirty="0" err="1" smtClean="0"/>
              <a:t>fiction</a:t>
            </a:r>
            <a:r>
              <a:rPr lang="de-DE" dirty="0" smtClean="0"/>
              <a:t> </a:t>
            </a:r>
            <a:r>
              <a:rPr lang="de-DE" dirty="0" err="1" smtClean="0"/>
              <a:t>titles</a:t>
            </a:r>
            <a:endParaRPr lang="de-DE" dirty="0" smtClean="0"/>
          </a:p>
          <a:p>
            <a:pPr lvl="1"/>
            <a:r>
              <a:rPr lang="de-DE" dirty="0" err="1" smtClean="0"/>
              <a:t>Compiles</a:t>
            </a:r>
            <a:r>
              <a:rPr lang="de-DE" dirty="0" smtClean="0"/>
              <a:t> </a:t>
            </a:r>
            <a:r>
              <a:rPr lang="de-DE" dirty="0" err="1" smtClean="0"/>
              <a:t>to</a:t>
            </a:r>
            <a:r>
              <a:rPr lang="de-DE" dirty="0" smtClean="0"/>
              <a:t> </a:t>
            </a:r>
            <a:r>
              <a:rPr lang="de-DE" dirty="0" err="1" smtClean="0"/>
              <a:t>code</a:t>
            </a:r>
            <a:r>
              <a:rPr lang="de-DE" dirty="0" smtClean="0"/>
              <a:t> </a:t>
            </a:r>
            <a:r>
              <a:rPr lang="de-DE" dirty="0" err="1" smtClean="0"/>
              <a:t>for</a:t>
            </a:r>
            <a:r>
              <a:rPr lang="de-DE" dirty="0" smtClean="0"/>
              <a:t> a </a:t>
            </a:r>
            <a:r>
              <a:rPr lang="de-DE" dirty="0" err="1" smtClean="0"/>
              <a:t>virtual</a:t>
            </a:r>
            <a:r>
              <a:rPr lang="de-DE" dirty="0" smtClean="0"/>
              <a:t> </a:t>
            </a:r>
            <a:r>
              <a:rPr lang="de-DE" dirty="0" err="1" smtClean="0"/>
              <a:t>machine</a:t>
            </a:r>
            <a:r>
              <a:rPr lang="de-DE" dirty="0" smtClean="0"/>
              <a:t> </a:t>
            </a:r>
            <a:r>
              <a:rPr lang="de-DE" dirty="0" smtClean="0">
                <a:sym typeface="Wingdings" panose="05000000000000000000" pitchFamily="2" charset="2"/>
              </a:rPr>
              <a:t> Z-</a:t>
            </a:r>
            <a:r>
              <a:rPr lang="de-DE" dirty="0" err="1" smtClean="0">
                <a:sym typeface="Wingdings" panose="05000000000000000000" pitchFamily="2" charset="2"/>
              </a:rPr>
              <a:t>Machine</a:t>
            </a:r>
            <a:endParaRPr lang="de-DE" dirty="0">
              <a:sym typeface="Wingdings" panose="05000000000000000000" pitchFamily="2" charset="2"/>
            </a:endParaRPr>
          </a:p>
          <a:p>
            <a:endParaRPr lang="de-DE" dirty="0" smtClean="0"/>
          </a:p>
        </p:txBody>
      </p:sp>
      <p:sp>
        <p:nvSpPr>
          <p:cNvPr id="3" name="Fußzeilenplatzhalter 2"/>
          <p:cNvSpPr>
            <a:spLocks noGrp="1"/>
          </p:cNvSpPr>
          <p:nvPr>
            <p:ph type="ftr" sz="quarter" idx="10"/>
          </p:nvPr>
        </p:nvSpPr>
        <p:spPr/>
        <p:txBody>
          <a:bodyPr/>
          <a:lstStyle/>
          <a:p>
            <a:pPr>
              <a:defRPr/>
            </a:pPr>
            <a:r>
              <a:rPr lang="de-DE" dirty="0"/>
              <a:t>http://xlisp.org/zil.pdf</a:t>
            </a:r>
          </a:p>
        </p:txBody>
      </p:sp>
      <p:sp>
        <p:nvSpPr>
          <p:cNvPr id="4" name="Titel 3"/>
          <p:cNvSpPr>
            <a:spLocks noGrp="1"/>
          </p:cNvSpPr>
          <p:nvPr>
            <p:ph type="title"/>
          </p:nvPr>
        </p:nvSpPr>
        <p:spPr/>
        <p:txBody>
          <a:bodyPr/>
          <a:lstStyle/>
          <a:p>
            <a:r>
              <a:rPr lang="de-DE" dirty="0" err="1" smtClean="0"/>
              <a:t>History</a:t>
            </a:r>
            <a:endParaRPr lang="de-DE" dirty="0"/>
          </a:p>
        </p:txBody>
      </p:sp>
      <p:pic>
        <p:nvPicPr>
          <p:cNvPr id="2050" name="Picture 2" descr="Zork I box 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04864"/>
            <a:ext cx="2857500" cy="340995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861048"/>
            <a:ext cx="5272089" cy="203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9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AGI – Adventure Game Interpreter</a:t>
            </a:r>
          </a:p>
          <a:p>
            <a:pPr lvl="1"/>
            <a:r>
              <a:rPr lang="de-DE" dirty="0" smtClean="0"/>
              <a:t>1984</a:t>
            </a:r>
          </a:p>
          <a:p>
            <a:pPr lvl="1"/>
            <a:r>
              <a:rPr lang="de-DE" dirty="0" err="1" smtClean="0"/>
              <a:t>Created</a:t>
            </a:r>
            <a:r>
              <a:rPr lang="de-DE" dirty="0" smtClean="0"/>
              <a:t> </a:t>
            </a:r>
            <a:r>
              <a:rPr lang="de-DE" dirty="0" err="1" smtClean="0"/>
              <a:t>by</a:t>
            </a:r>
            <a:r>
              <a:rPr lang="de-DE" dirty="0" smtClean="0"/>
              <a:t> Sierra On-Line </a:t>
            </a:r>
            <a:r>
              <a:rPr lang="de-DE" dirty="0" err="1" smtClean="0"/>
              <a:t>for</a:t>
            </a:r>
            <a:r>
              <a:rPr lang="de-DE" dirty="0" smtClean="0"/>
              <a:t> </a:t>
            </a:r>
            <a:r>
              <a:rPr lang="de-DE" dirty="0" err="1" smtClean="0"/>
              <a:t>graphical</a:t>
            </a:r>
            <a:r>
              <a:rPr lang="de-DE" dirty="0" smtClean="0"/>
              <a:t> </a:t>
            </a:r>
            <a:r>
              <a:rPr lang="de-DE" dirty="0" err="1" smtClean="0"/>
              <a:t>adventure</a:t>
            </a:r>
            <a:r>
              <a:rPr lang="de-DE" dirty="0" smtClean="0"/>
              <a:t> </a:t>
            </a:r>
            <a:r>
              <a:rPr lang="de-DE" dirty="0" err="1" smtClean="0"/>
              <a:t>games</a:t>
            </a:r>
            <a:endParaRPr lang="de-DE" dirty="0" smtClean="0"/>
          </a:p>
          <a:p>
            <a:pPr lvl="1"/>
            <a:r>
              <a:rPr lang="de-DE" dirty="0" smtClean="0"/>
              <a:t>First </a:t>
            </a:r>
            <a:r>
              <a:rPr lang="de-DE" dirty="0" err="1" smtClean="0"/>
              <a:t>used</a:t>
            </a:r>
            <a:r>
              <a:rPr lang="de-DE" dirty="0" smtClean="0"/>
              <a:t> </a:t>
            </a:r>
            <a:r>
              <a:rPr lang="de-DE" dirty="0" err="1" smtClean="0"/>
              <a:t>fully</a:t>
            </a:r>
            <a:r>
              <a:rPr lang="de-DE" dirty="0" smtClean="0"/>
              <a:t> in </a:t>
            </a:r>
            <a:r>
              <a:rPr lang="de-DE" dirty="0" err="1" smtClean="0"/>
              <a:t>King‘s</a:t>
            </a:r>
            <a:r>
              <a:rPr lang="de-DE" dirty="0" smtClean="0"/>
              <a:t> Quest</a:t>
            </a:r>
          </a:p>
          <a:p>
            <a:pPr lvl="1"/>
            <a:r>
              <a:rPr lang="de-DE" dirty="0" err="1" smtClean="0"/>
              <a:t>Superseded</a:t>
            </a:r>
            <a:r>
              <a:rPr lang="de-DE" dirty="0" smtClean="0"/>
              <a:t> </a:t>
            </a:r>
            <a:r>
              <a:rPr lang="de-DE" dirty="0" err="1" smtClean="0"/>
              <a:t>by</a:t>
            </a:r>
            <a:r>
              <a:rPr lang="de-DE" dirty="0" smtClean="0"/>
              <a:t> SCI – Sierra Creative Interpreter</a:t>
            </a:r>
          </a:p>
          <a:p>
            <a:pPr marL="369888" lvl="2" indent="0">
              <a:buNone/>
            </a:pPr>
            <a:endParaRPr lang="en-US" sz="1200" b="1" dirty="0" smtClean="0">
              <a:latin typeface="Courier New" panose="02070309020205020404" pitchFamily="49" charset="0"/>
              <a:cs typeface="Courier New" panose="02070309020205020404" pitchFamily="49" charset="0"/>
            </a:endParaRPr>
          </a:p>
          <a:p>
            <a:pPr marL="369888" lvl="2" indent="0">
              <a:buNone/>
            </a:pPr>
            <a:endParaRPr lang="en-US" sz="1200" b="1" dirty="0">
              <a:latin typeface="Courier New" panose="02070309020205020404" pitchFamily="49" charset="0"/>
              <a:cs typeface="Courier New" panose="02070309020205020404" pitchFamily="49" charset="0"/>
            </a:endParaRPr>
          </a:p>
          <a:p>
            <a:pPr marL="369888" lvl="2" indent="0">
              <a:buNone/>
            </a:pPr>
            <a:r>
              <a:rPr lang="en-US" sz="1200" b="1" dirty="0" smtClean="0">
                <a:latin typeface="Courier New" panose="02070309020205020404" pitchFamily="49" charset="0"/>
                <a:cs typeface="Courier New" panose="02070309020205020404" pitchFamily="49" charset="0"/>
              </a:rPr>
              <a:t>if </a:t>
            </a:r>
            <a:r>
              <a:rPr lang="en-US" sz="1200" b="1" dirty="0">
                <a:latin typeface="Courier New" panose="02070309020205020404" pitchFamily="49" charset="0"/>
                <a:cs typeface="Courier New" panose="02070309020205020404" pitchFamily="49" charset="0"/>
              </a:rPr>
              <a:t>(said("</a:t>
            </a:r>
            <a:r>
              <a:rPr lang="en-US" sz="1200" b="1" dirty="0" err="1">
                <a:latin typeface="Courier New" panose="02070309020205020404" pitchFamily="49" charset="0"/>
                <a:cs typeface="Courier New" panose="02070309020205020404" pitchFamily="49" charset="0"/>
              </a:rPr>
              <a:t>look","door</a:t>
            </a:r>
            <a:r>
              <a:rPr lang="en-US" sz="1200" b="1" dirty="0">
                <a:latin typeface="Courier New" panose="02070309020205020404" pitchFamily="49" charset="0"/>
                <a:cs typeface="Courier New" panose="02070309020205020404" pitchFamily="49" charset="0"/>
              </a:rPr>
              <a:t>")) {</a:t>
            </a:r>
          </a:p>
          <a:p>
            <a:pPr marL="369888" lvl="2" indent="0">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posn</a:t>
            </a:r>
            <a:r>
              <a:rPr lang="en-US" sz="1200" b="1" dirty="0">
                <a:latin typeface="Courier New" panose="02070309020205020404" pitchFamily="49" charset="0"/>
                <a:cs typeface="Courier New" panose="02070309020205020404" pitchFamily="49" charset="0"/>
              </a:rPr>
              <a:t>(ego,0,120,159,167)) {</a:t>
            </a:r>
          </a:p>
          <a:p>
            <a:pPr marL="369888" lvl="2" indent="0">
              <a:buNone/>
            </a:pPr>
            <a:r>
              <a:rPr lang="en-US" sz="1200" b="1" dirty="0">
                <a:latin typeface="Courier New" panose="02070309020205020404" pitchFamily="49" charset="0"/>
                <a:cs typeface="Courier New" panose="02070309020205020404" pitchFamily="49" charset="0"/>
              </a:rPr>
              <a:t>    print("These doors are strongly built</a:t>
            </a:r>
          </a:p>
          <a:p>
            <a:pPr marL="369888" lvl="2" indent="0">
              <a:buNone/>
            </a:pPr>
            <a:r>
              <a:rPr lang="en-US" sz="1200" b="1" dirty="0">
                <a:latin typeface="Courier New" panose="02070309020205020404" pitchFamily="49" charset="0"/>
                <a:cs typeface="Courier New" panose="02070309020205020404" pitchFamily="49" charset="0"/>
              </a:rPr>
              <a:t>      to keep out unwanted visitors.");</a:t>
            </a:r>
          </a:p>
          <a:p>
            <a:pPr marL="369888" lvl="2" indent="0">
              <a:buNone/>
            </a:pPr>
            <a:r>
              <a:rPr lang="en-US" sz="1200" b="1" dirty="0">
                <a:latin typeface="Courier New" panose="02070309020205020404" pitchFamily="49" charset="0"/>
                <a:cs typeface="Courier New" panose="02070309020205020404" pitchFamily="49" charset="0"/>
              </a:rPr>
              <a:t>  }</a:t>
            </a:r>
          </a:p>
          <a:p>
            <a:pPr marL="369888" lvl="2" indent="0">
              <a:buNone/>
            </a:pPr>
            <a:r>
              <a:rPr lang="en-US" sz="1200" b="1" dirty="0">
                <a:latin typeface="Courier New" panose="02070309020205020404" pitchFamily="49" charset="0"/>
                <a:cs typeface="Courier New" panose="02070309020205020404" pitchFamily="49" charset="0"/>
              </a:rPr>
              <a:t>  else {</a:t>
            </a:r>
          </a:p>
          <a:p>
            <a:pPr marL="369888" lvl="2" indent="0">
              <a:buNone/>
            </a:pPr>
            <a:r>
              <a:rPr lang="en-US" sz="1200" b="1" dirty="0">
                <a:latin typeface="Courier New" panose="02070309020205020404" pitchFamily="49" charset="0"/>
                <a:cs typeface="Courier New" panose="02070309020205020404" pitchFamily="49" charset="0"/>
              </a:rPr>
              <a:t>    print("You can't see them from</a:t>
            </a:r>
          </a:p>
          <a:p>
            <a:pPr marL="369888" lvl="2" indent="0">
              <a:buNone/>
            </a:pPr>
            <a:r>
              <a:rPr lang="en-US" sz="1200" b="1" dirty="0">
                <a:latin typeface="Courier New" panose="02070309020205020404" pitchFamily="49" charset="0"/>
                <a:cs typeface="Courier New" panose="02070309020205020404" pitchFamily="49" charset="0"/>
              </a:rPr>
              <a:t>      here.");</a:t>
            </a:r>
          </a:p>
          <a:p>
            <a:pPr marL="369888" lvl="2" indent="0">
              <a:buNone/>
            </a:pPr>
            <a:r>
              <a:rPr lang="en-US" sz="1200" b="1" dirty="0">
                <a:latin typeface="Courier New" panose="02070309020205020404" pitchFamily="49" charset="0"/>
                <a:cs typeface="Courier New" panose="02070309020205020404" pitchFamily="49" charset="0"/>
              </a:rPr>
              <a:t>  }</a:t>
            </a:r>
          </a:p>
          <a:p>
            <a:pPr marL="369888" lvl="2" indent="0">
              <a:buNone/>
            </a:pPr>
            <a:r>
              <a:rPr lang="en-US" sz="1200" b="1" dirty="0">
                <a:latin typeface="Courier New" panose="02070309020205020404" pitchFamily="49" charset="0"/>
                <a:cs typeface="Courier New" panose="02070309020205020404" pitchFamily="49" charset="0"/>
              </a:rPr>
              <a:t>}</a:t>
            </a:r>
            <a:endParaRPr lang="de-DE" sz="1200" b="1" dirty="0" smtClean="0">
              <a:latin typeface="Courier New" panose="02070309020205020404" pitchFamily="49" charset="0"/>
              <a:cs typeface="Courier New" panose="02070309020205020404" pitchFamily="49" charset="0"/>
            </a:endParaRP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History</a:t>
            </a:r>
            <a:endParaRPr lang="de-DE" dirty="0"/>
          </a:p>
        </p:txBody>
      </p:sp>
      <p:pic>
        <p:nvPicPr>
          <p:cNvPr id="3075" name="Picture 3" descr="http://upload.wikimedia.org/wikipedia/en/f/f2/Kings_Quest_Tand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412148"/>
            <a:ext cx="377336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26244"/>
      </p:ext>
    </p:extLst>
  </p:cSld>
  <p:clrMapOvr>
    <a:masterClrMapping/>
  </p:clrMapOvr>
</p:sld>
</file>

<file path=ppt/theme/theme1.xml><?xml version="1.0" encoding="utf-8"?>
<a:theme xmlns:a="http://schemas.openxmlformats.org/drawingml/2006/main" name="1_H0">
  <a:themeElements>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1_H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2880</Words>
  <Application>Microsoft Office PowerPoint</Application>
  <PresentationFormat>Bildschirmpräsentation (4:3)</PresentationFormat>
  <Paragraphs>564</Paragraphs>
  <Slides>41</Slides>
  <Notes>1</Notes>
  <HiddenSlides>0</HiddenSlides>
  <MMClips>0</MMClips>
  <ScaleCrop>false</ScaleCrop>
  <HeadingPairs>
    <vt:vector size="4" baseType="variant">
      <vt:variant>
        <vt:lpstr>Design</vt:lpstr>
      </vt:variant>
      <vt:variant>
        <vt:i4>1</vt:i4>
      </vt:variant>
      <vt:variant>
        <vt:lpstr>Folientitel</vt:lpstr>
      </vt:variant>
      <vt:variant>
        <vt:i4>41</vt:i4>
      </vt:variant>
    </vt:vector>
  </HeadingPairs>
  <TitlesOfParts>
    <vt:vector size="42" baseType="lpstr">
      <vt:lpstr>1_H0</vt:lpstr>
      <vt:lpstr>Game Technology</vt:lpstr>
      <vt:lpstr>Preliminary timetable</vt:lpstr>
      <vt:lpstr>Exam</vt:lpstr>
      <vt:lpstr>AI Recap: Doom (1993)</vt:lpstr>
      <vt:lpstr>AI Recap: Doom (1993)</vt:lpstr>
      <vt:lpstr>AI Recap: Doom (1993)</vt:lpstr>
      <vt:lpstr>AI Recap: Doom (1993)</vt:lpstr>
      <vt:lpstr>History</vt:lpstr>
      <vt:lpstr>History</vt:lpstr>
      <vt:lpstr>History</vt:lpstr>
      <vt:lpstr>History</vt:lpstr>
      <vt:lpstr>History</vt:lpstr>
      <vt:lpstr>History</vt:lpstr>
      <vt:lpstr>Advantages of Scripting Languages</vt:lpstr>
      <vt:lpstr>Advantages of Scripting Languages</vt:lpstr>
      <vt:lpstr>Runtime vs. Data Definition</vt:lpstr>
      <vt:lpstr>Common language properties</vt:lpstr>
      <vt:lpstr>Textual Languages</vt:lpstr>
      <vt:lpstr>Textual Languages</vt:lpstr>
      <vt:lpstr>Lua</vt:lpstr>
      <vt:lpstr>Lua Example</vt:lpstr>
      <vt:lpstr>Python</vt:lpstr>
      <vt:lpstr>Visual Languages</vt:lpstr>
      <vt:lpstr>Visual Languages: Scratch, Storytelling Alice</vt:lpstr>
      <vt:lpstr>Visual Language: Unreal Blueprint</vt:lpstr>
      <vt:lpstr>Graph types for visual scripting languages</vt:lpstr>
      <vt:lpstr>Graph types for visual scripting languages</vt:lpstr>
      <vt:lpstr>Data in visual scripting languages</vt:lpstr>
      <vt:lpstr>Architectures for Scripting</vt:lpstr>
      <vt:lpstr>Architectures for Scripting</vt:lpstr>
      <vt:lpstr>Game Engine Integration</vt:lpstr>
      <vt:lpstr>Game Engine Integration</vt:lpstr>
      <vt:lpstr>Scripting Finite State Machines</vt:lpstr>
      <vt:lpstr>Multithreaded scripts</vt:lpstr>
      <vt:lpstr>Exercise 14 – Practical Part</vt:lpstr>
      <vt:lpstr>Exercise 14 – Theoretical Part – 2.1</vt:lpstr>
      <vt:lpstr>Exercise 14 – Theoretical Part – 2.2</vt:lpstr>
      <vt:lpstr>Exercise 14 – Theoretical Part – 2.3</vt:lpstr>
      <vt:lpstr>„Exercise 15“</vt:lpstr>
      <vt:lpstr>Thank you!</vt:lpstr>
      <vt:lpstr>Questions &amp; 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Titel / the Titel</dc:title>
  <dc:creator>Ralf Steinmetz</dc:creator>
  <cp:lastModifiedBy>Florian</cp:lastModifiedBy>
  <cp:revision>383</cp:revision>
  <dcterms:modified xsi:type="dcterms:W3CDTF">2015-02-13T23:36:50Z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123bb053-ad6c-46a1-9234-a71650388708</vt:lpwstr>
  </property>
  <property fmtid="{D5CDD505-2E9C-101B-9397-08002B2CF9AE}" pid="3" name="LISKOMID">
    <vt:lpwstr>591d73a1-fdec-4118-9d1b-e68bb7c6a0b0</vt:lpwstr>
  </property>
</Properties>
</file>