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147471676" r:id="rId5"/>
    <p:sldId id="258" r:id="rId6"/>
    <p:sldId id="2147471670" r:id="rId7"/>
    <p:sldId id="2147471604" r:id="rId8"/>
    <p:sldId id="2147471600" r:id="rId9"/>
    <p:sldId id="2147471649" r:id="rId10"/>
    <p:sldId id="2147471616" r:id="rId11"/>
    <p:sldId id="2147471582" r:id="rId12"/>
    <p:sldId id="2147471677" r:id="rId13"/>
    <p:sldId id="2147471668" r:id="rId14"/>
    <p:sldId id="2147471678" r:id="rId15"/>
    <p:sldId id="2147471608" r:id="rId16"/>
    <p:sldId id="260" r:id="rId17"/>
    <p:sldId id="2147471679" r:id="rId18"/>
    <p:sldId id="261" r:id="rId19"/>
    <p:sldId id="2147471667" r:id="rId20"/>
    <p:sldId id="2147471685" r:id="rId21"/>
    <p:sldId id="2147471660" r:id="rId22"/>
    <p:sldId id="2147471659" r:id="rId23"/>
    <p:sldId id="2147471658" r:id="rId24"/>
    <p:sldId id="2147471675" r:id="rId25"/>
    <p:sldId id="257" r:id="rId26"/>
    <p:sldId id="266" r:id="rId27"/>
    <p:sldId id="2147471657" r:id="rId28"/>
    <p:sldId id="2147471681" r:id="rId29"/>
    <p:sldId id="2147471684" r:id="rId30"/>
    <p:sldId id="2147471683" r:id="rId31"/>
    <p:sldId id="2147471682" r:id="rId32"/>
    <p:sldId id="2147471669" r:id="rId33"/>
    <p:sldId id="214747168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 userDrawn="1">
          <p15:clr>
            <a:srgbClr val="A4A3A4"/>
          </p15:clr>
        </p15:guide>
        <p15:guide id="2" pos="2978" userDrawn="1">
          <p15:clr>
            <a:srgbClr val="A4A3A4"/>
          </p15:clr>
        </p15:guide>
        <p15:guide id="3" pos="5042" userDrawn="1">
          <p15:clr>
            <a:srgbClr val="A4A3A4"/>
          </p15:clr>
        </p15:guide>
        <p15:guide id="4" pos="914" userDrawn="1">
          <p15:clr>
            <a:srgbClr val="A4A3A4"/>
          </p15:clr>
        </p15:guide>
        <p15:guide id="5" orient="horz" pos="958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13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585858"/>
    <a:srgbClr val="598AB7"/>
    <a:srgbClr val="5889B6"/>
    <a:srgbClr val="F5F5F5"/>
    <a:srgbClr val="D9D9D9"/>
    <a:srgbClr val="0D6AC2"/>
    <a:srgbClr val="4472C4"/>
    <a:srgbClr val="4368AA"/>
    <a:srgbClr val="083F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4" autoAdjust="0"/>
    <p:restoredTop sz="95026" autoAdjust="0"/>
  </p:normalViewPr>
  <p:slideViewPr>
    <p:cSldViewPr snapToGrid="0" showGuides="1">
      <p:cViewPr varScale="1">
        <p:scale>
          <a:sx n="75" d="100"/>
          <a:sy n="75" d="100"/>
        </p:scale>
        <p:origin x="1277" y="43"/>
      </p:cViewPr>
      <p:guideLst>
        <p:guide orient="horz" pos="1616"/>
        <p:guide pos="2978"/>
        <p:guide pos="5042"/>
        <p:guide pos="914"/>
        <p:guide orient="horz" pos="958"/>
        <p:guide orient="horz" pos="4088"/>
        <p:guide orient="horz" pos="13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8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063D-436A-410C-A490-190D73BB5D3E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996C-DF1E-45F4-80FD-86472FDB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6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09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07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03D67F-CC09-4E4C-9B0B-2278E3BB3A18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0823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70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1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57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03D67F-CC09-4E4C-9B0B-2278E3BB3A18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030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89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03D67F-CC09-4E4C-9B0B-2278E3BB3A18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305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83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5">
            <a:extLst>
              <a:ext uri="{FF2B5EF4-FFF2-40B4-BE49-F238E27FC236}">
                <a16:creationId xmlns:a16="http://schemas.microsoft.com/office/drawing/2014/main" id="{D64168D4-8655-DBAC-1BB7-A9C409A71FA4}"/>
              </a:ext>
            </a:extLst>
          </p:cNvPr>
          <p:cNvSpPr/>
          <p:nvPr userDrawn="1"/>
        </p:nvSpPr>
        <p:spPr>
          <a:xfrm>
            <a:off x="175177" y="107187"/>
            <a:ext cx="362427" cy="438510"/>
          </a:xfrm>
          <a:custGeom>
            <a:avLst/>
            <a:gdLst/>
            <a:ahLst/>
            <a:cxnLst/>
            <a:rect l="l" t="t" r="r" b="b"/>
            <a:pathLst>
              <a:path w="258445" h="248285">
                <a:moveTo>
                  <a:pt x="181868" y="0"/>
                </a:moveTo>
                <a:lnTo>
                  <a:pt x="4309" y="0"/>
                </a:lnTo>
                <a:lnTo>
                  <a:pt x="1845" y="5969"/>
                </a:lnTo>
                <a:lnTo>
                  <a:pt x="0" y="18835"/>
                </a:lnTo>
                <a:lnTo>
                  <a:pt x="4253" y="30411"/>
                </a:lnTo>
                <a:lnTo>
                  <a:pt x="13320" y="38771"/>
                </a:lnTo>
                <a:lnTo>
                  <a:pt x="25912" y="41986"/>
                </a:lnTo>
                <a:lnTo>
                  <a:pt x="90174" y="41986"/>
                </a:lnTo>
                <a:lnTo>
                  <a:pt x="30230" y="248183"/>
                </a:lnTo>
                <a:lnTo>
                  <a:pt x="84929" y="248183"/>
                </a:lnTo>
                <a:lnTo>
                  <a:pt x="108385" y="167830"/>
                </a:lnTo>
                <a:lnTo>
                  <a:pt x="174435" y="167830"/>
                </a:lnTo>
                <a:lnTo>
                  <a:pt x="214127" y="157668"/>
                </a:lnTo>
                <a:lnTo>
                  <a:pt x="243633" y="130886"/>
                </a:lnTo>
                <a:lnTo>
                  <a:pt x="252627" y="113322"/>
                </a:lnTo>
                <a:lnTo>
                  <a:pt x="161014" y="113322"/>
                </a:lnTo>
                <a:lnTo>
                  <a:pt x="124159" y="113284"/>
                </a:lnTo>
                <a:lnTo>
                  <a:pt x="141177" y="54673"/>
                </a:lnTo>
                <a:lnTo>
                  <a:pt x="253024" y="54673"/>
                </a:lnTo>
                <a:lnTo>
                  <a:pt x="250181" y="47955"/>
                </a:lnTo>
                <a:lnTo>
                  <a:pt x="222571" y="15151"/>
                </a:lnTo>
                <a:lnTo>
                  <a:pt x="189284" y="1003"/>
                </a:lnTo>
                <a:lnTo>
                  <a:pt x="181868" y="0"/>
                </a:lnTo>
                <a:close/>
              </a:path>
              <a:path w="258445" h="248285">
                <a:moveTo>
                  <a:pt x="174435" y="167830"/>
                </a:moveTo>
                <a:lnTo>
                  <a:pt x="108385" y="167830"/>
                </a:lnTo>
                <a:lnTo>
                  <a:pt x="174171" y="167843"/>
                </a:lnTo>
                <a:lnTo>
                  <a:pt x="174435" y="167830"/>
                </a:lnTo>
                <a:close/>
              </a:path>
              <a:path w="258445" h="248285">
                <a:moveTo>
                  <a:pt x="253024" y="54673"/>
                </a:moveTo>
                <a:lnTo>
                  <a:pt x="174489" y="54673"/>
                </a:lnTo>
                <a:lnTo>
                  <a:pt x="178261" y="55448"/>
                </a:lnTo>
                <a:lnTo>
                  <a:pt x="185347" y="58508"/>
                </a:lnTo>
                <a:lnTo>
                  <a:pt x="199686" y="79984"/>
                </a:lnTo>
                <a:lnTo>
                  <a:pt x="199686" y="88023"/>
                </a:lnTo>
                <a:lnTo>
                  <a:pt x="174489" y="113322"/>
                </a:lnTo>
                <a:lnTo>
                  <a:pt x="252627" y="113322"/>
                </a:lnTo>
                <a:lnTo>
                  <a:pt x="254307" y="108790"/>
                </a:lnTo>
                <a:lnTo>
                  <a:pt x="256363" y="100774"/>
                </a:lnTo>
                <a:lnTo>
                  <a:pt x="257594" y="92511"/>
                </a:lnTo>
                <a:lnTo>
                  <a:pt x="258004" y="83997"/>
                </a:lnTo>
                <a:lnTo>
                  <a:pt x="257991" y="76187"/>
                </a:lnTo>
                <a:lnTo>
                  <a:pt x="257014" y="68884"/>
                </a:lnTo>
                <a:lnTo>
                  <a:pt x="253024" y="546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C408006-8A2F-013A-E38E-A1F0262BF8C5}"/>
              </a:ext>
            </a:extLst>
          </p:cNvPr>
          <p:cNvGrpSpPr/>
          <p:nvPr userDrawn="1"/>
        </p:nvGrpSpPr>
        <p:grpSpPr>
          <a:xfrm>
            <a:off x="0" y="0"/>
            <a:ext cx="1553698" cy="646717"/>
            <a:chOff x="-83820" y="1118749"/>
            <a:chExt cx="1553698" cy="64671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D87E205-7CDC-A197-C90D-D1B038289B47}"/>
                </a:ext>
              </a:extLst>
            </p:cNvPr>
            <p:cNvGrpSpPr/>
            <p:nvPr userDrawn="1"/>
          </p:nvGrpSpPr>
          <p:grpSpPr>
            <a:xfrm>
              <a:off x="-83820" y="1118749"/>
              <a:ext cx="1553698" cy="646717"/>
              <a:chOff x="0" y="0"/>
              <a:chExt cx="1535906" cy="682874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3F45603-11E3-AD3B-93CB-9242A273F752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1094157" cy="682872"/>
              </a:xfrm>
              <a:prstGeom prst="rect">
                <a:avLst/>
              </a:prstGeom>
              <a:gradFill>
                <a:gsLst>
                  <a:gs pos="32000">
                    <a:srgbClr val="083F88"/>
                  </a:gs>
                  <a:gs pos="100000">
                    <a:srgbClr val="0F76D3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7" name="자유형 55">
                <a:extLst>
                  <a:ext uri="{FF2B5EF4-FFF2-40B4-BE49-F238E27FC236}">
                    <a16:creationId xmlns:a16="http://schemas.microsoft.com/office/drawing/2014/main" id="{2137A229-EC4A-D8C9-8595-6C568D3D57A2}"/>
                  </a:ext>
                </a:extLst>
              </p:cNvPr>
              <p:cNvSpPr/>
              <p:nvPr userDrawn="1"/>
            </p:nvSpPr>
            <p:spPr>
              <a:xfrm>
                <a:off x="651562" y="1"/>
                <a:ext cx="884344" cy="682873"/>
              </a:xfrm>
              <a:custGeom>
                <a:avLst/>
                <a:gdLst>
                  <a:gd name="connsiteX0" fmla="*/ 250017 w 884344"/>
                  <a:gd name="connsiteY0" fmla="*/ 0 h 682873"/>
                  <a:gd name="connsiteX1" fmla="*/ 884344 w 884344"/>
                  <a:gd name="connsiteY1" fmla="*/ 0 h 682873"/>
                  <a:gd name="connsiteX2" fmla="*/ 884344 w 884344"/>
                  <a:gd name="connsiteY2" fmla="*/ 682873 h 682873"/>
                  <a:gd name="connsiteX3" fmla="*/ 0 w 884344"/>
                  <a:gd name="connsiteY3" fmla="*/ 682873 h 682873"/>
                  <a:gd name="connsiteX4" fmla="*/ 31603 w 884344"/>
                  <a:gd name="connsiteY4" fmla="*/ 680046 h 682873"/>
                  <a:gd name="connsiteX5" fmla="*/ 391668 w 884344"/>
                  <a:gd name="connsiteY5" fmla="*/ 287942 h 682873"/>
                  <a:gd name="connsiteX6" fmla="*/ 274520 w 884344"/>
                  <a:gd name="connsiteY6" fmla="*/ 18833 h 68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4344" h="682873">
                    <a:moveTo>
                      <a:pt x="250017" y="0"/>
                    </a:moveTo>
                    <a:lnTo>
                      <a:pt x="884344" y="0"/>
                    </a:lnTo>
                    <a:lnTo>
                      <a:pt x="884344" y="682873"/>
                    </a:lnTo>
                    <a:lnTo>
                      <a:pt x="0" y="682873"/>
                    </a:lnTo>
                    <a:lnTo>
                      <a:pt x="31603" y="680046"/>
                    </a:lnTo>
                    <a:cubicBezTo>
                      <a:pt x="237091" y="642725"/>
                      <a:pt x="391668" y="481355"/>
                      <a:pt x="391668" y="287942"/>
                    </a:cubicBezTo>
                    <a:cubicBezTo>
                      <a:pt x="391668" y="184328"/>
                      <a:pt x="347306" y="89910"/>
                      <a:pt x="274520" y="188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50" dirty="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endParaRPr>
              </a:p>
            </p:txBody>
          </p:sp>
          <p:sp>
            <p:nvSpPr>
              <p:cNvPr id="8" name="모서리가 둥근 직사각형 56">
                <a:extLst>
                  <a:ext uri="{FF2B5EF4-FFF2-40B4-BE49-F238E27FC236}">
                    <a16:creationId xmlns:a16="http://schemas.microsoft.com/office/drawing/2014/main" id="{24134272-55A6-27ED-ADB5-18D682A64216}"/>
                  </a:ext>
                </a:extLst>
              </p:cNvPr>
              <p:cNvSpPr/>
              <p:nvPr userDrawn="1"/>
            </p:nvSpPr>
            <p:spPr>
              <a:xfrm rot="5400000">
                <a:off x="466857" y="22398"/>
                <a:ext cx="328666" cy="99228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6000">
                    <a:srgbClr val="052A5B"/>
                  </a:gs>
                  <a:gs pos="41000">
                    <a:srgbClr val="052A5B"/>
                  </a:gs>
                  <a:gs pos="86000">
                    <a:srgbClr val="04264F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50" dirty="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endParaRPr>
              </a:p>
            </p:txBody>
          </p:sp>
        </p:grpSp>
        <p:sp>
          <p:nvSpPr>
            <p:cNvPr id="9" name="object 35">
              <a:extLst>
                <a:ext uri="{FF2B5EF4-FFF2-40B4-BE49-F238E27FC236}">
                  <a16:creationId xmlns:a16="http://schemas.microsoft.com/office/drawing/2014/main" id="{2DB92D33-635B-6D28-CF05-4DF8F0D1CAA0}"/>
                </a:ext>
              </a:extLst>
            </p:cNvPr>
            <p:cNvSpPr/>
            <p:nvPr userDrawn="1"/>
          </p:nvSpPr>
          <p:spPr>
            <a:xfrm>
              <a:off x="259078" y="1238686"/>
              <a:ext cx="362427" cy="438510"/>
            </a:xfrm>
            <a:custGeom>
              <a:avLst/>
              <a:gdLst/>
              <a:ahLst/>
              <a:cxnLst/>
              <a:rect l="l" t="t" r="r" b="b"/>
              <a:pathLst>
                <a:path w="258445" h="248285">
                  <a:moveTo>
                    <a:pt x="181868" y="0"/>
                  </a:moveTo>
                  <a:lnTo>
                    <a:pt x="4309" y="0"/>
                  </a:lnTo>
                  <a:lnTo>
                    <a:pt x="1845" y="5969"/>
                  </a:lnTo>
                  <a:lnTo>
                    <a:pt x="0" y="18835"/>
                  </a:lnTo>
                  <a:lnTo>
                    <a:pt x="4253" y="30411"/>
                  </a:lnTo>
                  <a:lnTo>
                    <a:pt x="13320" y="38771"/>
                  </a:lnTo>
                  <a:lnTo>
                    <a:pt x="25912" y="41986"/>
                  </a:lnTo>
                  <a:lnTo>
                    <a:pt x="90174" y="41986"/>
                  </a:lnTo>
                  <a:lnTo>
                    <a:pt x="30230" y="248183"/>
                  </a:lnTo>
                  <a:lnTo>
                    <a:pt x="84929" y="248183"/>
                  </a:lnTo>
                  <a:lnTo>
                    <a:pt x="108385" y="167830"/>
                  </a:lnTo>
                  <a:lnTo>
                    <a:pt x="174435" y="167830"/>
                  </a:lnTo>
                  <a:lnTo>
                    <a:pt x="214127" y="157668"/>
                  </a:lnTo>
                  <a:lnTo>
                    <a:pt x="243633" y="130886"/>
                  </a:lnTo>
                  <a:lnTo>
                    <a:pt x="252627" y="113322"/>
                  </a:lnTo>
                  <a:lnTo>
                    <a:pt x="161014" y="113322"/>
                  </a:lnTo>
                  <a:lnTo>
                    <a:pt x="124159" y="113284"/>
                  </a:lnTo>
                  <a:lnTo>
                    <a:pt x="141177" y="54673"/>
                  </a:lnTo>
                  <a:lnTo>
                    <a:pt x="253024" y="54673"/>
                  </a:lnTo>
                  <a:lnTo>
                    <a:pt x="250181" y="47955"/>
                  </a:lnTo>
                  <a:lnTo>
                    <a:pt x="222571" y="15151"/>
                  </a:lnTo>
                  <a:lnTo>
                    <a:pt x="189284" y="1003"/>
                  </a:lnTo>
                  <a:lnTo>
                    <a:pt x="181868" y="0"/>
                  </a:lnTo>
                  <a:close/>
                </a:path>
                <a:path w="258445" h="248285">
                  <a:moveTo>
                    <a:pt x="174435" y="167830"/>
                  </a:moveTo>
                  <a:lnTo>
                    <a:pt x="108385" y="167830"/>
                  </a:lnTo>
                  <a:lnTo>
                    <a:pt x="174171" y="167843"/>
                  </a:lnTo>
                  <a:lnTo>
                    <a:pt x="174435" y="167830"/>
                  </a:lnTo>
                  <a:close/>
                </a:path>
                <a:path w="258445" h="248285">
                  <a:moveTo>
                    <a:pt x="253024" y="54673"/>
                  </a:moveTo>
                  <a:lnTo>
                    <a:pt x="174489" y="54673"/>
                  </a:lnTo>
                  <a:lnTo>
                    <a:pt x="178261" y="55448"/>
                  </a:lnTo>
                  <a:lnTo>
                    <a:pt x="185347" y="58508"/>
                  </a:lnTo>
                  <a:lnTo>
                    <a:pt x="199686" y="79984"/>
                  </a:lnTo>
                  <a:lnTo>
                    <a:pt x="199686" y="88023"/>
                  </a:lnTo>
                  <a:lnTo>
                    <a:pt x="174489" y="113322"/>
                  </a:lnTo>
                  <a:lnTo>
                    <a:pt x="252627" y="113322"/>
                  </a:lnTo>
                  <a:lnTo>
                    <a:pt x="254307" y="108790"/>
                  </a:lnTo>
                  <a:lnTo>
                    <a:pt x="256363" y="100774"/>
                  </a:lnTo>
                  <a:lnTo>
                    <a:pt x="257594" y="92511"/>
                  </a:lnTo>
                  <a:lnTo>
                    <a:pt x="258004" y="83997"/>
                  </a:lnTo>
                  <a:lnTo>
                    <a:pt x="257991" y="76187"/>
                  </a:lnTo>
                  <a:lnTo>
                    <a:pt x="257014" y="68884"/>
                  </a:lnTo>
                  <a:lnTo>
                    <a:pt x="253024" y="546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6D5BB46-8A79-2996-4DC4-FB1975C4FC5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38251" y="636908"/>
            <a:ext cx="11160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40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그림 10" descr="폰트, 그래픽, 그래픽 디자인, 텍스트이(가) 표시된 사진&#10;&#10;자동 생성된 설명">
            <a:extLst>
              <a:ext uri="{FF2B5EF4-FFF2-40B4-BE49-F238E27FC236}">
                <a16:creationId xmlns:a16="http://schemas.microsoft.com/office/drawing/2014/main" id="{E45611C5-157D-E039-C813-2B00126713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90646" y="6503041"/>
            <a:ext cx="1379577" cy="26162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E5A90698-C746-46BB-E467-185647AC431A}"/>
              </a:ext>
            </a:extLst>
          </p:cNvPr>
          <p:cNvGrpSpPr/>
          <p:nvPr userDrawn="1"/>
        </p:nvGrpSpPr>
        <p:grpSpPr>
          <a:xfrm>
            <a:off x="10790110" y="6532735"/>
            <a:ext cx="286422" cy="217862"/>
            <a:chOff x="2374976" y="5707324"/>
            <a:chExt cx="261620" cy="261620"/>
          </a:xfrm>
        </p:grpSpPr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9B97E352-011D-7C67-B8C2-79D790B938E0}"/>
                </a:ext>
              </a:extLst>
            </p:cNvPr>
            <p:cNvSpPr/>
            <p:nvPr/>
          </p:nvSpPr>
          <p:spPr>
            <a:xfrm>
              <a:off x="2374976" y="5707324"/>
              <a:ext cx="261620" cy="261620"/>
            </a:xfrm>
            <a:custGeom>
              <a:avLst/>
              <a:gdLst/>
              <a:ahLst/>
              <a:cxnLst/>
              <a:rect l="l" t="t" r="r" b="b"/>
              <a:pathLst>
                <a:path w="261619" h="261620">
                  <a:moveTo>
                    <a:pt x="130708" y="0"/>
                  </a:moveTo>
                  <a:lnTo>
                    <a:pt x="79836" y="10273"/>
                  </a:lnTo>
                  <a:lnTo>
                    <a:pt x="38288" y="38288"/>
                  </a:lnTo>
                  <a:lnTo>
                    <a:pt x="10273" y="79836"/>
                  </a:lnTo>
                  <a:lnTo>
                    <a:pt x="0" y="130708"/>
                  </a:lnTo>
                  <a:lnTo>
                    <a:pt x="10273" y="181602"/>
                  </a:lnTo>
                  <a:lnTo>
                    <a:pt x="38288" y="223161"/>
                  </a:lnTo>
                  <a:lnTo>
                    <a:pt x="79836" y="251180"/>
                  </a:lnTo>
                  <a:lnTo>
                    <a:pt x="130708" y="261454"/>
                  </a:lnTo>
                  <a:lnTo>
                    <a:pt x="181604" y="251180"/>
                  </a:lnTo>
                  <a:lnTo>
                    <a:pt x="223167" y="223161"/>
                  </a:lnTo>
                  <a:lnTo>
                    <a:pt x="251191" y="181602"/>
                  </a:lnTo>
                  <a:lnTo>
                    <a:pt x="261467" y="130708"/>
                  </a:lnTo>
                  <a:lnTo>
                    <a:pt x="251191" y="79836"/>
                  </a:lnTo>
                  <a:lnTo>
                    <a:pt x="223167" y="38288"/>
                  </a:lnTo>
                  <a:lnTo>
                    <a:pt x="181604" y="10273"/>
                  </a:lnTo>
                  <a:lnTo>
                    <a:pt x="130708" y="0"/>
                  </a:lnTo>
                  <a:close/>
                </a:path>
              </a:pathLst>
            </a:custGeom>
            <a:solidFill>
              <a:srgbClr val="C00C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9">
              <a:extLst>
                <a:ext uri="{FF2B5EF4-FFF2-40B4-BE49-F238E27FC236}">
                  <a16:creationId xmlns:a16="http://schemas.microsoft.com/office/drawing/2014/main" id="{630C89E4-1E2C-F5C3-93FA-63261039402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6280" y="5728565"/>
              <a:ext cx="218871" cy="218884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A2385FB-27AC-929C-D3DD-9B5BAC0D1887}"/>
              </a:ext>
            </a:extLst>
          </p:cNvPr>
          <p:cNvSpPr txBox="1"/>
          <p:nvPr userDrawn="1"/>
        </p:nvSpPr>
        <p:spPr>
          <a:xfrm>
            <a:off x="11076532" y="6480083"/>
            <a:ext cx="8781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LG"/>
                <a:ea typeface="LG스마트체 Bold" panose="020B0600000101010101" charset="-127"/>
                <a:cs typeface="ADLaM Display" panose="020F0502020204030204" pitchFamily="2" charset="0"/>
              </a:rPr>
              <a:t>LG</a:t>
            </a:r>
            <a:r>
              <a:rPr lang="ko-KR" altLang="en-US" sz="1500" b="1" dirty="0">
                <a:latin typeface="LG"/>
                <a:ea typeface="LG스마트체 Bold" panose="020B0600000101010101" charset="-127"/>
                <a:cs typeface="ADLaM Display" panose="020F0502020204030204" pitchFamily="2" charset="0"/>
              </a:rPr>
              <a:t> </a:t>
            </a:r>
            <a:r>
              <a:rPr lang="en-US" altLang="ko-KR" sz="1500" b="1" dirty="0">
                <a:latin typeface="LG"/>
                <a:ea typeface="LG스마트체 Bold" panose="020B0600000101010101" charset="-127"/>
                <a:cs typeface="ADLaM Display" panose="020F0502020204030204" pitchFamily="2" charset="0"/>
              </a:rPr>
              <a:t>CNS</a:t>
            </a:r>
            <a:endParaRPr lang="ko-KR" altLang="en-US" sz="1500" b="1" dirty="0">
              <a:latin typeface="LG"/>
              <a:ea typeface="LG스마트체 Bold" panose="020B0600000101010101" charset="-127"/>
              <a:cs typeface="ADLaM Display" panose="020F05020202040302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1443EC-897E-CDD6-A4FF-28DF8F0178D8}"/>
              </a:ext>
            </a:extLst>
          </p:cNvPr>
          <p:cNvSpPr txBox="1"/>
          <p:nvPr userDrawn="1"/>
        </p:nvSpPr>
        <p:spPr>
          <a:xfrm>
            <a:off x="5696414" y="6513562"/>
            <a:ext cx="80891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88100097-75AD-414C-9D0A-7E6FC776B779}" type="slidenum">
              <a:rPr lang="en-US" altLang="ko-KR" sz="80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SemiBold" panose="020B0600000101010101" pitchFamily="50" charset="-127"/>
                <a:ea typeface="LG스마트체 SemiBold" panose="020B0600000101010101" pitchFamily="50" charset="-127"/>
                <a:cs typeface="Pretendard Variable Light" panose="02000003000000020004" pitchFamily="2" charset="-127"/>
              </a:rPr>
              <a:t>‹#›</a:t>
            </a:fld>
            <a:endParaRPr lang="ko-Kore-KR" altLang="en-US" sz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  <a:cs typeface="Pretendard Variable Light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74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hyperlink" Target="http://www.lgcns.com/" TargetMode="External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hyperlink" Target="mailto:contact@vanguardlab.ne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hyperlink" Target="http://www.vanguardlab.net/" TargetMode="External"/><Relationship Id="rId5" Type="http://schemas.openxmlformats.org/officeDocument/2006/relationships/image" Target="../media/image45.png"/><Relationship Id="rId15" Type="http://schemas.openxmlformats.org/officeDocument/2006/relationships/image" Target="../media/image51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hyperlink" Target="http://soltech.lgcns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hyperlink" Target="http://www.lgcns.com/" TargetMode="External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hyperlink" Target="mailto:contact@vanguardlab.ne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hyperlink" Target="http://www.vanguardlab.net/" TargetMode="External"/><Relationship Id="rId5" Type="http://schemas.openxmlformats.org/officeDocument/2006/relationships/image" Target="../media/image45.png"/><Relationship Id="rId15" Type="http://schemas.openxmlformats.org/officeDocument/2006/relationships/image" Target="../media/image51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hyperlink" Target="http://soltech.lgcns.com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F1BBB8F-CD12-C733-62A8-A349985C33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52"/>
          <a:stretch/>
        </p:blipFill>
        <p:spPr>
          <a:xfrm rot="5400000">
            <a:off x="5708235" y="-466225"/>
            <a:ext cx="5341896" cy="6294665"/>
          </a:xfrm>
          <a:prstGeom prst="rect">
            <a:avLst/>
          </a:prstGeom>
        </p:spPr>
      </p:pic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Human resources slide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66763" y="2782301"/>
            <a:ext cx="478368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  <a:cs typeface="Segoe UI" panose="020B0502040204020203" pitchFamily="34" charset="0"/>
              </a:rPr>
              <a:t>PerfecTwin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BF202-16E4-8663-8E62-EE0AF8A5AF67}"/>
              </a:ext>
            </a:extLst>
          </p:cNvPr>
          <p:cNvSpPr txBox="1"/>
          <p:nvPr/>
        </p:nvSpPr>
        <p:spPr>
          <a:xfrm>
            <a:off x="766763" y="1938020"/>
            <a:ext cx="518886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  <a:cs typeface="Segoe UI" panose="020B0502040204020203" pitchFamily="34" charset="0"/>
              </a:rPr>
              <a:t>테스트 자동화 솔루션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LG스마트체2.0 Bold" panose="020B0600000101010101" pitchFamily="50" charset="-127"/>
              <a:ea typeface="LG스마트체2.0 Bold" panose="020B0600000101010101" pitchFamily="50" charset="-127"/>
              <a:cs typeface="Segoe UI" panose="020B0502040204020203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D1EA28-84C5-0432-58DD-D8FBF651DB7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05887" y="5080"/>
            <a:ext cx="6386113" cy="6294665"/>
          </a:xfrm>
          <a:prstGeom prst="rect">
            <a:avLst/>
          </a:prstGeom>
        </p:spPr>
      </p:pic>
      <p:pic>
        <p:nvPicPr>
          <p:cNvPr id="9" name="그림 8" descr="폰트, 그래픽, 그래픽 디자인, 텍스트이(가) 표시된 사진&#10;&#10;자동 생성된 설명">
            <a:extLst>
              <a:ext uri="{FF2B5EF4-FFF2-40B4-BE49-F238E27FC236}">
                <a16:creationId xmlns:a16="http://schemas.microsoft.com/office/drawing/2014/main" id="{984A5664-E318-0025-A306-07ABDED0C0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999" y="4182391"/>
            <a:ext cx="1379577" cy="26162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724D8B7A-18B9-5A08-9722-02E19BD8315A}"/>
              </a:ext>
            </a:extLst>
          </p:cNvPr>
          <p:cNvGrpSpPr/>
          <p:nvPr/>
        </p:nvGrpSpPr>
        <p:grpSpPr>
          <a:xfrm>
            <a:off x="2565109" y="4212085"/>
            <a:ext cx="286422" cy="217862"/>
            <a:chOff x="2374976" y="5707324"/>
            <a:chExt cx="261620" cy="261620"/>
          </a:xfrm>
        </p:grpSpPr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B9E0E745-07BF-D827-54F4-0E2C8F877480}"/>
                </a:ext>
              </a:extLst>
            </p:cNvPr>
            <p:cNvSpPr/>
            <p:nvPr/>
          </p:nvSpPr>
          <p:spPr>
            <a:xfrm>
              <a:off x="2374976" y="5707324"/>
              <a:ext cx="261620" cy="261620"/>
            </a:xfrm>
            <a:custGeom>
              <a:avLst/>
              <a:gdLst/>
              <a:ahLst/>
              <a:cxnLst/>
              <a:rect l="l" t="t" r="r" b="b"/>
              <a:pathLst>
                <a:path w="261619" h="261620">
                  <a:moveTo>
                    <a:pt x="130708" y="0"/>
                  </a:moveTo>
                  <a:lnTo>
                    <a:pt x="79836" y="10273"/>
                  </a:lnTo>
                  <a:lnTo>
                    <a:pt x="38288" y="38288"/>
                  </a:lnTo>
                  <a:lnTo>
                    <a:pt x="10273" y="79836"/>
                  </a:lnTo>
                  <a:lnTo>
                    <a:pt x="0" y="130708"/>
                  </a:lnTo>
                  <a:lnTo>
                    <a:pt x="10273" y="181602"/>
                  </a:lnTo>
                  <a:lnTo>
                    <a:pt x="38288" y="223161"/>
                  </a:lnTo>
                  <a:lnTo>
                    <a:pt x="79836" y="251180"/>
                  </a:lnTo>
                  <a:lnTo>
                    <a:pt x="130708" y="261454"/>
                  </a:lnTo>
                  <a:lnTo>
                    <a:pt x="181604" y="251180"/>
                  </a:lnTo>
                  <a:lnTo>
                    <a:pt x="223167" y="223161"/>
                  </a:lnTo>
                  <a:lnTo>
                    <a:pt x="251191" y="181602"/>
                  </a:lnTo>
                  <a:lnTo>
                    <a:pt x="261467" y="130708"/>
                  </a:lnTo>
                  <a:lnTo>
                    <a:pt x="251191" y="79836"/>
                  </a:lnTo>
                  <a:lnTo>
                    <a:pt x="223167" y="38288"/>
                  </a:lnTo>
                  <a:lnTo>
                    <a:pt x="181604" y="10273"/>
                  </a:lnTo>
                  <a:lnTo>
                    <a:pt x="130708" y="0"/>
                  </a:lnTo>
                  <a:close/>
                </a:path>
              </a:pathLst>
            </a:custGeom>
            <a:solidFill>
              <a:srgbClr val="C00C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235E6521-F61F-CC4E-0B17-6F6657B8ECF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96280" y="5728565"/>
              <a:ext cx="218871" cy="218884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1BC5CEB-F03A-4EC4-4EB1-749FFBC8620F}"/>
              </a:ext>
            </a:extLst>
          </p:cNvPr>
          <p:cNvSpPr txBox="1"/>
          <p:nvPr/>
        </p:nvSpPr>
        <p:spPr>
          <a:xfrm>
            <a:off x="2851531" y="4159433"/>
            <a:ext cx="8781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LG"/>
                <a:ea typeface="LG스마트체 Bold" panose="020B0600000101010101" charset="-127"/>
                <a:cs typeface="ADLaM Display" panose="020F0502020204030204" pitchFamily="2" charset="0"/>
              </a:rPr>
              <a:t>LG</a:t>
            </a:r>
            <a:r>
              <a:rPr lang="ko-KR" altLang="en-US" sz="1500" b="1" dirty="0">
                <a:latin typeface="LG"/>
                <a:ea typeface="LG스마트체 Bold" panose="020B0600000101010101" charset="-127"/>
                <a:cs typeface="ADLaM Display" panose="020F0502020204030204" pitchFamily="2" charset="0"/>
              </a:rPr>
              <a:t> </a:t>
            </a:r>
            <a:r>
              <a:rPr lang="en-US" altLang="ko-KR" sz="1500" b="1" dirty="0">
                <a:latin typeface="LG"/>
                <a:ea typeface="LG스마트체 Bold" panose="020B0600000101010101" charset="-127"/>
                <a:cs typeface="ADLaM Display" panose="020F0502020204030204" pitchFamily="2" charset="0"/>
              </a:rPr>
              <a:t>CNS</a:t>
            </a:r>
            <a:endParaRPr lang="ko-KR" altLang="en-US" sz="1500" b="1" dirty="0">
              <a:latin typeface="LG"/>
              <a:ea typeface="LG스마트체 Bold" panose="020B0600000101010101" charset="-127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400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E452F83-0449-C8EC-40C9-4C744A2E6A00}"/>
              </a:ext>
            </a:extLst>
          </p:cNvPr>
          <p:cNvSpPr/>
          <p:nvPr/>
        </p:nvSpPr>
        <p:spPr>
          <a:xfrm>
            <a:off x="1420031" y="3707262"/>
            <a:ext cx="9283470" cy="2407734"/>
          </a:xfrm>
          <a:prstGeom prst="roundRect">
            <a:avLst>
              <a:gd name="adj" fmla="val 6972"/>
            </a:avLst>
          </a:prstGeom>
          <a:solidFill>
            <a:srgbClr val="F5F5F5"/>
          </a:solidFill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AutoShape 184">
            <a:extLst>
              <a:ext uri="{FF2B5EF4-FFF2-40B4-BE49-F238E27FC236}">
                <a16:creationId xmlns:a16="http://schemas.microsoft.com/office/drawing/2014/main" id="{E4C86EA7-EC02-6733-4DA5-8FEB7F995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200" y="1530000"/>
            <a:ext cx="9781200" cy="262800"/>
          </a:xfrm>
          <a:prstGeom prst="rect">
            <a:avLst/>
          </a:prstGeom>
          <a:solidFill>
            <a:srgbClr val="0D6AC2"/>
          </a:solidFill>
          <a:ln w="63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200" b="1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chemeClr val="bg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anose="02020603050405020304" pitchFamily="18" charset="0"/>
              </a:rPr>
              <a:t>PerfecTwin </a:t>
            </a:r>
            <a:r>
              <a:rPr lang="ko-KR" altLang="en-US" sz="1200" b="1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chemeClr val="bg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anose="02020603050405020304" pitchFamily="18" charset="0"/>
              </a:rPr>
              <a:t>효과</a:t>
            </a:r>
          </a:p>
        </p:txBody>
      </p:sp>
      <p:sp>
        <p:nvSpPr>
          <p:cNvPr id="9" name="AutoShape 133">
            <a:extLst>
              <a:ext uri="{FF2B5EF4-FFF2-40B4-BE49-F238E27FC236}">
                <a16:creationId xmlns:a16="http://schemas.microsoft.com/office/drawing/2014/main" id="{66B5EA46-C1BE-2058-F23F-85FC8297196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6233" y="1530000"/>
            <a:ext cx="10090079" cy="4778725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latinLnBrk="0">
              <a:lnSpc>
                <a:spcPct val="120000"/>
              </a:lnSpc>
              <a:spcBef>
                <a:spcPct val="120000"/>
              </a:spcBef>
            </a:pPr>
            <a:endParaRPr lang="ko-KR" altLang="ko-KR">
              <a:solidFill>
                <a:srgbClr val="FFFFFF"/>
              </a:solidFill>
              <a:latin typeface="Pretendard" panose="020B0600000101010101" charset="-127"/>
              <a:ea typeface="Pretendard" panose="020B0600000101010101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CEF249-9539-8902-5ACC-9E1F5E0382BE}"/>
              </a:ext>
            </a:extLst>
          </p:cNvPr>
          <p:cNvSpPr txBox="1"/>
          <p:nvPr/>
        </p:nvSpPr>
        <p:spPr>
          <a:xfrm>
            <a:off x="1224195" y="340439"/>
            <a:ext cx="770643" cy="19745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kumimoji="1" lang="en-US" altLang="ko-KR" sz="1400" b="1" spc="-5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endParaRPr kumimoji="1" lang="ko-Kore-KR" altLang="en-US" sz="1400" b="1" spc="-5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771F91D-6FD9-FA47-97AA-26BC0A068852}"/>
              </a:ext>
            </a:extLst>
          </p:cNvPr>
          <p:cNvGrpSpPr/>
          <p:nvPr/>
        </p:nvGrpSpPr>
        <p:grpSpPr>
          <a:xfrm>
            <a:off x="1224195" y="265600"/>
            <a:ext cx="5632045" cy="272298"/>
            <a:chOff x="450850" y="359677"/>
            <a:chExt cx="4539807" cy="24856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D46E6F-1E59-A41D-564E-EE0CF5F1E96B}"/>
                </a:ext>
              </a:extLst>
            </p:cNvPr>
            <p:cNvSpPr txBox="1"/>
            <p:nvPr/>
          </p:nvSpPr>
          <p:spPr>
            <a:xfrm>
              <a:off x="450850" y="427992"/>
              <a:ext cx="62119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kumimoji="1" lang="en-US" altLang="ko-KR" sz="1400" b="1" spc="-5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endParaRPr kumimoji="1" lang="ko-Kore-KR" altLang="en-US" sz="1400" b="1" spc="-5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A7B967-FB94-44EF-47BC-F0EE6B018B48}"/>
                </a:ext>
              </a:extLst>
            </p:cNvPr>
            <p:cNvSpPr txBox="1"/>
            <p:nvPr/>
          </p:nvSpPr>
          <p:spPr>
            <a:xfrm>
              <a:off x="454657" y="359677"/>
              <a:ext cx="453600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882650"/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3. PerfecTwin (4/6)</a:t>
              </a:r>
              <a:endParaRPr lang="ko-KR" altLang="en-US" sz="14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</p:grpSp>
      <p:sp>
        <p:nvSpPr>
          <p:cNvPr id="27" name="제목 1">
            <a:extLst>
              <a:ext uri="{FF2B5EF4-FFF2-40B4-BE49-F238E27FC236}">
                <a16:creationId xmlns:a16="http://schemas.microsoft.com/office/drawing/2014/main" id="{1FAB296B-29E6-F9DF-6D5F-DFE6F1D25B27}"/>
              </a:ext>
            </a:extLst>
          </p:cNvPr>
          <p:cNvSpPr txBox="1">
            <a:spLocks/>
          </p:cNvSpPr>
          <p:nvPr/>
        </p:nvSpPr>
        <p:spPr>
          <a:xfrm>
            <a:off x="1063717" y="677104"/>
            <a:ext cx="10080001" cy="51930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PerfecTwin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은 사람이 찾지 못하는 잠재된 결함까지 모두 식별하여 시스템의 품질을  획기적으로 향상시키고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수 많은 인력과 자원을 동원해 테스트하는 비용을 절감할 수 있습니다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  </a:t>
            </a:r>
            <a:endParaRPr lang="ko-KR" altLang="en-US" sz="1200" b="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71" name="object 20">
            <a:extLst>
              <a:ext uri="{FF2B5EF4-FFF2-40B4-BE49-F238E27FC236}">
                <a16:creationId xmlns:a16="http://schemas.microsoft.com/office/drawing/2014/main" id="{B66AED95-8392-0761-C82F-91C4857E909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0563" y="4300804"/>
            <a:ext cx="1341338" cy="1299971"/>
          </a:xfrm>
          <a:prstGeom prst="rect">
            <a:avLst/>
          </a:prstGeom>
        </p:spPr>
      </p:pic>
      <p:pic>
        <p:nvPicPr>
          <p:cNvPr id="72" name="object 21">
            <a:extLst>
              <a:ext uri="{FF2B5EF4-FFF2-40B4-BE49-F238E27FC236}">
                <a16:creationId xmlns:a16="http://schemas.microsoft.com/office/drawing/2014/main" id="{85EC536D-17BD-5B5D-7B02-2CA2762D5A19}"/>
              </a:ext>
            </a:extLst>
          </p:cNvPr>
          <p:cNvPicPr/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82766" y="4338705"/>
            <a:ext cx="1235981" cy="1197864"/>
          </a:xfrm>
          <a:prstGeom prst="rect">
            <a:avLst/>
          </a:prstGeom>
          <a:effectLst/>
        </p:spPr>
      </p:pic>
      <p:sp>
        <p:nvSpPr>
          <p:cNvPr id="10" name="object 209">
            <a:extLst>
              <a:ext uri="{FF2B5EF4-FFF2-40B4-BE49-F238E27FC236}">
                <a16:creationId xmlns:a16="http://schemas.microsoft.com/office/drawing/2014/main" id="{86E09805-5F72-EE7F-910F-EEEC310CC92C}"/>
              </a:ext>
            </a:extLst>
          </p:cNvPr>
          <p:cNvSpPr txBox="1"/>
          <p:nvPr/>
        </p:nvSpPr>
        <p:spPr>
          <a:xfrm>
            <a:off x="5143225" y="4717849"/>
            <a:ext cx="929082" cy="4794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265"/>
              </a:spcBef>
            </a:pPr>
            <a:r>
              <a:rPr sz="1350" b="1" spc="-70" dirty="0">
                <a:solidFill>
                  <a:srgbClr val="FFFFFF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Noto Sans CJK HK"/>
              </a:rPr>
              <a:t>PerfecTwin</a:t>
            </a:r>
            <a:endParaRPr sz="1350" dirty="0">
              <a:latin typeface="LG스마트체 SemiBold" panose="020B0600000101010101" pitchFamily="50" charset="-127"/>
              <a:ea typeface="LG스마트체 SemiBold" panose="020B0600000101010101" pitchFamily="50" charset="-127"/>
              <a:cs typeface="Noto Sans CJK HK"/>
            </a:endParaRPr>
          </a:p>
          <a:p>
            <a:pPr marR="5080" algn="ctr">
              <a:lnSpc>
                <a:spcPct val="100000"/>
              </a:lnSpc>
              <a:spcBef>
                <a:spcPts val="165"/>
              </a:spcBef>
            </a:pPr>
            <a:r>
              <a:rPr sz="1350" b="1" spc="-25" dirty="0" err="1">
                <a:solidFill>
                  <a:srgbClr val="FFFFFF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Noto Sans CJK HK"/>
              </a:rPr>
              <a:t>적용</a:t>
            </a:r>
            <a:endParaRPr sz="1350" dirty="0">
              <a:latin typeface="LG스마트체 SemiBold" panose="020B0600000101010101" pitchFamily="50" charset="-127"/>
              <a:ea typeface="LG스마트체 SemiBold" panose="020B0600000101010101" pitchFamily="50" charset="-127"/>
              <a:cs typeface="Noto Sans CJK HK"/>
            </a:endParaRPr>
          </a:p>
        </p:txBody>
      </p:sp>
      <p:grpSp>
        <p:nvGrpSpPr>
          <p:cNvPr id="29" name="object 216">
            <a:extLst>
              <a:ext uri="{FF2B5EF4-FFF2-40B4-BE49-F238E27FC236}">
                <a16:creationId xmlns:a16="http://schemas.microsoft.com/office/drawing/2014/main" id="{F0FD30C1-46F1-494B-4B24-AB64BE787739}"/>
              </a:ext>
            </a:extLst>
          </p:cNvPr>
          <p:cNvGrpSpPr/>
          <p:nvPr/>
        </p:nvGrpSpPr>
        <p:grpSpPr>
          <a:xfrm>
            <a:off x="6559962" y="4287652"/>
            <a:ext cx="1341338" cy="1299971"/>
            <a:chOff x="7527035" y="5041404"/>
            <a:chExt cx="1299972" cy="1299971"/>
          </a:xfrm>
          <a:effectLst/>
        </p:grpSpPr>
        <p:pic>
          <p:nvPicPr>
            <p:cNvPr id="63" name="object 217">
              <a:extLst>
                <a:ext uri="{FF2B5EF4-FFF2-40B4-BE49-F238E27FC236}">
                  <a16:creationId xmlns:a16="http://schemas.microsoft.com/office/drawing/2014/main" id="{19E54835-FAE4-6D30-9C2E-1172054E23E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7035" y="5041404"/>
              <a:ext cx="1299972" cy="1299971"/>
            </a:xfrm>
            <a:prstGeom prst="rect">
              <a:avLst/>
            </a:prstGeom>
          </p:spPr>
        </p:pic>
        <p:sp>
          <p:nvSpPr>
            <p:cNvPr id="64" name="object 218">
              <a:extLst>
                <a:ext uri="{FF2B5EF4-FFF2-40B4-BE49-F238E27FC236}">
                  <a16:creationId xmlns:a16="http://schemas.microsoft.com/office/drawing/2014/main" id="{96120F74-C46B-9CEB-0E4E-EB9278113993}"/>
                </a:ext>
              </a:extLst>
            </p:cNvPr>
            <p:cNvSpPr/>
            <p:nvPr/>
          </p:nvSpPr>
          <p:spPr>
            <a:xfrm>
              <a:off x="7580375" y="5094731"/>
              <a:ext cx="1198245" cy="1198245"/>
            </a:xfrm>
            <a:custGeom>
              <a:avLst/>
              <a:gdLst/>
              <a:ahLst/>
              <a:cxnLst/>
              <a:rect l="l" t="t" r="r" b="b"/>
              <a:pathLst>
                <a:path w="1198245" h="1198245">
                  <a:moveTo>
                    <a:pt x="598931" y="0"/>
                  </a:moveTo>
                  <a:lnTo>
                    <a:pt x="549802" y="1985"/>
                  </a:lnTo>
                  <a:lnTo>
                    <a:pt x="501768" y="7837"/>
                  </a:lnTo>
                  <a:lnTo>
                    <a:pt x="454984" y="17403"/>
                  </a:lnTo>
                  <a:lnTo>
                    <a:pt x="409602" y="30528"/>
                  </a:lnTo>
                  <a:lnTo>
                    <a:pt x="365777" y="47059"/>
                  </a:lnTo>
                  <a:lnTo>
                    <a:pt x="323664" y="66841"/>
                  </a:lnTo>
                  <a:lnTo>
                    <a:pt x="283416" y="89720"/>
                  </a:lnTo>
                  <a:lnTo>
                    <a:pt x="245187" y="115543"/>
                  </a:lnTo>
                  <a:lnTo>
                    <a:pt x="209131" y="144155"/>
                  </a:lnTo>
                  <a:lnTo>
                    <a:pt x="175402" y="175402"/>
                  </a:lnTo>
                  <a:lnTo>
                    <a:pt x="144155" y="209131"/>
                  </a:lnTo>
                  <a:lnTo>
                    <a:pt x="115543" y="245187"/>
                  </a:lnTo>
                  <a:lnTo>
                    <a:pt x="89720" y="283416"/>
                  </a:lnTo>
                  <a:lnTo>
                    <a:pt x="66841" y="323664"/>
                  </a:lnTo>
                  <a:lnTo>
                    <a:pt x="47059" y="365777"/>
                  </a:lnTo>
                  <a:lnTo>
                    <a:pt x="30528" y="409602"/>
                  </a:lnTo>
                  <a:lnTo>
                    <a:pt x="17403" y="454984"/>
                  </a:lnTo>
                  <a:lnTo>
                    <a:pt x="7837" y="501768"/>
                  </a:lnTo>
                  <a:lnTo>
                    <a:pt x="1985" y="549802"/>
                  </a:lnTo>
                  <a:lnTo>
                    <a:pt x="0" y="598932"/>
                  </a:lnTo>
                  <a:lnTo>
                    <a:pt x="1985" y="648054"/>
                  </a:lnTo>
                  <a:lnTo>
                    <a:pt x="7837" y="696082"/>
                  </a:lnTo>
                  <a:lnTo>
                    <a:pt x="17403" y="742863"/>
                  </a:lnTo>
                  <a:lnTo>
                    <a:pt x="30528" y="788242"/>
                  </a:lnTo>
                  <a:lnTo>
                    <a:pt x="47059" y="832064"/>
                  </a:lnTo>
                  <a:lnTo>
                    <a:pt x="66841" y="874177"/>
                  </a:lnTo>
                  <a:lnTo>
                    <a:pt x="89720" y="914425"/>
                  </a:lnTo>
                  <a:lnTo>
                    <a:pt x="115543" y="952654"/>
                  </a:lnTo>
                  <a:lnTo>
                    <a:pt x="144155" y="988711"/>
                  </a:lnTo>
                  <a:lnTo>
                    <a:pt x="175402" y="1022442"/>
                  </a:lnTo>
                  <a:lnTo>
                    <a:pt x="209131" y="1053691"/>
                  </a:lnTo>
                  <a:lnTo>
                    <a:pt x="245187" y="1082305"/>
                  </a:lnTo>
                  <a:lnTo>
                    <a:pt x="283416" y="1108130"/>
                  </a:lnTo>
                  <a:lnTo>
                    <a:pt x="323664" y="1131012"/>
                  </a:lnTo>
                  <a:lnTo>
                    <a:pt x="365777" y="1150797"/>
                  </a:lnTo>
                  <a:lnTo>
                    <a:pt x="409602" y="1167330"/>
                  </a:lnTo>
                  <a:lnTo>
                    <a:pt x="454984" y="1180457"/>
                  </a:lnTo>
                  <a:lnTo>
                    <a:pt x="501768" y="1190025"/>
                  </a:lnTo>
                  <a:lnTo>
                    <a:pt x="549802" y="1195878"/>
                  </a:lnTo>
                  <a:lnTo>
                    <a:pt x="598931" y="1197864"/>
                  </a:lnTo>
                  <a:lnTo>
                    <a:pt x="648061" y="1195878"/>
                  </a:lnTo>
                  <a:lnTo>
                    <a:pt x="696095" y="1190025"/>
                  </a:lnTo>
                  <a:lnTo>
                    <a:pt x="742879" y="1180457"/>
                  </a:lnTo>
                  <a:lnTo>
                    <a:pt x="788261" y="1167330"/>
                  </a:lnTo>
                  <a:lnTo>
                    <a:pt x="832086" y="1150797"/>
                  </a:lnTo>
                  <a:lnTo>
                    <a:pt x="874199" y="1131012"/>
                  </a:lnTo>
                  <a:lnTo>
                    <a:pt x="914447" y="1108130"/>
                  </a:lnTo>
                  <a:lnTo>
                    <a:pt x="952676" y="1082305"/>
                  </a:lnTo>
                  <a:lnTo>
                    <a:pt x="988732" y="1053691"/>
                  </a:lnTo>
                  <a:lnTo>
                    <a:pt x="1022461" y="1022442"/>
                  </a:lnTo>
                  <a:lnTo>
                    <a:pt x="1053708" y="988711"/>
                  </a:lnTo>
                  <a:lnTo>
                    <a:pt x="1082320" y="952654"/>
                  </a:lnTo>
                  <a:lnTo>
                    <a:pt x="1108143" y="914425"/>
                  </a:lnTo>
                  <a:lnTo>
                    <a:pt x="1131022" y="874177"/>
                  </a:lnTo>
                  <a:lnTo>
                    <a:pt x="1150804" y="832064"/>
                  </a:lnTo>
                  <a:lnTo>
                    <a:pt x="1167335" y="788242"/>
                  </a:lnTo>
                  <a:lnTo>
                    <a:pt x="1180460" y="742863"/>
                  </a:lnTo>
                  <a:lnTo>
                    <a:pt x="1190026" y="696082"/>
                  </a:lnTo>
                  <a:lnTo>
                    <a:pt x="1195878" y="648054"/>
                  </a:lnTo>
                  <a:lnTo>
                    <a:pt x="1197864" y="598932"/>
                  </a:lnTo>
                  <a:lnTo>
                    <a:pt x="1195878" y="549802"/>
                  </a:lnTo>
                  <a:lnTo>
                    <a:pt x="1190026" y="501768"/>
                  </a:lnTo>
                  <a:lnTo>
                    <a:pt x="1180460" y="454984"/>
                  </a:lnTo>
                  <a:lnTo>
                    <a:pt x="1167335" y="409602"/>
                  </a:lnTo>
                  <a:lnTo>
                    <a:pt x="1150804" y="365777"/>
                  </a:lnTo>
                  <a:lnTo>
                    <a:pt x="1131022" y="323664"/>
                  </a:lnTo>
                  <a:lnTo>
                    <a:pt x="1108143" y="283416"/>
                  </a:lnTo>
                  <a:lnTo>
                    <a:pt x="1082320" y="245187"/>
                  </a:lnTo>
                  <a:lnTo>
                    <a:pt x="1053708" y="209131"/>
                  </a:lnTo>
                  <a:lnTo>
                    <a:pt x="1022461" y="175402"/>
                  </a:lnTo>
                  <a:lnTo>
                    <a:pt x="988732" y="144155"/>
                  </a:lnTo>
                  <a:lnTo>
                    <a:pt x="952676" y="115543"/>
                  </a:lnTo>
                  <a:lnTo>
                    <a:pt x="914447" y="89720"/>
                  </a:lnTo>
                  <a:lnTo>
                    <a:pt x="874199" y="66841"/>
                  </a:lnTo>
                  <a:lnTo>
                    <a:pt x="832086" y="47059"/>
                  </a:lnTo>
                  <a:lnTo>
                    <a:pt x="788261" y="30528"/>
                  </a:lnTo>
                  <a:lnTo>
                    <a:pt x="742879" y="17403"/>
                  </a:lnTo>
                  <a:lnTo>
                    <a:pt x="696095" y="7837"/>
                  </a:lnTo>
                  <a:lnTo>
                    <a:pt x="648061" y="1985"/>
                  </a:lnTo>
                  <a:lnTo>
                    <a:pt x="598931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232">
            <a:extLst>
              <a:ext uri="{FF2B5EF4-FFF2-40B4-BE49-F238E27FC236}">
                <a16:creationId xmlns:a16="http://schemas.microsoft.com/office/drawing/2014/main" id="{E76CF235-8711-E1FE-3160-439FA7CBDAD2}"/>
              </a:ext>
            </a:extLst>
          </p:cNvPr>
          <p:cNvGrpSpPr/>
          <p:nvPr/>
        </p:nvGrpSpPr>
        <p:grpSpPr>
          <a:xfrm>
            <a:off x="1608360" y="4667116"/>
            <a:ext cx="901564" cy="949960"/>
            <a:chOff x="2540507" y="5466588"/>
            <a:chExt cx="873760" cy="94996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55" name="object 233">
              <a:extLst>
                <a:ext uri="{FF2B5EF4-FFF2-40B4-BE49-F238E27FC236}">
                  <a16:creationId xmlns:a16="http://schemas.microsoft.com/office/drawing/2014/main" id="{0F1D33F3-8892-D4F3-A342-89E7338552F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40507" y="5466588"/>
              <a:ext cx="873252" cy="949439"/>
            </a:xfrm>
            <a:prstGeom prst="rect">
              <a:avLst/>
            </a:prstGeom>
          </p:spPr>
        </p:pic>
        <p:sp>
          <p:nvSpPr>
            <p:cNvPr id="56" name="object 234">
              <a:extLst>
                <a:ext uri="{FF2B5EF4-FFF2-40B4-BE49-F238E27FC236}">
                  <a16:creationId xmlns:a16="http://schemas.microsoft.com/office/drawing/2014/main" id="{A3D5DECC-89A6-5B93-307D-1A7B1603EFC3}"/>
                </a:ext>
              </a:extLst>
            </p:cNvPr>
            <p:cNvSpPr/>
            <p:nvPr/>
          </p:nvSpPr>
          <p:spPr>
            <a:xfrm>
              <a:off x="2593847" y="5519928"/>
              <a:ext cx="771525" cy="847725"/>
            </a:xfrm>
            <a:custGeom>
              <a:avLst/>
              <a:gdLst/>
              <a:ahLst/>
              <a:cxnLst/>
              <a:rect l="l" t="t" r="r" b="b"/>
              <a:pathLst>
                <a:path w="771525" h="847725">
                  <a:moveTo>
                    <a:pt x="771144" y="0"/>
                  </a:moveTo>
                  <a:lnTo>
                    <a:pt x="0" y="0"/>
                  </a:lnTo>
                  <a:lnTo>
                    <a:pt x="0" y="847344"/>
                  </a:lnTo>
                  <a:lnTo>
                    <a:pt x="771144" y="847344"/>
                  </a:lnTo>
                  <a:lnTo>
                    <a:pt x="7711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235">
            <a:extLst>
              <a:ext uri="{FF2B5EF4-FFF2-40B4-BE49-F238E27FC236}">
                <a16:creationId xmlns:a16="http://schemas.microsoft.com/office/drawing/2014/main" id="{2C50F7FB-C593-3FD6-A6EC-5730D342043C}"/>
              </a:ext>
            </a:extLst>
          </p:cNvPr>
          <p:cNvSpPr txBox="1"/>
          <p:nvPr/>
        </p:nvSpPr>
        <p:spPr>
          <a:xfrm>
            <a:off x="1663398" y="4720456"/>
            <a:ext cx="796076" cy="230831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359"/>
              </a:spcBef>
            </a:pPr>
            <a:r>
              <a:rPr sz="1200" b="1" spc="55" dirty="0"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As-</a:t>
            </a:r>
            <a:r>
              <a:rPr sz="1200" b="1" spc="-25" dirty="0"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Is</a:t>
            </a:r>
            <a:endParaRPr sz="1200" dirty="0">
              <a:latin typeface="LG스마트체 SemiBold" panose="020B0600000101010101" pitchFamily="50" charset="-127"/>
              <a:ea typeface="LG스마트체 SemiBold" panose="020B0600000101010101" pitchFamily="50" charset="-127"/>
              <a:cs typeface="UnDotum"/>
            </a:endParaRPr>
          </a:p>
        </p:txBody>
      </p:sp>
      <p:pic>
        <p:nvPicPr>
          <p:cNvPr id="51" name="object 237">
            <a:extLst>
              <a:ext uri="{FF2B5EF4-FFF2-40B4-BE49-F238E27FC236}">
                <a16:creationId xmlns:a16="http://schemas.microsoft.com/office/drawing/2014/main" id="{E545822D-2E8D-C6A8-0008-A2AAF3FC1746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03349" y="4976488"/>
            <a:ext cx="515777" cy="519684"/>
          </a:xfrm>
          <a:prstGeom prst="rect">
            <a:avLst/>
          </a:prstGeom>
        </p:spPr>
      </p:pic>
      <p:grpSp>
        <p:nvGrpSpPr>
          <p:cNvPr id="38" name="object 242">
            <a:extLst>
              <a:ext uri="{FF2B5EF4-FFF2-40B4-BE49-F238E27FC236}">
                <a16:creationId xmlns:a16="http://schemas.microsoft.com/office/drawing/2014/main" id="{8CE052BE-45C1-FB48-7A20-C6232495805C}"/>
              </a:ext>
            </a:extLst>
          </p:cNvPr>
          <p:cNvGrpSpPr/>
          <p:nvPr/>
        </p:nvGrpSpPr>
        <p:grpSpPr>
          <a:xfrm>
            <a:off x="3602284" y="4667116"/>
            <a:ext cx="902874" cy="949960"/>
            <a:chOff x="4472940" y="5466588"/>
            <a:chExt cx="875030" cy="94996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49" name="object 243">
              <a:extLst>
                <a:ext uri="{FF2B5EF4-FFF2-40B4-BE49-F238E27FC236}">
                  <a16:creationId xmlns:a16="http://schemas.microsoft.com/office/drawing/2014/main" id="{4BF08486-20FC-FE5A-43EF-EB761154C188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72940" y="5466588"/>
              <a:ext cx="874763" cy="949439"/>
            </a:xfrm>
            <a:prstGeom prst="rect">
              <a:avLst/>
            </a:prstGeom>
          </p:spPr>
        </p:pic>
        <p:sp>
          <p:nvSpPr>
            <p:cNvPr id="50" name="object 244">
              <a:extLst>
                <a:ext uri="{FF2B5EF4-FFF2-40B4-BE49-F238E27FC236}">
                  <a16:creationId xmlns:a16="http://schemas.microsoft.com/office/drawing/2014/main" id="{737741B9-0D0B-B758-FFF8-47B0FE982927}"/>
                </a:ext>
              </a:extLst>
            </p:cNvPr>
            <p:cNvSpPr/>
            <p:nvPr/>
          </p:nvSpPr>
          <p:spPr>
            <a:xfrm>
              <a:off x="4526280" y="5519928"/>
              <a:ext cx="772795" cy="847725"/>
            </a:xfrm>
            <a:custGeom>
              <a:avLst/>
              <a:gdLst/>
              <a:ahLst/>
              <a:cxnLst/>
              <a:rect l="l" t="t" r="r" b="b"/>
              <a:pathLst>
                <a:path w="772795" h="847725">
                  <a:moveTo>
                    <a:pt x="772668" y="0"/>
                  </a:moveTo>
                  <a:lnTo>
                    <a:pt x="0" y="0"/>
                  </a:lnTo>
                  <a:lnTo>
                    <a:pt x="0" y="847344"/>
                  </a:lnTo>
                  <a:lnTo>
                    <a:pt x="772668" y="847344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245">
            <a:extLst>
              <a:ext uri="{FF2B5EF4-FFF2-40B4-BE49-F238E27FC236}">
                <a16:creationId xmlns:a16="http://schemas.microsoft.com/office/drawing/2014/main" id="{C83B88E5-1281-70D1-6B2C-7EDED6D3A2F4}"/>
              </a:ext>
            </a:extLst>
          </p:cNvPr>
          <p:cNvSpPr txBox="1"/>
          <p:nvPr/>
        </p:nvSpPr>
        <p:spPr>
          <a:xfrm>
            <a:off x="3657321" y="4720456"/>
            <a:ext cx="797386" cy="230831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86690">
              <a:lnSpc>
                <a:spcPct val="100000"/>
              </a:lnSpc>
              <a:spcBef>
                <a:spcPts val="359"/>
              </a:spcBef>
            </a:pPr>
            <a:r>
              <a:rPr sz="1200" b="1" spc="65" dirty="0"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To-</a:t>
            </a:r>
            <a:r>
              <a:rPr sz="1200" b="1" spc="-25" dirty="0"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Be</a:t>
            </a:r>
            <a:endParaRPr sz="1200" dirty="0">
              <a:latin typeface="LG스마트체 SemiBold" panose="020B0600000101010101" pitchFamily="50" charset="-127"/>
              <a:ea typeface="LG스마트체 SemiBold" panose="020B0600000101010101" pitchFamily="50" charset="-127"/>
              <a:cs typeface="UnDotum"/>
            </a:endParaRPr>
          </a:p>
        </p:txBody>
      </p:sp>
      <p:pic>
        <p:nvPicPr>
          <p:cNvPr id="46" name="object 247">
            <a:extLst>
              <a:ext uri="{FF2B5EF4-FFF2-40B4-BE49-F238E27FC236}">
                <a16:creationId xmlns:a16="http://schemas.microsoft.com/office/drawing/2014/main" id="{01677B65-4FE5-E9A4-AC2B-0EC8CEB9457E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98845" y="4976487"/>
            <a:ext cx="514206" cy="519684"/>
          </a:xfrm>
          <a:prstGeom prst="rect">
            <a:avLst/>
          </a:prstGeom>
        </p:spPr>
      </p:pic>
      <p:sp>
        <p:nvSpPr>
          <p:cNvPr id="47" name="object 248">
            <a:extLst>
              <a:ext uri="{FF2B5EF4-FFF2-40B4-BE49-F238E27FC236}">
                <a16:creationId xmlns:a16="http://schemas.microsoft.com/office/drawing/2014/main" id="{B41C3623-A56A-9ACF-4E8B-88BF874F9A01}"/>
              </a:ext>
            </a:extLst>
          </p:cNvPr>
          <p:cNvSpPr/>
          <p:nvPr/>
        </p:nvSpPr>
        <p:spPr>
          <a:xfrm>
            <a:off x="2547139" y="5200515"/>
            <a:ext cx="1007051" cy="76200"/>
          </a:xfrm>
          <a:custGeom>
            <a:avLst/>
            <a:gdLst/>
            <a:ahLst/>
            <a:cxnLst/>
            <a:rect l="l" t="t" r="r" b="b"/>
            <a:pathLst>
              <a:path w="975995" h="76200">
                <a:moveTo>
                  <a:pt x="899540" y="0"/>
                </a:moveTo>
                <a:lnTo>
                  <a:pt x="899540" y="76200"/>
                </a:lnTo>
                <a:lnTo>
                  <a:pt x="963040" y="44450"/>
                </a:lnTo>
                <a:lnTo>
                  <a:pt x="912240" y="44450"/>
                </a:lnTo>
                <a:lnTo>
                  <a:pt x="912240" y="31750"/>
                </a:lnTo>
                <a:lnTo>
                  <a:pt x="963040" y="31750"/>
                </a:lnTo>
                <a:lnTo>
                  <a:pt x="899540" y="0"/>
                </a:lnTo>
                <a:close/>
              </a:path>
              <a:path w="975995" h="76200">
                <a:moveTo>
                  <a:pt x="963040" y="31750"/>
                </a:moveTo>
                <a:lnTo>
                  <a:pt x="912240" y="31750"/>
                </a:lnTo>
                <a:lnTo>
                  <a:pt x="912240" y="44450"/>
                </a:lnTo>
                <a:lnTo>
                  <a:pt x="963040" y="44450"/>
                </a:lnTo>
                <a:lnTo>
                  <a:pt x="975740" y="38100"/>
                </a:lnTo>
                <a:lnTo>
                  <a:pt x="963040" y="31750"/>
                </a:lnTo>
                <a:close/>
              </a:path>
              <a:path w="975995" h="76200">
                <a:moveTo>
                  <a:pt x="886840" y="31750"/>
                </a:moveTo>
                <a:lnTo>
                  <a:pt x="874140" y="31750"/>
                </a:lnTo>
                <a:lnTo>
                  <a:pt x="874140" y="44450"/>
                </a:lnTo>
                <a:lnTo>
                  <a:pt x="886840" y="44450"/>
                </a:lnTo>
                <a:lnTo>
                  <a:pt x="886840" y="31750"/>
                </a:lnTo>
                <a:close/>
              </a:path>
              <a:path w="975995" h="76200">
                <a:moveTo>
                  <a:pt x="861440" y="31750"/>
                </a:moveTo>
                <a:lnTo>
                  <a:pt x="848740" y="31750"/>
                </a:lnTo>
                <a:lnTo>
                  <a:pt x="848740" y="44450"/>
                </a:lnTo>
                <a:lnTo>
                  <a:pt x="861440" y="44450"/>
                </a:lnTo>
                <a:lnTo>
                  <a:pt x="861440" y="31750"/>
                </a:lnTo>
                <a:close/>
              </a:path>
              <a:path w="975995" h="76200">
                <a:moveTo>
                  <a:pt x="836040" y="31750"/>
                </a:moveTo>
                <a:lnTo>
                  <a:pt x="823340" y="31750"/>
                </a:lnTo>
                <a:lnTo>
                  <a:pt x="823340" y="44450"/>
                </a:lnTo>
                <a:lnTo>
                  <a:pt x="836040" y="44450"/>
                </a:lnTo>
                <a:lnTo>
                  <a:pt x="836040" y="31750"/>
                </a:lnTo>
                <a:close/>
              </a:path>
              <a:path w="975995" h="76200">
                <a:moveTo>
                  <a:pt x="810640" y="31750"/>
                </a:moveTo>
                <a:lnTo>
                  <a:pt x="797940" y="31750"/>
                </a:lnTo>
                <a:lnTo>
                  <a:pt x="797940" y="44450"/>
                </a:lnTo>
                <a:lnTo>
                  <a:pt x="810640" y="44450"/>
                </a:lnTo>
                <a:lnTo>
                  <a:pt x="810640" y="31750"/>
                </a:lnTo>
                <a:close/>
              </a:path>
              <a:path w="975995" h="76200">
                <a:moveTo>
                  <a:pt x="785240" y="31750"/>
                </a:moveTo>
                <a:lnTo>
                  <a:pt x="772540" y="31750"/>
                </a:lnTo>
                <a:lnTo>
                  <a:pt x="772540" y="44450"/>
                </a:lnTo>
                <a:lnTo>
                  <a:pt x="785240" y="44450"/>
                </a:lnTo>
                <a:lnTo>
                  <a:pt x="785240" y="31750"/>
                </a:lnTo>
                <a:close/>
              </a:path>
              <a:path w="975995" h="76200">
                <a:moveTo>
                  <a:pt x="759840" y="31750"/>
                </a:moveTo>
                <a:lnTo>
                  <a:pt x="747140" y="31750"/>
                </a:lnTo>
                <a:lnTo>
                  <a:pt x="747140" y="44450"/>
                </a:lnTo>
                <a:lnTo>
                  <a:pt x="759840" y="44450"/>
                </a:lnTo>
                <a:lnTo>
                  <a:pt x="759840" y="31750"/>
                </a:lnTo>
                <a:close/>
              </a:path>
              <a:path w="975995" h="76200">
                <a:moveTo>
                  <a:pt x="734440" y="31750"/>
                </a:moveTo>
                <a:lnTo>
                  <a:pt x="721740" y="31750"/>
                </a:lnTo>
                <a:lnTo>
                  <a:pt x="721740" y="44450"/>
                </a:lnTo>
                <a:lnTo>
                  <a:pt x="734440" y="44450"/>
                </a:lnTo>
                <a:lnTo>
                  <a:pt x="734440" y="31750"/>
                </a:lnTo>
                <a:close/>
              </a:path>
              <a:path w="975995" h="76200">
                <a:moveTo>
                  <a:pt x="709040" y="31750"/>
                </a:moveTo>
                <a:lnTo>
                  <a:pt x="696340" y="31750"/>
                </a:lnTo>
                <a:lnTo>
                  <a:pt x="696340" y="44450"/>
                </a:lnTo>
                <a:lnTo>
                  <a:pt x="709040" y="44450"/>
                </a:lnTo>
                <a:lnTo>
                  <a:pt x="709040" y="31750"/>
                </a:lnTo>
                <a:close/>
              </a:path>
              <a:path w="975995" h="76200">
                <a:moveTo>
                  <a:pt x="683640" y="31750"/>
                </a:moveTo>
                <a:lnTo>
                  <a:pt x="670940" y="31750"/>
                </a:lnTo>
                <a:lnTo>
                  <a:pt x="670940" y="44450"/>
                </a:lnTo>
                <a:lnTo>
                  <a:pt x="683640" y="44450"/>
                </a:lnTo>
                <a:lnTo>
                  <a:pt x="683640" y="31750"/>
                </a:lnTo>
                <a:close/>
              </a:path>
              <a:path w="975995" h="76200">
                <a:moveTo>
                  <a:pt x="658240" y="31750"/>
                </a:moveTo>
                <a:lnTo>
                  <a:pt x="645540" y="31750"/>
                </a:lnTo>
                <a:lnTo>
                  <a:pt x="645540" y="44450"/>
                </a:lnTo>
                <a:lnTo>
                  <a:pt x="658240" y="44450"/>
                </a:lnTo>
                <a:lnTo>
                  <a:pt x="658240" y="31750"/>
                </a:lnTo>
                <a:close/>
              </a:path>
              <a:path w="975995" h="76200">
                <a:moveTo>
                  <a:pt x="632840" y="31750"/>
                </a:moveTo>
                <a:lnTo>
                  <a:pt x="620140" y="31750"/>
                </a:lnTo>
                <a:lnTo>
                  <a:pt x="620140" y="44450"/>
                </a:lnTo>
                <a:lnTo>
                  <a:pt x="632840" y="44450"/>
                </a:lnTo>
                <a:lnTo>
                  <a:pt x="632840" y="31750"/>
                </a:lnTo>
                <a:close/>
              </a:path>
              <a:path w="975995" h="76200">
                <a:moveTo>
                  <a:pt x="607440" y="31750"/>
                </a:moveTo>
                <a:lnTo>
                  <a:pt x="594740" y="31750"/>
                </a:lnTo>
                <a:lnTo>
                  <a:pt x="594740" y="44450"/>
                </a:lnTo>
                <a:lnTo>
                  <a:pt x="607440" y="44450"/>
                </a:lnTo>
                <a:lnTo>
                  <a:pt x="607440" y="31750"/>
                </a:lnTo>
                <a:close/>
              </a:path>
              <a:path w="975995" h="76200">
                <a:moveTo>
                  <a:pt x="582040" y="31750"/>
                </a:moveTo>
                <a:lnTo>
                  <a:pt x="569340" y="31750"/>
                </a:lnTo>
                <a:lnTo>
                  <a:pt x="569340" y="44450"/>
                </a:lnTo>
                <a:lnTo>
                  <a:pt x="582040" y="44450"/>
                </a:lnTo>
                <a:lnTo>
                  <a:pt x="582040" y="31750"/>
                </a:lnTo>
                <a:close/>
              </a:path>
              <a:path w="975995" h="76200">
                <a:moveTo>
                  <a:pt x="556640" y="31750"/>
                </a:moveTo>
                <a:lnTo>
                  <a:pt x="543940" y="31750"/>
                </a:lnTo>
                <a:lnTo>
                  <a:pt x="543940" y="44450"/>
                </a:lnTo>
                <a:lnTo>
                  <a:pt x="556640" y="44450"/>
                </a:lnTo>
                <a:lnTo>
                  <a:pt x="556640" y="31750"/>
                </a:lnTo>
                <a:close/>
              </a:path>
              <a:path w="975995" h="76200">
                <a:moveTo>
                  <a:pt x="531240" y="31750"/>
                </a:moveTo>
                <a:lnTo>
                  <a:pt x="518540" y="31750"/>
                </a:lnTo>
                <a:lnTo>
                  <a:pt x="518540" y="44450"/>
                </a:lnTo>
                <a:lnTo>
                  <a:pt x="531240" y="44450"/>
                </a:lnTo>
                <a:lnTo>
                  <a:pt x="531240" y="31750"/>
                </a:lnTo>
                <a:close/>
              </a:path>
              <a:path w="975995" h="76200">
                <a:moveTo>
                  <a:pt x="505840" y="31750"/>
                </a:moveTo>
                <a:lnTo>
                  <a:pt x="493140" y="31750"/>
                </a:lnTo>
                <a:lnTo>
                  <a:pt x="493140" y="44450"/>
                </a:lnTo>
                <a:lnTo>
                  <a:pt x="505840" y="44450"/>
                </a:lnTo>
                <a:lnTo>
                  <a:pt x="505840" y="31750"/>
                </a:lnTo>
                <a:close/>
              </a:path>
              <a:path w="975995" h="76200">
                <a:moveTo>
                  <a:pt x="480440" y="31750"/>
                </a:moveTo>
                <a:lnTo>
                  <a:pt x="467740" y="31750"/>
                </a:lnTo>
                <a:lnTo>
                  <a:pt x="467740" y="44450"/>
                </a:lnTo>
                <a:lnTo>
                  <a:pt x="480440" y="44450"/>
                </a:lnTo>
                <a:lnTo>
                  <a:pt x="480440" y="31750"/>
                </a:lnTo>
                <a:close/>
              </a:path>
              <a:path w="975995" h="76200">
                <a:moveTo>
                  <a:pt x="455040" y="31750"/>
                </a:moveTo>
                <a:lnTo>
                  <a:pt x="442340" y="31750"/>
                </a:lnTo>
                <a:lnTo>
                  <a:pt x="442340" y="44450"/>
                </a:lnTo>
                <a:lnTo>
                  <a:pt x="455040" y="44450"/>
                </a:lnTo>
                <a:lnTo>
                  <a:pt x="455040" y="31750"/>
                </a:lnTo>
                <a:close/>
              </a:path>
              <a:path w="975995" h="76200">
                <a:moveTo>
                  <a:pt x="429640" y="31750"/>
                </a:moveTo>
                <a:lnTo>
                  <a:pt x="416940" y="31750"/>
                </a:lnTo>
                <a:lnTo>
                  <a:pt x="416940" y="44450"/>
                </a:lnTo>
                <a:lnTo>
                  <a:pt x="429640" y="44450"/>
                </a:lnTo>
                <a:lnTo>
                  <a:pt x="429640" y="31750"/>
                </a:lnTo>
                <a:close/>
              </a:path>
              <a:path w="975995" h="76200">
                <a:moveTo>
                  <a:pt x="404240" y="31750"/>
                </a:moveTo>
                <a:lnTo>
                  <a:pt x="391540" y="31750"/>
                </a:lnTo>
                <a:lnTo>
                  <a:pt x="391540" y="44450"/>
                </a:lnTo>
                <a:lnTo>
                  <a:pt x="404240" y="44450"/>
                </a:lnTo>
                <a:lnTo>
                  <a:pt x="404240" y="31750"/>
                </a:lnTo>
                <a:close/>
              </a:path>
              <a:path w="975995" h="76200">
                <a:moveTo>
                  <a:pt x="378840" y="31750"/>
                </a:moveTo>
                <a:lnTo>
                  <a:pt x="366140" y="31750"/>
                </a:lnTo>
                <a:lnTo>
                  <a:pt x="366140" y="44450"/>
                </a:lnTo>
                <a:lnTo>
                  <a:pt x="378840" y="44450"/>
                </a:lnTo>
                <a:lnTo>
                  <a:pt x="378840" y="31750"/>
                </a:lnTo>
                <a:close/>
              </a:path>
              <a:path w="975995" h="76200">
                <a:moveTo>
                  <a:pt x="353440" y="31750"/>
                </a:moveTo>
                <a:lnTo>
                  <a:pt x="340740" y="31750"/>
                </a:lnTo>
                <a:lnTo>
                  <a:pt x="340740" y="44450"/>
                </a:lnTo>
                <a:lnTo>
                  <a:pt x="353440" y="44450"/>
                </a:lnTo>
                <a:lnTo>
                  <a:pt x="353440" y="31750"/>
                </a:lnTo>
                <a:close/>
              </a:path>
              <a:path w="975995" h="76200">
                <a:moveTo>
                  <a:pt x="328040" y="31750"/>
                </a:moveTo>
                <a:lnTo>
                  <a:pt x="315340" y="31750"/>
                </a:lnTo>
                <a:lnTo>
                  <a:pt x="315340" y="44450"/>
                </a:lnTo>
                <a:lnTo>
                  <a:pt x="328040" y="44450"/>
                </a:lnTo>
                <a:lnTo>
                  <a:pt x="328040" y="31750"/>
                </a:lnTo>
                <a:close/>
              </a:path>
              <a:path w="975995" h="76200">
                <a:moveTo>
                  <a:pt x="302640" y="31750"/>
                </a:moveTo>
                <a:lnTo>
                  <a:pt x="289940" y="31750"/>
                </a:lnTo>
                <a:lnTo>
                  <a:pt x="289940" y="44450"/>
                </a:lnTo>
                <a:lnTo>
                  <a:pt x="302640" y="44450"/>
                </a:lnTo>
                <a:lnTo>
                  <a:pt x="302640" y="31750"/>
                </a:lnTo>
                <a:close/>
              </a:path>
              <a:path w="975995" h="76200">
                <a:moveTo>
                  <a:pt x="277240" y="31750"/>
                </a:moveTo>
                <a:lnTo>
                  <a:pt x="264540" y="31750"/>
                </a:lnTo>
                <a:lnTo>
                  <a:pt x="264540" y="44450"/>
                </a:lnTo>
                <a:lnTo>
                  <a:pt x="277240" y="44450"/>
                </a:lnTo>
                <a:lnTo>
                  <a:pt x="277240" y="31750"/>
                </a:lnTo>
                <a:close/>
              </a:path>
              <a:path w="975995" h="76200">
                <a:moveTo>
                  <a:pt x="251840" y="31750"/>
                </a:moveTo>
                <a:lnTo>
                  <a:pt x="239140" y="31750"/>
                </a:lnTo>
                <a:lnTo>
                  <a:pt x="239140" y="44450"/>
                </a:lnTo>
                <a:lnTo>
                  <a:pt x="251840" y="44450"/>
                </a:lnTo>
                <a:lnTo>
                  <a:pt x="251840" y="31750"/>
                </a:lnTo>
                <a:close/>
              </a:path>
              <a:path w="975995" h="76200">
                <a:moveTo>
                  <a:pt x="226440" y="31750"/>
                </a:moveTo>
                <a:lnTo>
                  <a:pt x="213740" y="31750"/>
                </a:lnTo>
                <a:lnTo>
                  <a:pt x="213740" y="44450"/>
                </a:lnTo>
                <a:lnTo>
                  <a:pt x="226440" y="44450"/>
                </a:lnTo>
                <a:lnTo>
                  <a:pt x="226440" y="31750"/>
                </a:lnTo>
                <a:close/>
              </a:path>
              <a:path w="975995" h="76200">
                <a:moveTo>
                  <a:pt x="201040" y="31750"/>
                </a:moveTo>
                <a:lnTo>
                  <a:pt x="188340" y="31750"/>
                </a:lnTo>
                <a:lnTo>
                  <a:pt x="188340" y="44450"/>
                </a:lnTo>
                <a:lnTo>
                  <a:pt x="201040" y="44450"/>
                </a:lnTo>
                <a:lnTo>
                  <a:pt x="201040" y="31750"/>
                </a:lnTo>
                <a:close/>
              </a:path>
              <a:path w="975995" h="76200">
                <a:moveTo>
                  <a:pt x="175640" y="31750"/>
                </a:moveTo>
                <a:lnTo>
                  <a:pt x="162940" y="31750"/>
                </a:lnTo>
                <a:lnTo>
                  <a:pt x="162940" y="44450"/>
                </a:lnTo>
                <a:lnTo>
                  <a:pt x="175640" y="44450"/>
                </a:lnTo>
                <a:lnTo>
                  <a:pt x="175640" y="31750"/>
                </a:lnTo>
                <a:close/>
              </a:path>
              <a:path w="975995" h="76200">
                <a:moveTo>
                  <a:pt x="150240" y="31750"/>
                </a:moveTo>
                <a:lnTo>
                  <a:pt x="137540" y="31750"/>
                </a:lnTo>
                <a:lnTo>
                  <a:pt x="137540" y="44450"/>
                </a:lnTo>
                <a:lnTo>
                  <a:pt x="150240" y="44450"/>
                </a:lnTo>
                <a:lnTo>
                  <a:pt x="150240" y="31750"/>
                </a:lnTo>
                <a:close/>
              </a:path>
              <a:path w="975995" h="76200">
                <a:moveTo>
                  <a:pt x="124840" y="31750"/>
                </a:moveTo>
                <a:lnTo>
                  <a:pt x="112140" y="31750"/>
                </a:lnTo>
                <a:lnTo>
                  <a:pt x="112140" y="44450"/>
                </a:lnTo>
                <a:lnTo>
                  <a:pt x="124840" y="44450"/>
                </a:lnTo>
                <a:lnTo>
                  <a:pt x="124840" y="31750"/>
                </a:lnTo>
                <a:close/>
              </a:path>
              <a:path w="975995" h="76200">
                <a:moveTo>
                  <a:pt x="99440" y="31750"/>
                </a:moveTo>
                <a:lnTo>
                  <a:pt x="86740" y="31750"/>
                </a:lnTo>
                <a:lnTo>
                  <a:pt x="86740" y="44450"/>
                </a:lnTo>
                <a:lnTo>
                  <a:pt x="99440" y="44450"/>
                </a:lnTo>
                <a:lnTo>
                  <a:pt x="99440" y="31750"/>
                </a:lnTo>
                <a:close/>
              </a:path>
              <a:path w="97599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975995" h="76200">
                <a:moveTo>
                  <a:pt x="7404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4040" y="44450"/>
                </a:lnTo>
                <a:lnTo>
                  <a:pt x="74040" y="31750"/>
                </a:lnTo>
                <a:close/>
              </a:path>
              <a:path w="975995" h="76200">
                <a:moveTo>
                  <a:pt x="76200" y="31750"/>
                </a:moveTo>
                <a:lnTo>
                  <a:pt x="74040" y="31750"/>
                </a:lnTo>
                <a:lnTo>
                  <a:pt x="7404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7DC26F2-43FD-F629-6D53-CC80488A6DD4}"/>
              </a:ext>
            </a:extLst>
          </p:cNvPr>
          <p:cNvSpPr txBox="1"/>
          <p:nvPr/>
        </p:nvSpPr>
        <p:spPr>
          <a:xfrm>
            <a:off x="6489585" y="4761035"/>
            <a:ext cx="1535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업무 시나리오 기반검증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26BCDC-1B1B-A911-194C-EF6DA293EC8E}"/>
              </a:ext>
            </a:extLst>
          </p:cNvPr>
          <p:cNvSpPr/>
          <p:nvPr/>
        </p:nvSpPr>
        <p:spPr>
          <a:xfrm>
            <a:off x="2283575" y="2786240"/>
            <a:ext cx="8490945" cy="792000"/>
          </a:xfrm>
          <a:prstGeom prst="roundRect">
            <a:avLst>
              <a:gd name="adj" fmla="val 5202"/>
            </a:avLst>
          </a:prstGeom>
          <a:solidFill>
            <a:srgbClr val="EAEAE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B04CC89-3BC4-E46F-7EEC-1354C619DFC5}"/>
              </a:ext>
            </a:extLst>
          </p:cNvPr>
          <p:cNvSpPr/>
          <p:nvPr/>
        </p:nvSpPr>
        <p:spPr>
          <a:xfrm>
            <a:off x="2283575" y="1880456"/>
            <a:ext cx="8492375" cy="792000"/>
          </a:xfrm>
          <a:prstGeom prst="roundRect">
            <a:avLst>
              <a:gd name="adj" fmla="val 7848"/>
            </a:avLst>
          </a:prstGeom>
          <a:solidFill>
            <a:srgbClr val="EAEAE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25F943-9CC6-5AEF-C823-90E27D760EE7}"/>
              </a:ext>
            </a:extLst>
          </p:cNvPr>
          <p:cNvSpPr txBox="1"/>
          <p:nvPr/>
        </p:nvSpPr>
        <p:spPr>
          <a:xfrm>
            <a:off x="2401088" y="1970772"/>
            <a:ext cx="81721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테스트를 위한 수많은 인력과 자원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오픈 의사결정을 위한 고민의 시간들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안정화 기간의 유지  등에 소모되는 모든 비용을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PerfecTwin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통해 절감함으로써 프로젝트 후반에 발생되는 </a:t>
            </a:r>
            <a:r>
              <a:rPr lang="ko-KR" altLang="en-US" sz="1100" b="1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실패 비용을 없앨 수 있어 비용을 절감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할 수 있습니다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사람이 테스트 할 수 없는 양을 반복적으로 검증 할 수 있어 테스트 공수를 줄여 줍니다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DF629A-87B7-28DE-28D8-BB59F9D30F36}"/>
              </a:ext>
            </a:extLst>
          </p:cNvPr>
          <p:cNvSpPr txBox="1"/>
          <p:nvPr/>
        </p:nvSpPr>
        <p:spPr>
          <a:xfrm>
            <a:off x="2401088" y="2928429"/>
            <a:ext cx="7792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AS-IS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시스템의 </a:t>
            </a:r>
            <a:r>
              <a:rPr lang="ko-KR" altLang="en-US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실거래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업무가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TO-BE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시스템의 테스트 케이스가 되어 신규 시스템이 오픈 전임에도 불구하고 </a:t>
            </a:r>
            <a:r>
              <a:rPr lang="ko-KR" altLang="en-US" sz="1100" b="1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실제 오픈해 운영하고 있는 것과 같은 느낌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으로 테스트를 수행하여  </a:t>
            </a:r>
            <a:r>
              <a:rPr lang="ko-KR" altLang="en-US" sz="1100" b="1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시스템의 품질을 획기적으로 향상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시킵니다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21" name="Rectangle 160" descr="흐름도44">
            <a:extLst>
              <a:ext uri="{FF2B5EF4-FFF2-40B4-BE49-F238E27FC236}">
                <a16:creationId xmlns:a16="http://schemas.microsoft.com/office/drawing/2014/main" id="{8240E0B4-2309-9F94-9C3A-32FAA5DCE6A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54369" y="1880456"/>
            <a:ext cx="817331" cy="792000"/>
          </a:xfrm>
          <a:prstGeom prst="roundRect">
            <a:avLst>
              <a:gd name="adj" fmla="val 7142"/>
            </a:avLst>
          </a:prstGeom>
          <a:solidFill>
            <a:srgbClr val="EAEAE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비용 절감</a:t>
            </a:r>
          </a:p>
        </p:txBody>
      </p:sp>
      <p:sp>
        <p:nvSpPr>
          <p:cNvPr id="22" name="Rectangle 160" descr="흐름도44">
            <a:extLst>
              <a:ext uri="{FF2B5EF4-FFF2-40B4-BE49-F238E27FC236}">
                <a16:creationId xmlns:a16="http://schemas.microsoft.com/office/drawing/2014/main" id="{521A8CA4-58A0-24B4-4205-CE4FDED211C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54369" y="2786239"/>
            <a:ext cx="817331" cy="792000"/>
          </a:xfrm>
          <a:prstGeom prst="roundRect">
            <a:avLst>
              <a:gd name="adj" fmla="val 7142"/>
            </a:avLst>
          </a:prstGeom>
          <a:solidFill>
            <a:srgbClr val="EAEAE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품질 향상</a:t>
            </a: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D833ACD4-1931-25A1-FD2B-AFFFFDB8A4D0}"/>
              </a:ext>
            </a:extLst>
          </p:cNvPr>
          <p:cNvSpPr/>
          <p:nvPr/>
        </p:nvSpPr>
        <p:spPr>
          <a:xfrm rot="5400000">
            <a:off x="4218950" y="4816543"/>
            <a:ext cx="1057420" cy="271594"/>
          </a:xfrm>
          <a:prstGeom prst="triangl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60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3943992-D73D-F324-9C0A-4CEF85579DE2}"/>
              </a:ext>
            </a:extLst>
          </p:cNvPr>
          <p:cNvSpPr/>
          <p:nvPr/>
        </p:nvSpPr>
        <p:spPr>
          <a:xfrm>
            <a:off x="2547601" y="4235824"/>
            <a:ext cx="1006126" cy="298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4368AA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0D6AC2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PerfecTwin</a:t>
            </a:r>
            <a:endParaRPr lang="ko-KR" altLang="en-US" sz="1100" dirty="0">
              <a:solidFill>
                <a:srgbClr val="0D6AC2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8" name="object 249">
            <a:extLst>
              <a:ext uri="{FF2B5EF4-FFF2-40B4-BE49-F238E27FC236}">
                <a16:creationId xmlns:a16="http://schemas.microsoft.com/office/drawing/2014/main" id="{7820CF81-9093-B385-2FB2-D6E5CC1FFABD}"/>
              </a:ext>
            </a:extLst>
          </p:cNvPr>
          <p:cNvSpPr/>
          <p:nvPr/>
        </p:nvSpPr>
        <p:spPr>
          <a:xfrm>
            <a:off x="3015742" y="4509128"/>
            <a:ext cx="78625" cy="629920"/>
          </a:xfrm>
          <a:custGeom>
            <a:avLst/>
            <a:gdLst/>
            <a:ahLst/>
            <a:cxnLst/>
            <a:rect l="l" t="t" r="r" b="b"/>
            <a:pathLst>
              <a:path w="76200" h="629920">
                <a:moveTo>
                  <a:pt x="38100" y="0"/>
                </a:moveTo>
                <a:lnTo>
                  <a:pt x="28237" y="2004"/>
                </a:lnTo>
                <a:lnTo>
                  <a:pt x="20161" y="7461"/>
                </a:lnTo>
                <a:lnTo>
                  <a:pt x="14704" y="15537"/>
                </a:lnTo>
                <a:lnTo>
                  <a:pt x="12700" y="25400"/>
                </a:lnTo>
                <a:lnTo>
                  <a:pt x="14704" y="35262"/>
                </a:lnTo>
                <a:lnTo>
                  <a:pt x="20161" y="43338"/>
                </a:lnTo>
                <a:lnTo>
                  <a:pt x="28237" y="48795"/>
                </a:lnTo>
                <a:lnTo>
                  <a:pt x="38100" y="50800"/>
                </a:lnTo>
                <a:lnTo>
                  <a:pt x="47962" y="48795"/>
                </a:lnTo>
                <a:lnTo>
                  <a:pt x="56038" y="43338"/>
                </a:lnTo>
                <a:lnTo>
                  <a:pt x="57862" y="40640"/>
                </a:lnTo>
                <a:lnTo>
                  <a:pt x="30479" y="40640"/>
                </a:lnTo>
                <a:lnTo>
                  <a:pt x="30479" y="25400"/>
                </a:lnTo>
                <a:lnTo>
                  <a:pt x="63500" y="25400"/>
                </a:lnTo>
                <a:lnTo>
                  <a:pt x="61495" y="15537"/>
                </a:lnTo>
                <a:lnTo>
                  <a:pt x="56038" y="7461"/>
                </a:lnTo>
                <a:lnTo>
                  <a:pt x="47962" y="2004"/>
                </a:lnTo>
                <a:lnTo>
                  <a:pt x="38100" y="0"/>
                </a:lnTo>
                <a:close/>
              </a:path>
              <a:path w="76200" h="629920">
                <a:moveTo>
                  <a:pt x="45720" y="25400"/>
                </a:moveTo>
                <a:lnTo>
                  <a:pt x="30479" y="25400"/>
                </a:lnTo>
                <a:lnTo>
                  <a:pt x="30479" y="40640"/>
                </a:lnTo>
                <a:lnTo>
                  <a:pt x="45720" y="40640"/>
                </a:lnTo>
                <a:lnTo>
                  <a:pt x="45720" y="25400"/>
                </a:lnTo>
                <a:close/>
              </a:path>
              <a:path w="76200" h="629920">
                <a:moveTo>
                  <a:pt x="63500" y="25400"/>
                </a:moveTo>
                <a:lnTo>
                  <a:pt x="45720" y="25400"/>
                </a:lnTo>
                <a:lnTo>
                  <a:pt x="45720" y="40640"/>
                </a:lnTo>
                <a:lnTo>
                  <a:pt x="57862" y="40640"/>
                </a:lnTo>
                <a:lnTo>
                  <a:pt x="61495" y="35262"/>
                </a:lnTo>
                <a:lnTo>
                  <a:pt x="63500" y="25400"/>
                </a:lnTo>
                <a:close/>
              </a:path>
              <a:path w="76200" h="629920">
                <a:moveTo>
                  <a:pt x="45720" y="55880"/>
                </a:moveTo>
                <a:lnTo>
                  <a:pt x="30479" y="55880"/>
                </a:lnTo>
                <a:lnTo>
                  <a:pt x="30479" y="71119"/>
                </a:lnTo>
                <a:lnTo>
                  <a:pt x="45720" y="71119"/>
                </a:lnTo>
                <a:lnTo>
                  <a:pt x="45720" y="55880"/>
                </a:lnTo>
                <a:close/>
              </a:path>
              <a:path w="76200" h="629920">
                <a:moveTo>
                  <a:pt x="45720" y="86359"/>
                </a:moveTo>
                <a:lnTo>
                  <a:pt x="30479" y="86359"/>
                </a:lnTo>
                <a:lnTo>
                  <a:pt x="30479" y="101600"/>
                </a:lnTo>
                <a:lnTo>
                  <a:pt x="45720" y="101600"/>
                </a:lnTo>
                <a:lnTo>
                  <a:pt x="45720" y="86359"/>
                </a:lnTo>
                <a:close/>
              </a:path>
              <a:path w="76200" h="629920">
                <a:moveTo>
                  <a:pt x="45720" y="116840"/>
                </a:moveTo>
                <a:lnTo>
                  <a:pt x="30479" y="116840"/>
                </a:lnTo>
                <a:lnTo>
                  <a:pt x="30479" y="132080"/>
                </a:lnTo>
                <a:lnTo>
                  <a:pt x="45720" y="132080"/>
                </a:lnTo>
                <a:lnTo>
                  <a:pt x="45720" y="116840"/>
                </a:lnTo>
                <a:close/>
              </a:path>
              <a:path w="76200" h="629920">
                <a:moveTo>
                  <a:pt x="45720" y="147319"/>
                </a:moveTo>
                <a:lnTo>
                  <a:pt x="30479" y="147319"/>
                </a:lnTo>
                <a:lnTo>
                  <a:pt x="30479" y="162559"/>
                </a:lnTo>
                <a:lnTo>
                  <a:pt x="45720" y="162559"/>
                </a:lnTo>
                <a:lnTo>
                  <a:pt x="45720" y="147319"/>
                </a:lnTo>
                <a:close/>
              </a:path>
              <a:path w="76200" h="629920">
                <a:moveTo>
                  <a:pt x="45720" y="177800"/>
                </a:moveTo>
                <a:lnTo>
                  <a:pt x="30479" y="177800"/>
                </a:lnTo>
                <a:lnTo>
                  <a:pt x="30479" y="193040"/>
                </a:lnTo>
                <a:lnTo>
                  <a:pt x="45720" y="193040"/>
                </a:lnTo>
                <a:lnTo>
                  <a:pt x="45720" y="177800"/>
                </a:lnTo>
                <a:close/>
              </a:path>
              <a:path w="76200" h="629920">
                <a:moveTo>
                  <a:pt x="45720" y="208280"/>
                </a:moveTo>
                <a:lnTo>
                  <a:pt x="30479" y="208280"/>
                </a:lnTo>
                <a:lnTo>
                  <a:pt x="30479" y="223519"/>
                </a:lnTo>
                <a:lnTo>
                  <a:pt x="45720" y="223519"/>
                </a:lnTo>
                <a:lnTo>
                  <a:pt x="45720" y="208280"/>
                </a:lnTo>
                <a:close/>
              </a:path>
              <a:path w="76200" h="629920">
                <a:moveTo>
                  <a:pt x="45720" y="238759"/>
                </a:moveTo>
                <a:lnTo>
                  <a:pt x="30479" y="238759"/>
                </a:lnTo>
                <a:lnTo>
                  <a:pt x="30479" y="254000"/>
                </a:lnTo>
                <a:lnTo>
                  <a:pt x="45720" y="254000"/>
                </a:lnTo>
                <a:lnTo>
                  <a:pt x="45720" y="238759"/>
                </a:lnTo>
                <a:close/>
              </a:path>
              <a:path w="76200" h="629920">
                <a:moveTo>
                  <a:pt x="45720" y="269240"/>
                </a:moveTo>
                <a:lnTo>
                  <a:pt x="30479" y="269240"/>
                </a:lnTo>
                <a:lnTo>
                  <a:pt x="30479" y="284480"/>
                </a:lnTo>
                <a:lnTo>
                  <a:pt x="45720" y="284480"/>
                </a:lnTo>
                <a:lnTo>
                  <a:pt x="45720" y="269240"/>
                </a:lnTo>
                <a:close/>
              </a:path>
              <a:path w="76200" h="629920">
                <a:moveTo>
                  <a:pt x="45720" y="299719"/>
                </a:moveTo>
                <a:lnTo>
                  <a:pt x="30479" y="299719"/>
                </a:lnTo>
                <a:lnTo>
                  <a:pt x="30479" y="314959"/>
                </a:lnTo>
                <a:lnTo>
                  <a:pt x="45720" y="314959"/>
                </a:lnTo>
                <a:lnTo>
                  <a:pt x="45720" y="299719"/>
                </a:lnTo>
                <a:close/>
              </a:path>
              <a:path w="76200" h="629920">
                <a:moveTo>
                  <a:pt x="45720" y="330200"/>
                </a:moveTo>
                <a:lnTo>
                  <a:pt x="30479" y="330200"/>
                </a:lnTo>
                <a:lnTo>
                  <a:pt x="30479" y="345440"/>
                </a:lnTo>
                <a:lnTo>
                  <a:pt x="45720" y="345440"/>
                </a:lnTo>
                <a:lnTo>
                  <a:pt x="45720" y="330200"/>
                </a:lnTo>
                <a:close/>
              </a:path>
              <a:path w="76200" h="629920">
                <a:moveTo>
                  <a:pt x="45720" y="360680"/>
                </a:moveTo>
                <a:lnTo>
                  <a:pt x="30479" y="360680"/>
                </a:lnTo>
                <a:lnTo>
                  <a:pt x="30479" y="375919"/>
                </a:lnTo>
                <a:lnTo>
                  <a:pt x="45720" y="375919"/>
                </a:lnTo>
                <a:lnTo>
                  <a:pt x="45720" y="360680"/>
                </a:lnTo>
                <a:close/>
              </a:path>
              <a:path w="76200" h="629920">
                <a:moveTo>
                  <a:pt x="45720" y="391159"/>
                </a:moveTo>
                <a:lnTo>
                  <a:pt x="30479" y="391159"/>
                </a:lnTo>
                <a:lnTo>
                  <a:pt x="30479" y="406400"/>
                </a:lnTo>
                <a:lnTo>
                  <a:pt x="45720" y="406400"/>
                </a:lnTo>
                <a:lnTo>
                  <a:pt x="45720" y="391159"/>
                </a:lnTo>
                <a:close/>
              </a:path>
              <a:path w="76200" h="629920">
                <a:moveTo>
                  <a:pt x="45720" y="421640"/>
                </a:moveTo>
                <a:lnTo>
                  <a:pt x="30479" y="421640"/>
                </a:lnTo>
                <a:lnTo>
                  <a:pt x="30479" y="436880"/>
                </a:lnTo>
                <a:lnTo>
                  <a:pt x="45720" y="436880"/>
                </a:lnTo>
                <a:lnTo>
                  <a:pt x="45720" y="421640"/>
                </a:lnTo>
                <a:close/>
              </a:path>
              <a:path w="76200" h="629920">
                <a:moveTo>
                  <a:pt x="45720" y="452119"/>
                </a:moveTo>
                <a:lnTo>
                  <a:pt x="30479" y="452119"/>
                </a:lnTo>
                <a:lnTo>
                  <a:pt x="30479" y="467359"/>
                </a:lnTo>
                <a:lnTo>
                  <a:pt x="45720" y="467359"/>
                </a:lnTo>
                <a:lnTo>
                  <a:pt x="45720" y="452119"/>
                </a:lnTo>
                <a:close/>
              </a:path>
              <a:path w="76200" h="629920">
                <a:moveTo>
                  <a:pt x="45720" y="482600"/>
                </a:moveTo>
                <a:lnTo>
                  <a:pt x="30479" y="482600"/>
                </a:lnTo>
                <a:lnTo>
                  <a:pt x="30479" y="497840"/>
                </a:lnTo>
                <a:lnTo>
                  <a:pt x="45720" y="497840"/>
                </a:lnTo>
                <a:lnTo>
                  <a:pt x="45720" y="482600"/>
                </a:lnTo>
                <a:close/>
              </a:path>
              <a:path w="76200" h="629920">
                <a:moveTo>
                  <a:pt x="45720" y="513080"/>
                </a:moveTo>
                <a:lnTo>
                  <a:pt x="30479" y="513080"/>
                </a:lnTo>
                <a:lnTo>
                  <a:pt x="30479" y="528319"/>
                </a:lnTo>
                <a:lnTo>
                  <a:pt x="45720" y="528319"/>
                </a:lnTo>
                <a:lnTo>
                  <a:pt x="45720" y="513080"/>
                </a:lnTo>
                <a:close/>
              </a:path>
              <a:path w="76200" h="629920">
                <a:moveTo>
                  <a:pt x="30479" y="553707"/>
                </a:moveTo>
                <a:lnTo>
                  <a:pt x="0" y="553707"/>
                </a:lnTo>
                <a:lnTo>
                  <a:pt x="38100" y="629907"/>
                </a:lnTo>
                <a:lnTo>
                  <a:pt x="73653" y="558800"/>
                </a:lnTo>
                <a:lnTo>
                  <a:pt x="30479" y="558800"/>
                </a:lnTo>
                <a:lnTo>
                  <a:pt x="30479" y="553707"/>
                </a:lnTo>
                <a:close/>
              </a:path>
              <a:path w="76200" h="629920">
                <a:moveTo>
                  <a:pt x="45720" y="543560"/>
                </a:moveTo>
                <a:lnTo>
                  <a:pt x="30479" y="543560"/>
                </a:lnTo>
                <a:lnTo>
                  <a:pt x="30479" y="558800"/>
                </a:lnTo>
                <a:lnTo>
                  <a:pt x="45720" y="558800"/>
                </a:lnTo>
                <a:lnTo>
                  <a:pt x="45720" y="543560"/>
                </a:lnTo>
                <a:close/>
              </a:path>
              <a:path w="76200" h="629920">
                <a:moveTo>
                  <a:pt x="76200" y="553707"/>
                </a:moveTo>
                <a:lnTo>
                  <a:pt x="45720" y="553707"/>
                </a:lnTo>
                <a:lnTo>
                  <a:pt x="45720" y="558800"/>
                </a:lnTo>
                <a:lnTo>
                  <a:pt x="73653" y="558800"/>
                </a:lnTo>
                <a:lnTo>
                  <a:pt x="76200" y="55370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25E8221-C960-8EE8-99C4-7514791630B0}"/>
              </a:ext>
            </a:extLst>
          </p:cNvPr>
          <p:cNvSpPr/>
          <p:nvPr/>
        </p:nvSpPr>
        <p:spPr>
          <a:xfrm>
            <a:off x="5084186" y="4231942"/>
            <a:ext cx="1006126" cy="298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4368AA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0D6AC2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검증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88C3CA3-DEF6-E046-CC6D-08877B4E01FA}"/>
              </a:ext>
            </a:extLst>
          </p:cNvPr>
          <p:cNvSpPr/>
          <p:nvPr/>
        </p:nvSpPr>
        <p:spPr>
          <a:xfrm>
            <a:off x="7851775" y="4260129"/>
            <a:ext cx="2670620" cy="6388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4368AA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815" algn="ctr">
              <a:lnSpc>
                <a:spcPts val="1435"/>
              </a:lnSpc>
              <a:spcBef>
                <a:spcPts val="100"/>
              </a:spcBef>
            </a:pPr>
            <a:r>
              <a:rPr lang="ko-KR" altLang="en-US" sz="1100" b="1" spc="-95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프로젝트</a:t>
            </a:r>
            <a:r>
              <a:rPr lang="ko-KR" altLang="en-US" sz="1100" b="1" spc="-5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 </a:t>
            </a:r>
            <a:r>
              <a:rPr lang="ko-KR" altLang="en-US" sz="1100" b="1" spc="-95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진행</a:t>
            </a:r>
            <a:r>
              <a:rPr lang="ko-KR" altLang="en-US" sz="1100" b="1" spc="-35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 </a:t>
            </a:r>
            <a:r>
              <a:rPr lang="ko-KR" altLang="en-US" sz="1100" b="1" spc="-5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중</a:t>
            </a:r>
            <a:endParaRPr lang="ko-KR" altLang="en-US" sz="11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  <a:cs typeface="UnDotum"/>
            </a:endParaRPr>
          </a:p>
          <a:p>
            <a:pPr algn="ctr">
              <a:lnSpc>
                <a:spcPts val="1555"/>
              </a:lnSpc>
            </a:pPr>
            <a:r>
              <a:rPr lang="ko-KR" altLang="en-US" sz="1200" b="1" spc="-120" dirty="0">
                <a:solidFill>
                  <a:srgbClr val="0D6AC2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시스템</a:t>
            </a:r>
            <a:r>
              <a:rPr lang="ko-KR" altLang="en-US" sz="1200" b="1" spc="-35" dirty="0">
                <a:solidFill>
                  <a:srgbClr val="0D6AC2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 </a:t>
            </a:r>
            <a:r>
              <a:rPr lang="ko-KR" altLang="en-US" sz="1200" b="1" spc="-114" dirty="0">
                <a:solidFill>
                  <a:srgbClr val="0D6AC2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개통</a:t>
            </a:r>
            <a:r>
              <a:rPr lang="ko-KR" altLang="en-US" sz="1200" b="1" spc="-15" dirty="0">
                <a:solidFill>
                  <a:srgbClr val="0D6AC2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 </a:t>
            </a:r>
            <a:r>
              <a:rPr lang="ko-KR" altLang="en-US" sz="1200" b="1" spc="-35" dirty="0">
                <a:solidFill>
                  <a:srgbClr val="0D6AC2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효과</a:t>
            </a:r>
            <a:endParaRPr lang="ko-KR" altLang="en-US" sz="1200" dirty="0">
              <a:solidFill>
                <a:srgbClr val="0D6AC2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  <a:cs typeface="UnDotum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7FB85E7-10C4-4517-5125-43B0EE008DBE}"/>
              </a:ext>
            </a:extLst>
          </p:cNvPr>
          <p:cNvSpPr/>
          <p:nvPr/>
        </p:nvSpPr>
        <p:spPr>
          <a:xfrm>
            <a:off x="7858690" y="4991867"/>
            <a:ext cx="2670620" cy="6388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4368AA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5080" algn="ctr">
              <a:lnSpc>
                <a:spcPts val="1430"/>
              </a:lnSpc>
              <a:spcBef>
                <a:spcPts val="100"/>
              </a:spcBef>
            </a:pPr>
            <a:r>
              <a:rPr lang="ko-KR" altLang="en-US" sz="1100" b="1" spc="-95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대량</a:t>
            </a:r>
            <a:r>
              <a:rPr lang="ko-KR" altLang="en-US" sz="1100" b="1" spc="-3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 </a:t>
            </a:r>
            <a:r>
              <a:rPr lang="ko-KR" altLang="en-US" sz="1100" b="1" spc="-9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실</a:t>
            </a:r>
            <a:r>
              <a:rPr lang="ko-KR" altLang="en-US" sz="1100" b="1" spc="-1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 </a:t>
            </a:r>
            <a:r>
              <a:rPr lang="ko-KR" altLang="en-US" sz="1100" b="1" spc="-11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데이터</a:t>
            </a:r>
            <a:r>
              <a:rPr lang="en-US" altLang="ko-KR" sz="1100" b="1" spc="-11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,</a:t>
            </a:r>
            <a:r>
              <a:rPr lang="ko-KR" altLang="en-US" sz="1100" b="1" spc="-3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 </a:t>
            </a:r>
            <a:r>
              <a:rPr lang="ko-KR" altLang="en-US" sz="1100" b="1" spc="-95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자동화</a:t>
            </a:r>
            <a:r>
              <a:rPr lang="ko-KR" altLang="en-US" sz="1100" b="1" spc="-45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 </a:t>
            </a:r>
            <a:r>
              <a:rPr lang="ko-KR" altLang="en-US" sz="1100" b="1" spc="-9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테스트로</a:t>
            </a:r>
            <a:endParaRPr lang="ko-KR" altLang="en-US" sz="11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  <a:cs typeface="UnDotum"/>
            </a:endParaRPr>
          </a:p>
          <a:p>
            <a:pPr marR="6350" algn="ctr">
              <a:lnSpc>
                <a:spcPts val="1550"/>
              </a:lnSpc>
            </a:pPr>
            <a:r>
              <a:rPr lang="ko-KR" altLang="en-US" sz="1200" b="1" spc="-125" dirty="0">
                <a:solidFill>
                  <a:schemeClr val="accent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효율성</a:t>
            </a:r>
            <a:r>
              <a:rPr lang="en-US" altLang="ko-KR" sz="1200" b="1" spc="-125" dirty="0">
                <a:solidFill>
                  <a:schemeClr val="accent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,</a:t>
            </a:r>
            <a:r>
              <a:rPr lang="ko-KR" altLang="en-US" sz="1200" b="1" spc="-30" dirty="0">
                <a:solidFill>
                  <a:schemeClr val="accent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 </a:t>
            </a:r>
            <a:r>
              <a:rPr lang="ko-KR" altLang="en-US" sz="1200" b="1" spc="-114" dirty="0">
                <a:solidFill>
                  <a:schemeClr val="accent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완전성</a:t>
            </a:r>
            <a:r>
              <a:rPr lang="ko-KR" altLang="en-US" sz="1200" b="1" spc="-30" dirty="0">
                <a:solidFill>
                  <a:schemeClr val="accent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 </a:t>
            </a:r>
            <a:r>
              <a:rPr lang="ko-KR" altLang="en-US" sz="1200" b="1" spc="-25" dirty="0">
                <a:solidFill>
                  <a:schemeClr val="accent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확보</a:t>
            </a:r>
            <a:endParaRPr lang="ko-KR" altLang="en-US" sz="1200" dirty="0">
              <a:solidFill>
                <a:schemeClr val="accent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  <a:cs typeface="UnDotum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5D73AC3-C112-157A-50B6-3B724109AC3F}"/>
              </a:ext>
            </a:extLst>
          </p:cNvPr>
          <p:cNvGrpSpPr/>
          <p:nvPr/>
        </p:nvGrpSpPr>
        <p:grpSpPr>
          <a:xfrm>
            <a:off x="6267175" y="4793637"/>
            <a:ext cx="288000" cy="288000"/>
            <a:chOff x="3406139" y="3901440"/>
            <a:chExt cx="360000" cy="36000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F734A5F-4423-E54A-23D2-0807D69927D6}"/>
                </a:ext>
              </a:extLst>
            </p:cNvPr>
            <p:cNvSpPr/>
            <p:nvPr/>
          </p:nvSpPr>
          <p:spPr>
            <a:xfrm>
              <a:off x="3406139" y="3901440"/>
              <a:ext cx="360000" cy="360000"/>
            </a:xfrm>
            <a:prstGeom prst="ellipse">
              <a:avLst/>
            </a:prstGeom>
            <a:solidFill>
              <a:srgbClr val="5889B6"/>
            </a:solidFill>
            <a:ln>
              <a:solidFill>
                <a:srgbClr val="598AB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7" name="십자형 16">
              <a:extLst>
                <a:ext uri="{FF2B5EF4-FFF2-40B4-BE49-F238E27FC236}">
                  <a16:creationId xmlns:a16="http://schemas.microsoft.com/office/drawing/2014/main" id="{FA9763EE-D5FD-93C2-035F-A67BCAB55971}"/>
                </a:ext>
              </a:extLst>
            </p:cNvPr>
            <p:cNvSpPr/>
            <p:nvPr/>
          </p:nvSpPr>
          <p:spPr>
            <a:xfrm>
              <a:off x="3442689" y="3937636"/>
              <a:ext cx="288000" cy="288000"/>
            </a:xfrm>
            <a:prstGeom prst="plus">
              <a:avLst>
                <a:gd name="adj" fmla="val 41742"/>
              </a:avLst>
            </a:prstGeom>
            <a:solidFill>
              <a:schemeClr val="bg1"/>
            </a:solidFill>
            <a:ln>
              <a:solidFill>
                <a:srgbClr val="598AB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2209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84">
            <a:extLst>
              <a:ext uri="{FF2B5EF4-FFF2-40B4-BE49-F238E27FC236}">
                <a16:creationId xmlns:a16="http://schemas.microsoft.com/office/drawing/2014/main" id="{E4C86EA7-EC02-6733-4DA5-8FEB7F995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200" y="1530000"/>
            <a:ext cx="9781200" cy="262800"/>
          </a:xfrm>
          <a:prstGeom prst="rect">
            <a:avLst/>
          </a:prstGeom>
          <a:solidFill>
            <a:srgbClr val="0D6AC2"/>
          </a:solidFill>
          <a:ln w="63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200" b="1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chemeClr val="bg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anose="02020603050405020304" pitchFamily="18" charset="0"/>
              </a:rPr>
              <a:t>PerfecTwin </a:t>
            </a:r>
            <a:r>
              <a:rPr lang="ko-KR" altLang="en-US" sz="1200" b="1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chemeClr val="bg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anose="02020603050405020304" pitchFamily="18" charset="0"/>
              </a:rPr>
              <a:t>보안 환경 적용</a:t>
            </a:r>
          </a:p>
        </p:txBody>
      </p:sp>
      <p:sp>
        <p:nvSpPr>
          <p:cNvPr id="9" name="AutoShape 133">
            <a:extLst>
              <a:ext uri="{FF2B5EF4-FFF2-40B4-BE49-F238E27FC236}">
                <a16:creationId xmlns:a16="http://schemas.microsoft.com/office/drawing/2014/main" id="{66B5EA46-C1BE-2058-F23F-85FC8297196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6233" y="1520826"/>
            <a:ext cx="10090079" cy="4787900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latinLnBrk="0">
              <a:lnSpc>
                <a:spcPct val="120000"/>
              </a:lnSpc>
              <a:spcBef>
                <a:spcPct val="120000"/>
              </a:spcBef>
            </a:pPr>
            <a:endParaRPr lang="ko-KR" altLang="ko-KR">
              <a:solidFill>
                <a:srgbClr val="FFFFFF"/>
              </a:solidFill>
              <a:latin typeface="Pretendard" panose="020B0600000101010101" charset="-127"/>
              <a:ea typeface="Pretendard" panose="020B0600000101010101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CEF249-9539-8902-5ACC-9E1F5E0382BE}"/>
              </a:ext>
            </a:extLst>
          </p:cNvPr>
          <p:cNvSpPr txBox="1"/>
          <p:nvPr/>
        </p:nvSpPr>
        <p:spPr>
          <a:xfrm>
            <a:off x="1224195" y="340439"/>
            <a:ext cx="770643" cy="19745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kumimoji="1" lang="en-US" altLang="ko-KR" sz="1400" b="1" spc="-5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endParaRPr kumimoji="1" lang="ko-Kore-KR" altLang="en-US" sz="1400" b="1" spc="-5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771F91D-6FD9-FA47-97AA-26BC0A068852}"/>
              </a:ext>
            </a:extLst>
          </p:cNvPr>
          <p:cNvGrpSpPr/>
          <p:nvPr/>
        </p:nvGrpSpPr>
        <p:grpSpPr>
          <a:xfrm>
            <a:off x="1224195" y="265600"/>
            <a:ext cx="5632045" cy="272298"/>
            <a:chOff x="450850" y="359677"/>
            <a:chExt cx="4539807" cy="24856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D46E6F-1E59-A41D-564E-EE0CF5F1E96B}"/>
                </a:ext>
              </a:extLst>
            </p:cNvPr>
            <p:cNvSpPr txBox="1"/>
            <p:nvPr/>
          </p:nvSpPr>
          <p:spPr>
            <a:xfrm>
              <a:off x="450850" y="427992"/>
              <a:ext cx="62119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kumimoji="1" lang="en-US" altLang="ko-KR" sz="1400" b="1" spc="-5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endParaRPr kumimoji="1" lang="ko-Kore-KR" altLang="en-US" sz="1400" b="1" spc="-5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A7B967-FB94-44EF-47BC-F0EE6B018B48}"/>
                </a:ext>
              </a:extLst>
            </p:cNvPr>
            <p:cNvSpPr txBox="1"/>
            <p:nvPr/>
          </p:nvSpPr>
          <p:spPr>
            <a:xfrm>
              <a:off x="454657" y="359677"/>
              <a:ext cx="453600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882650"/>
              <a:r>
                <a:rPr lang="en-US" altLang="ko-KR" sz="1400" b="1" kern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3. PerfecTwin (5/6)</a:t>
              </a:r>
              <a:endParaRPr lang="ko-KR" altLang="en-US" sz="1400" b="1" kern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</p:grpSp>
      <p:sp>
        <p:nvSpPr>
          <p:cNvPr id="27" name="제목 1">
            <a:extLst>
              <a:ext uri="{FF2B5EF4-FFF2-40B4-BE49-F238E27FC236}">
                <a16:creationId xmlns:a16="http://schemas.microsoft.com/office/drawing/2014/main" id="{1FAB296B-29E6-F9DF-6D5F-DFE6F1D25B27}"/>
              </a:ext>
            </a:extLst>
          </p:cNvPr>
          <p:cNvSpPr txBox="1">
            <a:spLocks/>
          </p:cNvSpPr>
          <p:nvPr/>
        </p:nvSpPr>
        <p:spPr>
          <a:xfrm>
            <a:off x="1063717" y="677104"/>
            <a:ext cx="10080001" cy="51930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1200" b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PerfecTwin</a:t>
            </a:r>
            <a:r>
              <a:rPr lang="ko-KR" altLang="en-US" sz="1200" b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은 </a:t>
            </a:r>
            <a:r>
              <a:rPr lang="ko-KR" altLang="en-US" sz="1200" b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실거래</a:t>
            </a:r>
            <a:r>
              <a:rPr lang="ko-KR" altLang="en-US" sz="1200" b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기반으로 테스트를 수행하기 때문에 민감할 수 있는 개인정보 등과 같은 보안정보는 암호화 및 </a:t>
            </a:r>
            <a:r>
              <a:rPr lang="ko-KR" altLang="en-US" sz="1200" b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마스킹</a:t>
            </a:r>
            <a:r>
              <a:rPr lang="ko-KR" altLang="en-US" sz="1200" b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처리 등을 통해 보안규정에 준수되도록 적용 가능 합니다 </a:t>
            </a:r>
            <a:r>
              <a:rPr lang="en-US" altLang="ko-KR" sz="1200" b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 </a:t>
            </a:r>
            <a:endParaRPr lang="ko-KR" altLang="en-US" sz="1200" b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26" name="object 154">
            <a:extLst>
              <a:ext uri="{FF2B5EF4-FFF2-40B4-BE49-F238E27FC236}">
                <a16:creationId xmlns:a16="http://schemas.microsoft.com/office/drawing/2014/main" id="{B277D914-881A-D8FD-C228-B09176C6AF55}"/>
              </a:ext>
            </a:extLst>
          </p:cNvPr>
          <p:cNvSpPr/>
          <p:nvPr/>
        </p:nvSpPr>
        <p:spPr>
          <a:xfrm>
            <a:off x="1197279" y="3258396"/>
            <a:ext cx="9774000" cy="2828079"/>
          </a:xfrm>
          <a:custGeom>
            <a:avLst/>
            <a:gdLst/>
            <a:ahLst/>
            <a:cxnLst/>
            <a:rect l="l" t="t" r="r" b="b"/>
            <a:pathLst>
              <a:path w="6669405" h="3023870">
                <a:moveTo>
                  <a:pt x="0" y="3023616"/>
                </a:moveTo>
                <a:lnTo>
                  <a:pt x="6669024" y="3023616"/>
                </a:lnTo>
                <a:lnTo>
                  <a:pt x="6669024" y="0"/>
                </a:lnTo>
                <a:lnTo>
                  <a:pt x="0" y="0"/>
                </a:lnTo>
                <a:lnTo>
                  <a:pt x="0" y="3023616"/>
                </a:lnTo>
                <a:close/>
              </a:path>
            </a:pathLst>
          </a:custGeom>
          <a:ln w="6096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55">
            <a:extLst>
              <a:ext uri="{FF2B5EF4-FFF2-40B4-BE49-F238E27FC236}">
                <a16:creationId xmlns:a16="http://schemas.microsoft.com/office/drawing/2014/main" id="{590F527A-32AE-1C02-C3F2-DCCA1437CBF8}"/>
              </a:ext>
            </a:extLst>
          </p:cNvPr>
          <p:cNvSpPr/>
          <p:nvPr/>
        </p:nvSpPr>
        <p:spPr>
          <a:xfrm>
            <a:off x="1376084" y="3437851"/>
            <a:ext cx="2892546" cy="2529949"/>
          </a:xfrm>
          <a:custGeom>
            <a:avLst/>
            <a:gdLst/>
            <a:ahLst/>
            <a:cxnLst/>
            <a:rect l="l" t="t" r="r" b="b"/>
            <a:pathLst>
              <a:path w="1972309" h="2705100">
                <a:moveTo>
                  <a:pt x="1972055" y="0"/>
                </a:moveTo>
                <a:lnTo>
                  <a:pt x="0" y="0"/>
                </a:lnTo>
                <a:lnTo>
                  <a:pt x="0" y="2705099"/>
                </a:lnTo>
                <a:lnTo>
                  <a:pt x="1972055" y="2705099"/>
                </a:lnTo>
                <a:lnTo>
                  <a:pt x="1972055" y="0"/>
                </a:lnTo>
                <a:close/>
              </a:path>
            </a:pathLst>
          </a:custGeom>
          <a:solidFill>
            <a:srgbClr val="D9D9D9">
              <a:alpha val="50195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57">
            <a:extLst>
              <a:ext uri="{FF2B5EF4-FFF2-40B4-BE49-F238E27FC236}">
                <a16:creationId xmlns:a16="http://schemas.microsoft.com/office/drawing/2014/main" id="{7E68FCAA-1468-B234-E49C-719343F25F6D}"/>
              </a:ext>
            </a:extLst>
          </p:cNvPr>
          <p:cNvSpPr txBox="1"/>
          <p:nvPr/>
        </p:nvSpPr>
        <p:spPr>
          <a:xfrm>
            <a:off x="1396982" y="3498822"/>
            <a:ext cx="287164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b="1" spc="-55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A센터</a:t>
            </a:r>
            <a:r>
              <a:rPr sz="1200" b="1" spc="-40" dirty="0"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 </a:t>
            </a:r>
            <a:r>
              <a:rPr sz="1200" b="1" spc="-55" dirty="0"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(</a:t>
            </a:r>
            <a:r>
              <a:rPr sz="1200" b="1" spc="-55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수도권</a:t>
            </a:r>
            <a:r>
              <a:rPr sz="1200" b="1" spc="-55" dirty="0"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)</a:t>
            </a:r>
            <a:endParaRPr sz="1200" dirty="0">
              <a:latin typeface="LG스마트체 SemiBold" panose="020B0600000101010101" pitchFamily="50" charset="-127"/>
              <a:ea typeface="LG스마트체 SemiBold" panose="020B0600000101010101" pitchFamily="50" charset="-127"/>
              <a:cs typeface="UnDotum"/>
            </a:endParaRPr>
          </a:p>
        </p:txBody>
      </p:sp>
      <p:sp>
        <p:nvSpPr>
          <p:cNvPr id="114" name="object 159">
            <a:extLst>
              <a:ext uri="{FF2B5EF4-FFF2-40B4-BE49-F238E27FC236}">
                <a16:creationId xmlns:a16="http://schemas.microsoft.com/office/drawing/2014/main" id="{BE0C409C-BBAB-DC72-E33C-5C21A624D48E}"/>
              </a:ext>
            </a:extLst>
          </p:cNvPr>
          <p:cNvSpPr/>
          <p:nvPr/>
        </p:nvSpPr>
        <p:spPr>
          <a:xfrm>
            <a:off x="4851609" y="3437851"/>
            <a:ext cx="5943409" cy="2529949"/>
          </a:xfrm>
          <a:custGeom>
            <a:avLst/>
            <a:gdLst/>
            <a:ahLst/>
            <a:cxnLst/>
            <a:rect l="l" t="t" r="r" b="b"/>
            <a:pathLst>
              <a:path w="4052570" h="2705100">
                <a:moveTo>
                  <a:pt x="4052316" y="0"/>
                </a:moveTo>
                <a:lnTo>
                  <a:pt x="0" y="0"/>
                </a:lnTo>
                <a:lnTo>
                  <a:pt x="0" y="2705099"/>
                </a:lnTo>
                <a:lnTo>
                  <a:pt x="4052316" y="2705099"/>
                </a:lnTo>
                <a:lnTo>
                  <a:pt x="4052316" y="0"/>
                </a:lnTo>
                <a:close/>
              </a:path>
            </a:pathLst>
          </a:custGeom>
          <a:solidFill>
            <a:srgbClr val="D9D9D9">
              <a:alpha val="50195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60">
            <a:extLst>
              <a:ext uri="{FF2B5EF4-FFF2-40B4-BE49-F238E27FC236}">
                <a16:creationId xmlns:a16="http://schemas.microsoft.com/office/drawing/2014/main" id="{426A1E4C-B078-AC6B-B148-A645C4FEB858}"/>
              </a:ext>
            </a:extLst>
          </p:cNvPr>
          <p:cNvSpPr/>
          <p:nvPr/>
        </p:nvSpPr>
        <p:spPr>
          <a:xfrm>
            <a:off x="4851609" y="3443947"/>
            <a:ext cx="5943409" cy="2529949"/>
          </a:xfrm>
          <a:custGeom>
            <a:avLst/>
            <a:gdLst/>
            <a:ahLst/>
            <a:cxnLst/>
            <a:rect l="l" t="t" r="r" b="b"/>
            <a:pathLst>
              <a:path w="4052570" h="2705100">
                <a:moveTo>
                  <a:pt x="0" y="2705099"/>
                </a:moveTo>
                <a:lnTo>
                  <a:pt x="4052316" y="2705099"/>
                </a:lnTo>
                <a:lnTo>
                  <a:pt x="4052316" y="0"/>
                </a:lnTo>
                <a:lnTo>
                  <a:pt x="0" y="0"/>
                </a:lnTo>
                <a:lnTo>
                  <a:pt x="0" y="2705099"/>
                </a:lnTo>
                <a:close/>
              </a:path>
            </a:pathLst>
          </a:custGeom>
          <a:solidFill>
            <a:srgbClr val="D9D9D9">
              <a:alpha val="50195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61">
            <a:extLst>
              <a:ext uri="{FF2B5EF4-FFF2-40B4-BE49-F238E27FC236}">
                <a16:creationId xmlns:a16="http://schemas.microsoft.com/office/drawing/2014/main" id="{F1E19322-EE2A-D61D-4A97-CF1645D1F050}"/>
              </a:ext>
            </a:extLst>
          </p:cNvPr>
          <p:cNvSpPr/>
          <p:nvPr/>
        </p:nvSpPr>
        <p:spPr>
          <a:xfrm>
            <a:off x="2211998" y="4020599"/>
            <a:ext cx="1795502" cy="1861250"/>
          </a:xfrm>
          <a:custGeom>
            <a:avLst/>
            <a:gdLst/>
            <a:ahLst/>
            <a:cxnLst/>
            <a:rect l="l" t="t" r="r" b="b"/>
            <a:pathLst>
              <a:path w="1224279" h="1945004">
                <a:moveTo>
                  <a:pt x="0" y="1944624"/>
                </a:moveTo>
                <a:lnTo>
                  <a:pt x="1223772" y="1944624"/>
                </a:lnTo>
                <a:lnTo>
                  <a:pt x="1223772" y="0"/>
                </a:lnTo>
                <a:lnTo>
                  <a:pt x="0" y="0"/>
                </a:lnTo>
                <a:lnTo>
                  <a:pt x="0" y="1944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63">
            <a:extLst>
              <a:ext uri="{FF2B5EF4-FFF2-40B4-BE49-F238E27FC236}">
                <a16:creationId xmlns:a16="http://schemas.microsoft.com/office/drawing/2014/main" id="{112036AD-A58D-4C91-B42A-CE4F293C40F3}"/>
              </a:ext>
            </a:extLst>
          </p:cNvPr>
          <p:cNvSpPr/>
          <p:nvPr/>
        </p:nvSpPr>
        <p:spPr>
          <a:xfrm>
            <a:off x="5113112" y="3999039"/>
            <a:ext cx="3149578" cy="1678390"/>
          </a:xfrm>
          <a:custGeom>
            <a:avLst/>
            <a:gdLst/>
            <a:ahLst/>
            <a:cxnLst/>
            <a:rect l="l" t="t" r="r" b="b"/>
            <a:pathLst>
              <a:path w="2147570" h="1706879">
                <a:moveTo>
                  <a:pt x="0" y="1706880"/>
                </a:moveTo>
                <a:lnTo>
                  <a:pt x="2147316" y="1706880"/>
                </a:lnTo>
                <a:lnTo>
                  <a:pt x="2147316" y="0"/>
                </a:lnTo>
                <a:lnTo>
                  <a:pt x="0" y="0"/>
                </a:lnTo>
                <a:lnTo>
                  <a:pt x="0" y="1706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65">
            <a:extLst>
              <a:ext uri="{FF2B5EF4-FFF2-40B4-BE49-F238E27FC236}">
                <a16:creationId xmlns:a16="http://schemas.microsoft.com/office/drawing/2014/main" id="{72CE57FB-6E8A-4090-648A-0EAB761B3703}"/>
              </a:ext>
            </a:extLst>
          </p:cNvPr>
          <p:cNvSpPr/>
          <p:nvPr/>
        </p:nvSpPr>
        <p:spPr>
          <a:xfrm>
            <a:off x="9216690" y="3999038"/>
            <a:ext cx="1435098" cy="1882811"/>
          </a:xfrm>
          <a:custGeom>
            <a:avLst/>
            <a:gdLst/>
            <a:ahLst/>
            <a:cxnLst/>
            <a:rect l="l" t="t" r="r" b="b"/>
            <a:pathLst>
              <a:path w="978534" h="1706879">
                <a:moveTo>
                  <a:pt x="0" y="1706880"/>
                </a:moveTo>
                <a:lnTo>
                  <a:pt x="978407" y="1706880"/>
                </a:lnTo>
                <a:lnTo>
                  <a:pt x="978407" y="0"/>
                </a:lnTo>
                <a:lnTo>
                  <a:pt x="0" y="0"/>
                </a:lnTo>
                <a:lnTo>
                  <a:pt x="0" y="1706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66">
            <a:extLst>
              <a:ext uri="{FF2B5EF4-FFF2-40B4-BE49-F238E27FC236}">
                <a16:creationId xmlns:a16="http://schemas.microsoft.com/office/drawing/2014/main" id="{D98EE77D-0757-D21E-AE04-6CDF2C28A3E9}"/>
              </a:ext>
            </a:extLst>
          </p:cNvPr>
          <p:cNvSpPr/>
          <p:nvPr/>
        </p:nvSpPr>
        <p:spPr>
          <a:xfrm>
            <a:off x="2321516" y="4156609"/>
            <a:ext cx="1542194" cy="704347"/>
          </a:xfrm>
          <a:custGeom>
            <a:avLst/>
            <a:gdLst/>
            <a:ahLst/>
            <a:cxnLst/>
            <a:rect l="l" t="t" r="r" b="b"/>
            <a:pathLst>
              <a:path w="1051559" h="753110">
                <a:moveTo>
                  <a:pt x="0" y="752855"/>
                </a:moveTo>
                <a:lnTo>
                  <a:pt x="1051559" y="752855"/>
                </a:lnTo>
                <a:lnTo>
                  <a:pt x="1051559" y="0"/>
                </a:lnTo>
                <a:lnTo>
                  <a:pt x="0" y="0"/>
                </a:lnTo>
                <a:lnTo>
                  <a:pt x="0" y="752855"/>
                </a:lnTo>
                <a:close/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2" name="object 167">
            <a:extLst>
              <a:ext uri="{FF2B5EF4-FFF2-40B4-BE49-F238E27FC236}">
                <a16:creationId xmlns:a16="http://schemas.microsoft.com/office/drawing/2014/main" id="{9CD1A789-B980-8945-21CB-D86529C5D00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0844" y="4472952"/>
            <a:ext cx="126268" cy="187554"/>
          </a:xfrm>
          <a:prstGeom prst="rect">
            <a:avLst/>
          </a:prstGeom>
        </p:spPr>
      </p:pic>
      <p:sp>
        <p:nvSpPr>
          <p:cNvPr id="123" name="object 168">
            <a:extLst>
              <a:ext uri="{FF2B5EF4-FFF2-40B4-BE49-F238E27FC236}">
                <a16:creationId xmlns:a16="http://schemas.microsoft.com/office/drawing/2014/main" id="{943079E6-8CDF-6E35-C5F8-3AC1A8AF1D43}"/>
              </a:ext>
            </a:extLst>
          </p:cNvPr>
          <p:cNvSpPr/>
          <p:nvPr/>
        </p:nvSpPr>
        <p:spPr>
          <a:xfrm>
            <a:off x="1570940" y="4562371"/>
            <a:ext cx="326440" cy="125904"/>
          </a:xfrm>
          <a:custGeom>
            <a:avLst/>
            <a:gdLst/>
            <a:ahLst/>
            <a:cxnLst/>
            <a:rect l="l" t="t" r="r" b="b"/>
            <a:pathLst>
              <a:path w="304800" h="134619">
                <a:moveTo>
                  <a:pt x="131130" y="76"/>
                </a:moveTo>
                <a:lnTo>
                  <a:pt x="126946" y="76"/>
                </a:lnTo>
                <a:lnTo>
                  <a:pt x="105807" y="3024"/>
                </a:lnTo>
                <a:lnTo>
                  <a:pt x="72771" y="25787"/>
                </a:lnTo>
                <a:lnTo>
                  <a:pt x="53100" y="71958"/>
                </a:lnTo>
                <a:lnTo>
                  <a:pt x="39552" y="119133"/>
                </a:lnTo>
                <a:lnTo>
                  <a:pt x="3422" y="119133"/>
                </a:lnTo>
                <a:lnTo>
                  <a:pt x="0" y="122570"/>
                </a:lnTo>
                <a:lnTo>
                  <a:pt x="0" y="130970"/>
                </a:lnTo>
                <a:lnTo>
                  <a:pt x="3422" y="134406"/>
                </a:lnTo>
                <a:lnTo>
                  <a:pt x="301207" y="134406"/>
                </a:lnTo>
                <a:lnTo>
                  <a:pt x="304629" y="130970"/>
                </a:lnTo>
                <a:lnTo>
                  <a:pt x="304629" y="122570"/>
                </a:lnTo>
                <a:lnTo>
                  <a:pt x="301207" y="119057"/>
                </a:lnTo>
                <a:lnTo>
                  <a:pt x="55297" y="119057"/>
                </a:lnTo>
                <a:lnTo>
                  <a:pt x="62428" y="94048"/>
                </a:lnTo>
                <a:lnTo>
                  <a:pt x="75681" y="50940"/>
                </a:lnTo>
                <a:lnTo>
                  <a:pt x="107181" y="18622"/>
                </a:lnTo>
                <a:lnTo>
                  <a:pt x="126946" y="15349"/>
                </a:lnTo>
                <a:lnTo>
                  <a:pt x="131130" y="15349"/>
                </a:lnTo>
                <a:lnTo>
                  <a:pt x="134552" y="11914"/>
                </a:lnTo>
                <a:lnTo>
                  <a:pt x="134476" y="3441"/>
                </a:lnTo>
                <a:lnTo>
                  <a:pt x="131130" y="76"/>
                </a:lnTo>
                <a:close/>
              </a:path>
              <a:path w="304800" h="134619">
                <a:moveTo>
                  <a:pt x="109075" y="52466"/>
                </a:moveTo>
                <a:lnTo>
                  <a:pt x="93425" y="98185"/>
                </a:lnTo>
                <a:lnTo>
                  <a:pt x="89297" y="119057"/>
                </a:lnTo>
                <a:lnTo>
                  <a:pt x="104814" y="119057"/>
                </a:lnTo>
                <a:lnTo>
                  <a:pt x="108993" y="98142"/>
                </a:lnTo>
                <a:lnTo>
                  <a:pt x="112192" y="82944"/>
                </a:lnTo>
                <a:lnTo>
                  <a:pt x="115018" y="70849"/>
                </a:lnTo>
                <a:lnTo>
                  <a:pt x="117057" y="64074"/>
                </a:lnTo>
                <a:lnTo>
                  <a:pt x="118659" y="60179"/>
                </a:lnTo>
                <a:lnTo>
                  <a:pt x="116834" y="55671"/>
                </a:lnTo>
                <a:lnTo>
                  <a:pt x="109075" y="52466"/>
                </a:lnTo>
                <a:close/>
              </a:path>
              <a:path w="304800" h="134619">
                <a:moveTo>
                  <a:pt x="195630" y="52466"/>
                </a:moveTo>
                <a:lnTo>
                  <a:pt x="187872" y="55671"/>
                </a:lnTo>
                <a:lnTo>
                  <a:pt x="186046" y="60179"/>
                </a:lnTo>
                <a:lnTo>
                  <a:pt x="187643" y="64074"/>
                </a:lnTo>
                <a:lnTo>
                  <a:pt x="189685" y="70849"/>
                </a:lnTo>
                <a:lnTo>
                  <a:pt x="192513" y="82944"/>
                </a:lnTo>
                <a:lnTo>
                  <a:pt x="195967" y="99350"/>
                </a:lnTo>
                <a:lnTo>
                  <a:pt x="199891" y="119057"/>
                </a:lnTo>
                <a:lnTo>
                  <a:pt x="215409" y="119057"/>
                </a:lnTo>
                <a:lnTo>
                  <a:pt x="207480" y="80092"/>
                </a:lnTo>
                <a:lnTo>
                  <a:pt x="200120" y="54298"/>
                </a:lnTo>
                <a:lnTo>
                  <a:pt x="195630" y="52466"/>
                </a:lnTo>
                <a:close/>
              </a:path>
              <a:path w="304800" h="134619">
                <a:moveTo>
                  <a:pt x="177760" y="0"/>
                </a:moveTo>
                <a:lnTo>
                  <a:pt x="173422" y="229"/>
                </a:lnTo>
                <a:lnTo>
                  <a:pt x="170153" y="3441"/>
                </a:lnTo>
                <a:lnTo>
                  <a:pt x="170230" y="11914"/>
                </a:lnTo>
                <a:lnTo>
                  <a:pt x="173575" y="15273"/>
                </a:lnTo>
                <a:lnTo>
                  <a:pt x="177760" y="15273"/>
                </a:lnTo>
                <a:lnTo>
                  <a:pt x="197481" y="18546"/>
                </a:lnTo>
                <a:lnTo>
                  <a:pt x="229025" y="50863"/>
                </a:lnTo>
                <a:lnTo>
                  <a:pt x="242652" y="95398"/>
                </a:lnTo>
                <a:lnTo>
                  <a:pt x="249408" y="119057"/>
                </a:lnTo>
                <a:lnTo>
                  <a:pt x="265154" y="119057"/>
                </a:lnTo>
                <a:lnTo>
                  <a:pt x="251605" y="71910"/>
                </a:lnTo>
                <a:lnTo>
                  <a:pt x="231934" y="25711"/>
                </a:lnTo>
                <a:lnTo>
                  <a:pt x="198898" y="2947"/>
                </a:lnTo>
                <a:lnTo>
                  <a:pt x="17776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69">
            <a:extLst>
              <a:ext uri="{FF2B5EF4-FFF2-40B4-BE49-F238E27FC236}">
                <a16:creationId xmlns:a16="http://schemas.microsoft.com/office/drawing/2014/main" id="{E7F1332B-AC71-E71C-0033-488A42F2236E}"/>
              </a:ext>
            </a:extLst>
          </p:cNvPr>
          <p:cNvSpPr/>
          <p:nvPr/>
        </p:nvSpPr>
        <p:spPr>
          <a:xfrm>
            <a:off x="2665716" y="4527193"/>
            <a:ext cx="1082144" cy="212610"/>
          </a:xfrm>
          <a:custGeom>
            <a:avLst/>
            <a:gdLst/>
            <a:ahLst/>
            <a:cxnLst/>
            <a:rect l="l" t="t" r="r" b="b"/>
            <a:pathLst>
              <a:path w="737870" h="227330">
                <a:moveTo>
                  <a:pt x="624078" y="0"/>
                </a:moveTo>
                <a:lnTo>
                  <a:pt x="113537" y="0"/>
                </a:lnTo>
                <a:lnTo>
                  <a:pt x="69330" y="8917"/>
                </a:lnTo>
                <a:lnTo>
                  <a:pt x="33242" y="33242"/>
                </a:lnTo>
                <a:lnTo>
                  <a:pt x="8917" y="69330"/>
                </a:lnTo>
                <a:lnTo>
                  <a:pt x="0" y="113537"/>
                </a:lnTo>
                <a:lnTo>
                  <a:pt x="8917" y="157745"/>
                </a:lnTo>
                <a:lnTo>
                  <a:pt x="33242" y="193833"/>
                </a:lnTo>
                <a:lnTo>
                  <a:pt x="69330" y="218158"/>
                </a:lnTo>
                <a:lnTo>
                  <a:pt x="113537" y="227075"/>
                </a:lnTo>
                <a:lnTo>
                  <a:pt x="624078" y="227075"/>
                </a:lnTo>
                <a:lnTo>
                  <a:pt x="668285" y="218158"/>
                </a:lnTo>
                <a:lnTo>
                  <a:pt x="704373" y="193833"/>
                </a:lnTo>
                <a:lnTo>
                  <a:pt x="728698" y="157745"/>
                </a:lnTo>
                <a:lnTo>
                  <a:pt x="737615" y="113537"/>
                </a:lnTo>
                <a:lnTo>
                  <a:pt x="728698" y="69330"/>
                </a:lnTo>
                <a:lnTo>
                  <a:pt x="704373" y="33242"/>
                </a:lnTo>
                <a:lnTo>
                  <a:pt x="668285" y="8917"/>
                </a:lnTo>
                <a:lnTo>
                  <a:pt x="6240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73">
            <a:extLst>
              <a:ext uri="{FF2B5EF4-FFF2-40B4-BE49-F238E27FC236}">
                <a16:creationId xmlns:a16="http://schemas.microsoft.com/office/drawing/2014/main" id="{DE92F3D7-32B7-36A8-C5DE-CB991700FBDB}"/>
              </a:ext>
            </a:extLst>
          </p:cNvPr>
          <p:cNvSpPr txBox="1"/>
          <p:nvPr/>
        </p:nvSpPr>
        <p:spPr>
          <a:xfrm>
            <a:off x="2211998" y="3854219"/>
            <a:ext cx="1795502" cy="169277"/>
          </a:xfrm>
          <a:prstGeom prst="rect">
            <a:avLst/>
          </a:prstGeom>
          <a:solidFill>
            <a:srgbClr val="A6A6A6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1100" b="1" spc="60">
                <a:solidFill>
                  <a:srgbClr val="FFFFFF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As-</a:t>
            </a:r>
            <a:r>
              <a:rPr sz="1100" b="1" spc="-70">
                <a:solidFill>
                  <a:srgbClr val="FFFFFF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Is</a:t>
            </a:r>
            <a:r>
              <a:rPr sz="1100" b="1" spc="-30">
                <a:solidFill>
                  <a:srgbClr val="FFFFFF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 </a:t>
            </a:r>
            <a:r>
              <a:rPr sz="1100" b="1" spc="-25">
                <a:solidFill>
                  <a:srgbClr val="FFFFFF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시스템</a:t>
            </a:r>
            <a:endParaRPr sz="1100">
              <a:latin typeface="LG스마트체 SemiBold" panose="020B0600000101010101" pitchFamily="50" charset="-127"/>
              <a:ea typeface="LG스마트체 SemiBold" panose="020B0600000101010101" pitchFamily="50" charset="-127"/>
              <a:cs typeface="UnDotum"/>
            </a:endParaRPr>
          </a:p>
        </p:txBody>
      </p:sp>
      <p:sp>
        <p:nvSpPr>
          <p:cNvPr id="31" name="object 174">
            <a:extLst>
              <a:ext uri="{FF2B5EF4-FFF2-40B4-BE49-F238E27FC236}">
                <a16:creationId xmlns:a16="http://schemas.microsoft.com/office/drawing/2014/main" id="{1735F3BF-69E5-FB08-EF49-9259E9265A95}"/>
              </a:ext>
            </a:extLst>
          </p:cNvPr>
          <p:cNvSpPr txBox="1"/>
          <p:nvPr/>
        </p:nvSpPr>
        <p:spPr>
          <a:xfrm>
            <a:off x="5113112" y="3833060"/>
            <a:ext cx="3149578" cy="169277"/>
          </a:xfrm>
          <a:prstGeom prst="rect">
            <a:avLst/>
          </a:prstGeom>
          <a:solidFill>
            <a:srgbClr val="0070C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1100" b="1" spc="60">
                <a:solidFill>
                  <a:srgbClr val="FFFFFF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PerfecTwin</a:t>
            </a:r>
            <a:endParaRPr sz="1100">
              <a:latin typeface="LG스마트체 SemiBold" panose="020B0600000101010101" pitchFamily="50" charset="-127"/>
              <a:ea typeface="LG스마트체 SemiBold" panose="020B0600000101010101" pitchFamily="50" charset="-127"/>
              <a:cs typeface="UnDotum"/>
            </a:endParaRPr>
          </a:p>
        </p:txBody>
      </p:sp>
      <p:sp>
        <p:nvSpPr>
          <p:cNvPr id="32" name="object 175">
            <a:extLst>
              <a:ext uri="{FF2B5EF4-FFF2-40B4-BE49-F238E27FC236}">
                <a16:creationId xmlns:a16="http://schemas.microsoft.com/office/drawing/2014/main" id="{FFCCDEC3-A7EE-9BD6-7C62-C19F9042E27F}"/>
              </a:ext>
            </a:extLst>
          </p:cNvPr>
          <p:cNvSpPr txBox="1"/>
          <p:nvPr/>
        </p:nvSpPr>
        <p:spPr>
          <a:xfrm>
            <a:off x="9216690" y="3833060"/>
            <a:ext cx="1435098" cy="169277"/>
          </a:xfrm>
          <a:prstGeom prst="rect">
            <a:avLst/>
          </a:prstGeom>
          <a:solidFill>
            <a:srgbClr val="585858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100" b="1" spc="60" dirty="0">
                <a:solidFill>
                  <a:srgbClr val="FFFFFF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To-</a:t>
            </a:r>
            <a:r>
              <a:rPr sz="1100" b="1" spc="-45" dirty="0">
                <a:solidFill>
                  <a:srgbClr val="FFFFFF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Be</a:t>
            </a:r>
            <a:r>
              <a:rPr sz="1100" b="1" spc="-40" dirty="0">
                <a:solidFill>
                  <a:srgbClr val="FFFFFF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 </a:t>
            </a:r>
            <a:r>
              <a:rPr sz="1100" b="1" spc="-25" dirty="0" err="1">
                <a:solidFill>
                  <a:srgbClr val="FFFFFF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시스템</a:t>
            </a:r>
            <a:endParaRPr sz="1100" dirty="0">
              <a:latin typeface="LG스마트체 SemiBold" panose="020B0600000101010101" pitchFamily="50" charset="-127"/>
              <a:ea typeface="LG스마트체 SemiBold" panose="020B0600000101010101" pitchFamily="50" charset="-127"/>
              <a:cs typeface="UnDotum"/>
            </a:endParaRPr>
          </a:p>
        </p:txBody>
      </p:sp>
      <p:sp>
        <p:nvSpPr>
          <p:cNvPr id="33" name="object 176">
            <a:extLst>
              <a:ext uri="{FF2B5EF4-FFF2-40B4-BE49-F238E27FC236}">
                <a16:creationId xmlns:a16="http://schemas.microsoft.com/office/drawing/2014/main" id="{231E1F49-E833-59A1-AE53-2622FD64B360}"/>
              </a:ext>
            </a:extLst>
          </p:cNvPr>
          <p:cNvSpPr txBox="1"/>
          <p:nvPr/>
        </p:nvSpPr>
        <p:spPr>
          <a:xfrm>
            <a:off x="4846488" y="3498822"/>
            <a:ext cx="594852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b="1" spc="-8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B센터</a:t>
            </a:r>
            <a:r>
              <a:rPr sz="1200" b="1" spc="-40" dirty="0"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 (</a:t>
            </a:r>
            <a:r>
              <a:rPr sz="1200" b="1" spc="-4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지방</a:t>
            </a:r>
            <a:r>
              <a:rPr sz="1200" b="1" spc="-40" dirty="0">
                <a:latin typeface="LG스마트체 SemiBold" panose="020B0600000101010101" pitchFamily="50" charset="-127"/>
                <a:ea typeface="LG스마트체 SemiBold" panose="020B0600000101010101" pitchFamily="50" charset="-127"/>
                <a:cs typeface="UnDotum"/>
              </a:rPr>
              <a:t>)</a:t>
            </a:r>
            <a:endParaRPr sz="1200" dirty="0">
              <a:latin typeface="LG스마트체 SemiBold" panose="020B0600000101010101" pitchFamily="50" charset="-127"/>
              <a:ea typeface="LG스마트체 SemiBold" panose="020B0600000101010101" pitchFamily="50" charset="-127"/>
              <a:cs typeface="UnDotum"/>
            </a:endParaRPr>
          </a:p>
        </p:txBody>
      </p:sp>
      <p:sp>
        <p:nvSpPr>
          <p:cNvPr id="34" name="object 177">
            <a:extLst>
              <a:ext uri="{FF2B5EF4-FFF2-40B4-BE49-F238E27FC236}">
                <a16:creationId xmlns:a16="http://schemas.microsoft.com/office/drawing/2014/main" id="{B98A388D-45A8-733A-0657-83A2CB550D8D}"/>
              </a:ext>
            </a:extLst>
          </p:cNvPr>
          <p:cNvSpPr txBox="1"/>
          <p:nvPr/>
        </p:nvSpPr>
        <p:spPr>
          <a:xfrm>
            <a:off x="1448165" y="4711771"/>
            <a:ext cx="554110" cy="1662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000" spc="-25" dirty="0" err="1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BM EULJIRO TTF"/>
              </a:rPr>
              <a:t>사용자</a:t>
            </a:r>
            <a:endParaRPr sz="10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BM EULJIRO TTF"/>
            </a:endParaRPr>
          </a:p>
        </p:txBody>
      </p:sp>
      <p:sp>
        <p:nvSpPr>
          <p:cNvPr id="112" name="object 182">
            <a:extLst>
              <a:ext uri="{FF2B5EF4-FFF2-40B4-BE49-F238E27FC236}">
                <a16:creationId xmlns:a16="http://schemas.microsoft.com/office/drawing/2014/main" id="{7A44F632-D1FF-23FD-70FF-85085AD928E1}"/>
              </a:ext>
            </a:extLst>
          </p:cNvPr>
          <p:cNvSpPr/>
          <p:nvPr/>
        </p:nvSpPr>
        <p:spPr>
          <a:xfrm>
            <a:off x="2742671" y="5536321"/>
            <a:ext cx="859471" cy="28268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 algn="ctr"/>
            <a:r>
              <a:rPr lang="ko-KR" altLang="en-US" sz="1000" b="1" spc="70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BM EULJIRO TTF"/>
              </a:rPr>
              <a:t>운영</a:t>
            </a:r>
            <a:r>
              <a:rPr lang="ko-KR" altLang="en-US" sz="1000" b="1" spc="30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BM EULJIRO TTF"/>
              </a:rPr>
              <a:t> </a:t>
            </a:r>
            <a:r>
              <a:rPr lang="en-US" altLang="ko-KR" sz="1000" b="1" spc="-25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BM EULJIRO TTF"/>
              </a:rPr>
              <a:t>DB</a:t>
            </a:r>
            <a:endParaRPr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9" name="object 188">
            <a:extLst>
              <a:ext uri="{FF2B5EF4-FFF2-40B4-BE49-F238E27FC236}">
                <a16:creationId xmlns:a16="http://schemas.microsoft.com/office/drawing/2014/main" id="{1C7F94DA-D558-A415-4133-02BA7B1C55BE}"/>
              </a:ext>
            </a:extLst>
          </p:cNvPr>
          <p:cNvSpPr/>
          <p:nvPr/>
        </p:nvSpPr>
        <p:spPr>
          <a:xfrm>
            <a:off x="4156411" y="4452989"/>
            <a:ext cx="807417" cy="425070"/>
          </a:xfrm>
          <a:custGeom>
            <a:avLst/>
            <a:gdLst/>
            <a:ahLst/>
            <a:cxnLst/>
            <a:rect l="l" t="t" r="r" b="b"/>
            <a:pathLst>
              <a:path w="550545" h="454660">
                <a:moveTo>
                  <a:pt x="550164" y="0"/>
                </a:moveTo>
                <a:lnTo>
                  <a:pt x="0" y="0"/>
                </a:lnTo>
                <a:lnTo>
                  <a:pt x="0" y="454151"/>
                </a:lnTo>
                <a:lnTo>
                  <a:pt x="550164" y="454151"/>
                </a:lnTo>
                <a:lnTo>
                  <a:pt x="550164" y="0"/>
                </a:lnTo>
                <a:close/>
              </a:path>
            </a:pathLst>
          </a:cu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/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ko-KR" sz="900" b="1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AS-</a:t>
            </a:r>
            <a:r>
              <a:rPr lang="en-US" altLang="ko-KR" sz="900" b="1" spc="-25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IS </a:t>
            </a:r>
            <a:r>
              <a:rPr lang="en-US" altLang="ko-KR" sz="900" b="1" spc="-20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Http</a:t>
            </a:r>
          </a:p>
          <a:p>
            <a:pPr marL="32384" algn="ctr">
              <a:lnSpc>
                <a:spcPct val="100000"/>
              </a:lnSpc>
            </a:pPr>
            <a:r>
              <a:rPr lang="ko-KR" altLang="en-US" sz="900" b="1" spc="-70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 요청</a:t>
            </a:r>
            <a:r>
              <a:rPr lang="ko-KR" altLang="en-US" sz="900" b="1" spc="-30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 </a:t>
            </a:r>
            <a:r>
              <a:rPr lang="ko-KR" altLang="en-US" sz="900" b="1" spc="-25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응답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UnDotum"/>
            </a:endParaRPr>
          </a:p>
        </p:txBody>
      </p:sp>
      <p:sp>
        <p:nvSpPr>
          <p:cNvPr id="100" name="object 198">
            <a:extLst>
              <a:ext uri="{FF2B5EF4-FFF2-40B4-BE49-F238E27FC236}">
                <a16:creationId xmlns:a16="http://schemas.microsoft.com/office/drawing/2014/main" id="{C19A7D98-0FD5-90EB-45B6-26BA9A5B3F08}"/>
              </a:ext>
            </a:extLst>
          </p:cNvPr>
          <p:cNvSpPr/>
          <p:nvPr/>
        </p:nvSpPr>
        <p:spPr>
          <a:xfrm>
            <a:off x="2419860" y="4601309"/>
            <a:ext cx="89403" cy="57013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60960" y="0"/>
                </a:moveTo>
                <a:lnTo>
                  <a:pt x="0" y="0"/>
                </a:lnTo>
                <a:lnTo>
                  <a:pt x="0" y="60960"/>
                </a:lnTo>
                <a:lnTo>
                  <a:pt x="60960" y="60960"/>
                </a:lnTo>
                <a:lnTo>
                  <a:pt x="609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02">
            <a:extLst>
              <a:ext uri="{FF2B5EF4-FFF2-40B4-BE49-F238E27FC236}">
                <a16:creationId xmlns:a16="http://schemas.microsoft.com/office/drawing/2014/main" id="{E4F822CE-B44D-7E19-C561-9A2CBFF69BB6}"/>
              </a:ext>
            </a:extLst>
          </p:cNvPr>
          <p:cNvSpPr txBox="1"/>
          <p:nvPr/>
        </p:nvSpPr>
        <p:spPr>
          <a:xfrm>
            <a:off x="8400987" y="3943518"/>
            <a:ext cx="711057" cy="218795"/>
          </a:xfrm>
          <a:prstGeom prst="rect">
            <a:avLst/>
          </a:pr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sz="850" b="1" spc="55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TO-</a:t>
            </a:r>
            <a:r>
              <a:rPr sz="850" b="1" spc="-25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BE</a:t>
            </a:r>
            <a:r>
              <a:rPr lang="en-US" sz="850" b="1" spc="-25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 </a:t>
            </a:r>
            <a:r>
              <a:rPr sz="850" b="1" spc="-25" dirty="0" err="1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요청</a:t>
            </a:r>
            <a:endParaRPr sz="85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UnDotum"/>
            </a:endParaRPr>
          </a:p>
        </p:txBody>
      </p:sp>
      <p:sp>
        <p:nvSpPr>
          <p:cNvPr id="95" name="object 210">
            <a:extLst>
              <a:ext uri="{FF2B5EF4-FFF2-40B4-BE49-F238E27FC236}">
                <a16:creationId xmlns:a16="http://schemas.microsoft.com/office/drawing/2014/main" id="{9BA7BBF1-5999-7376-1566-EECDAFA2B276}"/>
              </a:ext>
            </a:extLst>
          </p:cNvPr>
          <p:cNvSpPr/>
          <p:nvPr/>
        </p:nvSpPr>
        <p:spPr>
          <a:xfrm>
            <a:off x="9404436" y="5244130"/>
            <a:ext cx="1106357" cy="282689"/>
          </a:xfrm>
          <a:custGeom>
            <a:avLst/>
            <a:gdLst/>
            <a:ahLst/>
            <a:cxnLst/>
            <a:rect l="l" t="t" r="r" b="b"/>
            <a:pathLst>
              <a:path w="754379" h="302260">
                <a:moveTo>
                  <a:pt x="754380" y="25400"/>
                </a:moveTo>
                <a:lnTo>
                  <a:pt x="746709" y="20307"/>
                </a:lnTo>
                <a:lnTo>
                  <a:pt x="724725" y="15544"/>
                </a:lnTo>
                <a:lnTo>
                  <a:pt x="689940" y="11226"/>
                </a:lnTo>
                <a:lnTo>
                  <a:pt x="643890" y="7467"/>
                </a:lnTo>
                <a:lnTo>
                  <a:pt x="643890" y="43395"/>
                </a:lnTo>
                <a:lnTo>
                  <a:pt x="588060" y="46482"/>
                </a:lnTo>
                <a:lnTo>
                  <a:pt x="643877" y="43395"/>
                </a:lnTo>
                <a:lnTo>
                  <a:pt x="643890" y="7467"/>
                </a:lnTo>
                <a:lnTo>
                  <a:pt x="588060" y="4356"/>
                </a:lnTo>
                <a:lnTo>
                  <a:pt x="523989" y="2006"/>
                </a:lnTo>
                <a:lnTo>
                  <a:pt x="453186" y="520"/>
                </a:lnTo>
                <a:lnTo>
                  <a:pt x="377190" y="0"/>
                </a:lnTo>
                <a:lnTo>
                  <a:pt x="301180" y="520"/>
                </a:lnTo>
                <a:lnTo>
                  <a:pt x="230378" y="2006"/>
                </a:lnTo>
                <a:lnTo>
                  <a:pt x="166306" y="4356"/>
                </a:lnTo>
                <a:lnTo>
                  <a:pt x="110490" y="7467"/>
                </a:lnTo>
                <a:lnTo>
                  <a:pt x="64427" y="11226"/>
                </a:lnTo>
                <a:lnTo>
                  <a:pt x="7658" y="20307"/>
                </a:lnTo>
                <a:lnTo>
                  <a:pt x="0" y="25400"/>
                </a:lnTo>
                <a:lnTo>
                  <a:pt x="0" y="276352"/>
                </a:lnTo>
                <a:lnTo>
                  <a:pt x="64427" y="290537"/>
                </a:lnTo>
                <a:lnTo>
                  <a:pt x="110490" y="294297"/>
                </a:lnTo>
                <a:lnTo>
                  <a:pt x="166306" y="297408"/>
                </a:lnTo>
                <a:lnTo>
                  <a:pt x="230378" y="299758"/>
                </a:lnTo>
                <a:lnTo>
                  <a:pt x="301180" y="301244"/>
                </a:lnTo>
                <a:lnTo>
                  <a:pt x="377190" y="301752"/>
                </a:lnTo>
                <a:lnTo>
                  <a:pt x="453186" y="301244"/>
                </a:lnTo>
                <a:lnTo>
                  <a:pt x="523989" y="299758"/>
                </a:lnTo>
                <a:lnTo>
                  <a:pt x="588060" y="297408"/>
                </a:lnTo>
                <a:lnTo>
                  <a:pt x="643877" y="294297"/>
                </a:lnTo>
                <a:lnTo>
                  <a:pt x="689940" y="290537"/>
                </a:lnTo>
                <a:lnTo>
                  <a:pt x="746709" y="281457"/>
                </a:lnTo>
                <a:lnTo>
                  <a:pt x="754380" y="276352"/>
                </a:lnTo>
                <a:lnTo>
                  <a:pt x="75438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220">
            <a:extLst>
              <a:ext uri="{FF2B5EF4-FFF2-40B4-BE49-F238E27FC236}">
                <a16:creationId xmlns:a16="http://schemas.microsoft.com/office/drawing/2014/main" id="{F4334F22-AA74-73CE-EC78-17806E5AE1D4}"/>
              </a:ext>
            </a:extLst>
          </p:cNvPr>
          <p:cNvSpPr txBox="1"/>
          <p:nvPr/>
        </p:nvSpPr>
        <p:spPr>
          <a:xfrm>
            <a:off x="5083685" y="5758789"/>
            <a:ext cx="367423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90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※</a:t>
            </a:r>
            <a:r>
              <a:rPr sz="1000" b="1" spc="-20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 </a:t>
            </a:r>
            <a:r>
              <a:rPr sz="1000" b="1" spc="-90" dirty="0" err="1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전문</a:t>
            </a:r>
            <a:r>
              <a:rPr sz="1000" b="1" spc="-30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 </a:t>
            </a:r>
            <a:r>
              <a:rPr sz="1000" b="1" spc="-90" dirty="0" err="1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보안</a:t>
            </a:r>
            <a:r>
              <a:rPr sz="1000" b="1" spc="-30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 </a:t>
            </a:r>
            <a:r>
              <a:rPr sz="1000" b="1" dirty="0" err="1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대책</a:t>
            </a:r>
            <a:r>
              <a:rPr lang="en-US" sz="1000" b="1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 :</a:t>
            </a:r>
            <a:r>
              <a:rPr sz="1000" b="1" spc="125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 </a:t>
            </a:r>
            <a:r>
              <a:rPr sz="1000" b="1" spc="-20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Record</a:t>
            </a:r>
            <a:r>
              <a:rPr sz="1000" b="1" spc="-50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 </a:t>
            </a:r>
            <a:r>
              <a:rPr sz="1000" b="1" spc="-90" dirty="0" err="1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파일</a:t>
            </a:r>
            <a:r>
              <a:rPr sz="1000" b="1" spc="-30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 </a:t>
            </a:r>
            <a:r>
              <a:rPr sz="1000" b="1" spc="-90" dirty="0" err="1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암호화</a:t>
            </a:r>
            <a:r>
              <a:rPr sz="1000" b="1" spc="-40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 </a:t>
            </a:r>
            <a:r>
              <a:rPr sz="1000" b="1" spc="-225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/</a:t>
            </a:r>
            <a:r>
              <a:rPr sz="1000" b="1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 Modifier</a:t>
            </a:r>
            <a:r>
              <a:rPr sz="1000" b="1" spc="-50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 </a:t>
            </a:r>
            <a:r>
              <a:rPr sz="1000" b="1" spc="-90" dirty="0" err="1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전문</a:t>
            </a:r>
            <a:r>
              <a:rPr sz="1000" b="1" spc="-30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 </a:t>
            </a:r>
            <a:r>
              <a:rPr sz="1000" b="1" spc="-85" dirty="0" err="1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처리로그</a:t>
            </a:r>
            <a:r>
              <a:rPr sz="1000" b="1" spc="-55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 </a:t>
            </a:r>
            <a:r>
              <a:rPr sz="1000" b="1" spc="-25" dirty="0" err="1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암호화</a:t>
            </a:r>
            <a:endParaRPr sz="10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UnDotum"/>
            </a:endParaRPr>
          </a:p>
        </p:txBody>
      </p:sp>
      <p:sp>
        <p:nvSpPr>
          <p:cNvPr id="57" name="object 221">
            <a:extLst>
              <a:ext uri="{FF2B5EF4-FFF2-40B4-BE49-F238E27FC236}">
                <a16:creationId xmlns:a16="http://schemas.microsoft.com/office/drawing/2014/main" id="{C89CA632-CFD4-3992-D692-F73976368D45}"/>
              </a:ext>
            </a:extLst>
          </p:cNvPr>
          <p:cNvSpPr/>
          <p:nvPr/>
        </p:nvSpPr>
        <p:spPr>
          <a:xfrm>
            <a:off x="9216690" y="3552552"/>
            <a:ext cx="1435098" cy="181283"/>
          </a:xfrm>
          <a:custGeom>
            <a:avLst/>
            <a:gdLst/>
            <a:ahLst/>
            <a:cxnLst/>
            <a:rect l="l" t="t" r="r" b="b"/>
            <a:pathLst>
              <a:path w="978534" h="379730">
                <a:moveTo>
                  <a:pt x="978407" y="0"/>
                </a:moveTo>
                <a:lnTo>
                  <a:pt x="0" y="0"/>
                </a:lnTo>
                <a:lnTo>
                  <a:pt x="0" y="379475"/>
                </a:lnTo>
                <a:lnTo>
                  <a:pt x="978407" y="379475"/>
                </a:lnTo>
                <a:lnTo>
                  <a:pt x="978407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00" spc="-7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공공</a:t>
            </a:r>
            <a:r>
              <a:rPr lang="ko-KR" altLang="en-US" sz="800" spc="-3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 </a:t>
            </a:r>
            <a:r>
              <a:rPr lang="en-US" altLang="ko-KR" sz="800" spc="-55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A</a:t>
            </a:r>
            <a:r>
              <a:rPr lang="ko-KR" altLang="en-US" sz="800" spc="-55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프로젝트 </a:t>
            </a:r>
            <a:r>
              <a:rPr lang="ko-KR" altLang="en-US" sz="800" spc="-7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설치</a:t>
            </a:r>
            <a:r>
              <a:rPr lang="ko-KR" altLang="en-US" sz="800" spc="-3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 </a:t>
            </a:r>
            <a:r>
              <a:rPr lang="ko-KR" altLang="en-US" sz="800" spc="-7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구성</a:t>
            </a:r>
            <a:r>
              <a:rPr lang="ko-KR" altLang="en-US" sz="800" spc="-15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 </a:t>
            </a:r>
            <a:r>
              <a:rPr lang="en-US" altLang="ko-KR" sz="800" spc="-25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(</a:t>
            </a:r>
            <a:r>
              <a:rPr lang="ko-KR" altLang="en-US" sz="800" spc="-25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예시</a:t>
            </a:r>
            <a:r>
              <a:rPr lang="en-US" altLang="ko-KR" sz="800" spc="-25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)</a:t>
            </a:r>
            <a:endParaRPr sz="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0" name="object 226">
            <a:extLst>
              <a:ext uri="{FF2B5EF4-FFF2-40B4-BE49-F238E27FC236}">
                <a16:creationId xmlns:a16="http://schemas.microsoft.com/office/drawing/2014/main" id="{567F42BC-416F-8FEC-91F1-D3975914C8A6}"/>
              </a:ext>
            </a:extLst>
          </p:cNvPr>
          <p:cNvSpPr txBox="1"/>
          <p:nvPr/>
        </p:nvSpPr>
        <p:spPr>
          <a:xfrm>
            <a:off x="8400987" y="4448142"/>
            <a:ext cx="711057" cy="218795"/>
          </a:xfrm>
          <a:prstGeom prst="rect">
            <a:avLst/>
          </a:pr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850" b="1" spc="55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TO-</a:t>
            </a:r>
            <a:r>
              <a:rPr sz="850" b="1" spc="-25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BE</a:t>
            </a:r>
            <a:r>
              <a:rPr lang="en-US" sz="850" b="1" spc="-25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 </a:t>
            </a:r>
            <a:r>
              <a:rPr sz="850" b="1" spc="-25" dirty="0" err="1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응답</a:t>
            </a:r>
            <a:endParaRPr sz="85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UnDotum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FEC6432-9534-BFF2-62A5-648908F56966}"/>
              </a:ext>
            </a:extLst>
          </p:cNvPr>
          <p:cNvSpPr/>
          <p:nvPr/>
        </p:nvSpPr>
        <p:spPr>
          <a:xfrm>
            <a:off x="2283577" y="1987461"/>
            <a:ext cx="8492374" cy="792000"/>
          </a:xfrm>
          <a:prstGeom prst="roundRect">
            <a:avLst>
              <a:gd name="adj" fmla="val 7848"/>
            </a:avLst>
          </a:prstGeom>
          <a:solidFill>
            <a:srgbClr val="EAEAE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8FD50-2184-B8A8-F07E-DED7B0FF1F79}"/>
              </a:ext>
            </a:extLst>
          </p:cNvPr>
          <p:cNvSpPr txBox="1"/>
          <p:nvPr/>
        </p:nvSpPr>
        <p:spPr>
          <a:xfrm>
            <a:off x="2401089" y="2168018"/>
            <a:ext cx="8172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개인 정보 등과 같은 </a:t>
            </a:r>
            <a:r>
              <a:rPr lang="ko-KR" altLang="en-US" sz="1100" b="1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보안정보는 암호화 및 </a:t>
            </a:r>
            <a:r>
              <a:rPr lang="ko-KR" altLang="en-US" sz="1100" b="1" dirty="0" err="1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마스킹</a:t>
            </a:r>
            <a:r>
              <a:rPr lang="ko-KR" altLang="en-US" sz="1100" b="1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처리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등을 통해 </a:t>
            </a:r>
            <a:r>
              <a:rPr lang="ko-KR" altLang="en-US" sz="1100" b="1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보안규정에 준수되도록 적용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됩니다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TLS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적용 시 </a:t>
            </a:r>
            <a:r>
              <a:rPr lang="en-US" altLang="ko-KR" sz="1100" b="1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AS-IS </a:t>
            </a:r>
            <a:r>
              <a:rPr lang="ko-KR" altLang="en-US" sz="1100" b="1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웹서버와 </a:t>
            </a:r>
            <a:r>
              <a:rPr lang="en-US" altLang="ko-KR" sz="1100" b="1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WAS </a:t>
            </a:r>
            <a:r>
              <a:rPr lang="ko-KR" altLang="en-US" sz="1100" b="1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서버 구간을 캡처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하여 원문을 확인할 수 있습니다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8" name="Rectangle 160" descr="흐름도44">
            <a:extLst>
              <a:ext uri="{FF2B5EF4-FFF2-40B4-BE49-F238E27FC236}">
                <a16:creationId xmlns:a16="http://schemas.microsoft.com/office/drawing/2014/main" id="{01B26A4D-0E9C-6299-D6F6-140D049FDA6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54369" y="1987461"/>
            <a:ext cx="817331" cy="792000"/>
          </a:xfrm>
          <a:prstGeom prst="roundRect">
            <a:avLst>
              <a:gd name="adj" fmla="val 7142"/>
            </a:avLst>
          </a:prstGeom>
          <a:solidFill>
            <a:srgbClr val="EAEAE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보안</a:t>
            </a:r>
          </a:p>
        </p:txBody>
      </p:sp>
      <p:sp>
        <p:nvSpPr>
          <p:cNvPr id="17" name="AutoShape 184">
            <a:extLst>
              <a:ext uri="{FF2B5EF4-FFF2-40B4-BE49-F238E27FC236}">
                <a16:creationId xmlns:a16="http://schemas.microsoft.com/office/drawing/2014/main" id="{2EE435A2-908C-D168-FCF3-4F3DB25B7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200" y="3001434"/>
            <a:ext cx="9781200" cy="262800"/>
          </a:xfrm>
          <a:prstGeom prst="rect">
            <a:avLst/>
          </a:prstGeom>
          <a:solidFill>
            <a:srgbClr val="0D6AC2"/>
          </a:solidFill>
          <a:ln w="63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200" b="1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chemeClr val="bg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anose="02020603050405020304" pitchFamily="18" charset="0"/>
              </a:rPr>
              <a:t>PerfecTwin </a:t>
            </a:r>
            <a:r>
              <a:rPr lang="ko-KR" altLang="en-US" sz="1200" b="1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chemeClr val="bg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anose="02020603050405020304" pitchFamily="18" charset="0"/>
              </a:rPr>
              <a:t>적용환경 예시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9FF0FBA-616B-E7AE-5A89-111B8AF4E81F}"/>
              </a:ext>
            </a:extLst>
          </p:cNvPr>
          <p:cNvSpPr/>
          <p:nvPr/>
        </p:nvSpPr>
        <p:spPr>
          <a:xfrm>
            <a:off x="2742671" y="4245049"/>
            <a:ext cx="859471" cy="1974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585858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pc="-10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Capture</a:t>
            </a:r>
            <a:endParaRPr lang="ko-KR" altLang="en-US" sz="1000" dirty="0">
              <a:solidFill>
                <a:srgbClr val="0D6AC2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CE45A7E-3DEC-2F64-1564-3D1F9B376568}"/>
              </a:ext>
            </a:extLst>
          </p:cNvPr>
          <p:cNvSpPr/>
          <p:nvPr/>
        </p:nvSpPr>
        <p:spPr>
          <a:xfrm>
            <a:off x="2742671" y="4535821"/>
            <a:ext cx="859471" cy="1974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585858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pc="-10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WEB </a:t>
            </a:r>
            <a:r>
              <a:rPr lang="ko-KR" altLang="en-US" sz="1000" b="1" spc="-10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서버</a:t>
            </a:r>
            <a:endParaRPr lang="ko-KR" altLang="en-US" sz="1000" dirty="0">
              <a:solidFill>
                <a:srgbClr val="0D6AC2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E7117FD-F15D-6102-AF06-39BD11775606}"/>
              </a:ext>
            </a:extLst>
          </p:cNvPr>
          <p:cNvSpPr/>
          <p:nvPr/>
        </p:nvSpPr>
        <p:spPr>
          <a:xfrm>
            <a:off x="5377169" y="4231657"/>
            <a:ext cx="1094862" cy="1974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4368AA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pc="-10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Recorder</a:t>
            </a:r>
            <a:endParaRPr lang="ko-KR" altLang="en-US" sz="1000" dirty="0">
              <a:solidFill>
                <a:srgbClr val="0D6AC2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46361BC-7E60-8BCF-599F-19753A2CD9A6}"/>
              </a:ext>
            </a:extLst>
          </p:cNvPr>
          <p:cNvSpPr/>
          <p:nvPr/>
        </p:nvSpPr>
        <p:spPr>
          <a:xfrm>
            <a:off x="5377169" y="4666938"/>
            <a:ext cx="1094862" cy="1974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4368AA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pc="-10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Replayer</a:t>
            </a:r>
            <a:endParaRPr lang="ko-KR" altLang="en-US" sz="1000" dirty="0">
              <a:solidFill>
                <a:srgbClr val="0D6AC2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E8747DB-FC20-CC23-4D5D-1CEF8434D7BF}"/>
              </a:ext>
            </a:extLst>
          </p:cNvPr>
          <p:cNvSpPr/>
          <p:nvPr/>
        </p:nvSpPr>
        <p:spPr>
          <a:xfrm>
            <a:off x="6901705" y="4220417"/>
            <a:ext cx="1094862" cy="1974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4368AA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pc="-10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Modifier</a:t>
            </a:r>
            <a:endParaRPr lang="ko-KR" altLang="en-US" sz="1000" dirty="0">
              <a:solidFill>
                <a:srgbClr val="0D6AC2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C1BC545-3C2C-3F5B-16A5-8092BCF12291}"/>
              </a:ext>
            </a:extLst>
          </p:cNvPr>
          <p:cNvSpPr/>
          <p:nvPr/>
        </p:nvSpPr>
        <p:spPr>
          <a:xfrm>
            <a:off x="6901705" y="5351896"/>
            <a:ext cx="1094862" cy="1974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4368AA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pc="-10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Analyzer</a:t>
            </a:r>
            <a:endParaRPr lang="ko-KR" altLang="en-US" sz="1000" dirty="0">
              <a:solidFill>
                <a:srgbClr val="0D6AC2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6AF0180-E7E1-FEF4-E09D-25BB0B365792}"/>
              </a:ext>
            </a:extLst>
          </p:cNvPr>
          <p:cNvSpPr/>
          <p:nvPr/>
        </p:nvSpPr>
        <p:spPr>
          <a:xfrm>
            <a:off x="9527877" y="4192244"/>
            <a:ext cx="859471" cy="1974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585858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pc="-10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WEB </a:t>
            </a:r>
            <a:r>
              <a:rPr lang="ko-KR" altLang="en-US" sz="1000" b="1" spc="-10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서버</a:t>
            </a:r>
            <a:endParaRPr lang="ko-KR" altLang="en-US" sz="1000" dirty="0">
              <a:solidFill>
                <a:srgbClr val="0D6AC2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FE194C3-6C4B-CCF2-7C17-FAF41BDAE81A}"/>
              </a:ext>
            </a:extLst>
          </p:cNvPr>
          <p:cNvSpPr/>
          <p:nvPr/>
        </p:nvSpPr>
        <p:spPr>
          <a:xfrm>
            <a:off x="9527877" y="4742952"/>
            <a:ext cx="859471" cy="1974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585858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pc="-10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 WAS </a:t>
            </a:r>
            <a:r>
              <a:rPr lang="ko-KR" altLang="en-US" sz="1000" b="1" spc="-10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서버</a:t>
            </a:r>
            <a:endParaRPr lang="ko-KR" altLang="en-US" sz="1000" dirty="0">
              <a:solidFill>
                <a:srgbClr val="0D6AC2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79F1E4A-E2BB-7594-8650-4AF41A17EE82}"/>
              </a:ext>
            </a:extLst>
          </p:cNvPr>
          <p:cNvSpPr/>
          <p:nvPr/>
        </p:nvSpPr>
        <p:spPr>
          <a:xfrm>
            <a:off x="2742671" y="5021542"/>
            <a:ext cx="859471" cy="1974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585858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pc="-10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 WAS </a:t>
            </a:r>
            <a:r>
              <a:rPr lang="ko-KR" altLang="en-US" sz="1000" b="1" spc="-10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서버</a:t>
            </a:r>
            <a:endParaRPr lang="ko-KR" altLang="en-US" sz="1000" dirty="0">
              <a:solidFill>
                <a:srgbClr val="0D6AC2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E220D0D-1895-E7BA-AD83-792957172AD8}"/>
              </a:ext>
            </a:extLst>
          </p:cNvPr>
          <p:cNvCxnSpPr>
            <a:cxnSpLocks/>
          </p:cNvCxnSpPr>
          <p:nvPr/>
        </p:nvCxnSpPr>
        <p:spPr>
          <a:xfrm>
            <a:off x="5924600" y="4461882"/>
            <a:ext cx="0" cy="180000"/>
          </a:xfrm>
          <a:prstGeom prst="straightConnector1">
            <a:avLst/>
          </a:prstGeom>
          <a:ln w="12700">
            <a:solidFill>
              <a:srgbClr val="585858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EE4E908-28FF-7568-2A8F-74BB841DC43E}"/>
              </a:ext>
            </a:extLst>
          </p:cNvPr>
          <p:cNvCxnSpPr>
            <a:cxnSpLocks/>
          </p:cNvCxnSpPr>
          <p:nvPr/>
        </p:nvCxnSpPr>
        <p:spPr>
          <a:xfrm>
            <a:off x="7450456" y="5171896"/>
            <a:ext cx="0" cy="180000"/>
          </a:xfrm>
          <a:prstGeom prst="straightConnector1">
            <a:avLst/>
          </a:prstGeom>
          <a:ln w="12700">
            <a:solidFill>
              <a:srgbClr val="585858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C89E087-7237-3285-6266-09E227C6F402}"/>
              </a:ext>
            </a:extLst>
          </p:cNvPr>
          <p:cNvCxnSpPr/>
          <p:nvPr/>
        </p:nvCxnSpPr>
        <p:spPr>
          <a:xfrm>
            <a:off x="9951335" y="4417429"/>
            <a:ext cx="0" cy="288000"/>
          </a:xfrm>
          <a:prstGeom prst="straightConnector1">
            <a:avLst/>
          </a:prstGeom>
          <a:ln w="12700">
            <a:solidFill>
              <a:srgbClr val="58585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AB74AF0-8673-0D69-4938-6A62045C3990}"/>
              </a:ext>
            </a:extLst>
          </p:cNvPr>
          <p:cNvCxnSpPr/>
          <p:nvPr/>
        </p:nvCxnSpPr>
        <p:spPr>
          <a:xfrm>
            <a:off x="9951335" y="4967032"/>
            <a:ext cx="0" cy="252000"/>
          </a:xfrm>
          <a:prstGeom prst="straightConnector1">
            <a:avLst/>
          </a:prstGeom>
          <a:ln w="12700">
            <a:solidFill>
              <a:srgbClr val="58585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06954C7-3DF1-447C-3AC5-C76AD21FB91B}"/>
              </a:ext>
            </a:extLst>
          </p:cNvPr>
          <p:cNvCxnSpPr/>
          <p:nvPr/>
        </p:nvCxnSpPr>
        <p:spPr>
          <a:xfrm>
            <a:off x="3178655" y="4750073"/>
            <a:ext cx="0" cy="252000"/>
          </a:xfrm>
          <a:prstGeom prst="straightConnector1">
            <a:avLst/>
          </a:prstGeom>
          <a:ln w="12700">
            <a:solidFill>
              <a:srgbClr val="58585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422BCC7-08AA-AFB4-379C-A512D45F17E7}"/>
              </a:ext>
            </a:extLst>
          </p:cNvPr>
          <p:cNvCxnSpPr/>
          <p:nvPr/>
        </p:nvCxnSpPr>
        <p:spPr>
          <a:xfrm>
            <a:off x="3181141" y="5266651"/>
            <a:ext cx="0" cy="252000"/>
          </a:xfrm>
          <a:prstGeom prst="straightConnector1">
            <a:avLst/>
          </a:prstGeom>
          <a:ln w="12700">
            <a:solidFill>
              <a:srgbClr val="58585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bject 230">
            <a:extLst>
              <a:ext uri="{FF2B5EF4-FFF2-40B4-BE49-F238E27FC236}">
                <a16:creationId xmlns:a16="http://schemas.microsoft.com/office/drawing/2014/main" id="{87BAB3F9-03DD-23B3-73A1-458DA8B6E8D3}"/>
              </a:ext>
            </a:extLst>
          </p:cNvPr>
          <p:cNvSpPr/>
          <p:nvPr/>
        </p:nvSpPr>
        <p:spPr>
          <a:xfrm>
            <a:off x="5390734" y="5115850"/>
            <a:ext cx="1081295" cy="433536"/>
          </a:xfrm>
          <a:custGeom>
            <a:avLst/>
            <a:gdLst/>
            <a:ahLst/>
            <a:cxnLst/>
            <a:rect l="l" t="t" r="r" b="b"/>
            <a:pathLst>
              <a:path w="809625" h="463550">
                <a:moveTo>
                  <a:pt x="809244" y="27812"/>
                </a:moveTo>
                <a:lnTo>
                  <a:pt x="740155" y="43366"/>
                </a:lnTo>
                <a:lnTo>
                  <a:pt x="690752" y="47482"/>
                </a:lnTo>
                <a:lnTo>
                  <a:pt x="630873" y="50877"/>
                </a:lnTo>
                <a:lnTo>
                  <a:pt x="562141" y="53441"/>
                </a:lnTo>
                <a:lnTo>
                  <a:pt x="486182" y="55061"/>
                </a:lnTo>
                <a:lnTo>
                  <a:pt x="404622" y="55625"/>
                </a:lnTo>
                <a:lnTo>
                  <a:pt x="323061" y="55061"/>
                </a:lnTo>
                <a:lnTo>
                  <a:pt x="247102" y="53441"/>
                </a:lnTo>
                <a:lnTo>
                  <a:pt x="178370" y="50877"/>
                </a:lnTo>
                <a:lnTo>
                  <a:pt x="118491" y="47482"/>
                </a:lnTo>
                <a:lnTo>
                  <a:pt x="69088" y="43366"/>
                </a:lnTo>
                <a:lnTo>
                  <a:pt x="8218" y="33420"/>
                </a:lnTo>
                <a:lnTo>
                  <a:pt x="0" y="27812"/>
                </a:lnTo>
                <a:lnTo>
                  <a:pt x="8218" y="22205"/>
                </a:lnTo>
                <a:lnTo>
                  <a:pt x="69088" y="12259"/>
                </a:lnTo>
                <a:lnTo>
                  <a:pt x="118491" y="8143"/>
                </a:lnTo>
                <a:lnTo>
                  <a:pt x="178370" y="4748"/>
                </a:lnTo>
                <a:lnTo>
                  <a:pt x="247102" y="2184"/>
                </a:lnTo>
                <a:lnTo>
                  <a:pt x="323061" y="564"/>
                </a:lnTo>
                <a:lnTo>
                  <a:pt x="404622" y="0"/>
                </a:lnTo>
                <a:lnTo>
                  <a:pt x="486182" y="564"/>
                </a:lnTo>
                <a:lnTo>
                  <a:pt x="562141" y="2184"/>
                </a:lnTo>
                <a:lnTo>
                  <a:pt x="630873" y="4748"/>
                </a:lnTo>
                <a:lnTo>
                  <a:pt x="690752" y="8143"/>
                </a:lnTo>
                <a:lnTo>
                  <a:pt x="740155" y="12259"/>
                </a:lnTo>
                <a:lnTo>
                  <a:pt x="801025" y="22205"/>
                </a:lnTo>
                <a:lnTo>
                  <a:pt x="809244" y="27812"/>
                </a:lnTo>
                <a:close/>
              </a:path>
              <a:path w="809625" h="463550">
                <a:moveTo>
                  <a:pt x="809244" y="27812"/>
                </a:moveTo>
                <a:lnTo>
                  <a:pt x="809244" y="435482"/>
                </a:lnTo>
                <a:lnTo>
                  <a:pt x="801025" y="441090"/>
                </a:lnTo>
                <a:lnTo>
                  <a:pt x="740155" y="451036"/>
                </a:lnTo>
                <a:lnTo>
                  <a:pt x="690752" y="455152"/>
                </a:lnTo>
                <a:lnTo>
                  <a:pt x="630873" y="458547"/>
                </a:lnTo>
                <a:lnTo>
                  <a:pt x="562141" y="461111"/>
                </a:lnTo>
                <a:lnTo>
                  <a:pt x="486182" y="462731"/>
                </a:lnTo>
                <a:lnTo>
                  <a:pt x="404622" y="463295"/>
                </a:lnTo>
                <a:lnTo>
                  <a:pt x="323061" y="462731"/>
                </a:lnTo>
                <a:lnTo>
                  <a:pt x="247102" y="461111"/>
                </a:lnTo>
                <a:lnTo>
                  <a:pt x="178370" y="458547"/>
                </a:lnTo>
                <a:lnTo>
                  <a:pt x="118491" y="455152"/>
                </a:lnTo>
                <a:lnTo>
                  <a:pt x="69088" y="451036"/>
                </a:lnTo>
                <a:lnTo>
                  <a:pt x="8218" y="441090"/>
                </a:lnTo>
                <a:lnTo>
                  <a:pt x="0" y="435482"/>
                </a:lnTo>
                <a:lnTo>
                  <a:pt x="0" y="27812"/>
                </a:lnTo>
              </a:path>
            </a:pathLst>
          </a:custGeom>
          <a:solidFill>
            <a:schemeClr val="bg1"/>
          </a:solidFill>
          <a:ln w="12700">
            <a:solidFill>
              <a:srgbClr val="585858"/>
            </a:solidFill>
          </a:ln>
        </p:spPr>
        <p:txBody>
          <a:bodyPr wrap="square" lIns="0" tIns="0" rIns="0" bIns="0" rtlCol="0" anchor="b"/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ko-KR" altLang="en-US" sz="1000" b="1" spc="-90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매핑</a:t>
            </a:r>
            <a:r>
              <a:rPr lang="ko-KR" altLang="en-US" sz="1000" b="1" spc="-15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 </a:t>
            </a:r>
            <a:r>
              <a:rPr lang="en-US" altLang="ko-KR" sz="1000" b="1" spc="-20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Rule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UnDotum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lang="en-US" altLang="ko-KR" sz="1000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BM EULJIRO TTF"/>
              </a:rPr>
              <a:t>URI</a:t>
            </a:r>
            <a:r>
              <a:rPr lang="ko-KR" altLang="en-US" sz="1000" spc="10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BM EULJIRO TTF"/>
              </a:rPr>
              <a:t> </a:t>
            </a:r>
            <a:r>
              <a:rPr lang="ko-KR" altLang="en-US" sz="1000" spc="80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BM EULJIRO TTF"/>
              </a:rPr>
              <a:t>매핑</a:t>
            </a:r>
            <a:r>
              <a:rPr lang="ko-KR" altLang="en-US" sz="1000" spc="-10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BM EULJIRO TTF"/>
              </a:rPr>
              <a:t> </a:t>
            </a:r>
            <a:r>
              <a:rPr lang="ko-KR" altLang="en-US" sz="1000" spc="40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BM EULJIRO TTF"/>
              </a:rPr>
              <a:t>정보</a:t>
            </a:r>
            <a:endParaRPr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5" name="object 230">
            <a:extLst>
              <a:ext uri="{FF2B5EF4-FFF2-40B4-BE49-F238E27FC236}">
                <a16:creationId xmlns:a16="http://schemas.microsoft.com/office/drawing/2014/main" id="{EFD9DC95-353A-C2BB-AE11-56414BF28D30}"/>
              </a:ext>
            </a:extLst>
          </p:cNvPr>
          <p:cNvSpPr/>
          <p:nvPr/>
        </p:nvSpPr>
        <p:spPr>
          <a:xfrm>
            <a:off x="6909313" y="4535821"/>
            <a:ext cx="1094862" cy="593353"/>
          </a:xfrm>
          <a:custGeom>
            <a:avLst/>
            <a:gdLst/>
            <a:ahLst/>
            <a:cxnLst/>
            <a:rect l="l" t="t" r="r" b="b"/>
            <a:pathLst>
              <a:path w="809625" h="463550">
                <a:moveTo>
                  <a:pt x="809244" y="27812"/>
                </a:moveTo>
                <a:lnTo>
                  <a:pt x="740155" y="43366"/>
                </a:lnTo>
                <a:lnTo>
                  <a:pt x="690752" y="47482"/>
                </a:lnTo>
                <a:lnTo>
                  <a:pt x="630873" y="50877"/>
                </a:lnTo>
                <a:lnTo>
                  <a:pt x="562141" y="53441"/>
                </a:lnTo>
                <a:lnTo>
                  <a:pt x="486182" y="55061"/>
                </a:lnTo>
                <a:lnTo>
                  <a:pt x="404622" y="55625"/>
                </a:lnTo>
                <a:lnTo>
                  <a:pt x="323061" y="55061"/>
                </a:lnTo>
                <a:lnTo>
                  <a:pt x="247102" y="53441"/>
                </a:lnTo>
                <a:lnTo>
                  <a:pt x="178370" y="50877"/>
                </a:lnTo>
                <a:lnTo>
                  <a:pt x="118491" y="47482"/>
                </a:lnTo>
                <a:lnTo>
                  <a:pt x="69088" y="43366"/>
                </a:lnTo>
                <a:lnTo>
                  <a:pt x="8218" y="33420"/>
                </a:lnTo>
                <a:lnTo>
                  <a:pt x="0" y="27812"/>
                </a:lnTo>
                <a:lnTo>
                  <a:pt x="8218" y="22205"/>
                </a:lnTo>
                <a:lnTo>
                  <a:pt x="69088" y="12259"/>
                </a:lnTo>
                <a:lnTo>
                  <a:pt x="118491" y="8143"/>
                </a:lnTo>
                <a:lnTo>
                  <a:pt x="178370" y="4748"/>
                </a:lnTo>
                <a:lnTo>
                  <a:pt x="247102" y="2184"/>
                </a:lnTo>
                <a:lnTo>
                  <a:pt x="323061" y="564"/>
                </a:lnTo>
                <a:lnTo>
                  <a:pt x="404622" y="0"/>
                </a:lnTo>
                <a:lnTo>
                  <a:pt x="486182" y="564"/>
                </a:lnTo>
                <a:lnTo>
                  <a:pt x="562141" y="2184"/>
                </a:lnTo>
                <a:lnTo>
                  <a:pt x="630873" y="4748"/>
                </a:lnTo>
                <a:lnTo>
                  <a:pt x="690752" y="8143"/>
                </a:lnTo>
                <a:lnTo>
                  <a:pt x="740155" y="12259"/>
                </a:lnTo>
                <a:lnTo>
                  <a:pt x="801025" y="22205"/>
                </a:lnTo>
                <a:lnTo>
                  <a:pt x="809244" y="27812"/>
                </a:lnTo>
                <a:close/>
              </a:path>
              <a:path w="809625" h="463550">
                <a:moveTo>
                  <a:pt x="809244" y="27812"/>
                </a:moveTo>
                <a:lnTo>
                  <a:pt x="809244" y="435482"/>
                </a:lnTo>
                <a:lnTo>
                  <a:pt x="801025" y="441090"/>
                </a:lnTo>
                <a:lnTo>
                  <a:pt x="740155" y="451036"/>
                </a:lnTo>
                <a:lnTo>
                  <a:pt x="690752" y="455152"/>
                </a:lnTo>
                <a:lnTo>
                  <a:pt x="630873" y="458547"/>
                </a:lnTo>
                <a:lnTo>
                  <a:pt x="562141" y="461111"/>
                </a:lnTo>
                <a:lnTo>
                  <a:pt x="486182" y="462731"/>
                </a:lnTo>
                <a:lnTo>
                  <a:pt x="404622" y="463295"/>
                </a:lnTo>
                <a:lnTo>
                  <a:pt x="323061" y="462731"/>
                </a:lnTo>
                <a:lnTo>
                  <a:pt x="247102" y="461111"/>
                </a:lnTo>
                <a:lnTo>
                  <a:pt x="178370" y="458547"/>
                </a:lnTo>
                <a:lnTo>
                  <a:pt x="118491" y="455152"/>
                </a:lnTo>
                <a:lnTo>
                  <a:pt x="69088" y="451036"/>
                </a:lnTo>
                <a:lnTo>
                  <a:pt x="8218" y="441090"/>
                </a:lnTo>
                <a:lnTo>
                  <a:pt x="0" y="435482"/>
                </a:lnTo>
                <a:lnTo>
                  <a:pt x="0" y="27812"/>
                </a:lnTo>
              </a:path>
            </a:pathLst>
          </a:custGeom>
          <a:solidFill>
            <a:schemeClr val="bg1"/>
          </a:solidFill>
          <a:ln w="12700">
            <a:solidFill>
              <a:srgbClr val="585858"/>
            </a:solidFill>
          </a:ln>
        </p:spPr>
        <p:txBody>
          <a:bodyPr wrap="square" lIns="0" tIns="0" rIns="0" bIns="0" rtlCol="0" anchor="b"/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ko-KR" altLang="en-US" sz="1000" b="1" spc="-90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처리 결과 </a:t>
            </a: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altLang="ko-KR" sz="1000" b="1" spc="-90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AS-IS </a:t>
            </a:r>
            <a:r>
              <a:rPr lang="ko-KR" altLang="en-US" sz="1000" b="1" spc="-90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결과 </a:t>
            </a:r>
            <a:r>
              <a:rPr lang="en-US" altLang="ko-KR" sz="1000" b="1" spc="-90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vs</a:t>
            </a: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altLang="ko-KR" sz="1000" b="1" spc="-90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TO-BE </a:t>
            </a:r>
            <a:r>
              <a:rPr lang="ko-KR" altLang="en-US" sz="1000" b="1" spc="-90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UnDotum"/>
              </a:rPr>
              <a:t>결과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8BF4713-9326-3100-C3C3-8BB1153E3AB2}"/>
              </a:ext>
            </a:extLst>
          </p:cNvPr>
          <p:cNvCxnSpPr>
            <a:cxnSpLocks/>
          </p:cNvCxnSpPr>
          <p:nvPr/>
        </p:nvCxnSpPr>
        <p:spPr>
          <a:xfrm>
            <a:off x="3627120" y="4345064"/>
            <a:ext cx="1741118" cy="0"/>
          </a:xfrm>
          <a:prstGeom prst="straightConnector1">
            <a:avLst/>
          </a:prstGeom>
          <a:ln w="12700">
            <a:solidFill>
              <a:srgbClr val="585858"/>
            </a:solidFill>
            <a:prstDash val="sysDot"/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E2919F-5F07-D745-59DF-A16A0ED772AD}"/>
              </a:ext>
            </a:extLst>
          </p:cNvPr>
          <p:cNvCxnSpPr>
            <a:cxnSpLocks/>
          </p:cNvCxnSpPr>
          <p:nvPr/>
        </p:nvCxnSpPr>
        <p:spPr>
          <a:xfrm>
            <a:off x="8074605" y="4263033"/>
            <a:ext cx="1368000" cy="0"/>
          </a:xfrm>
          <a:prstGeom prst="straightConnector1">
            <a:avLst/>
          </a:prstGeom>
          <a:ln w="12700">
            <a:solidFill>
              <a:srgbClr val="585858"/>
            </a:solidFill>
            <a:prstDash val="sysDot"/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9774828-9582-5030-A3FF-ACAB84C83F77}"/>
              </a:ext>
            </a:extLst>
          </p:cNvPr>
          <p:cNvCxnSpPr>
            <a:cxnSpLocks/>
          </p:cNvCxnSpPr>
          <p:nvPr/>
        </p:nvCxnSpPr>
        <p:spPr>
          <a:xfrm flipH="1">
            <a:off x="8079685" y="4354473"/>
            <a:ext cx="1368000" cy="0"/>
          </a:xfrm>
          <a:prstGeom prst="straightConnector1">
            <a:avLst/>
          </a:prstGeom>
          <a:ln w="12700">
            <a:solidFill>
              <a:srgbClr val="585858"/>
            </a:solidFill>
            <a:prstDash val="sysDot"/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893B0ACF-F1FA-736F-CC4B-10DDF0519C4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74227" y="4704940"/>
            <a:ext cx="998016" cy="226460"/>
          </a:xfrm>
          <a:prstGeom prst="bentConnector2">
            <a:avLst/>
          </a:prstGeom>
          <a:ln w="12700">
            <a:solidFill>
              <a:srgbClr val="585858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2D1F0BA-FA9D-BA89-1BFE-C1179A5004C9}"/>
              </a:ext>
            </a:extLst>
          </p:cNvPr>
          <p:cNvCxnSpPr>
            <a:cxnSpLocks/>
          </p:cNvCxnSpPr>
          <p:nvPr/>
        </p:nvCxnSpPr>
        <p:spPr>
          <a:xfrm flipH="1">
            <a:off x="2047610" y="4635442"/>
            <a:ext cx="642490" cy="0"/>
          </a:xfrm>
          <a:prstGeom prst="straightConnector1">
            <a:avLst/>
          </a:prstGeom>
          <a:ln w="12700">
            <a:solidFill>
              <a:srgbClr val="58585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A4FA2741-FEAB-351E-D8D4-83EFD4BAEB5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19004" y="4373518"/>
            <a:ext cx="303318" cy="233411"/>
          </a:xfrm>
          <a:prstGeom prst="bentConnector3">
            <a:avLst>
              <a:gd name="adj1" fmla="val 100244"/>
            </a:avLst>
          </a:prstGeom>
          <a:ln w="12700">
            <a:solidFill>
              <a:srgbClr val="585858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819E66FC-EB65-A5F4-97C2-B8CE1548FC1C}"/>
              </a:ext>
            </a:extLst>
          </p:cNvPr>
          <p:cNvCxnSpPr/>
          <p:nvPr/>
        </p:nvCxnSpPr>
        <p:spPr>
          <a:xfrm flipH="1">
            <a:off x="6514100" y="5317178"/>
            <a:ext cx="151232" cy="0"/>
          </a:xfrm>
          <a:prstGeom prst="line">
            <a:avLst/>
          </a:prstGeom>
          <a:ln w="12700">
            <a:solidFill>
              <a:srgbClr val="5858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bject 182">
            <a:extLst>
              <a:ext uri="{FF2B5EF4-FFF2-40B4-BE49-F238E27FC236}">
                <a16:creationId xmlns:a16="http://schemas.microsoft.com/office/drawing/2014/main" id="{848E4E30-E969-E161-7E37-E5C5273E1EAA}"/>
              </a:ext>
            </a:extLst>
          </p:cNvPr>
          <p:cNvSpPr/>
          <p:nvPr/>
        </p:nvSpPr>
        <p:spPr>
          <a:xfrm>
            <a:off x="9527877" y="5309685"/>
            <a:ext cx="859471" cy="28268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 algn="ctr"/>
            <a:r>
              <a:rPr lang="en-US" altLang="ko-KR" sz="1000" b="1" spc="70" dirty="0">
                <a:solidFill>
                  <a:srgbClr val="25252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BM EULJIRO TTF"/>
              </a:rPr>
              <a:t> TO-BE DB</a:t>
            </a:r>
            <a:endParaRPr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0634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utoShape 1765">
            <a:extLst>
              <a:ext uri="{FF2B5EF4-FFF2-40B4-BE49-F238E27FC236}">
                <a16:creationId xmlns:a16="http://schemas.microsoft.com/office/drawing/2014/main" id="{361FADD6-E59F-2EFA-60ED-F027A0E1D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200" y="1530000"/>
            <a:ext cx="9781200" cy="262800"/>
          </a:xfrm>
          <a:prstGeom prst="roundRect">
            <a:avLst>
              <a:gd name="adj" fmla="val 562"/>
            </a:avLst>
          </a:prstGeom>
          <a:solidFill>
            <a:srgbClr val="0D6AC2"/>
          </a:solidFill>
          <a:ln w="6350" cap="flat" cmpd="sng" algn="ctr">
            <a:noFill/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 eaLnBrk="0" hangingPunct="0">
              <a:lnSpc>
                <a:spcPct val="120000"/>
              </a:lnSpc>
              <a:defRPr/>
            </a:pPr>
            <a:r>
              <a:rPr lang="ko-KR" altLang="en-US" sz="1200" b="1" kern="0" dirty="0">
                <a:solidFill>
                  <a:schemeClr val="bg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사업유형별 </a:t>
            </a:r>
            <a:r>
              <a:rPr lang="en-US" altLang="ko-KR" sz="1200" b="1" kern="0" dirty="0">
                <a:solidFill>
                  <a:schemeClr val="bg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PerfecTwin </a:t>
            </a:r>
            <a:r>
              <a:rPr lang="ko-KR" altLang="en-US" sz="1200" b="1" kern="0" dirty="0">
                <a:solidFill>
                  <a:schemeClr val="bg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도입 효과</a:t>
            </a:r>
            <a:endParaRPr lang="en-US" altLang="ko-KR" sz="1200" b="1" kern="0" dirty="0">
              <a:solidFill>
                <a:schemeClr val="bg1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59" name="AutoShape 3">
            <a:extLst>
              <a:ext uri="{FF2B5EF4-FFF2-40B4-BE49-F238E27FC236}">
                <a16:creationId xmlns:a16="http://schemas.microsoft.com/office/drawing/2014/main" id="{97E13786-68C2-49F3-2902-29C0323D4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773" y="2004993"/>
            <a:ext cx="2052000" cy="424420"/>
          </a:xfrm>
          <a:prstGeom prst="roundRect">
            <a:avLst>
              <a:gd name="adj" fmla="val 16667"/>
            </a:avLst>
          </a:prstGeom>
          <a:solidFill>
            <a:srgbClr val="0D6AC2"/>
          </a:solidFill>
          <a:ln w="25400" cap="flat" cmpd="sng" algn="ctr">
            <a:noFill/>
            <a:prstDash val="solid"/>
            <a:headEnd/>
            <a:tailEnd/>
          </a:ln>
          <a:effectLst/>
        </p:spPr>
        <p:txBody>
          <a:bodyPr wrap="none" tIns="36000" anchor="ctr" anchorCtr="0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bg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SI</a:t>
            </a:r>
            <a:endParaRPr lang="ko-KR" altLang="en-US" sz="1200" b="1" kern="0" dirty="0">
              <a:solidFill>
                <a:schemeClr val="bg1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3FDF4C-156F-CD7B-1A2F-30D4B7F58709}"/>
              </a:ext>
            </a:extLst>
          </p:cNvPr>
          <p:cNvSpPr txBox="1"/>
          <p:nvPr/>
        </p:nvSpPr>
        <p:spPr>
          <a:xfrm>
            <a:off x="1294773" y="2558920"/>
            <a:ext cx="2052000" cy="972000"/>
          </a:xfrm>
          <a:prstGeom prst="roundRect">
            <a:avLst/>
          </a:prstGeom>
          <a:solidFill>
            <a:srgbClr val="EAEAEA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Bef>
                <a:spcPts val="100"/>
              </a:spcBef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오픈 전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>
              <a:spcBef>
                <a:spcPts val="100"/>
              </a:spcBef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신규시스템의  </a:t>
            </a:r>
            <a:r>
              <a:rPr lang="ko-KR" altLang="en-US" sz="1100" dirty="0">
                <a:solidFill>
                  <a:srgbClr val="0D6AC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오픈 품질을 </a:t>
            </a:r>
            <a:endParaRPr lang="en-US" altLang="ko-KR" sz="1100" dirty="0">
              <a:solidFill>
                <a:srgbClr val="0D6AC2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>
              <a:spcBef>
                <a:spcPts val="100"/>
              </a:spcBef>
            </a:pPr>
            <a:r>
              <a:rPr lang="ko-KR" altLang="en-US" sz="1100" dirty="0">
                <a:solidFill>
                  <a:srgbClr val="0D6AC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가시적으로 확인</a:t>
            </a:r>
            <a:endParaRPr lang="ko-KR" altLang="en-US" sz="1100" b="1" dirty="0">
              <a:solidFill>
                <a:srgbClr val="0D6AC2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0D8ED7-A855-DEA7-93E6-766CAAF0382F}"/>
              </a:ext>
            </a:extLst>
          </p:cNvPr>
          <p:cNvSpPr txBox="1"/>
          <p:nvPr/>
        </p:nvSpPr>
        <p:spPr>
          <a:xfrm>
            <a:off x="1294773" y="3604286"/>
            <a:ext cx="2052000" cy="972000"/>
          </a:xfrm>
          <a:prstGeom prst="roundRect">
            <a:avLst/>
          </a:prstGeom>
          <a:solidFill>
            <a:srgbClr val="EAEAEA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Bef>
                <a:spcPts val="100"/>
              </a:spcBef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오픈 전 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>
              <a:spcBef>
                <a:spcPts val="100"/>
              </a:spcBef>
            </a:pPr>
            <a:r>
              <a:rPr lang="ko-KR" altLang="en-US" sz="1100" dirty="0">
                <a:solidFill>
                  <a:srgbClr val="0D6AC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잠재결함 </a:t>
            </a:r>
            <a:r>
              <a:rPr lang="en-US" altLang="ko-KR" sz="1100" dirty="0">
                <a:solidFill>
                  <a:srgbClr val="0D6AC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100% </a:t>
            </a:r>
            <a:r>
              <a:rPr lang="ko-KR" altLang="en-US" sz="1100" dirty="0">
                <a:solidFill>
                  <a:srgbClr val="0D6AC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C7E3D2-79C2-6A48-4EDD-5C4F4120185A}"/>
              </a:ext>
            </a:extLst>
          </p:cNvPr>
          <p:cNvSpPr txBox="1"/>
          <p:nvPr/>
        </p:nvSpPr>
        <p:spPr>
          <a:xfrm>
            <a:off x="1294773" y="4649652"/>
            <a:ext cx="2052000" cy="972000"/>
          </a:xfrm>
          <a:prstGeom prst="roundRect">
            <a:avLst/>
          </a:prstGeom>
          <a:solidFill>
            <a:srgbClr val="EAEAEA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Bef>
                <a:spcPts val="100"/>
              </a:spcBef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오픈 후 안정화에서 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>
              <a:spcBef>
                <a:spcPts val="100"/>
              </a:spcBef>
            </a:pPr>
            <a:r>
              <a:rPr lang="ko-KR" altLang="en-US" sz="1100" dirty="0">
                <a:solidFill>
                  <a:srgbClr val="0D6AC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안정화 후 오픈 체계로 전환</a:t>
            </a:r>
          </a:p>
        </p:txBody>
      </p:sp>
      <p:sp>
        <p:nvSpPr>
          <p:cNvPr id="51" name="AutoShape 3">
            <a:extLst>
              <a:ext uri="{FF2B5EF4-FFF2-40B4-BE49-F238E27FC236}">
                <a16:creationId xmlns:a16="http://schemas.microsoft.com/office/drawing/2014/main" id="{22E309AB-83E0-989D-1E05-A0AC206EE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619" y="2010717"/>
            <a:ext cx="2052000" cy="408027"/>
          </a:xfrm>
          <a:prstGeom prst="roundRect">
            <a:avLst>
              <a:gd name="adj" fmla="val 16667"/>
            </a:avLst>
          </a:prstGeom>
          <a:solidFill>
            <a:srgbClr val="0D6AC2"/>
          </a:solidFill>
          <a:ln w="25400" cap="flat" cmpd="sng" algn="ctr">
            <a:noFill/>
            <a:prstDash val="solid"/>
            <a:headEnd/>
            <a:tailEnd/>
          </a:ln>
          <a:effectLst/>
        </p:spPr>
        <p:txBody>
          <a:bodyPr wrap="none" tIns="36000" anchor="ctr" anchorCtr="0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bg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SM</a:t>
            </a:r>
            <a:endParaRPr lang="ko-KR" altLang="en-US" sz="1200" b="1" kern="0" dirty="0">
              <a:solidFill>
                <a:schemeClr val="bg1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F85916-931A-C8E7-6309-76BDAE47D6CF}"/>
              </a:ext>
            </a:extLst>
          </p:cNvPr>
          <p:cNvSpPr txBox="1"/>
          <p:nvPr/>
        </p:nvSpPr>
        <p:spPr>
          <a:xfrm>
            <a:off x="3795619" y="2558920"/>
            <a:ext cx="2052000" cy="972000"/>
          </a:xfrm>
          <a:prstGeom prst="roundRect">
            <a:avLst/>
          </a:prstGeom>
          <a:solidFill>
            <a:srgbClr val="EAEAEA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Bef>
                <a:spcPts val="100"/>
              </a:spcBef>
            </a:pPr>
            <a:r>
              <a:rPr lang="ko-KR" altLang="en-US" sz="1100" dirty="0">
                <a:solidFill>
                  <a:srgbClr val="0D6AC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변경한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>
              <a:spcBef>
                <a:spcPts val="100"/>
              </a:spcBef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프로그램 및 서비스의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>
              <a:spcBef>
                <a:spcPts val="100"/>
              </a:spcBef>
            </a:pPr>
            <a:r>
              <a:rPr lang="ko-KR" altLang="en-US" sz="1100" dirty="0">
                <a:solidFill>
                  <a:srgbClr val="0D6AC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정상동작 여부 검증</a:t>
            </a:r>
            <a:endParaRPr lang="en-US" altLang="ko-KR" sz="1100" dirty="0">
              <a:solidFill>
                <a:srgbClr val="0D6AC2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1DC795-A24B-C17E-A5C3-DE00B17DD8ED}"/>
              </a:ext>
            </a:extLst>
          </p:cNvPr>
          <p:cNvSpPr txBox="1"/>
          <p:nvPr/>
        </p:nvSpPr>
        <p:spPr>
          <a:xfrm>
            <a:off x="3795619" y="3604286"/>
            <a:ext cx="2052000" cy="972000"/>
          </a:xfrm>
          <a:prstGeom prst="roundRect">
            <a:avLst/>
          </a:prstGeom>
          <a:solidFill>
            <a:srgbClr val="EAEAEA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Bef>
                <a:spcPts val="100"/>
              </a:spcBef>
            </a:pPr>
            <a:r>
              <a:rPr lang="ko-KR" altLang="en-US" sz="1100" dirty="0">
                <a:solidFill>
                  <a:srgbClr val="0D6AC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변경하지 않은 </a:t>
            </a:r>
            <a:endParaRPr lang="en-US" altLang="ko-KR" sz="1100" dirty="0">
              <a:solidFill>
                <a:srgbClr val="0D6AC2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>
              <a:spcBef>
                <a:spcPts val="100"/>
              </a:spcBef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프로그램 및 서비스의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>
              <a:spcBef>
                <a:spcPts val="100"/>
              </a:spcBef>
            </a:pPr>
            <a:r>
              <a:rPr lang="ko-KR" altLang="en-US" sz="1100" dirty="0">
                <a:solidFill>
                  <a:srgbClr val="0D6AC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정상동작 여부 검증 </a:t>
            </a:r>
            <a:endParaRPr lang="en-US" altLang="ko-KR" sz="1100" dirty="0">
              <a:solidFill>
                <a:srgbClr val="0D6AC2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2FA7F-4473-A642-4349-945C2BC1F783}"/>
              </a:ext>
            </a:extLst>
          </p:cNvPr>
          <p:cNvSpPr txBox="1"/>
          <p:nvPr/>
        </p:nvSpPr>
        <p:spPr>
          <a:xfrm>
            <a:off x="3795619" y="4649652"/>
            <a:ext cx="2052000" cy="972000"/>
          </a:xfrm>
          <a:prstGeom prst="roundRect">
            <a:avLst/>
          </a:prstGeom>
          <a:solidFill>
            <a:srgbClr val="EAEAEA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Bef>
                <a:spcPts val="100"/>
              </a:spcBef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기능의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>
              <a:spcBef>
                <a:spcPts val="100"/>
              </a:spcBef>
            </a:pPr>
            <a:r>
              <a:rPr lang="ko-KR" altLang="en-US" sz="1100" dirty="0">
                <a:solidFill>
                  <a:srgbClr val="0D6AC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정상배포 자동검증</a:t>
            </a:r>
            <a:endParaRPr lang="en-US" altLang="ko-KR" sz="1100" dirty="0">
              <a:solidFill>
                <a:srgbClr val="0D6AC2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E512A497-167F-1C75-0418-81DCA5E3C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465" y="1986638"/>
            <a:ext cx="2052000" cy="433241"/>
          </a:xfrm>
          <a:prstGeom prst="roundRect">
            <a:avLst>
              <a:gd name="adj" fmla="val 16667"/>
            </a:avLst>
          </a:prstGeom>
          <a:solidFill>
            <a:srgbClr val="0D6AC2"/>
          </a:solidFill>
          <a:ln w="25400" cap="flat" cmpd="sng" algn="ctr">
            <a:noFill/>
            <a:prstDash val="solid"/>
            <a:headEnd/>
            <a:tailEnd/>
          </a:ln>
          <a:effectLst/>
        </p:spPr>
        <p:txBody>
          <a:bodyPr wrap="none" tIns="36000" anchor="ctr" anchorCtr="0"/>
          <a:lstStyle/>
          <a:p>
            <a:pPr algn="ctr" latinLnBrk="0">
              <a:defRPr/>
            </a:pPr>
            <a:r>
              <a:rPr lang="ko-KR" altLang="en-US" sz="1200" b="1" kern="0" dirty="0">
                <a:solidFill>
                  <a:schemeClr val="bg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클라우드 전환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54D6F6-9086-EB58-2C80-545A9F73DF94}"/>
              </a:ext>
            </a:extLst>
          </p:cNvPr>
          <p:cNvSpPr txBox="1"/>
          <p:nvPr/>
        </p:nvSpPr>
        <p:spPr>
          <a:xfrm>
            <a:off x="6296465" y="2558920"/>
            <a:ext cx="2052000" cy="972000"/>
          </a:xfrm>
          <a:prstGeom prst="roundRect">
            <a:avLst/>
          </a:prstGeom>
          <a:solidFill>
            <a:srgbClr val="EAEAEA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Bef>
                <a:spcPts val="100"/>
              </a:spcBef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오픈 전 클라우드로 전환된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>
              <a:spcBef>
                <a:spcPts val="100"/>
              </a:spcBef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시스템의 </a:t>
            </a:r>
            <a:r>
              <a:rPr lang="ko-KR" altLang="en-US" sz="1100" dirty="0">
                <a:solidFill>
                  <a:srgbClr val="0D6AC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기능 및 성능품질을 가시적으로 확인</a:t>
            </a:r>
            <a:endParaRPr lang="en-US" altLang="ko-KR" sz="1100" dirty="0">
              <a:solidFill>
                <a:srgbClr val="0D6AC2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C57B64-9944-3674-824D-A07513323F05}"/>
              </a:ext>
            </a:extLst>
          </p:cNvPr>
          <p:cNvSpPr txBox="1"/>
          <p:nvPr/>
        </p:nvSpPr>
        <p:spPr>
          <a:xfrm>
            <a:off x="6296465" y="3604286"/>
            <a:ext cx="2052000" cy="972000"/>
          </a:xfrm>
          <a:prstGeom prst="roundRect">
            <a:avLst/>
          </a:prstGeom>
          <a:solidFill>
            <a:srgbClr val="EAEAEA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Bef>
                <a:spcPts val="100"/>
              </a:spcBef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오픈 전 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>
              <a:spcBef>
                <a:spcPts val="100"/>
              </a:spcBef>
            </a:pPr>
            <a:r>
              <a:rPr lang="ko-KR" altLang="en-US" sz="1100" dirty="0">
                <a:solidFill>
                  <a:srgbClr val="0D6AC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잠재결함 </a:t>
            </a:r>
            <a:r>
              <a:rPr lang="en-US" altLang="ko-KR" sz="1100" dirty="0">
                <a:solidFill>
                  <a:srgbClr val="0D6AC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100% </a:t>
            </a:r>
            <a:r>
              <a:rPr lang="ko-KR" altLang="en-US" sz="1100" dirty="0">
                <a:solidFill>
                  <a:srgbClr val="0D6AC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제거</a:t>
            </a:r>
            <a:endParaRPr lang="en-US" altLang="ko-KR" sz="1100" dirty="0">
              <a:solidFill>
                <a:srgbClr val="0D6AC2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ADCCA9-8921-909F-1B20-D3348B50C9B0}"/>
              </a:ext>
            </a:extLst>
          </p:cNvPr>
          <p:cNvSpPr txBox="1"/>
          <p:nvPr/>
        </p:nvSpPr>
        <p:spPr>
          <a:xfrm>
            <a:off x="6296465" y="4649652"/>
            <a:ext cx="2052000" cy="972000"/>
          </a:xfrm>
          <a:prstGeom prst="roundRect">
            <a:avLst/>
          </a:prstGeom>
          <a:solidFill>
            <a:srgbClr val="EAEAEA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Bef>
                <a:spcPts val="100"/>
              </a:spcBef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전환된 시스템에서 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>
              <a:spcBef>
                <a:spcPts val="100"/>
              </a:spcBef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최적화 여부에 대한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>
              <a:spcBef>
                <a:spcPts val="100"/>
              </a:spcBef>
            </a:pPr>
            <a:r>
              <a:rPr lang="ko-KR" altLang="en-US" sz="1100" dirty="0">
                <a:solidFill>
                  <a:srgbClr val="0D6AC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판단 기준 및 근거 제공 </a:t>
            </a:r>
            <a:endParaRPr lang="en-US" altLang="ko-KR" sz="1100" dirty="0">
              <a:solidFill>
                <a:srgbClr val="0D6AC2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920456A2-DB18-3648-73EE-140D9C450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7312" y="1993163"/>
            <a:ext cx="2052000" cy="406510"/>
          </a:xfrm>
          <a:prstGeom prst="roundRect">
            <a:avLst>
              <a:gd name="adj" fmla="val 16667"/>
            </a:avLst>
          </a:prstGeom>
          <a:solidFill>
            <a:srgbClr val="0D6AC2"/>
          </a:solidFill>
          <a:ln w="25400" cap="flat" cmpd="sng" algn="ctr">
            <a:noFill/>
            <a:prstDash val="solid"/>
            <a:headEnd/>
            <a:tailEnd/>
          </a:ln>
          <a:effectLst/>
        </p:spPr>
        <p:txBody>
          <a:bodyPr wrap="none" tIns="36000" anchor="ctr" anchorCtr="0"/>
          <a:lstStyle/>
          <a:p>
            <a:pPr algn="ctr" latinLnBrk="0">
              <a:defRPr/>
            </a:pPr>
            <a:r>
              <a:rPr lang="ko-KR" altLang="en-US" sz="1200" b="1" kern="0" dirty="0">
                <a:solidFill>
                  <a:schemeClr val="bg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인프라교체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D96C3-1F1C-67B2-AF34-BD41FB28626B}"/>
              </a:ext>
            </a:extLst>
          </p:cNvPr>
          <p:cNvSpPr txBox="1"/>
          <p:nvPr/>
        </p:nvSpPr>
        <p:spPr>
          <a:xfrm>
            <a:off x="8797312" y="2558920"/>
            <a:ext cx="2052000" cy="972000"/>
          </a:xfrm>
          <a:prstGeom prst="roundRect">
            <a:avLst/>
          </a:prstGeom>
          <a:solidFill>
            <a:srgbClr val="EAEAEA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Bef>
                <a:spcPts val="100"/>
              </a:spcBef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오픈 전 신규 인프라 환경의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>
              <a:spcBef>
                <a:spcPts val="100"/>
              </a:spcBef>
            </a:pPr>
            <a:r>
              <a:rPr lang="ko-KR" altLang="en-US" sz="1100" dirty="0">
                <a:solidFill>
                  <a:srgbClr val="0D6AC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기능 및 성능 품질을 </a:t>
            </a:r>
            <a:endParaRPr lang="en-US" altLang="ko-KR" sz="1100" dirty="0">
              <a:solidFill>
                <a:srgbClr val="0D6AC2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>
              <a:spcBef>
                <a:spcPts val="100"/>
              </a:spcBef>
            </a:pPr>
            <a:r>
              <a:rPr lang="ko-KR" altLang="en-US" sz="1100" dirty="0">
                <a:solidFill>
                  <a:srgbClr val="0D6AC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가시적으로 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67F579-91DE-1230-F074-306AEE7767E2}"/>
              </a:ext>
            </a:extLst>
          </p:cNvPr>
          <p:cNvSpPr txBox="1"/>
          <p:nvPr/>
        </p:nvSpPr>
        <p:spPr>
          <a:xfrm>
            <a:off x="8797312" y="3604286"/>
            <a:ext cx="2052000" cy="972000"/>
          </a:xfrm>
          <a:prstGeom prst="roundRect">
            <a:avLst/>
          </a:prstGeom>
          <a:solidFill>
            <a:srgbClr val="EAEAEA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Bef>
                <a:spcPts val="100"/>
              </a:spcBef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오픈 전 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>
              <a:spcBef>
                <a:spcPts val="100"/>
              </a:spcBef>
            </a:pPr>
            <a:r>
              <a:rPr lang="ko-KR" altLang="en-US" sz="1100" dirty="0">
                <a:solidFill>
                  <a:srgbClr val="0D6AC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잠재결함 </a:t>
            </a:r>
            <a:r>
              <a:rPr lang="en-US" altLang="ko-KR" sz="1100" dirty="0">
                <a:solidFill>
                  <a:srgbClr val="0D6AC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100% </a:t>
            </a:r>
            <a:r>
              <a:rPr lang="ko-KR" altLang="en-US" sz="1100" dirty="0">
                <a:solidFill>
                  <a:srgbClr val="0D6AC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제거</a:t>
            </a:r>
            <a:endParaRPr lang="ko-KR" altLang="en-US" sz="1100" b="1" dirty="0">
              <a:solidFill>
                <a:srgbClr val="0D6AC2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9F31FD-85FB-E2E2-FAE0-CE21CA6B3F63}"/>
              </a:ext>
            </a:extLst>
          </p:cNvPr>
          <p:cNvSpPr txBox="1"/>
          <p:nvPr/>
        </p:nvSpPr>
        <p:spPr>
          <a:xfrm>
            <a:off x="8797312" y="4649652"/>
            <a:ext cx="2052000" cy="972000"/>
          </a:xfrm>
          <a:prstGeom prst="roundRect">
            <a:avLst/>
          </a:prstGeom>
          <a:solidFill>
            <a:srgbClr val="EAEAEA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Bef>
                <a:spcPts val="100"/>
              </a:spcBef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인프라의 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>
              <a:spcBef>
                <a:spcPts val="100"/>
              </a:spcBef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최적화 여부에 대한 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>
              <a:spcBef>
                <a:spcPts val="100"/>
              </a:spcBef>
            </a:pPr>
            <a:r>
              <a:rPr lang="ko-KR" altLang="en-US" sz="1100" dirty="0">
                <a:solidFill>
                  <a:srgbClr val="0D6AC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판단 기준 및 근거 제공</a:t>
            </a:r>
            <a:endParaRPr lang="en-US" altLang="ko-KR" sz="1100" dirty="0">
              <a:solidFill>
                <a:srgbClr val="0D6AC2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AutoShape 133">
            <a:extLst>
              <a:ext uri="{FF2B5EF4-FFF2-40B4-BE49-F238E27FC236}">
                <a16:creationId xmlns:a16="http://schemas.microsoft.com/office/drawing/2014/main" id="{80747C09-19AA-7679-B779-1E02740862A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6233" y="1520826"/>
            <a:ext cx="10090079" cy="4787900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latinLnBrk="0">
              <a:lnSpc>
                <a:spcPct val="120000"/>
              </a:lnSpc>
              <a:spcBef>
                <a:spcPct val="120000"/>
              </a:spcBef>
            </a:pPr>
            <a:endParaRPr lang="ko-KR" altLang="ko-KR" dirty="0">
              <a:solidFill>
                <a:srgbClr val="FFFFFF"/>
              </a:solidFill>
              <a:latin typeface="Pretendard" panose="020B0600000101010101" charset="-127"/>
              <a:ea typeface="Pretendard" panose="020B0600000101010101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C0E2AE3-F11B-F813-8E94-BF4D59A73F55}"/>
              </a:ext>
            </a:extLst>
          </p:cNvPr>
          <p:cNvGrpSpPr/>
          <p:nvPr/>
        </p:nvGrpSpPr>
        <p:grpSpPr>
          <a:xfrm>
            <a:off x="1224195" y="265600"/>
            <a:ext cx="5632045" cy="272298"/>
            <a:chOff x="450850" y="359677"/>
            <a:chExt cx="4539807" cy="24856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7E64A1-7CD4-5FC8-DDFB-B4762702CA28}"/>
                </a:ext>
              </a:extLst>
            </p:cNvPr>
            <p:cNvSpPr txBox="1"/>
            <p:nvPr/>
          </p:nvSpPr>
          <p:spPr>
            <a:xfrm>
              <a:off x="450850" y="427992"/>
              <a:ext cx="62119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kumimoji="1" lang="en-US" altLang="ko-KR" sz="1400" b="1" spc="-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endParaRPr kumimoji="1" lang="ko-Kore-KR" altLang="en-US" sz="1400" b="1" spc="-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5F0C55-DBB5-8D17-F851-D73B313F9EB6}"/>
                </a:ext>
              </a:extLst>
            </p:cNvPr>
            <p:cNvSpPr txBox="1"/>
            <p:nvPr/>
          </p:nvSpPr>
          <p:spPr>
            <a:xfrm>
              <a:off x="454657" y="359677"/>
              <a:ext cx="453600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882650"/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3. PerfecTwin (6/6)</a:t>
              </a:r>
              <a:endParaRPr lang="ko-KR" altLang="en-US" sz="14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</p:grpSp>
      <p:sp>
        <p:nvSpPr>
          <p:cNvPr id="30" name="제목 1">
            <a:extLst>
              <a:ext uri="{FF2B5EF4-FFF2-40B4-BE49-F238E27FC236}">
                <a16:creationId xmlns:a16="http://schemas.microsoft.com/office/drawing/2014/main" id="{E72C5E1A-0CA6-40AF-94C8-C388E8AD5E88}"/>
              </a:ext>
            </a:extLst>
          </p:cNvPr>
          <p:cNvSpPr txBox="1">
            <a:spLocks/>
          </p:cNvSpPr>
          <p:nvPr/>
        </p:nvSpPr>
        <p:spPr>
          <a:xfrm>
            <a:off x="1063717" y="677104"/>
            <a:ext cx="10080001" cy="51930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PerfecTwin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은 금융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공공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제조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통신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서비스 영역에서 대규모 차세대 프로젝트를 포함하여 다양한 분야의 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IT 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프로젝트에 활용되고 있습니다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기존 테스트 방식의 한계를 극복하여 각 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IT 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프로젝트 유형에 적합한 실질적인 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Value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제공합니다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7E3515-941D-3B42-4E2C-23E87EA996F2}"/>
              </a:ext>
            </a:extLst>
          </p:cNvPr>
          <p:cNvGrpSpPr/>
          <p:nvPr/>
        </p:nvGrpSpPr>
        <p:grpSpPr>
          <a:xfrm>
            <a:off x="3436619" y="3901440"/>
            <a:ext cx="288000" cy="288000"/>
            <a:chOff x="3406139" y="3901440"/>
            <a:chExt cx="360000" cy="360000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575B8E6-91A3-9B5B-AD30-5ED9F5D404E2}"/>
                </a:ext>
              </a:extLst>
            </p:cNvPr>
            <p:cNvSpPr/>
            <p:nvPr/>
          </p:nvSpPr>
          <p:spPr>
            <a:xfrm>
              <a:off x="3406139" y="3901440"/>
              <a:ext cx="360000" cy="360000"/>
            </a:xfrm>
            <a:prstGeom prst="ellipse">
              <a:avLst/>
            </a:prstGeom>
            <a:ln>
              <a:solidFill>
                <a:srgbClr val="0D6AC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37" name="십자형 36">
              <a:extLst>
                <a:ext uri="{FF2B5EF4-FFF2-40B4-BE49-F238E27FC236}">
                  <a16:creationId xmlns:a16="http://schemas.microsoft.com/office/drawing/2014/main" id="{655702BF-AC14-283F-AABB-68A807FACB3F}"/>
                </a:ext>
              </a:extLst>
            </p:cNvPr>
            <p:cNvSpPr/>
            <p:nvPr/>
          </p:nvSpPr>
          <p:spPr>
            <a:xfrm>
              <a:off x="3442689" y="3937636"/>
              <a:ext cx="288000" cy="288000"/>
            </a:xfrm>
            <a:prstGeom prst="plus">
              <a:avLst>
                <a:gd name="adj" fmla="val 41742"/>
              </a:avLst>
            </a:prstGeom>
            <a:solidFill>
              <a:schemeClr val="bg1"/>
            </a:solidFill>
            <a:ln>
              <a:solidFill>
                <a:srgbClr val="0D6AC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59F6DC3-E36C-F424-B52A-C92E82D097CA}"/>
              </a:ext>
            </a:extLst>
          </p:cNvPr>
          <p:cNvGrpSpPr/>
          <p:nvPr/>
        </p:nvGrpSpPr>
        <p:grpSpPr>
          <a:xfrm>
            <a:off x="5931001" y="3901440"/>
            <a:ext cx="288000" cy="288000"/>
            <a:chOff x="3406139" y="3901440"/>
            <a:chExt cx="360000" cy="360000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EC1E5EF-083F-AC1E-911C-BB5F6B102A16}"/>
                </a:ext>
              </a:extLst>
            </p:cNvPr>
            <p:cNvSpPr/>
            <p:nvPr/>
          </p:nvSpPr>
          <p:spPr>
            <a:xfrm>
              <a:off x="3406139" y="3901440"/>
              <a:ext cx="360000" cy="360000"/>
            </a:xfrm>
            <a:prstGeom prst="ellipse">
              <a:avLst/>
            </a:prstGeom>
            <a:ln>
              <a:solidFill>
                <a:srgbClr val="0D6AC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4" name="십자형 43">
              <a:extLst>
                <a:ext uri="{FF2B5EF4-FFF2-40B4-BE49-F238E27FC236}">
                  <a16:creationId xmlns:a16="http://schemas.microsoft.com/office/drawing/2014/main" id="{8E7877CC-F2CE-ECDE-60D2-623D0BAC0DC3}"/>
                </a:ext>
              </a:extLst>
            </p:cNvPr>
            <p:cNvSpPr/>
            <p:nvPr/>
          </p:nvSpPr>
          <p:spPr>
            <a:xfrm>
              <a:off x="3442689" y="3937636"/>
              <a:ext cx="288000" cy="288000"/>
            </a:xfrm>
            <a:prstGeom prst="plus">
              <a:avLst>
                <a:gd name="adj" fmla="val 41742"/>
              </a:avLst>
            </a:prstGeom>
            <a:solidFill>
              <a:schemeClr val="bg1"/>
            </a:solidFill>
            <a:ln>
              <a:solidFill>
                <a:srgbClr val="0D6AC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A1B0353-CB04-6219-BDE4-8FC725337381}"/>
              </a:ext>
            </a:extLst>
          </p:cNvPr>
          <p:cNvGrpSpPr/>
          <p:nvPr/>
        </p:nvGrpSpPr>
        <p:grpSpPr>
          <a:xfrm>
            <a:off x="8438608" y="3901440"/>
            <a:ext cx="288000" cy="288000"/>
            <a:chOff x="3406139" y="3901440"/>
            <a:chExt cx="360000" cy="360000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23670A7D-537F-BEEC-9508-B04F655A87A6}"/>
                </a:ext>
              </a:extLst>
            </p:cNvPr>
            <p:cNvSpPr/>
            <p:nvPr/>
          </p:nvSpPr>
          <p:spPr>
            <a:xfrm>
              <a:off x="3406139" y="3901440"/>
              <a:ext cx="360000" cy="360000"/>
            </a:xfrm>
            <a:prstGeom prst="ellipse">
              <a:avLst/>
            </a:prstGeom>
            <a:ln>
              <a:solidFill>
                <a:srgbClr val="0D6AC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7" name="십자형 46">
              <a:extLst>
                <a:ext uri="{FF2B5EF4-FFF2-40B4-BE49-F238E27FC236}">
                  <a16:creationId xmlns:a16="http://schemas.microsoft.com/office/drawing/2014/main" id="{D209F42E-F8AD-CE88-5C66-59E154B681B5}"/>
                </a:ext>
              </a:extLst>
            </p:cNvPr>
            <p:cNvSpPr/>
            <p:nvPr/>
          </p:nvSpPr>
          <p:spPr>
            <a:xfrm>
              <a:off x="3442689" y="3937636"/>
              <a:ext cx="288000" cy="288000"/>
            </a:xfrm>
            <a:prstGeom prst="plus">
              <a:avLst>
                <a:gd name="adj" fmla="val 41742"/>
              </a:avLst>
            </a:prstGeom>
            <a:solidFill>
              <a:schemeClr val="bg1"/>
            </a:solidFill>
            <a:ln>
              <a:solidFill>
                <a:srgbClr val="0D6AC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140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3">
            <a:extLst>
              <a:ext uri="{FF2B5EF4-FFF2-40B4-BE49-F238E27FC236}">
                <a16:creationId xmlns:a16="http://schemas.microsoft.com/office/drawing/2014/main" id="{1CD0E302-C8C4-D6B8-1A59-D1AFFB2416F6}"/>
              </a:ext>
            </a:extLst>
          </p:cNvPr>
          <p:cNvGrpSpPr/>
          <p:nvPr/>
        </p:nvGrpSpPr>
        <p:grpSpPr>
          <a:xfrm>
            <a:off x="1136707" y="1941106"/>
            <a:ext cx="306705" cy="306705"/>
            <a:chOff x="8801302" y="965277"/>
            <a:chExt cx="306705" cy="306705"/>
          </a:xfrm>
          <a:solidFill>
            <a:srgbClr val="0D6AC2"/>
          </a:solidFill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A45E54BB-B2FC-C64F-18FC-F6EF57185B68}"/>
                </a:ext>
              </a:extLst>
            </p:cNvPr>
            <p:cNvSpPr/>
            <p:nvPr/>
          </p:nvSpPr>
          <p:spPr>
            <a:xfrm>
              <a:off x="8801302" y="965277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5">
                  <a:moveTo>
                    <a:pt x="153288" y="0"/>
                  </a:moveTo>
                  <a:lnTo>
                    <a:pt x="104838" y="7814"/>
                  </a:lnTo>
                  <a:lnTo>
                    <a:pt x="62758" y="29576"/>
                  </a:lnTo>
                  <a:lnTo>
                    <a:pt x="29576" y="62758"/>
                  </a:lnTo>
                  <a:lnTo>
                    <a:pt x="7814" y="104838"/>
                  </a:lnTo>
                  <a:lnTo>
                    <a:pt x="0" y="153289"/>
                  </a:lnTo>
                  <a:lnTo>
                    <a:pt x="7814" y="201739"/>
                  </a:lnTo>
                  <a:lnTo>
                    <a:pt x="29576" y="243819"/>
                  </a:lnTo>
                  <a:lnTo>
                    <a:pt x="62758" y="277001"/>
                  </a:lnTo>
                  <a:lnTo>
                    <a:pt x="104838" y="298763"/>
                  </a:lnTo>
                  <a:lnTo>
                    <a:pt x="153288" y="306578"/>
                  </a:lnTo>
                  <a:lnTo>
                    <a:pt x="201739" y="298763"/>
                  </a:lnTo>
                  <a:lnTo>
                    <a:pt x="243819" y="277001"/>
                  </a:lnTo>
                  <a:lnTo>
                    <a:pt x="277001" y="243819"/>
                  </a:lnTo>
                  <a:lnTo>
                    <a:pt x="298763" y="201739"/>
                  </a:lnTo>
                  <a:lnTo>
                    <a:pt x="306577" y="153289"/>
                  </a:lnTo>
                  <a:lnTo>
                    <a:pt x="298763" y="104838"/>
                  </a:lnTo>
                  <a:lnTo>
                    <a:pt x="277001" y="62758"/>
                  </a:lnTo>
                  <a:lnTo>
                    <a:pt x="243819" y="29576"/>
                  </a:lnTo>
                  <a:lnTo>
                    <a:pt x="201739" y="7814"/>
                  </a:lnTo>
                  <a:lnTo>
                    <a:pt x="153288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5">
              <a:extLst>
                <a:ext uri="{FF2B5EF4-FFF2-40B4-BE49-F238E27FC236}">
                  <a16:creationId xmlns:a16="http://schemas.microsoft.com/office/drawing/2014/main" id="{0A0AF85F-F458-BA50-D67A-2BF5D68A0A1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1958" y="1034017"/>
              <a:ext cx="125512" cy="16885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</p:pic>
      </p:grpSp>
      <p:sp>
        <p:nvSpPr>
          <p:cNvPr id="39" name="object 2">
            <a:extLst>
              <a:ext uri="{FF2B5EF4-FFF2-40B4-BE49-F238E27FC236}">
                <a16:creationId xmlns:a16="http://schemas.microsoft.com/office/drawing/2014/main" id="{B1CADB1E-6C37-FA54-ABD9-5CF327592AC8}"/>
              </a:ext>
            </a:extLst>
          </p:cNvPr>
          <p:cNvSpPr txBox="1"/>
          <p:nvPr/>
        </p:nvSpPr>
        <p:spPr>
          <a:xfrm>
            <a:off x="1506312" y="2384698"/>
            <a:ext cx="3831590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lang="ko-KR" altLang="en-US" sz="12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한국은행 차세대 프로젝트</a:t>
            </a:r>
          </a:p>
        </p:txBody>
      </p:sp>
      <p:sp>
        <p:nvSpPr>
          <p:cNvPr id="14" name="AutoShape 184">
            <a:extLst>
              <a:ext uri="{FF2B5EF4-FFF2-40B4-BE49-F238E27FC236}">
                <a16:creationId xmlns:a16="http://schemas.microsoft.com/office/drawing/2014/main" id="{98744241-9138-4AE2-513D-FFE70B4F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200" y="1528311"/>
            <a:ext cx="9781200" cy="262800"/>
          </a:xfrm>
          <a:prstGeom prst="rect">
            <a:avLst/>
          </a:prstGeom>
          <a:solidFill>
            <a:srgbClr val="0D6AC2"/>
          </a:solidFill>
          <a:ln w="63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200" b="1" dirty="0">
                <a:solidFill>
                  <a:srgbClr val="FFFFFF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Pretendard Variable" panose="02000003000000020004" pitchFamily="2" charset="-127"/>
              </a:rPr>
              <a:t>PerfecTwin </a:t>
            </a:r>
            <a:r>
              <a:rPr lang="ko-KR" altLang="en-US" sz="1200" b="1" dirty="0">
                <a:solidFill>
                  <a:srgbClr val="FFFFFF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Pretendard Variable" panose="02000003000000020004" pitchFamily="2" charset="-127"/>
              </a:rPr>
              <a:t>주요 구축 사례</a:t>
            </a:r>
          </a:p>
        </p:txBody>
      </p:sp>
      <p:sp>
        <p:nvSpPr>
          <p:cNvPr id="15" name="AutoShape 133">
            <a:extLst>
              <a:ext uri="{FF2B5EF4-FFF2-40B4-BE49-F238E27FC236}">
                <a16:creationId xmlns:a16="http://schemas.microsoft.com/office/drawing/2014/main" id="{C9E92AB0-40E0-4E0F-307A-6CE95591340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57072" y="1520825"/>
            <a:ext cx="10090078" cy="4933315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latinLnBrk="0">
              <a:lnSpc>
                <a:spcPct val="120000"/>
              </a:lnSpc>
              <a:spcBef>
                <a:spcPct val="120000"/>
              </a:spcBef>
            </a:pPr>
            <a:endParaRPr lang="ko-KR" altLang="ko-KR" dirty="0">
              <a:solidFill>
                <a:srgbClr val="FFFFFF"/>
              </a:solidFill>
              <a:latin typeface="Pretendard" panose="020B0600000101010101" charset="-127"/>
              <a:ea typeface="Pretendard" panose="020B0600000101010101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5BE51765-BAC7-9D9F-F009-11D280E14BB3}"/>
              </a:ext>
            </a:extLst>
          </p:cNvPr>
          <p:cNvSpPr txBox="1">
            <a:spLocks/>
          </p:cNvSpPr>
          <p:nvPr/>
        </p:nvSpPr>
        <p:spPr>
          <a:xfrm>
            <a:off x="1058597" y="672092"/>
            <a:ext cx="10182054" cy="2977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PerfecTwin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은 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120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여개의 프로젝트를 통해 금융 및 공공 등의 영역으로 시장을 확대 확장하고 있습니다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  <a:endParaRPr lang="ko-KR" altLang="en-US" sz="1200" b="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1" name="object 8">
            <a:extLst>
              <a:ext uri="{FF2B5EF4-FFF2-40B4-BE49-F238E27FC236}">
                <a16:creationId xmlns:a16="http://schemas.microsoft.com/office/drawing/2014/main" id="{751877AB-3705-481F-5400-30197321FC22}"/>
              </a:ext>
            </a:extLst>
          </p:cNvPr>
          <p:cNvSpPr txBox="1"/>
          <p:nvPr/>
        </p:nvSpPr>
        <p:spPr>
          <a:xfrm>
            <a:off x="1506312" y="2635495"/>
            <a:ext cx="4498775" cy="1546183"/>
          </a:xfrm>
          <a:prstGeom prst="rect">
            <a:avLst/>
          </a:prstGeom>
        </p:spPr>
        <p:txBody>
          <a:bodyPr vert="horz" wrap="square" lIns="0" tIns="99368" rIns="0" bIns="0" rtlCol="0">
            <a:spAutoFit/>
          </a:bodyPr>
          <a:lstStyle/>
          <a:p>
            <a:pPr marL="105879" marR="3665">
              <a:lnSpc>
                <a:spcPct val="102600"/>
              </a:lnSpc>
              <a:spcBef>
                <a:spcPts val="577"/>
              </a:spcBef>
            </a:pPr>
            <a:r>
              <a:rPr sz="1000" b="1" spc="-19" dirty="0" err="1">
                <a:solidFill>
                  <a:srgbClr val="231F20"/>
                </a:solidFill>
                <a:latin typeface="LG스마트체 SemiBold"/>
                <a:cs typeface="LG스마트체 SemiBold"/>
              </a:rPr>
              <a:t>정부</a:t>
            </a:r>
            <a:r>
              <a:rPr sz="1000" b="1" spc="12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및</a:t>
            </a:r>
            <a:r>
              <a:rPr sz="1000" b="1" spc="12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29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130여</a:t>
            </a:r>
            <a:r>
              <a:rPr sz="1000" b="1" spc="12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29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금융기관</a:t>
            </a:r>
            <a:r>
              <a:rPr sz="1000" b="1" spc="12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간</a:t>
            </a:r>
            <a:r>
              <a:rPr sz="1000" b="1" spc="12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29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금융거래를</a:t>
            </a:r>
            <a:r>
              <a:rPr sz="1000" b="1" spc="12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29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중개하는</a:t>
            </a:r>
            <a:r>
              <a:rPr sz="1000" b="1" spc="12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29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대한민국</a:t>
            </a:r>
            <a:r>
              <a:rPr sz="1000" b="1" spc="12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중앙은행으로 </a:t>
            </a:r>
            <a:r>
              <a:rPr sz="1000" b="1" spc="-224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금융기</a:t>
            </a:r>
            <a:r>
              <a:rPr sz="10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관</a:t>
            </a:r>
            <a:r>
              <a:rPr sz="10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사용</a:t>
            </a:r>
            <a:r>
              <a:rPr sz="10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자</a:t>
            </a:r>
            <a:r>
              <a:rPr sz="10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및</a:t>
            </a:r>
            <a:r>
              <a:rPr sz="10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한은망/국고망</a:t>
            </a:r>
            <a:r>
              <a:rPr sz="10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을</a:t>
            </a:r>
            <a:r>
              <a:rPr sz="10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통</a:t>
            </a:r>
            <a:r>
              <a:rPr sz="10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한</a:t>
            </a:r>
            <a:r>
              <a:rPr sz="10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시스템</a:t>
            </a:r>
            <a:r>
              <a:rPr sz="10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간</a:t>
            </a:r>
            <a:r>
              <a:rPr sz="10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연계거</a:t>
            </a:r>
            <a:r>
              <a:rPr sz="10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래</a:t>
            </a:r>
            <a:r>
              <a:rPr sz="10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검증</a:t>
            </a:r>
            <a:endParaRPr sz="1000" dirty="0">
              <a:latin typeface="LG스마트체 SemiBold"/>
              <a:cs typeface="LG스마트체 SemiBold"/>
            </a:endParaRPr>
          </a:p>
          <a:p>
            <a:pPr marL="105879" marR="3665">
              <a:lnSpc>
                <a:spcPct val="102600"/>
              </a:lnSpc>
              <a:spcBef>
                <a:spcPts val="385"/>
              </a:spcBef>
            </a:pPr>
            <a:r>
              <a:rPr sz="10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1</a:t>
            </a:r>
            <a:r>
              <a:rPr sz="10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일</a:t>
            </a:r>
            <a:r>
              <a:rPr sz="1000" b="1" spc="-6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10</a:t>
            </a:r>
            <a:r>
              <a:rPr sz="10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만</a:t>
            </a:r>
            <a:r>
              <a:rPr sz="1000" b="1" spc="-6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여건</a:t>
            </a:r>
            <a:r>
              <a:rPr sz="10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,</a:t>
            </a:r>
            <a:r>
              <a:rPr sz="1000" b="1" spc="-6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누</a:t>
            </a:r>
            <a:r>
              <a:rPr sz="10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적</a:t>
            </a:r>
            <a:r>
              <a:rPr sz="1000" b="1" spc="-6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100</a:t>
            </a:r>
            <a:r>
              <a:rPr sz="10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만</a:t>
            </a:r>
            <a:r>
              <a:rPr sz="1000" b="1" spc="-6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건</a:t>
            </a:r>
            <a:r>
              <a:rPr sz="10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에</a:t>
            </a:r>
            <a:r>
              <a:rPr sz="1000" b="1" spc="-6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달하</a:t>
            </a:r>
            <a:r>
              <a:rPr sz="10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는</a:t>
            </a:r>
            <a:r>
              <a:rPr sz="1000" b="1" spc="-6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동일시</a:t>
            </a:r>
            <a:r>
              <a:rPr sz="10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각</a:t>
            </a:r>
            <a:r>
              <a:rPr sz="1000" b="1" spc="-6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재현방식</a:t>
            </a:r>
            <a:r>
              <a:rPr sz="10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의</a:t>
            </a:r>
            <a:r>
              <a:rPr sz="1000" b="1" spc="-6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실</a:t>
            </a:r>
            <a:r>
              <a:rPr sz="1000" b="1" spc="-6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거</a:t>
            </a:r>
            <a:r>
              <a:rPr sz="10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래</a:t>
            </a:r>
            <a:r>
              <a:rPr sz="1000" b="1" spc="-6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검증을  </a:t>
            </a:r>
            <a:r>
              <a:rPr sz="1000" b="1" spc="-19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통한</a:t>
            </a:r>
            <a:r>
              <a:rPr sz="1000" b="1" spc="-7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29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162종의</a:t>
            </a:r>
            <a:r>
              <a:rPr sz="10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19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결함</a:t>
            </a:r>
            <a:r>
              <a:rPr sz="10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제거</a:t>
            </a:r>
            <a:endParaRPr sz="1000" dirty="0">
              <a:latin typeface="LG스마트체 SemiBold"/>
              <a:cs typeface="LG스마트체 SemiBold"/>
            </a:endParaRPr>
          </a:p>
          <a:p>
            <a:pPr marL="89182" marR="3258" indent="-65156">
              <a:lnSpc>
                <a:spcPct val="121300"/>
              </a:lnSpc>
              <a:spcBef>
                <a:spcPts val="359"/>
              </a:spcBef>
              <a:buChar char="•"/>
              <a:tabLst>
                <a:tab pos="81445" algn="l"/>
              </a:tabLst>
            </a:pPr>
            <a:r>
              <a:rPr sz="900" spc="-29" dirty="0" err="1">
                <a:solidFill>
                  <a:srgbClr val="231F20"/>
                </a:solidFill>
                <a:latin typeface="LG스마트체 Light"/>
                <a:cs typeface="LG스마트체 Light"/>
              </a:rPr>
              <a:t>PerfecTwin에</a:t>
            </a:r>
            <a:r>
              <a:rPr sz="900" spc="32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16" dirty="0">
                <a:solidFill>
                  <a:srgbClr val="231F20"/>
                </a:solidFill>
                <a:latin typeface="LG스마트체 Light"/>
                <a:cs typeface="LG스마트체 Light"/>
              </a:rPr>
              <a:t>의한</a:t>
            </a:r>
            <a:r>
              <a:rPr sz="900" spc="35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19" dirty="0">
                <a:solidFill>
                  <a:srgbClr val="231F20"/>
                </a:solidFill>
                <a:latin typeface="LG스마트체 Light"/>
                <a:cs typeface="LG스마트체 Light"/>
              </a:rPr>
              <a:t>실거래</a:t>
            </a:r>
            <a:r>
              <a:rPr sz="900" spc="35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19" dirty="0">
                <a:solidFill>
                  <a:srgbClr val="231F20"/>
                </a:solidFill>
                <a:latin typeface="LG스마트체 Light"/>
                <a:cs typeface="LG스마트체 Light"/>
              </a:rPr>
              <a:t>검증을</a:t>
            </a:r>
            <a:r>
              <a:rPr sz="900" spc="35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16" dirty="0">
                <a:solidFill>
                  <a:srgbClr val="231F20"/>
                </a:solidFill>
                <a:latin typeface="LG스마트체 Light"/>
                <a:cs typeface="LG스마트체 Light"/>
              </a:rPr>
              <a:t>통해</a:t>
            </a:r>
            <a:r>
              <a:rPr sz="900" spc="35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16" dirty="0">
                <a:solidFill>
                  <a:srgbClr val="231F20"/>
                </a:solidFill>
                <a:latin typeface="LG스마트체 Light"/>
                <a:cs typeface="LG스마트체 Light"/>
              </a:rPr>
              <a:t>기존</a:t>
            </a:r>
            <a:r>
              <a:rPr sz="900" spc="35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6" dirty="0">
                <a:solidFill>
                  <a:srgbClr val="231F20"/>
                </a:solidFill>
                <a:latin typeface="LG스마트체 Light"/>
                <a:cs typeface="LG스마트체 Light"/>
              </a:rPr>
              <a:t>테스트에서</a:t>
            </a:r>
            <a:r>
              <a:rPr sz="900" spc="35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2" dirty="0">
                <a:solidFill>
                  <a:srgbClr val="231F20"/>
                </a:solidFill>
                <a:latin typeface="LG스마트체 Light"/>
                <a:cs typeface="LG스마트체 Light"/>
              </a:rPr>
              <a:t>발견하지</a:t>
            </a:r>
            <a:r>
              <a:rPr sz="900" spc="35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16" dirty="0">
                <a:solidFill>
                  <a:srgbClr val="231F20"/>
                </a:solidFill>
                <a:latin typeface="LG스마트체 Light"/>
                <a:cs typeface="LG스마트체 Light"/>
              </a:rPr>
              <a:t>못한</a:t>
            </a:r>
            <a:r>
              <a:rPr sz="900" spc="35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2" dirty="0">
                <a:solidFill>
                  <a:srgbClr val="231F20"/>
                </a:solidFill>
                <a:latin typeface="LG스마트체 Light"/>
                <a:cs typeface="LG스마트체 Light"/>
              </a:rPr>
              <a:t>회계번호</a:t>
            </a:r>
            <a:r>
              <a:rPr sz="900" spc="35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채번오류, </a:t>
            </a:r>
            <a:r>
              <a:rPr sz="900" spc="-189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데이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터</a:t>
            </a:r>
            <a:r>
              <a:rPr sz="900" spc="-5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전환오류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,</a:t>
            </a:r>
            <a:r>
              <a:rPr sz="900" spc="-5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Connectio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n</a:t>
            </a:r>
            <a:r>
              <a:rPr sz="900" spc="-5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Poo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l</a:t>
            </a:r>
            <a:r>
              <a:rPr sz="900" spc="-5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부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족</a:t>
            </a:r>
            <a:r>
              <a:rPr sz="900" spc="-5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등</a:t>
            </a:r>
            <a:r>
              <a:rPr sz="900" spc="-5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기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능</a:t>
            </a:r>
            <a:r>
              <a:rPr sz="900" spc="-5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결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함</a:t>
            </a:r>
            <a:r>
              <a:rPr sz="900" spc="-5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및</a:t>
            </a:r>
            <a:r>
              <a:rPr sz="900" spc="-5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성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능</a:t>
            </a:r>
            <a:r>
              <a:rPr sz="900" spc="-5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결함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을</a:t>
            </a:r>
            <a:r>
              <a:rPr sz="900" spc="-5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상당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수</a:t>
            </a:r>
            <a:r>
              <a:rPr sz="900" spc="-5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발견했습니다.</a:t>
            </a:r>
            <a:endParaRPr sz="900" dirty="0">
              <a:latin typeface="LG스마트체 Light"/>
              <a:cs typeface="LG스마트체 Light"/>
            </a:endParaRPr>
          </a:p>
          <a:p>
            <a:pPr marL="89182" marR="3258" indent="-65156">
              <a:lnSpc>
                <a:spcPct val="121300"/>
              </a:lnSpc>
              <a:spcBef>
                <a:spcPts val="382"/>
              </a:spcBef>
              <a:buChar char="•"/>
              <a:tabLst>
                <a:tab pos="73708" algn="l"/>
              </a:tabLst>
            </a:pP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결함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을</a:t>
            </a:r>
            <a:r>
              <a:rPr sz="900" spc="-26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신속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히</a:t>
            </a:r>
            <a:r>
              <a:rPr sz="900" spc="-26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조치하도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록</a:t>
            </a:r>
            <a:r>
              <a:rPr sz="900" spc="-26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하여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,</a:t>
            </a:r>
            <a:r>
              <a:rPr sz="900" spc="-26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1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차</a:t>
            </a:r>
            <a:r>
              <a:rPr sz="900" spc="-26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검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증</a:t>
            </a:r>
            <a:r>
              <a:rPr sz="900" spc="-26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수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행</a:t>
            </a:r>
            <a:r>
              <a:rPr sz="900" spc="-26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시</a:t>
            </a:r>
            <a:r>
              <a:rPr sz="900" spc="-26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93%였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던</a:t>
            </a:r>
            <a:r>
              <a:rPr sz="900" spc="-26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성공률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을</a:t>
            </a:r>
            <a:r>
              <a:rPr sz="900" spc="-26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2개월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여</a:t>
            </a:r>
            <a:r>
              <a:rPr sz="900" spc="-26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만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에</a:t>
            </a:r>
            <a:r>
              <a:rPr sz="900" spc="-26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100%에  가까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운</a:t>
            </a:r>
            <a:r>
              <a:rPr sz="900" spc="-5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성공률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을</a:t>
            </a:r>
            <a:r>
              <a:rPr sz="900" spc="-5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확보하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여</a:t>
            </a:r>
            <a:r>
              <a:rPr sz="900" spc="-5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안정적으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로</a:t>
            </a:r>
            <a:r>
              <a:rPr sz="900" spc="-5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시스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템</a:t>
            </a:r>
            <a:r>
              <a:rPr sz="900" spc="-5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오픈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에</a:t>
            </a:r>
            <a:r>
              <a:rPr sz="900" spc="-5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성공하였습니다.</a:t>
            </a:r>
            <a:endParaRPr sz="900" dirty="0">
              <a:latin typeface="LG스마트체 Light"/>
              <a:cs typeface="LG스마트체 Light"/>
            </a:endParaRPr>
          </a:p>
        </p:txBody>
      </p:sp>
      <p:pic>
        <p:nvPicPr>
          <p:cNvPr id="22" name="object 10">
            <a:extLst>
              <a:ext uri="{FF2B5EF4-FFF2-40B4-BE49-F238E27FC236}">
                <a16:creationId xmlns:a16="http://schemas.microsoft.com/office/drawing/2014/main" id="{85E73FD7-08C1-FA74-0D21-941DC7E0861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5154" y="2735836"/>
            <a:ext cx="176742" cy="151908"/>
          </a:xfrm>
          <a:prstGeom prst="rect">
            <a:avLst/>
          </a:prstGeom>
        </p:spPr>
      </p:pic>
      <p:pic>
        <p:nvPicPr>
          <p:cNvPr id="23" name="object 11">
            <a:extLst>
              <a:ext uri="{FF2B5EF4-FFF2-40B4-BE49-F238E27FC236}">
                <a16:creationId xmlns:a16="http://schemas.microsoft.com/office/drawing/2014/main" id="{91C5B8B1-753C-5EF0-78AE-4A6C50B09B8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5154" y="3107459"/>
            <a:ext cx="176742" cy="151908"/>
          </a:xfrm>
          <a:prstGeom prst="rect">
            <a:avLst/>
          </a:prstGeom>
        </p:spPr>
      </p:pic>
      <p:sp>
        <p:nvSpPr>
          <p:cNvPr id="24" name="object 2">
            <a:extLst>
              <a:ext uri="{FF2B5EF4-FFF2-40B4-BE49-F238E27FC236}">
                <a16:creationId xmlns:a16="http://schemas.microsoft.com/office/drawing/2014/main" id="{EA1FF911-BC73-D90B-62EC-8489848EEB25}"/>
              </a:ext>
            </a:extLst>
          </p:cNvPr>
          <p:cNvSpPr txBox="1"/>
          <p:nvPr/>
        </p:nvSpPr>
        <p:spPr>
          <a:xfrm>
            <a:off x="1516472" y="1957978"/>
            <a:ext cx="3831590" cy="2577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lang="en-US" altLang="ko-KR" sz="1600" b="1" spc="-135" dirty="0">
                <a:solidFill>
                  <a:srgbClr val="0D6AC2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SI (System Integration)</a:t>
            </a:r>
          </a:p>
        </p:txBody>
      </p:sp>
      <p:sp>
        <p:nvSpPr>
          <p:cNvPr id="28" name="object 2">
            <a:extLst>
              <a:ext uri="{FF2B5EF4-FFF2-40B4-BE49-F238E27FC236}">
                <a16:creationId xmlns:a16="http://schemas.microsoft.com/office/drawing/2014/main" id="{FE6A3E1D-90A7-58DA-564E-85A6826F45D9}"/>
              </a:ext>
            </a:extLst>
          </p:cNvPr>
          <p:cNvSpPr txBox="1"/>
          <p:nvPr/>
        </p:nvSpPr>
        <p:spPr>
          <a:xfrm>
            <a:off x="1506312" y="4523378"/>
            <a:ext cx="3831590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lang="en-US" altLang="ko-KR" sz="12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N</a:t>
            </a:r>
            <a:r>
              <a:rPr lang="ko-KR" altLang="en-US" sz="12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카드 차세대 프로젝트</a:t>
            </a:r>
          </a:p>
        </p:txBody>
      </p:sp>
      <p:pic>
        <p:nvPicPr>
          <p:cNvPr id="31" name="object 11">
            <a:extLst>
              <a:ext uri="{FF2B5EF4-FFF2-40B4-BE49-F238E27FC236}">
                <a16:creationId xmlns:a16="http://schemas.microsoft.com/office/drawing/2014/main" id="{F534C2A9-A962-E0F3-1954-D39C60EE1FF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5154" y="5220739"/>
            <a:ext cx="176742" cy="151908"/>
          </a:xfrm>
          <a:prstGeom prst="rect">
            <a:avLst/>
          </a:prstGeom>
        </p:spPr>
      </p:pic>
      <p:sp>
        <p:nvSpPr>
          <p:cNvPr id="32" name="object 9">
            <a:extLst>
              <a:ext uri="{FF2B5EF4-FFF2-40B4-BE49-F238E27FC236}">
                <a16:creationId xmlns:a16="http://schemas.microsoft.com/office/drawing/2014/main" id="{A5E58A3D-006A-B524-9BB9-FA8C539A6B78}"/>
              </a:ext>
            </a:extLst>
          </p:cNvPr>
          <p:cNvSpPr txBox="1"/>
          <p:nvPr/>
        </p:nvSpPr>
        <p:spPr>
          <a:xfrm>
            <a:off x="1516472" y="4850918"/>
            <a:ext cx="4488615" cy="1290948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105879" marR="4072">
              <a:lnSpc>
                <a:spcPct val="102600"/>
              </a:lnSpc>
              <a:spcBef>
                <a:spcPts val="577"/>
              </a:spcBef>
            </a:pPr>
            <a:r>
              <a:rPr sz="1000" b="1" spc="-19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1일</a:t>
            </a:r>
            <a:r>
              <a:rPr sz="1000" b="1" spc="32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19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처리</a:t>
            </a:r>
            <a:r>
              <a:rPr sz="1000" b="1" spc="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19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카드</a:t>
            </a:r>
            <a:r>
              <a:rPr sz="1000" b="1" spc="32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19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승인</a:t>
            </a:r>
            <a:r>
              <a:rPr sz="1000" b="1" spc="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26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건수가</a:t>
            </a:r>
            <a:r>
              <a:rPr sz="1000" b="1" spc="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약</a:t>
            </a:r>
            <a:r>
              <a:rPr sz="1000" b="1" spc="32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32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1,000만</a:t>
            </a:r>
            <a:r>
              <a:rPr sz="1000" b="1" spc="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19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건인</a:t>
            </a:r>
            <a:r>
              <a:rPr sz="1000" b="1" spc="32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29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카드사로</a:t>
            </a:r>
            <a:r>
              <a:rPr sz="1000" b="1" spc="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19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대외</a:t>
            </a:r>
            <a:r>
              <a:rPr sz="1000" b="1" spc="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승인거래(신판, </a:t>
            </a:r>
            <a:r>
              <a:rPr sz="1000" b="1" spc="-224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현금</a:t>
            </a:r>
            <a:r>
              <a:rPr sz="10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,</a:t>
            </a:r>
            <a:r>
              <a:rPr sz="10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BC</a:t>
            </a:r>
            <a:r>
              <a:rPr sz="10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)</a:t>
            </a:r>
            <a:r>
              <a:rPr sz="10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및</a:t>
            </a:r>
            <a:r>
              <a:rPr sz="10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포인</a:t>
            </a:r>
            <a:r>
              <a:rPr sz="10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트</a:t>
            </a:r>
            <a:r>
              <a:rPr sz="10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업</a:t>
            </a:r>
            <a:r>
              <a:rPr sz="10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무</a:t>
            </a:r>
            <a:r>
              <a:rPr sz="10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검증</a:t>
            </a:r>
            <a:endParaRPr sz="1000" dirty="0">
              <a:latin typeface="LG스마트체 SemiBold"/>
              <a:cs typeface="LG스마트체 SemiBold"/>
            </a:endParaRPr>
          </a:p>
          <a:p>
            <a:pPr marL="105879">
              <a:spcBef>
                <a:spcPts val="410"/>
              </a:spcBef>
            </a:pPr>
            <a:r>
              <a:rPr sz="10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1</a:t>
            </a:r>
            <a:r>
              <a:rPr sz="10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일</a:t>
            </a:r>
            <a:r>
              <a:rPr sz="10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약</a:t>
            </a:r>
            <a:r>
              <a:rPr sz="10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1,000</a:t>
            </a:r>
            <a:r>
              <a:rPr sz="10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만</a:t>
            </a:r>
            <a:r>
              <a:rPr sz="10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건</a:t>
            </a:r>
            <a:r>
              <a:rPr sz="10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,</a:t>
            </a:r>
            <a:r>
              <a:rPr sz="10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누</a:t>
            </a:r>
            <a:r>
              <a:rPr sz="10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적</a:t>
            </a:r>
            <a:r>
              <a:rPr sz="10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1</a:t>
            </a:r>
            <a:r>
              <a:rPr sz="10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억</a:t>
            </a:r>
            <a:r>
              <a:rPr sz="10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건</a:t>
            </a:r>
            <a:r>
              <a:rPr sz="10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의</a:t>
            </a:r>
            <a:r>
              <a:rPr sz="10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실거</a:t>
            </a:r>
            <a:r>
              <a:rPr sz="10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래</a:t>
            </a:r>
            <a:r>
              <a:rPr sz="10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검증</a:t>
            </a:r>
            <a:r>
              <a:rPr sz="10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을</a:t>
            </a:r>
            <a:r>
              <a:rPr sz="10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통</a:t>
            </a:r>
            <a:r>
              <a:rPr sz="10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한</a:t>
            </a:r>
            <a:r>
              <a:rPr sz="10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결</a:t>
            </a:r>
            <a:r>
              <a:rPr sz="10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함</a:t>
            </a:r>
            <a:r>
              <a:rPr sz="10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10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제거</a:t>
            </a:r>
            <a:endParaRPr sz="1000" dirty="0">
              <a:latin typeface="LG스마트체 SemiBold"/>
              <a:cs typeface="LG스마트체 SemiBold"/>
            </a:endParaRPr>
          </a:p>
          <a:p>
            <a:pPr marL="89590" marR="3258" indent="-65563" algn="just">
              <a:lnSpc>
                <a:spcPct val="121200"/>
              </a:lnSpc>
              <a:spcBef>
                <a:spcPts val="359"/>
              </a:spcBef>
              <a:buChar char="•"/>
              <a:tabLst>
                <a:tab pos="101806" algn="l"/>
              </a:tabLst>
            </a:pPr>
            <a:r>
              <a:rPr sz="900" spc="-29" dirty="0" err="1">
                <a:solidFill>
                  <a:srgbClr val="231F20"/>
                </a:solidFill>
                <a:latin typeface="LG스마트체 Light"/>
                <a:cs typeface="LG스마트체 Light"/>
              </a:rPr>
              <a:t>PerfecTwin에</a:t>
            </a:r>
            <a:r>
              <a:rPr sz="900" spc="-26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16" dirty="0">
                <a:solidFill>
                  <a:srgbClr val="231F20"/>
                </a:solidFill>
                <a:latin typeface="LG스마트체 Light"/>
                <a:cs typeface="LG스마트체 Light"/>
              </a:rPr>
              <a:t>의한</a:t>
            </a:r>
            <a:r>
              <a:rPr sz="900" spc="-13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19" dirty="0">
                <a:solidFill>
                  <a:srgbClr val="231F20"/>
                </a:solidFill>
                <a:latin typeface="LG스마트체 Light"/>
                <a:cs typeface="LG스마트체 Light"/>
              </a:rPr>
              <a:t>실거래</a:t>
            </a:r>
            <a:r>
              <a:rPr sz="900" spc="-16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19" dirty="0">
                <a:solidFill>
                  <a:srgbClr val="231F20"/>
                </a:solidFill>
                <a:latin typeface="LG스마트체 Light"/>
                <a:cs typeface="LG스마트체 Light"/>
              </a:rPr>
              <a:t>검증을</a:t>
            </a:r>
            <a:r>
              <a:rPr sz="900" spc="-16" dirty="0">
                <a:solidFill>
                  <a:srgbClr val="231F20"/>
                </a:solidFill>
                <a:latin typeface="LG스마트체 Light"/>
                <a:cs typeface="LG스마트체 Light"/>
              </a:rPr>
              <a:t> 통해</a:t>
            </a:r>
            <a:r>
              <a:rPr sz="900" spc="-13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2" dirty="0">
                <a:solidFill>
                  <a:srgbClr val="231F20"/>
                </a:solidFill>
                <a:latin typeface="LG스마트체 Light"/>
                <a:cs typeface="LG스마트체 Light"/>
              </a:rPr>
              <a:t>예외적인</a:t>
            </a:r>
            <a:r>
              <a:rPr sz="900" spc="-19" dirty="0">
                <a:solidFill>
                  <a:srgbClr val="231F20"/>
                </a:solidFill>
                <a:latin typeface="LG스마트체 Light"/>
                <a:cs typeface="LG스마트체 Light"/>
              </a:rPr>
              <a:t> 포맷,</a:t>
            </a:r>
            <a:r>
              <a:rPr sz="900" spc="-16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19" dirty="0">
                <a:solidFill>
                  <a:srgbClr val="231F20"/>
                </a:solidFill>
                <a:latin typeface="LG스마트체 Light"/>
                <a:cs typeface="LG스마트체 Light"/>
              </a:rPr>
              <a:t>다양한</a:t>
            </a:r>
            <a:r>
              <a:rPr sz="900" spc="-16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19" dirty="0">
                <a:solidFill>
                  <a:srgbClr val="231F20"/>
                </a:solidFill>
                <a:latin typeface="LG스마트체 Light"/>
                <a:cs typeface="LG스마트체 Light"/>
              </a:rPr>
              <a:t>유형의</a:t>
            </a:r>
            <a:r>
              <a:rPr sz="900" spc="-16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19" dirty="0">
                <a:solidFill>
                  <a:srgbClr val="231F20"/>
                </a:solidFill>
                <a:latin typeface="LG스마트체 Light"/>
                <a:cs typeface="LG스마트체 Light"/>
              </a:rPr>
              <a:t>데이터</a:t>
            </a:r>
            <a:r>
              <a:rPr sz="900" spc="-16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검증이 </a:t>
            </a:r>
            <a:r>
              <a:rPr sz="900" spc="-26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자동적으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로</a:t>
            </a:r>
            <a:r>
              <a:rPr sz="900" spc="-87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수행되었고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,</a:t>
            </a:r>
            <a:r>
              <a:rPr sz="900" spc="-87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기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존</a:t>
            </a:r>
            <a:r>
              <a:rPr sz="900" spc="-87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테스트에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서</a:t>
            </a:r>
            <a:r>
              <a:rPr sz="900" spc="-87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발견하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지</a:t>
            </a:r>
            <a:r>
              <a:rPr sz="900" spc="-87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못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한</a:t>
            </a:r>
            <a:r>
              <a:rPr sz="900" spc="-87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기능적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인</a:t>
            </a:r>
            <a:r>
              <a:rPr sz="900" spc="-87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결함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,</a:t>
            </a:r>
            <a:r>
              <a:rPr sz="900" spc="-87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성능적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인</a:t>
            </a:r>
            <a:r>
              <a:rPr sz="900" spc="-87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결함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을</a:t>
            </a:r>
            <a:r>
              <a:rPr sz="900" spc="-87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상당수  발견하였습니다.</a:t>
            </a:r>
            <a:endParaRPr sz="900" dirty="0">
              <a:latin typeface="LG스마트체 Light"/>
              <a:cs typeface="LG스마트체 Light"/>
            </a:endParaRPr>
          </a:p>
          <a:p>
            <a:pPr marL="89590" marR="3258" indent="-65563" algn="just">
              <a:lnSpc>
                <a:spcPct val="121200"/>
              </a:lnSpc>
              <a:spcBef>
                <a:spcPts val="385"/>
              </a:spcBef>
              <a:buChar char="•"/>
              <a:tabLst>
                <a:tab pos="75744" algn="l"/>
              </a:tabLst>
            </a:pPr>
            <a:r>
              <a:rPr sz="900" spc="-19" dirty="0">
                <a:solidFill>
                  <a:srgbClr val="231F20"/>
                </a:solidFill>
                <a:latin typeface="LG스마트체 Light"/>
                <a:cs typeface="LG스마트체 Light"/>
              </a:rPr>
              <a:t>결함을 신속히 </a:t>
            </a:r>
            <a:r>
              <a:rPr sz="900" spc="-26" dirty="0">
                <a:solidFill>
                  <a:srgbClr val="231F20"/>
                </a:solidFill>
                <a:latin typeface="LG스마트체 Light"/>
                <a:cs typeface="LG스마트체 Light"/>
              </a:rPr>
              <a:t>조치하도록 </a:t>
            </a:r>
            <a:r>
              <a:rPr sz="900" spc="-19" dirty="0">
                <a:solidFill>
                  <a:srgbClr val="231F20"/>
                </a:solidFill>
                <a:latin typeface="LG스마트체 Light"/>
                <a:cs typeface="LG스마트체 Light"/>
              </a:rPr>
              <a:t>하여, </a:t>
            </a:r>
            <a:r>
              <a:rPr sz="900" spc="-16" dirty="0">
                <a:solidFill>
                  <a:srgbClr val="231F20"/>
                </a:solidFill>
                <a:latin typeface="LG스마트체 Light"/>
                <a:cs typeface="LG스마트체 Light"/>
              </a:rPr>
              <a:t>1차 검증 </a:t>
            </a:r>
            <a:r>
              <a:rPr sz="900" spc="-19" dirty="0">
                <a:solidFill>
                  <a:srgbClr val="231F20"/>
                </a:solidFill>
                <a:latin typeface="LG스마트체 Light"/>
                <a:cs typeface="LG스마트체 Light"/>
              </a:rPr>
              <a:t>수행시 </a:t>
            </a:r>
            <a:r>
              <a:rPr sz="900" spc="-26" dirty="0">
                <a:solidFill>
                  <a:srgbClr val="231F20"/>
                </a:solidFill>
                <a:latin typeface="LG스마트체 Light"/>
                <a:cs typeface="LG스마트체 Light"/>
              </a:rPr>
              <a:t>93%였던 </a:t>
            </a:r>
            <a:r>
              <a:rPr sz="900" spc="-22" dirty="0">
                <a:solidFill>
                  <a:srgbClr val="231F20"/>
                </a:solidFill>
                <a:latin typeface="LG스마트체 Light"/>
                <a:cs typeface="LG스마트체 Light"/>
              </a:rPr>
              <a:t>성공률을 1개월여 </a:t>
            </a:r>
            <a:r>
              <a:rPr sz="900" spc="-16" dirty="0">
                <a:solidFill>
                  <a:srgbClr val="231F20"/>
                </a:solidFill>
                <a:latin typeface="LG스마트체 Light"/>
                <a:cs typeface="LG스마트체 Light"/>
              </a:rPr>
              <a:t>만에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100%에 </a:t>
            </a:r>
            <a:r>
              <a:rPr sz="900" spc="-189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가까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운</a:t>
            </a:r>
            <a:r>
              <a:rPr sz="900" spc="-5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성공율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을</a:t>
            </a:r>
            <a:r>
              <a:rPr sz="900" spc="-5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확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보</a:t>
            </a:r>
            <a:r>
              <a:rPr sz="900" spc="-5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후</a:t>
            </a:r>
            <a:r>
              <a:rPr sz="900" spc="-5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안정적으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로</a:t>
            </a:r>
            <a:r>
              <a:rPr sz="900" spc="-5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시스템</a:t>
            </a:r>
            <a:r>
              <a:rPr sz="900" dirty="0">
                <a:solidFill>
                  <a:srgbClr val="231F20"/>
                </a:solidFill>
                <a:latin typeface="LG스마트체 Light"/>
                <a:cs typeface="LG스마트체 Light"/>
              </a:rPr>
              <a:t>을</a:t>
            </a:r>
            <a:r>
              <a:rPr sz="900" spc="-5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9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오픈하였습니다.</a:t>
            </a:r>
            <a:endParaRPr sz="900" dirty="0">
              <a:latin typeface="LG스마트체 Light"/>
              <a:cs typeface="LG스마트체 Light"/>
            </a:endParaRPr>
          </a:p>
        </p:txBody>
      </p:sp>
      <p:sp>
        <p:nvSpPr>
          <p:cNvPr id="35" name="object 2">
            <a:extLst>
              <a:ext uri="{FF2B5EF4-FFF2-40B4-BE49-F238E27FC236}">
                <a16:creationId xmlns:a16="http://schemas.microsoft.com/office/drawing/2014/main" id="{96055769-4CCA-AF54-B208-FB780DA0FD1A}"/>
              </a:ext>
            </a:extLst>
          </p:cNvPr>
          <p:cNvSpPr txBox="1"/>
          <p:nvPr/>
        </p:nvSpPr>
        <p:spPr>
          <a:xfrm>
            <a:off x="6535512" y="1957930"/>
            <a:ext cx="383159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lang="en-US" altLang="ko-KR" sz="1400" b="1" spc="-135" dirty="0">
                <a:solidFill>
                  <a:srgbClr val="0D6AC2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SM (System Maintenance)</a:t>
            </a:r>
          </a:p>
        </p:txBody>
      </p:sp>
      <p:grpSp>
        <p:nvGrpSpPr>
          <p:cNvPr id="36" name="object 3">
            <a:extLst>
              <a:ext uri="{FF2B5EF4-FFF2-40B4-BE49-F238E27FC236}">
                <a16:creationId xmlns:a16="http://schemas.microsoft.com/office/drawing/2014/main" id="{D87B4EF9-DF4A-9579-5C31-D7D31B1BD712}"/>
              </a:ext>
            </a:extLst>
          </p:cNvPr>
          <p:cNvGrpSpPr/>
          <p:nvPr/>
        </p:nvGrpSpPr>
        <p:grpSpPr>
          <a:xfrm>
            <a:off x="6186913" y="1941106"/>
            <a:ext cx="306705" cy="306705"/>
            <a:chOff x="8801302" y="965277"/>
            <a:chExt cx="306705" cy="306705"/>
          </a:xfrm>
          <a:solidFill>
            <a:srgbClr val="0D6AC2"/>
          </a:solidFill>
        </p:grpSpPr>
        <p:sp>
          <p:nvSpPr>
            <p:cNvPr id="37" name="object 4">
              <a:extLst>
                <a:ext uri="{FF2B5EF4-FFF2-40B4-BE49-F238E27FC236}">
                  <a16:creationId xmlns:a16="http://schemas.microsoft.com/office/drawing/2014/main" id="{42A9E0B2-3E61-F76A-9056-DFEDEF04777A}"/>
                </a:ext>
              </a:extLst>
            </p:cNvPr>
            <p:cNvSpPr/>
            <p:nvPr/>
          </p:nvSpPr>
          <p:spPr>
            <a:xfrm>
              <a:off x="8801302" y="965277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5">
                  <a:moveTo>
                    <a:pt x="153288" y="0"/>
                  </a:moveTo>
                  <a:lnTo>
                    <a:pt x="104838" y="7814"/>
                  </a:lnTo>
                  <a:lnTo>
                    <a:pt x="62758" y="29576"/>
                  </a:lnTo>
                  <a:lnTo>
                    <a:pt x="29576" y="62758"/>
                  </a:lnTo>
                  <a:lnTo>
                    <a:pt x="7814" y="104838"/>
                  </a:lnTo>
                  <a:lnTo>
                    <a:pt x="0" y="153289"/>
                  </a:lnTo>
                  <a:lnTo>
                    <a:pt x="7814" y="201739"/>
                  </a:lnTo>
                  <a:lnTo>
                    <a:pt x="29576" y="243819"/>
                  </a:lnTo>
                  <a:lnTo>
                    <a:pt x="62758" y="277001"/>
                  </a:lnTo>
                  <a:lnTo>
                    <a:pt x="104838" y="298763"/>
                  </a:lnTo>
                  <a:lnTo>
                    <a:pt x="153288" y="306578"/>
                  </a:lnTo>
                  <a:lnTo>
                    <a:pt x="201739" y="298763"/>
                  </a:lnTo>
                  <a:lnTo>
                    <a:pt x="243819" y="277001"/>
                  </a:lnTo>
                  <a:lnTo>
                    <a:pt x="277001" y="243819"/>
                  </a:lnTo>
                  <a:lnTo>
                    <a:pt x="298763" y="201739"/>
                  </a:lnTo>
                  <a:lnTo>
                    <a:pt x="306577" y="153289"/>
                  </a:lnTo>
                  <a:lnTo>
                    <a:pt x="298763" y="104838"/>
                  </a:lnTo>
                  <a:lnTo>
                    <a:pt x="277001" y="62758"/>
                  </a:lnTo>
                  <a:lnTo>
                    <a:pt x="243819" y="29576"/>
                  </a:lnTo>
                  <a:lnTo>
                    <a:pt x="201739" y="7814"/>
                  </a:lnTo>
                  <a:lnTo>
                    <a:pt x="153288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5">
              <a:extLst>
                <a:ext uri="{FF2B5EF4-FFF2-40B4-BE49-F238E27FC236}">
                  <a16:creationId xmlns:a16="http://schemas.microsoft.com/office/drawing/2014/main" id="{04CC7CF3-C376-CC65-E7D0-3144495B896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1958" y="1034017"/>
              <a:ext cx="125512" cy="16885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</p:pic>
      </p:grpSp>
      <p:sp>
        <p:nvSpPr>
          <p:cNvPr id="40" name="object 2">
            <a:extLst>
              <a:ext uri="{FF2B5EF4-FFF2-40B4-BE49-F238E27FC236}">
                <a16:creationId xmlns:a16="http://schemas.microsoft.com/office/drawing/2014/main" id="{2E9FCEFA-FEB7-7174-AA12-FA5B95213696}"/>
              </a:ext>
            </a:extLst>
          </p:cNvPr>
          <p:cNvSpPr txBox="1"/>
          <p:nvPr/>
        </p:nvSpPr>
        <p:spPr>
          <a:xfrm>
            <a:off x="6556518" y="2216877"/>
            <a:ext cx="3831590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lang="en-US" altLang="ko-KR" sz="12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K</a:t>
            </a:r>
            <a:r>
              <a:rPr lang="ko-KR" altLang="en-US" sz="12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생명 상품 제안 값 검증 프로젝트</a:t>
            </a:r>
          </a:p>
        </p:txBody>
      </p:sp>
      <p:pic>
        <p:nvPicPr>
          <p:cNvPr id="48" name="object 10">
            <a:extLst>
              <a:ext uri="{FF2B5EF4-FFF2-40B4-BE49-F238E27FC236}">
                <a16:creationId xmlns:a16="http://schemas.microsoft.com/office/drawing/2014/main" id="{1E0E4176-5004-A5B0-4926-8630362ACBB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5360" y="2553639"/>
            <a:ext cx="176742" cy="151908"/>
          </a:xfrm>
          <a:prstGeom prst="rect">
            <a:avLst/>
          </a:prstGeom>
        </p:spPr>
      </p:pic>
      <p:pic>
        <p:nvPicPr>
          <p:cNvPr id="49" name="object 11">
            <a:extLst>
              <a:ext uri="{FF2B5EF4-FFF2-40B4-BE49-F238E27FC236}">
                <a16:creationId xmlns:a16="http://schemas.microsoft.com/office/drawing/2014/main" id="{046DEEF0-7557-F6CE-0036-5D43EA4FE01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45360" y="2777551"/>
            <a:ext cx="176742" cy="151908"/>
          </a:xfrm>
          <a:prstGeom prst="rect">
            <a:avLst/>
          </a:prstGeom>
        </p:spPr>
      </p:pic>
      <p:sp>
        <p:nvSpPr>
          <p:cNvPr id="50" name="object 26">
            <a:extLst>
              <a:ext uri="{FF2B5EF4-FFF2-40B4-BE49-F238E27FC236}">
                <a16:creationId xmlns:a16="http://schemas.microsoft.com/office/drawing/2014/main" id="{DDD7B26B-FB91-4B2F-DC76-3138467673B1}"/>
              </a:ext>
            </a:extLst>
          </p:cNvPr>
          <p:cNvSpPr txBox="1"/>
          <p:nvPr/>
        </p:nvSpPr>
        <p:spPr>
          <a:xfrm>
            <a:off x="6556518" y="2466810"/>
            <a:ext cx="4545741" cy="1054828"/>
          </a:xfrm>
          <a:prstGeom prst="rect">
            <a:avLst/>
          </a:prstGeom>
        </p:spPr>
        <p:txBody>
          <a:bodyPr vert="horz" wrap="square" lIns="0" tIns="43168" rIns="0" bIns="0" rtlCol="0">
            <a:spAutoFit/>
          </a:bodyPr>
          <a:lstStyle/>
          <a:p>
            <a:pPr marL="105879" marR="710201">
              <a:lnSpc>
                <a:spcPct val="141000"/>
              </a:lnSpc>
              <a:spcBef>
                <a:spcPts val="192"/>
              </a:spcBef>
            </a:pPr>
            <a:r>
              <a:rPr sz="900" b="1" spc="-35" dirty="0" err="1">
                <a:solidFill>
                  <a:srgbClr val="231F20"/>
                </a:solidFill>
                <a:latin typeface="LG스마트체 SemiBold"/>
                <a:cs typeface="LG스마트체 SemiBold"/>
              </a:rPr>
              <a:t>상품</a:t>
            </a:r>
            <a:r>
              <a:rPr lang="en-US" sz="9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900" b="1" spc="-35" dirty="0" err="1">
                <a:solidFill>
                  <a:srgbClr val="231F20"/>
                </a:solidFill>
                <a:latin typeface="LG스마트체 SemiBold"/>
                <a:cs typeface="LG스마트체 SemiBold"/>
              </a:rPr>
              <a:t>개정</a:t>
            </a:r>
            <a:r>
              <a:rPr lang="en-US" sz="9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9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시</a:t>
            </a:r>
            <a:r>
              <a:rPr sz="9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9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엑셀</a:t>
            </a:r>
            <a:r>
              <a:rPr sz="9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로</a:t>
            </a:r>
            <a:r>
              <a:rPr sz="9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9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작업</a:t>
            </a:r>
            <a:r>
              <a:rPr sz="9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한</a:t>
            </a:r>
            <a:r>
              <a:rPr sz="9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9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결과값</a:t>
            </a:r>
            <a:r>
              <a:rPr sz="9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을</a:t>
            </a:r>
            <a:r>
              <a:rPr sz="9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9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프로그</a:t>
            </a:r>
            <a:r>
              <a:rPr sz="9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램</a:t>
            </a:r>
            <a:r>
              <a:rPr sz="9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900" b="1" spc="-35" dirty="0" err="1">
                <a:solidFill>
                  <a:srgbClr val="231F20"/>
                </a:solidFill>
                <a:latin typeface="LG스마트체 SemiBold"/>
                <a:cs typeface="LG스마트체 SemiBold"/>
              </a:rPr>
              <a:t>계산값</a:t>
            </a:r>
            <a:r>
              <a:rPr sz="900" b="1" dirty="0" err="1">
                <a:solidFill>
                  <a:srgbClr val="231F20"/>
                </a:solidFill>
                <a:latin typeface="LG스마트체 SemiBold"/>
                <a:cs typeface="LG스마트체 SemiBold"/>
              </a:rPr>
              <a:t>과</a:t>
            </a:r>
            <a:r>
              <a:rPr sz="9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900" b="1" spc="-35" dirty="0" err="1">
                <a:solidFill>
                  <a:srgbClr val="231F20"/>
                </a:solidFill>
                <a:latin typeface="LG스마트체 SemiBold"/>
                <a:cs typeface="LG스마트체 SemiBold"/>
              </a:rPr>
              <a:t>비교</a:t>
            </a:r>
            <a:endParaRPr lang="en-US" sz="900" b="1" spc="-35" dirty="0">
              <a:solidFill>
                <a:srgbClr val="231F20"/>
              </a:solidFill>
              <a:latin typeface="LG스마트체 SemiBold"/>
              <a:cs typeface="LG스마트체 SemiBold"/>
            </a:endParaRPr>
          </a:p>
          <a:p>
            <a:pPr marL="105879" marR="710201">
              <a:lnSpc>
                <a:spcPct val="141000"/>
              </a:lnSpc>
              <a:spcBef>
                <a:spcPts val="192"/>
              </a:spcBef>
            </a:pPr>
            <a:r>
              <a:rPr sz="900" b="1" spc="-35" dirty="0" err="1">
                <a:solidFill>
                  <a:srgbClr val="231F20"/>
                </a:solidFill>
                <a:latin typeface="LG스마트체 SemiBold"/>
                <a:cs typeface="LG스마트체 SemiBold"/>
              </a:rPr>
              <a:t>프로그</a:t>
            </a:r>
            <a:r>
              <a:rPr sz="900" b="1" dirty="0" err="1">
                <a:solidFill>
                  <a:srgbClr val="231F20"/>
                </a:solidFill>
                <a:latin typeface="LG스마트체 SemiBold"/>
                <a:cs typeface="LG스마트체 SemiBold"/>
              </a:rPr>
              <a:t>램</a:t>
            </a:r>
            <a:r>
              <a:rPr sz="9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9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변경사</a:t>
            </a:r>
            <a:r>
              <a:rPr sz="9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항</a:t>
            </a:r>
            <a:r>
              <a:rPr sz="9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9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운영환</a:t>
            </a:r>
            <a:r>
              <a:rPr sz="9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경</a:t>
            </a:r>
            <a:r>
              <a:rPr sz="9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9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반</a:t>
            </a:r>
            <a:r>
              <a:rPr sz="9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영</a:t>
            </a:r>
            <a:r>
              <a:rPr sz="9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9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후</a:t>
            </a:r>
            <a:r>
              <a:rPr sz="9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9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테스</a:t>
            </a:r>
            <a:r>
              <a:rPr sz="9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트</a:t>
            </a:r>
            <a:r>
              <a:rPr sz="9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900" b="1" spc="-35" dirty="0" err="1">
                <a:solidFill>
                  <a:srgbClr val="231F20"/>
                </a:solidFill>
                <a:latin typeface="LG스마트체 SemiBold"/>
                <a:cs typeface="LG스마트체 SemiBold"/>
              </a:rPr>
              <a:t>환경에</a:t>
            </a:r>
            <a:r>
              <a:rPr sz="900" b="1" dirty="0" err="1">
                <a:solidFill>
                  <a:srgbClr val="231F20"/>
                </a:solidFill>
                <a:latin typeface="LG스마트체 SemiBold"/>
                <a:cs typeface="LG스마트체 SemiBold"/>
              </a:rPr>
              <a:t>서</a:t>
            </a:r>
            <a:r>
              <a:rPr sz="9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900" b="1" spc="-35" dirty="0" err="1">
                <a:solidFill>
                  <a:srgbClr val="231F20"/>
                </a:solidFill>
                <a:latin typeface="LG스마트체 SemiBold"/>
                <a:cs typeface="LG스마트체 SemiBold"/>
              </a:rPr>
              <a:t>검증</a:t>
            </a:r>
            <a:endParaRPr lang="en-US" sz="900" b="1" spc="-35" dirty="0">
              <a:solidFill>
                <a:srgbClr val="231F20"/>
              </a:solidFill>
              <a:latin typeface="LG스마트체 SemiBold"/>
              <a:cs typeface="LG스마트체 SemiBold"/>
            </a:endParaRPr>
          </a:p>
          <a:p>
            <a:pPr marL="105879" marR="710201">
              <a:lnSpc>
                <a:spcPct val="141000"/>
              </a:lnSpc>
              <a:spcBef>
                <a:spcPts val="192"/>
              </a:spcBef>
            </a:pPr>
            <a:r>
              <a:rPr sz="900" b="1" spc="-35" dirty="0" err="1">
                <a:solidFill>
                  <a:srgbClr val="231F20"/>
                </a:solidFill>
                <a:latin typeface="LG스마트체 SemiBold"/>
                <a:cs typeface="LG스마트체 SemiBold"/>
              </a:rPr>
              <a:t>회귀테스</a:t>
            </a:r>
            <a:r>
              <a:rPr sz="900" b="1" dirty="0" err="1">
                <a:solidFill>
                  <a:srgbClr val="231F20"/>
                </a:solidFill>
                <a:latin typeface="LG스마트체 SemiBold"/>
                <a:cs typeface="LG스마트체 SemiBold"/>
              </a:rPr>
              <a:t>트</a:t>
            </a:r>
            <a:r>
              <a:rPr sz="9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9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자</a:t>
            </a:r>
            <a:r>
              <a:rPr sz="9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동</a:t>
            </a:r>
            <a:r>
              <a:rPr sz="9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9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수행</a:t>
            </a:r>
            <a:endParaRPr sz="900" dirty="0">
              <a:latin typeface="LG스마트체 SemiBold"/>
              <a:cs typeface="LG스마트체 SemiBold"/>
            </a:endParaRPr>
          </a:p>
          <a:p>
            <a:pPr marL="89182" marR="3258" indent="-65156">
              <a:lnSpc>
                <a:spcPct val="121300"/>
              </a:lnSpc>
              <a:spcBef>
                <a:spcPts val="359"/>
              </a:spcBef>
              <a:buChar char="•"/>
              <a:tabLst>
                <a:tab pos="92847" algn="l"/>
              </a:tabLst>
            </a:pPr>
            <a:r>
              <a:rPr sz="800" spc="-29" dirty="0" err="1">
                <a:solidFill>
                  <a:srgbClr val="231F20"/>
                </a:solidFill>
                <a:latin typeface="LG스마트체 Light"/>
                <a:cs typeface="LG스마트체 Light"/>
              </a:rPr>
              <a:t>PerfecTwin을</a:t>
            </a:r>
            <a:r>
              <a:rPr sz="800" spc="-51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16" dirty="0">
                <a:solidFill>
                  <a:srgbClr val="231F20"/>
                </a:solidFill>
                <a:latin typeface="LG스마트체 Light"/>
                <a:cs typeface="LG스마트체 Light"/>
              </a:rPr>
              <a:t>통해</a:t>
            </a:r>
            <a:r>
              <a:rPr sz="800" spc="-51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19" dirty="0">
                <a:solidFill>
                  <a:srgbClr val="231F20"/>
                </a:solidFill>
                <a:latin typeface="LG스마트체 Light"/>
                <a:cs typeface="LG스마트체 Light"/>
              </a:rPr>
              <a:t>99%</a:t>
            </a:r>
            <a:r>
              <a:rPr sz="800" spc="-51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19" dirty="0">
                <a:solidFill>
                  <a:srgbClr val="231F20"/>
                </a:solidFill>
                <a:latin typeface="LG스마트체 Light"/>
                <a:cs typeface="LG스마트체 Light"/>
              </a:rPr>
              <a:t>이상의</a:t>
            </a:r>
            <a:r>
              <a:rPr sz="800" spc="-51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16" dirty="0">
                <a:solidFill>
                  <a:srgbClr val="231F20"/>
                </a:solidFill>
                <a:latin typeface="LG스마트체 Light"/>
                <a:cs typeface="LG스마트체 Light"/>
              </a:rPr>
              <a:t>검증</a:t>
            </a:r>
            <a:r>
              <a:rPr sz="800" spc="-51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26" dirty="0">
                <a:solidFill>
                  <a:srgbClr val="231F20"/>
                </a:solidFill>
                <a:latin typeface="LG스마트체 Light"/>
                <a:cs typeface="LG스마트체 Light"/>
              </a:rPr>
              <a:t>커버리지를</a:t>
            </a:r>
            <a:r>
              <a:rPr sz="800" spc="-51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22" dirty="0">
                <a:solidFill>
                  <a:srgbClr val="231F20"/>
                </a:solidFill>
                <a:latin typeface="LG스마트체 Light"/>
                <a:cs typeface="LG스마트체 Light"/>
              </a:rPr>
              <a:t>확보하고</a:t>
            </a:r>
            <a:r>
              <a:rPr sz="800" spc="-51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19" dirty="0">
                <a:solidFill>
                  <a:srgbClr val="231F20"/>
                </a:solidFill>
                <a:latin typeface="LG스마트체 Light"/>
                <a:cs typeface="LG스마트체 Light"/>
              </a:rPr>
              <a:t>있고,</a:t>
            </a:r>
            <a:r>
              <a:rPr sz="800" spc="-51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19" dirty="0">
                <a:solidFill>
                  <a:srgbClr val="231F20"/>
                </a:solidFill>
                <a:latin typeface="LG스마트체 Light"/>
                <a:cs typeface="LG스마트체 Light"/>
              </a:rPr>
              <a:t>사람이</a:t>
            </a:r>
            <a:r>
              <a:rPr sz="800" spc="-51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26" dirty="0">
                <a:solidFill>
                  <a:srgbClr val="231F20"/>
                </a:solidFill>
                <a:latin typeface="LG스마트체 Light"/>
                <a:cs typeface="LG스마트체 Light"/>
              </a:rPr>
              <a:t>수작업으로</a:t>
            </a:r>
            <a:r>
              <a:rPr sz="800" spc="-51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진행하던 </a:t>
            </a:r>
            <a:r>
              <a:rPr sz="800" spc="-189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검</a:t>
            </a:r>
            <a:r>
              <a:rPr sz="800" dirty="0">
                <a:solidFill>
                  <a:srgbClr val="231F20"/>
                </a:solidFill>
                <a:latin typeface="LG스마트체 Light"/>
                <a:cs typeface="LG스마트체 Light"/>
              </a:rPr>
              <a:t>증</a:t>
            </a:r>
            <a:r>
              <a:rPr sz="800" spc="-5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시간</a:t>
            </a:r>
            <a:r>
              <a:rPr sz="800" dirty="0">
                <a:solidFill>
                  <a:srgbClr val="231F20"/>
                </a:solidFill>
                <a:latin typeface="LG스마트체 Light"/>
                <a:cs typeface="LG스마트체 Light"/>
              </a:rPr>
              <a:t>과</a:t>
            </a:r>
            <a:r>
              <a:rPr sz="800" spc="-5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비용</a:t>
            </a:r>
            <a:r>
              <a:rPr sz="800" dirty="0">
                <a:solidFill>
                  <a:srgbClr val="231F20"/>
                </a:solidFill>
                <a:latin typeface="LG스마트체 Light"/>
                <a:cs typeface="LG스마트체 Light"/>
              </a:rPr>
              <a:t>을</a:t>
            </a:r>
            <a:r>
              <a:rPr sz="800" spc="-5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절감하</a:t>
            </a:r>
            <a:r>
              <a:rPr sz="800" dirty="0">
                <a:solidFill>
                  <a:srgbClr val="231F20"/>
                </a:solidFill>
                <a:latin typeface="LG스마트체 Light"/>
                <a:cs typeface="LG스마트체 Light"/>
              </a:rPr>
              <a:t>고</a:t>
            </a:r>
            <a:r>
              <a:rPr sz="800" spc="-5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있</a:t>
            </a:r>
            <a:r>
              <a:rPr sz="800" dirty="0">
                <a:solidFill>
                  <a:srgbClr val="231F20"/>
                </a:solidFill>
                <a:latin typeface="LG스마트체 Light"/>
                <a:cs typeface="LG스마트체 Light"/>
              </a:rPr>
              <a:t>을</a:t>
            </a:r>
            <a:r>
              <a:rPr sz="800" spc="-5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뿐</a:t>
            </a:r>
            <a:r>
              <a:rPr sz="800" dirty="0">
                <a:solidFill>
                  <a:srgbClr val="231F20"/>
                </a:solidFill>
                <a:latin typeface="LG스마트체 Light"/>
                <a:cs typeface="LG스마트체 Light"/>
              </a:rPr>
              <a:t>만</a:t>
            </a:r>
            <a:r>
              <a:rPr sz="800" spc="-5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아니</a:t>
            </a:r>
            <a:r>
              <a:rPr sz="800" dirty="0">
                <a:solidFill>
                  <a:srgbClr val="231F20"/>
                </a:solidFill>
                <a:latin typeface="LG스마트체 Light"/>
                <a:cs typeface="LG스마트체 Light"/>
              </a:rPr>
              <a:t>라</a:t>
            </a:r>
            <a:r>
              <a:rPr sz="800" spc="-5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검증</a:t>
            </a:r>
            <a:r>
              <a:rPr sz="800" dirty="0">
                <a:solidFill>
                  <a:srgbClr val="231F20"/>
                </a:solidFill>
                <a:latin typeface="LG스마트체 Light"/>
                <a:cs typeface="LG스마트체 Light"/>
              </a:rPr>
              <a:t>의</a:t>
            </a:r>
            <a:r>
              <a:rPr sz="800" spc="-5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정확성</a:t>
            </a:r>
            <a:r>
              <a:rPr sz="800" dirty="0">
                <a:solidFill>
                  <a:srgbClr val="231F20"/>
                </a:solidFill>
                <a:latin typeface="LG스마트체 Light"/>
                <a:cs typeface="LG스마트체 Light"/>
              </a:rPr>
              <a:t>에</a:t>
            </a:r>
            <a:r>
              <a:rPr sz="800" spc="-5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만족하</a:t>
            </a:r>
            <a:r>
              <a:rPr sz="800" dirty="0">
                <a:solidFill>
                  <a:srgbClr val="231F20"/>
                </a:solidFill>
                <a:latin typeface="LG스마트체 Light"/>
                <a:cs typeface="LG스마트체 Light"/>
              </a:rPr>
              <a:t>고</a:t>
            </a:r>
            <a:r>
              <a:rPr sz="800" spc="-5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있습니다.</a:t>
            </a:r>
            <a:endParaRPr sz="800" dirty="0">
              <a:latin typeface="LG스마트체 Light"/>
              <a:cs typeface="LG스마트체 Light"/>
            </a:endParaRPr>
          </a:p>
        </p:txBody>
      </p:sp>
      <p:pic>
        <p:nvPicPr>
          <p:cNvPr id="51" name="object 11">
            <a:extLst>
              <a:ext uri="{FF2B5EF4-FFF2-40B4-BE49-F238E27FC236}">
                <a16:creationId xmlns:a16="http://schemas.microsoft.com/office/drawing/2014/main" id="{6654F4C1-9739-B208-A768-F955DF665D1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45360" y="3001462"/>
            <a:ext cx="176742" cy="151908"/>
          </a:xfrm>
          <a:prstGeom prst="rect">
            <a:avLst/>
          </a:prstGeom>
        </p:spPr>
      </p:pic>
      <p:sp>
        <p:nvSpPr>
          <p:cNvPr id="52" name="object 2">
            <a:extLst>
              <a:ext uri="{FF2B5EF4-FFF2-40B4-BE49-F238E27FC236}">
                <a16:creationId xmlns:a16="http://schemas.microsoft.com/office/drawing/2014/main" id="{56E1ACD9-4362-E7E4-C290-8799A0C54A82}"/>
              </a:ext>
            </a:extLst>
          </p:cNvPr>
          <p:cNvSpPr txBox="1"/>
          <p:nvPr/>
        </p:nvSpPr>
        <p:spPr>
          <a:xfrm>
            <a:off x="6558623" y="3628110"/>
            <a:ext cx="383159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lang="ko-KR" altLang="en-US" sz="1400" b="1" spc="-135" dirty="0">
                <a:solidFill>
                  <a:srgbClr val="0D6AC2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클라우드 전환</a:t>
            </a:r>
          </a:p>
        </p:txBody>
      </p:sp>
      <p:grpSp>
        <p:nvGrpSpPr>
          <p:cNvPr id="53" name="object 3">
            <a:extLst>
              <a:ext uri="{FF2B5EF4-FFF2-40B4-BE49-F238E27FC236}">
                <a16:creationId xmlns:a16="http://schemas.microsoft.com/office/drawing/2014/main" id="{2CE9341C-ED44-0C45-507C-A4C078FBC8D4}"/>
              </a:ext>
            </a:extLst>
          </p:cNvPr>
          <p:cNvGrpSpPr/>
          <p:nvPr/>
        </p:nvGrpSpPr>
        <p:grpSpPr>
          <a:xfrm>
            <a:off x="6210024" y="3611286"/>
            <a:ext cx="306705" cy="306705"/>
            <a:chOff x="8801302" y="965277"/>
            <a:chExt cx="306705" cy="306705"/>
          </a:xfrm>
          <a:solidFill>
            <a:srgbClr val="0D6AC2"/>
          </a:solidFill>
        </p:grpSpPr>
        <p:sp>
          <p:nvSpPr>
            <p:cNvPr id="54" name="object 4">
              <a:extLst>
                <a:ext uri="{FF2B5EF4-FFF2-40B4-BE49-F238E27FC236}">
                  <a16:creationId xmlns:a16="http://schemas.microsoft.com/office/drawing/2014/main" id="{4F1CF28F-F4F4-2E5F-0DA1-88055DC7ED7A}"/>
                </a:ext>
              </a:extLst>
            </p:cNvPr>
            <p:cNvSpPr/>
            <p:nvPr/>
          </p:nvSpPr>
          <p:spPr>
            <a:xfrm>
              <a:off x="8801302" y="965277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5">
                  <a:moveTo>
                    <a:pt x="153288" y="0"/>
                  </a:moveTo>
                  <a:lnTo>
                    <a:pt x="104838" y="7814"/>
                  </a:lnTo>
                  <a:lnTo>
                    <a:pt x="62758" y="29576"/>
                  </a:lnTo>
                  <a:lnTo>
                    <a:pt x="29576" y="62758"/>
                  </a:lnTo>
                  <a:lnTo>
                    <a:pt x="7814" y="104838"/>
                  </a:lnTo>
                  <a:lnTo>
                    <a:pt x="0" y="153289"/>
                  </a:lnTo>
                  <a:lnTo>
                    <a:pt x="7814" y="201739"/>
                  </a:lnTo>
                  <a:lnTo>
                    <a:pt x="29576" y="243819"/>
                  </a:lnTo>
                  <a:lnTo>
                    <a:pt x="62758" y="277001"/>
                  </a:lnTo>
                  <a:lnTo>
                    <a:pt x="104838" y="298763"/>
                  </a:lnTo>
                  <a:lnTo>
                    <a:pt x="153288" y="306578"/>
                  </a:lnTo>
                  <a:lnTo>
                    <a:pt x="201739" y="298763"/>
                  </a:lnTo>
                  <a:lnTo>
                    <a:pt x="243819" y="277001"/>
                  </a:lnTo>
                  <a:lnTo>
                    <a:pt x="277001" y="243819"/>
                  </a:lnTo>
                  <a:lnTo>
                    <a:pt x="298763" y="201739"/>
                  </a:lnTo>
                  <a:lnTo>
                    <a:pt x="306577" y="153289"/>
                  </a:lnTo>
                  <a:lnTo>
                    <a:pt x="298763" y="104838"/>
                  </a:lnTo>
                  <a:lnTo>
                    <a:pt x="277001" y="62758"/>
                  </a:lnTo>
                  <a:lnTo>
                    <a:pt x="243819" y="29576"/>
                  </a:lnTo>
                  <a:lnTo>
                    <a:pt x="201739" y="7814"/>
                  </a:lnTo>
                  <a:lnTo>
                    <a:pt x="153288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">
              <a:extLst>
                <a:ext uri="{FF2B5EF4-FFF2-40B4-BE49-F238E27FC236}">
                  <a16:creationId xmlns:a16="http://schemas.microsoft.com/office/drawing/2014/main" id="{7D8B4E1E-BE1A-3693-E5C4-937A8B75F8C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1958" y="1034017"/>
              <a:ext cx="125512" cy="16885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</p:pic>
      </p:grpSp>
      <p:sp>
        <p:nvSpPr>
          <p:cNvPr id="63" name="object 2">
            <a:extLst>
              <a:ext uri="{FF2B5EF4-FFF2-40B4-BE49-F238E27FC236}">
                <a16:creationId xmlns:a16="http://schemas.microsoft.com/office/drawing/2014/main" id="{393073F1-0542-B4B6-354D-B61B01D63F41}"/>
              </a:ext>
            </a:extLst>
          </p:cNvPr>
          <p:cNvSpPr txBox="1"/>
          <p:nvPr/>
        </p:nvSpPr>
        <p:spPr>
          <a:xfrm>
            <a:off x="6579629" y="3887057"/>
            <a:ext cx="3831590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lang="en-US" altLang="ko-KR" sz="12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S&amp;I </a:t>
            </a:r>
            <a:r>
              <a:rPr lang="ko-KR" altLang="en-US" sz="12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클라우드 전환 프로젝트</a:t>
            </a:r>
          </a:p>
        </p:txBody>
      </p:sp>
      <p:pic>
        <p:nvPicPr>
          <p:cNvPr id="64" name="object 10">
            <a:extLst>
              <a:ext uri="{FF2B5EF4-FFF2-40B4-BE49-F238E27FC236}">
                <a16:creationId xmlns:a16="http://schemas.microsoft.com/office/drawing/2014/main" id="{571C3380-0457-80F9-A719-B839BBC62CE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5360" y="4201771"/>
            <a:ext cx="176742" cy="151908"/>
          </a:xfrm>
          <a:prstGeom prst="rect">
            <a:avLst/>
          </a:prstGeom>
        </p:spPr>
      </p:pic>
      <p:pic>
        <p:nvPicPr>
          <p:cNvPr id="65" name="object 11">
            <a:extLst>
              <a:ext uri="{FF2B5EF4-FFF2-40B4-BE49-F238E27FC236}">
                <a16:creationId xmlns:a16="http://schemas.microsoft.com/office/drawing/2014/main" id="{3D068830-888B-92FA-98FF-B11E0EB0620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45360" y="4506963"/>
            <a:ext cx="176742" cy="151908"/>
          </a:xfrm>
          <a:prstGeom prst="rect">
            <a:avLst/>
          </a:prstGeom>
        </p:spPr>
      </p:pic>
      <p:sp>
        <p:nvSpPr>
          <p:cNvPr id="68" name="object 27">
            <a:extLst>
              <a:ext uri="{FF2B5EF4-FFF2-40B4-BE49-F238E27FC236}">
                <a16:creationId xmlns:a16="http://schemas.microsoft.com/office/drawing/2014/main" id="{FE1ABB8C-E0B7-C14B-5DD9-A3A151B63E56}"/>
              </a:ext>
            </a:extLst>
          </p:cNvPr>
          <p:cNvSpPr txBox="1"/>
          <p:nvPr/>
        </p:nvSpPr>
        <p:spPr>
          <a:xfrm>
            <a:off x="6556518" y="4127476"/>
            <a:ext cx="4498775" cy="998210"/>
          </a:xfrm>
          <a:prstGeom prst="rect">
            <a:avLst/>
          </a:prstGeom>
        </p:spPr>
        <p:txBody>
          <a:bodyPr vert="horz" wrap="square" lIns="0" tIns="43168" rIns="0" bIns="0" rtlCol="0">
            <a:spAutoFit/>
          </a:bodyPr>
          <a:lstStyle/>
          <a:p>
            <a:pPr marL="105879" marR="845400">
              <a:lnSpc>
                <a:spcPct val="141000"/>
              </a:lnSpc>
              <a:spcBef>
                <a:spcPts val="192"/>
              </a:spcBef>
            </a:pPr>
            <a:r>
              <a:rPr sz="9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Publi</a:t>
            </a:r>
            <a:r>
              <a:rPr sz="9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c</a:t>
            </a:r>
            <a:r>
              <a:rPr sz="9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9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클라우드(AWS</a:t>
            </a:r>
            <a:r>
              <a:rPr sz="9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)</a:t>
            </a:r>
            <a:r>
              <a:rPr sz="9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9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전</a:t>
            </a:r>
            <a:r>
              <a:rPr sz="9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환</a:t>
            </a:r>
            <a:r>
              <a:rPr sz="9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9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후</a:t>
            </a:r>
            <a:r>
              <a:rPr sz="9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의</a:t>
            </a:r>
            <a:r>
              <a:rPr sz="9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9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기</a:t>
            </a:r>
            <a:r>
              <a:rPr sz="9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능</a:t>
            </a:r>
            <a:r>
              <a:rPr sz="9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9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및</a:t>
            </a:r>
            <a:r>
              <a:rPr sz="9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9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성</a:t>
            </a:r>
            <a:r>
              <a:rPr sz="9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능</a:t>
            </a:r>
            <a:r>
              <a:rPr sz="9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900" b="1" spc="-35" dirty="0" err="1">
                <a:solidFill>
                  <a:srgbClr val="231F20"/>
                </a:solidFill>
                <a:latin typeface="LG스마트체 SemiBold"/>
                <a:cs typeface="LG스마트체 SemiBold"/>
              </a:rPr>
              <a:t>검증</a:t>
            </a:r>
            <a:r>
              <a:rPr sz="9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endParaRPr lang="en-US" sz="900" b="1" spc="-35" dirty="0">
              <a:solidFill>
                <a:srgbClr val="231F20"/>
              </a:solidFill>
              <a:latin typeface="LG스마트체 SemiBold"/>
              <a:cs typeface="LG스마트체 SemiBold"/>
            </a:endParaRPr>
          </a:p>
          <a:p>
            <a:pPr marL="105879" marR="845400">
              <a:lnSpc>
                <a:spcPct val="141000"/>
              </a:lnSpc>
              <a:spcBef>
                <a:spcPts val="192"/>
              </a:spcBef>
            </a:pPr>
            <a:r>
              <a:rPr sz="9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4백</a:t>
            </a:r>
            <a:r>
              <a:rPr sz="9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만</a:t>
            </a:r>
            <a:r>
              <a:rPr sz="9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9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건</a:t>
            </a:r>
            <a:r>
              <a:rPr sz="9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9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이상</a:t>
            </a:r>
            <a:r>
              <a:rPr sz="9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의</a:t>
            </a:r>
            <a:r>
              <a:rPr sz="9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9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실거</a:t>
            </a:r>
            <a:r>
              <a:rPr sz="9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래</a:t>
            </a:r>
            <a:r>
              <a:rPr sz="9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9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검증</a:t>
            </a:r>
            <a:r>
              <a:rPr sz="9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을</a:t>
            </a:r>
            <a:r>
              <a:rPr sz="9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900" b="1" spc="-35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통</a:t>
            </a:r>
            <a:r>
              <a:rPr sz="9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한</a:t>
            </a:r>
            <a:r>
              <a:rPr sz="9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900" b="1" spc="-35" dirty="0" err="1">
                <a:solidFill>
                  <a:srgbClr val="231F20"/>
                </a:solidFill>
                <a:latin typeface="LG스마트체 SemiBold"/>
                <a:cs typeface="LG스마트체 SemiBold"/>
              </a:rPr>
              <a:t>결</a:t>
            </a:r>
            <a:r>
              <a:rPr sz="900" b="1" dirty="0" err="1">
                <a:solidFill>
                  <a:srgbClr val="231F20"/>
                </a:solidFill>
                <a:latin typeface="LG스마트체 SemiBold"/>
                <a:cs typeface="LG스마트체 SemiBold"/>
              </a:rPr>
              <a:t>함</a:t>
            </a:r>
            <a:r>
              <a:rPr sz="9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sz="900" b="1" spc="-35" dirty="0" err="1">
                <a:solidFill>
                  <a:srgbClr val="231F20"/>
                </a:solidFill>
                <a:latin typeface="LG스마트체 SemiBold"/>
                <a:cs typeface="LG스마트체 SemiBold"/>
              </a:rPr>
              <a:t>제</a:t>
            </a:r>
            <a:r>
              <a:rPr sz="900" b="1" dirty="0" err="1">
                <a:solidFill>
                  <a:srgbClr val="231F20"/>
                </a:solidFill>
                <a:latin typeface="LG스마트체 SemiBold"/>
                <a:cs typeface="LG스마트체 SemiBold"/>
              </a:rPr>
              <a:t>거</a:t>
            </a:r>
            <a:r>
              <a:rPr lang="en-US" sz="900" b="1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 </a:t>
            </a:r>
            <a:r>
              <a:rPr lang="ko-KR" altLang="en-US" sz="900" b="1" spc="-67" dirty="0">
                <a:solidFill>
                  <a:srgbClr val="231F20"/>
                </a:solidFill>
                <a:latin typeface="LG스마트체 SemiBold"/>
                <a:cs typeface="LG스마트체 SemiBold"/>
              </a:rPr>
              <a:t>최</a:t>
            </a:r>
            <a:r>
              <a:rPr sz="900" b="1" spc="-35" dirty="0" err="1">
                <a:solidFill>
                  <a:srgbClr val="231F20"/>
                </a:solidFill>
                <a:latin typeface="LG스마트체 SemiBold"/>
                <a:cs typeface="LG스마트체 SemiBold"/>
              </a:rPr>
              <a:t>적화</a:t>
            </a:r>
            <a:endParaRPr sz="900" dirty="0">
              <a:latin typeface="LG스마트체 SemiBold"/>
              <a:cs typeface="LG스마트체 SemiBold"/>
            </a:endParaRPr>
          </a:p>
          <a:p>
            <a:pPr marL="89182" marR="3258" indent="-65156" algn="just">
              <a:lnSpc>
                <a:spcPct val="121300"/>
              </a:lnSpc>
              <a:spcBef>
                <a:spcPts val="359"/>
              </a:spcBef>
              <a:buChar char="•"/>
              <a:tabLst>
                <a:tab pos="78595" algn="l"/>
              </a:tabLst>
            </a:pPr>
            <a:r>
              <a:rPr sz="800" spc="-19" dirty="0" err="1">
                <a:solidFill>
                  <a:srgbClr val="231F20"/>
                </a:solidFill>
                <a:latin typeface="LG스마트체 Light"/>
                <a:cs typeface="LG스마트체 Light"/>
              </a:rPr>
              <a:t>무조건</a:t>
            </a:r>
            <a:r>
              <a:rPr sz="800" spc="-19" dirty="0">
                <a:solidFill>
                  <a:srgbClr val="231F20"/>
                </a:solidFill>
                <a:latin typeface="LG스마트체 Light"/>
                <a:cs typeface="LG스마트체 Light"/>
              </a:rPr>
              <a:t> 인프라 사양을 </a:t>
            </a:r>
            <a:r>
              <a:rPr sz="8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높이지 </a:t>
            </a:r>
            <a:r>
              <a:rPr sz="800" spc="-26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16" dirty="0">
                <a:solidFill>
                  <a:srgbClr val="231F20"/>
                </a:solidFill>
                <a:latin typeface="LG스마트체 Light"/>
                <a:cs typeface="LG스마트체 Light"/>
              </a:rPr>
              <a:t>않고 </a:t>
            </a:r>
            <a:r>
              <a:rPr sz="800" spc="-19" dirty="0">
                <a:solidFill>
                  <a:srgbClr val="231F20"/>
                </a:solidFill>
                <a:latin typeface="LG스마트체 Light"/>
                <a:cs typeface="LG스마트체 Light"/>
              </a:rPr>
              <a:t>사양을 </a:t>
            </a:r>
            <a:r>
              <a:rPr sz="800" spc="-16" dirty="0">
                <a:solidFill>
                  <a:srgbClr val="231F20"/>
                </a:solidFill>
                <a:latin typeface="LG스마트체 Light"/>
                <a:cs typeface="LG스마트체 Light"/>
              </a:rPr>
              <a:t>점차 </a:t>
            </a:r>
            <a:r>
              <a:rPr sz="800" spc="-16" dirty="0" err="1">
                <a:solidFill>
                  <a:srgbClr val="231F20"/>
                </a:solidFill>
                <a:latin typeface="LG스마트체 Light"/>
                <a:cs typeface="LG스마트체 Light"/>
              </a:rPr>
              <a:t>변경</a:t>
            </a:r>
            <a:r>
              <a:rPr sz="800" spc="-16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16" dirty="0" err="1">
                <a:solidFill>
                  <a:srgbClr val="231F20"/>
                </a:solidFill>
                <a:latin typeface="LG스마트체 Light"/>
                <a:cs typeface="LG스마트체 Light"/>
              </a:rPr>
              <a:t>또는</a:t>
            </a:r>
            <a:r>
              <a:rPr sz="800" spc="-16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22" dirty="0">
                <a:solidFill>
                  <a:srgbClr val="231F20"/>
                </a:solidFill>
                <a:latin typeface="LG스마트체 Light"/>
                <a:cs typeface="LG스마트체 Light"/>
              </a:rPr>
              <a:t>증가시켜 </a:t>
            </a:r>
            <a:r>
              <a:rPr sz="800" spc="-19" dirty="0">
                <a:solidFill>
                  <a:srgbClr val="231F20"/>
                </a:solidFill>
                <a:latin typeface="LG스마트체 Light"/>
                <a:cs typeface="LG스마트체 Light"/>
              </a:rPr>
              <a:t>최적의 조건이 </a:t>
            </a:r>
            <a:r>
              <a:rPr sz="800" spc="-16" dirty="0">
                <a:solidFill>
                  <a:srgbClr val="231F20"/>
                </a:solidFill>
                <a:latin typeface="LG스마트체 Light"/>
                <a:cs typeface="LG스마트체 Light"/>
              </a:rPr>
              <a:t>되는 </a:t>
            </a:r>
            <a:r>
              <a:rPr sz="800" spc="-19" dirty="0">
                <a:solidFill>
                  <a:srgbClr val="231F20"/>
                </a:solidFill>
                <a:latin typeface="LG스마트체 Light"/>
                <a:cs typeface="LG스마트체 Light"/>
              </a:rPr>
              <a:t>지점을 판단할 </a:t>
            </a:r>
            <a:r>
              <a:rPr sz="800" dirty="0">
                <a:solidFill>
                  <a:srgbClr val="231F20"/>
                </a:solidFill>
                <a:latin typeface="LG스마트체 Light"/>
                <a:cs typeface="LG스마트체 Light"/>
              </a:rPr>
              <a:t>수 </a:t>
            </a:r>
            <a:r>
              <a:rPr sz="800" spc="-19" dirty="0">
                <a:solidFill>
                  <a:srgbClr val="231F20"/>
                </a:solidFill>
                <a:latin typeface="LG스마트체 Light"/>
                <a:cs typeface="LG스마트체 Light"/>
              </a:rPr>
              <a:t>있도록 </a:t>
            </a:r>
            <a:r>
              <a:rPr sz="8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근거를 </a:t>
            </a:r>
            <a:r>
              <a:rPr sz="800" spc="-26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제공합니다.</a:t>
            </a:r>
            <a:endParaRPr sz="800" dirty="0">
              <a:latin typeface="LG스마트체 Light"/>
              <a:cs typeface="LG스마트체 Light"/>
            </a:endParaRPr>
          </a:p>
          <a:p>
            <a:pPr marL="89182" marR="3258" indent="-65156" algn="just">
              <a:lnSpc>
                <a:spcPct val="121300"/>
              </a:lnSpc>
              <a:spcBef>
                <a:spcPts val="385"/>
              </a:spcBef>
              <a:buChar char="•"/>
              <a:tabLst>
                <a:tab pos="82667" algn="l"/>
              </a:tabLst>
            </a:pPr>
            <a:r>
              <a:rPr sz="800" spc="-19" dirty="0" err="1">
                <a:solidFill>
                  <a:srgbClr val="231F2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사양을</a:t>
            </a:r>
            <a:r>
              <a:rPr sz="800" spc="-19" dirty="0">
                <a:solidFill>
                  <a:srgbClr val="231F2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높이는 </a:t>
            </a:r>
            <a:r>
              <a:rPr sz="800" spc="-16" dirty="0" err="1">
                <a:solidFill>
                  <a:srgbClr val="231F2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경우</a:t>
            </a:r>
            <a:r>
              <a:rPr sz="800" spc="-16" dirty="0">
                <a:solidFill>
                  <a:srgbClr val="231F2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sz="800" spc="-26" dirty="0" err="1">
                <a:solidFill>
                  <a:srgbClr val="231F2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성능</a:t>
            </a:r>
            <a:r>
              <a:rPr lang="ko-KR" altLang="en-US" sz="800" spc="-26" dirty="0">
                <a:solidFill>
                  <a:srgbClr val="231F2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면에서</a:t>
            </a:r>
            <a:r>
              <a:rPr sz="800" spc="-26" dirty="0">
                <a:solidFill>
                  <a:srgbClr val="231F2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sz="800" spc="-19" dirty="0" err="1">
                <a:solidFill>
                  <a:srgbClr val="231F2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유리</a:t>
            </a:r>
            <a:r>
              <a:rPr lang="ko-KR" altLang="en-US" sz="800" spc="-19" dirty="0">
                <a:solidFill>
                  <a:srgbClr val="231F2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하</a:t>
            </a:r>
            <a:r>
              <a:rPr sz="800" spc="-26" dirty="0" err="1">
                <a:solidFill>
                  <a:srgbClr val="231F2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지만</a:t>
            </a:r>
            <a:r>
              <a:rPr sz="800" spc="-26" dirty="0">
                <a:solidFill>
                  <a:srgbClr val="231F2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, </a:t>
            </a:r>
            <a:r>
              <a:rPr sz="800" spc="-29" dirty="0" err="1">
                <a:solidFill>
                  <a:srgbClr val="231F2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비용이</a:t>
            </a:r>
            <a:r>
              <a:rPr sz="800" spc="-29" dirty="0">
                <a:solidFill>
                  <a:srgbClr val="231F2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sz="800" spc="-26" dirty="0">
                <a:solidFill>
                  <a:srgbClr val="231F2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sz="800" spc="-29" dirty="0">
                <a:solidFill>
                  <a:srgbClr val="231F2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증가하므</a:t>
            </a:r>
            <a:r>
              <a:rPr sz="800" dirty="0">
                <a:solidFill>
                  <a:srgbClr val="231F2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로</a:t>
            </a:r>
            <a:r>
              <a:rPr sz="800" spc="-58" dirty="0">
                <a:solidFill>
                  <a:srgbClr val="231F2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sz="800" spc="-29" dirty="0">
                <a:solidFill>
                  <a:srgbClr val="231F2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최적</a:t>
            </a:r>
            <a:r>
              <a:rPr sz="800" dirty="0">
                <a:solidFill>
                  <a:srgbClr val="231F2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의</a:t>
            </a:r>
            <a:r>
              <a:rPr sz="800" spc="-58" dirty="0">
                <a:solidFill>
                  <a:srgbClr val="231F2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sz="800" spc="-29" dirty="0" err="1">
                <a:solidFill>
                  <a:srgbClr val="231F2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수준</a:t>
            </a:r>
            <a:r>
              <a:rPr sz="800" dirty="0" err="1">
                <a:solidFill>
                  <a:srgbClr val="231F2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을</a:t>
            </a:r>
            <a:r>
              <a:rPr sz="800" spc="-58" dirty="0">
                <a:solidFill>
                  <a:srgbClr val="231F2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sz="800" spc="-29" dirty="0" err="1">
                <a:solidFill>
                  <a:srgbClr val="231F2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확인</a:t>
            </a:r>
            <a:r>
              <a:rPr lang="ko-KR" altLang="en-US" sz="800" spc="-29" dirty="0">
                <a:solidFill>
                  <a:srgbClr val="231F2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하는</a:t>
            </a:r>
            <a:r>
              <a:rPr lang="ko-KR" altLang="en-US" sz="800" spc="-58" dirty="0">
                <a:solidFill>
                  <a:srgbClr val="231F2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sz="800" spc="-29" dirty="0" err="1">
                <a:solidFill>
                  <a:srgbClr val="231F2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것</a:t>
            </a:r>
            <a:r>
              <a:rPr sz="800" dirty="0" err="1">
                <a:solidFill>
                  <a:srgbClr val="231F2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이</a:t>
            </a:r>
            <a:r>
              <a:rPr sz="800" spc="-58" dirty="0">
                <a:solidFill>
                  <a:srgbClr val="231F2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sz="800" spc="-29" dirty="0">
                <a:solidFill>
                  <a:srgbClr val="231F2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효율적입니다.</a:t>
            </a:r>
            <a:endParaRPr sz="8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69" name="object 2">
            <a:extLst>
              <a:ext uri="{FF2B5EF4-FFF2-40B4-BE49-F238E27FC236}">
                <a16:creationId xmlns:a16="http://schemas.microsoft.com/office/drawing/2014/main" id="{F7E8338D-8B75-17BD-3E03-99EE1E1BF0A8}"/>
              </a:ext>
            </a:extLst>
          </p:cNvPr>
          <p:cNvSpPr txBox="1"/>
          <p:nvPr/>
        </p:nvSpPr>
        <p:spPr>
          <a:xfrm>
            <a:off x="6593238" y="5267467"/>
            <a:ext cx="383159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lang="ko-KR" altLang="en-US" sz="1400" b="1" spc="-135" dirty="0">
                <a:solidFill>
                  <a:srgbClr val="0D6AC2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인프라 교체</a:t>
            </a:r>
          </a:p>
        </p:txBody>
      </p:sp>
      <p:grpSp>
        <p:nvGrpSpPr>
          <p:cNvPr id="70" name="object 3">
            <a:extLst>
              <a:ext uri="{FF2B5EF4-FFF2-40B4-BE49-F238E27FC236}">
                <a16:creationId xmlns:a16="http://schemas.microsoft.com/office/drawing/2014/main" id="{D93420E8-5C82-E101-5C54-6DD368ADAD4E}"/>
              </a:ext>
            </a:extLst>
          </p:cNvPr>
          <p:cNvGrpSpPr/>
          <p:nvPr/>
        </p:nvGrpSpPr>
        <p:grpSpPr>
          <a:xfrm>
            <a:off x="6244639" y="5255723"/>
            <a:ext cx="306705" cy="306705"/>
            <a:chOff x="8801302" y="965277"/>
            <a:chExt cx="306705" cy="306705"/>
          </a:xfrm>
          <a:solidFill>
            <a:srgbClr val="0D6AC2"/>
          </a:solidFill>
        </p:grpSpPr>
        <p:sp>
          <p:nvSpPr>
            <p:cNvPr id="71" name="object 4">
              <a:extLst>
                <a:ext uri="{FF2B5EF4-FFF2-40B4-BE49-F238E27FC236}">
                  <a16:creationId xmlns:a16="http://schemas.microsoft.com/office/drawing/2014/main" id="{50D4FB19-84D9-F04B-2618-A9A01F210855}"/>
                </a:ext>
              </a:extLst>
            </p:cNvPr>
            <p:cNvSpPr/>
            <p:nvPr/>
          </p:nvSpPr>
          <p:spPr>
            <a:xfrm>
              <a:off x="8801302" y="965277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5">
                  <a:moveTo>
                    <a:pt x="153288" y="0"/>
                  </a:moveTo>
                  <a:lnTo>
                    <a:pt x="104838" y="7814"/>
                  </a:lnTo>
                  <a:lnTo>
                    <a:pt x="62758" y="29576"/>
                  </a:lnTo>
                  <a:lnTo>
                    <a:pt x="29576" y="62758"/>
                  </a:lnTo>
                  <a:lnTo>
                    <a:pt x="7814" y="104838"/>
                  </a:lnTo>
                  <a:lnTo>
                    <a:pt x="0" y="153289"/>
                  </a:lnTo>
                  <a:lnTo>
                    <a:pt x="7814" y="201739"/>
                  </a:lnTo>
                  <a:lnTo>
                    <a:pt x="29576" y="243819"/>
                  </a:lnTo>
                  <a:lnTo>
                    <a:pt x="62758" y="277001"/>
                  </a:lnTo>
                  <a:lnTo>
                    <a:pt x="104838" y="298763"/>
                  </a:lnTo>
                  <a:lnTo>
                    <a:pt x="153288" y="306578"/>
                  </a:lnTo>
                  <a:lnTo>
                    <a:pt x="201739" y="298763"/>
                  </a:lnTo>
                  <a:lnTo>
                    <a:pt x="243819" y="277001"/>
                  </a:lnTo>
                  <a:lnTo>
                    <a:pt x="277001" y="243819"/>
                  </a:lnTo>
                  <a:lnTo>
                    <a:pt x="298763" y="201739"/>
                  </a:lnTo>
                  <a:lnTo>
                    <a:pt x="306577" y="153289"/>
                  </a:lnTo>
                  <a:lnTo>
                    <a:pt x="298763" y="104838"/>
                  </a:lnTo>
                  <a:lnTo>
                    <a:pt x="277001" y="62758"/>
                  </a:lnTo>
                  <a:lnTo>
                    <a:pt x="243819" y="29576"/>
                  </a:lnTo>
                  <a:lnTo>
                    <a:pt x="201739" y="7814"/>
                  </a:lnTo>
                  <a:lnTo>
                    <a:pt x="153288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5">
              <a:extLst>
                <a:ext uri="{FF2B5EF4-FFF2-40B4-BE49-F238E27FC236}">
                  <a16:creationId xmlns:a16="http://schemas.microsoft.com/office/drawing/2014/main" id="{3AB8C446-7D3C-6598-A2A6-11E0D9DF4B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1958" y="1034017"/>
              <a:ext cx="125512" cy="16885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</p:pic>
      </p:grpSp>
      <p:sp>
        <p:nvSpPr>
          <p:cNvPr id="73" name="object 2">
            <a:extLst>
              <a:ext uri="{FF2B5EF4-FFF2-40B4-BE49-F238E27FC236}">
                <a16:creationId xmlns:a16="http://schemas.microsoft.com/office/drawing/2014/main" id="{9E3E4BCA-1844-8C58-21FE-4A766EFE3ED4}"/>
              </a:ext>
            </a:extLst>
          </p:cNvPr>
          <p:cNvSpPr txBox="1"/>
          <p:nvPr/>
        </p:nvSpPr>
        <p:spPr>
          <a:xfrm>
            <a:off x="6614244" y="5531494"/>
            <a:ext cx="3831590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lang="ko-KR" altLang="en-US" sz="12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교보증권 인프라</a:t>
            </a:r>
            <a:r>
              <a:rPr lang="en-US" altLang="ko-KR" sz="12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/DBMS </a:t>
            </a:r>
            <a:r>
              <a:rPr lang="ko-KR" altLang="en-US" sz="12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업그레이드 프로젝트</a:t>
            </a:r>
          </a:p>
        </p:txBody>
      </p:sp>
      <p:pic>
        <p:nvPicPr>
          <p:cNvPr id="74" name="object 10">
            <a:extLst>
              <a:ext uri="{FF2B5EF4-FFF2-40B4-BE49-F238E27FC236}">
                <a16:creationId xmlns:a16="http://schemas.microsoft.com/office/drawing/2014/main" id="{AEAD0290-EE89-EEEE-65B8-CE711A6AA3C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5360" y="5860584"/>
            <a:ext cx="176742" cy="151908"/>
          </a:xfrm>
          <a:prstGeom prst="rect">
            <a:avLst/>
          </a:prstGeom>
        </p:spPr>
      </p:pic>
      <p:sp>
        <p:nvSpPr>
          <p:cNvPr id="77" name="object 28">
            <a:extLst>
              <a:ext uri="{FF2B5EF4-FFF2-40B4-BE49-F238E27FC236}">
                <a16:creationId xmlns:a16="http://schemas.microsoft.com/office/drawing/2014/main" id="{6DEFCA80-831D-7B41-8CB5-786ECFE7A2BC}"/>
              </a:ext>
            </a:extLst>
          </p:cNvPr>
          <p:cNvSpPr txBox="1"/>
          <p:nvPr/>
        </p:nvSpPr>
        <p:spPr>
          <a:xfrm>
            <a:off x="6556518" y="5815925"/>
            <a:ext cx="4371885" cy="575658"/>
          </a:xfrm>
          <a:prstGeom prst="rect">
            <a:avLst/>
          </a:prstGeom>
        </p:spPr>
        <p:txBody>
          <a:bodyPr vert="horz" wrap="square" lIns="0" tIns="43168" rIns="0" bIns="0" rtlCol="0">
            <a:spAutoFit/>
          </a:bodyPr>
          <a:lstStyle/>
          <a:p>
            <a:pPr marL="105879" marR="3258">
              <a:lnSpc>
                <a:spcPct val="102600"/>
              </a:lnSpc>
              <a:spcBef>
                <a:spcPts val="577"/>
              </a:spcBef>
            </a:pPr>
            <a:r>
              <a:rPr lang="ko-KR" altLang="en-US" sz="900" b="1" spc="-32" dirty="0">
                <a:solidFill>
                  <a:srgbClr val="231F2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LG스마트체 SemiBold"/>
              </a:rPr>
              <a:t>애</a:t>
            </a:r>
            <a:r>
              <a:rPr sz="900" b="1" spc="-32" dirty="0" err="1">
                <a:solidFill>
                  <a:srgbClr val="231F2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LG스마트체 SemiBold"/>
              </a:rPr>
              <a:t>플리케이션</a:t>
            </a:r>
            <a:r>
              <a:rPr lang="ko-KR" altLang="en-US" sz="900" b="1" spc="-32" dirty="0">
                <a:solidFill>
                  <a:srgbClr val="231F2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LG스마트체 SemiBold"/>
              </a:rPr>
              <a:t> </a:t>
            </a:r>
            <a:r>
              <a:rPr sz="900" b="1" spc="-19" dirty="0" err="1">
                <a:solidFill>
                  <a:srgbClr val="231F2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LG스마트체 SemiBold"/>
              </a:rPr>
              <a:t>서버</a:t>
            </a:r>
            <a:r>
              <a:rPr sz="900" b="1" spc="-19" dirty="0">
                <a:solidFill>
                  <a:srgbClr val="231F2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LG스마트체 SemiBold"/>
              </a:rPr>
              <a:t> </a:t>
            </a:r>
            <a:r>
              <a:rPr sz="900" b="1" dirty="0">
                <a:solidFill>
                  <a:srgbClr val="231F2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LG스마트체 SemiBold"/>
              </a:rPr>
              <a:t>등 </a:t>
            </a:r>
            <a:r>
              <a:rPr sz="900" b="1" spc="-26" dirty="0">
                <a:solidFill>
                  <a:srgbClr val="231F2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LG스마트체 SemiBold"/>
              </a:rPr>
              <a:t>인프라 </a:t>
            </a:r>
            <a:r>
              <a:rPr sz="900" b="1" spc="-32" dirty="0">
                <a:solidFill>
                  <a:srgbClr val="231F2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LG스마트체 SemiBold"/>
              </a:rPr>
              <a:t>교체시스템에 </a:t>
            </a:r>
            <a:r>
              <a:rPr sz="900" b="1" spc="-26" dirty="0">
                <a:solidFill>
                  <a:srgbClr val="231F2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LG스마트체 SemiBold"/>
              </a:rPr>
              <a:t>실거래 검증을 </a:t>
            </a:r>
            <a:r>
              <a:rPr sz="900" b="1" spc="-19" dirty="0">
                <a:solidFill>
                  <a:srgbClr val="231F2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LG스마트체 SemiBold"/>
              </a:rPr>
              <a:t>통한 결함 제거 </a:t>
            </a:r>
            <a:r>
              <a:rPr sz="900" b="1" dirty="0">
                <a:solidFill>
                  <a:srgbClr val="231F2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LG스마트체 SemiBold"/>
              </a:rPr>
              <a:t>및 </a:t>
            </a:r>
            <a:r>
              <a:rPr sz="900" b="1" spc="-224" dirty="0">
                <a:solidFill>
                  <a:srgbClr val="231F2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LG스마트체 SemiBold"/>
              </a:rPr>
              <a:t> </a:t>
            </a:r>
            <a:r>
              <a:rPr sz="900" b="1" spc="-19" dirty="0">
                <a:solidFill>
                  <a:srgbClr val="231F2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LG스마트체 SemiBold"/>
              </a:rPr>
              <a:t>성능</a:t>
            </a:r>
            <a:r>
              <a:rPr sz="900" b="1" spc="-71" dirty="0">
                <a:solidFill>
                  <a:srgbClr val="231F2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LG스마트체 SemiBold"/>
              </a:rPr>
              <a:t> </a:t>
            </a:r>
            <a:r>
              <a:rPr sz="900" b="1" spc="-35" dirty="0">
                <a:solidFill>
                  <a:srgbClr val="231F2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LG스마트체 SemiBold"/>
              </a:rPr>
              <a:t>검증</a:t>
            </a:r>
            <a:endParaRPr sz="900" dirty="0">
              <a:latin typeface="LG스마트체 SemiBold" panose="020B0600000101010101" pitchFamily="50" charset="-127"/>
              <a:ea typeface="LG스마트체 SemiBold" panose="020B0600000101010101" pitchFamily="50" charset="-127"/>
              <a:cs typeface="LG스마트체 SemiBold"/>
            </a:endParaRPr>
          </a:p>
          <a:p>
            <a:pPr marL="89182" marR="6516" indent="-65156">
              <a:lnSpc>
                <a:spcPct val="121300"/>
              </a:lnSpc>
              <a:spcBef>
                <a:spcPts val="359"/>
              </a:spcBef>
              <a:buChar char="•"/>
              <a:tabLst>
                <a:tab pos="83481" algn="l"/>
              </a:tabLst>
            </a:pPr>
            <a:r>
              <a:rPr sz="800" spc="-16" dirty="0">
                <a:solidFill>
                  <a:srgbClr val="231F20"/>
                </a:solidFill>
                <a:latin typeface="LG스마트체 Light"/>
                <a:cs typeface="LG스마트체 Light"/>
              </a:rPr>
              <a:t>교체</a:t>
            </a:r>
            <a:r>
              <a:rPr sz="800" spc="4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22" dirty="0">
                <a:solidFill>
                  <a:srgbClr val="231F20"/>
                </a:solidFill>
                <a:latin typeface="LG스마트체 Light"/>
                <a:cs typeface="LG스마트체 Light"/>
              </a:rPr>
              <a:t>시스템의</a:t>
            </a:r>
            <a:r>
              <a:rPr sz="800" spc="4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16" dirty="0">
                <a:solidFill>
                  <a:srgbClr val="231F20"/>
                </a:solidFill>
                <a:latin typeface="LG스마트체 Light"/>
                <a:cs typeface="LG스마트체 Light"/>
              </a:rPr>
              <a:t>모든</a:t>
            </a:r>
            <a:r>
              <a:rPr sz="800" spc="4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26" dirty="0">
                <a:solidFill>
                  <a:srgbClr val="231F20"/>
                </a:solidFill>
                <a:latin typeface="LG스마트체 Light"/>
                <a:cs typeface="LG스마트체 Light"/>
              </a:rPr>
              <a:t>업무서비스를</a:t>
            </a:r>
            <a:r>
              <a:rPr sz="800" spc="4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19" dirty="0">
                <a:solidFill>
                  <a:srgbClr val="231F20"/>
                </a:solidFill>
                <a:latin typeface="LG스마트체 Light"/>
                <a:cs typeface="LG스마트체 Light"/>
              </a:rPr>
              <a:t>사람이</a:t>
            </a:r>
            <a:r>
              <a:rPr sz="800" spc="4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19" dirty="0">
                <a:solidFill>
                  <a:srgbClr val="231F20"/>
                </a:solidFill>
                <a:latin typeface="LG스마트체 Light"/>
                <a:cs typeface="LG스마트체 Light"/>
              </a:rPr>
              <a:t>일일이</a:t>
            </a:r>
            <a:r>
              <a:rPr sz="800" spc="4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26" dirty="0">
                <a:solidFill>
                  <a:srgbClr val="231F20"/>
                </a:solidFill>
                <a:latin typeface="LG스마트체 Light"/>
                <a:cs typeface="LG스마트체 Light"/>
              </a:rPr>
              <a:t>테스트하려면</a:t>
            </a:r>
            <a:r>
              <a:rPr sz="800" spc="4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19" dirty="0">
                <a:solidFill>
                  <a:srgbClr val="231F20"/>
                </a:solidFill>
                <a:latin typeface="LG스마트체 Light"/>
                <a:cs typeface="LG스마트체 Light"/>
              </a:rPr>
              <a:t>상당한</a:t>
            </a:r>
            <a:r>
              <a:rPr sz="800" spc="4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16" dirty="0">
                <a:solidFill>
                  <a:srgbClr val="231F20"/>
                </a:solidFill>
                <a:latin typeface="LG스마트체 Light"/>
                <a:cs typeface="LG스마트체 Light"/>
              </a:rPr>
              <a:t>투입</a:t>
            </a:r>
            <a:r>
              <a:rPr sz="800" spc="4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19" dirty="0">
                <a:solidFill>
                  <a:srgbClr val="231F20"/>
                </a:solidFill>
                <a:latin typeface="LG스마트체 Light"/>
                <a:cs typeface="LG스마트체 Light"/>
              </a:rPr>
              <a:t>인력의</a:t>
            </a:r>
            <a:r>
              <a:rPr sz="800" spc="4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공수가 </a:t>
            </a:r>
            <a:r>
              <a:rPr sz="800" spc="-189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필요합니다.</a:t>
            </a:r>
            <a:endParaRPr sz="800" dirty="0">
              <a:latin typeface="LG스마트체 Light"/>
              <a:cs typeface="LG스마트체 Light"/>
            </a:endParaRPr>
          </a:p>
          <a:p>
            <a:pPr marL="89182" marR="3258" indent="-65156">
              <a:lnSpc>
                <a:spcPct val="121200"/>
              </a:lnSpc>
              <a:spcBef>
                <a:spcPts val="385"/>
              </a:spcBef>
              <a:buChar char="•"/>
              <a:tabLst>
                <a:tab pos="68007" algn="l"/>
              </a:tabLst>
            </a:pPr>
            <a:r>
              <a:rPr sz="800" spc="-29" dirty="0" err="1">
                <a:solidFill>
                  <a:srgbClr val="231F20"/>
                </a:solidFill>
                <a:latin typeface="LG스마트체 Light"/>
                <a:cs typeface="LG스마트체 Light"/>
              </a:rPr>
              <a:t>정상적으</a:t>
            </a:r>
            <a:r>
              <a:rPr sz="800" dirty="0" err="1">
                <a:solidFill>
                  <a:srgbClr val="231F20"/>
                </a:solidFill>
                <a:latin typeface="LG스마트체 Light"/>
                <a:cs typeface="LG스마트체 Light"/>
              </a:rPr>
              <a:t>로</a:t>
            </a:r>
            <a:r>
              <a:rPr sz="800" spc="-71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수행되</a:t>
            </a:r>
            <a:r>
              <a:rPr sz="800" dirty="0">
                <a:solidFill>
                  <a:srgbClr val="231F20"/>
                </a:solidFill>
                <a:latin typeface="LG스마트체 Light"/>
                <a:cs typeface="LG스마트체 Light"/>
              </a:rPr>
              <a:t>지</a:t>
            </a:r>
            <a:r>
              <a:rPr sz="800" spc="-71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않</a:t>
            </a:r>
            <a:r>
              <a:rPr sz="800" dirty="0">
                <a:solidFill>
                  <a:srgbClr val="231F20"/>
                </a:solidFill>
                <a:latin typeface="LG스마트체 Light"/>
                <a:cs typeface="LG스마트체 Light"/>
              </a:rPr>
              <a:t>는</a:t>
            </a:r>
            <a:r>
              <a:rPr sz="800" spc="-71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SQL</a:t>
            </a:r>
            <a:r>
              <a:rPr sz="800" dirty="0">
                <a:solidFill>
                  <a:srgbClr val="231F20"/>
                </a:solidFill>
                <a:latin typeface="LG스마트체 Light"/>
                <a:cs typeface="LG스마트체 Light"/>
              </a:rPr>
              <a:t>을</a:t>
            </a:r>
            <a:r>
              <a:rPr sz="800" spc="-71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발견/조</a:t>
            </a:r>
            <a:r>
              <a:rPr sz="800" dirty="0">
                <a:solidFill>
                  <a:srgbClr val="231F20"/>
                </a:solidFill>
                <a:latin typeface="LG스마트체 Light"/>
                <a:cs typeface="LG스마트체 Light"/>
              </a:rPr>
              <a:t>치</a:t>
            </a:r>
            <a:r>
              <a:rPr sz="800" spc="-71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dirty="0">
                <a:solidFill>
                  <a:srgbClr val="231F20"/>
                </a:solidFill>
                <a:latin typeface="LG스마트체 Light"/>
                <a:cs typeface="LG스마트체 Light"/>
              </a:rPr>
              <a:t>및  </a:t>
            </a:r>
            <a:r>
              <a:rPr sz="8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DB처</a:t>
            </a:r>
            <a:r>
              <a:rPr sz="800" dirty="0">
                <a:solidFill>
                  <a:srgbClr val="231F20"/>
                </a:solidFill>
                <a:latin typeface="LG스마트체 Light"/>
                <a:cs typeface="LG스마트체 Light"/>
              </a:rPr>
              <a:t>리</a:t>
            </a:r>
            <a:r>
              <a:rPr sz="800" spc="-5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모듈</a:t>
            </a:r>
            <a:r>
              <a:rPr sz="800" dirty="0">
                <a:solidFill>
                  <a:srgbClr val="231F20"/>
                </a:solidFill>
                <a:latin typeface="LG스마트체 Light"/>
                <a:cs typeface="LG스마트체 Light"/>
              </a:rPr>
              <a:t>을</a:t>
            </a:r>
            <a:r>
              <a:rPr sz="800" spc="-5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튜닝하</a:t>
            </a:r>
            <a:r>
              <a:rPr sz="800" dirty="0">
                <a:solidFill>
                  <a:srgbClr val="231F20"/>
                </a:solidFill>
                <a:latin typeface="LG스마트체 Light"/>
                <a:cs typeface="LG스마트체 Light"/>
              </a:rPr>
              <a:t>여</a:t>
            </a:r>
            <a:r>
              <a:rPr sz="800" spc="-5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안정적</a:t>
            </a:r>
            <a:r>
              <a:rPr sz="800" dirty="0">
                <a:solidFill>
                  <a:srgbClr val="231F20"/>
                </a:solidFill>
                <a:latin typeface="LG스마트체 Light"/>
                <a:cs typeface="LG스마트체 Light"/>
              </a:rPr>
              <a:t>인</a:t>
            </a:r>
            <a:r>
              <a:rPr sz="800" spc="-5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오픈</a:t>
            </a:r>
            <a:r>
              <a:rPr sz="800" dirty="0">
                <a:solidFill>
                  <a:srgbClr val="231F20"/>
                </a:solidFill>
                <a:latin typeface="LG스마트체 Light"/>
                <a:cs typeface="LG스마트체 Light"/>
              </a:rPr>
              <a:t>에</a:t>
            </a:r>
            <a:r>
              <a:rPr sz="800" spc="-5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기여하</a:t>
            </a:r>
            <a:r>
              <a:rPr sz="800" dirty="0">
                <a:solidFill>
                  <a:srgbClr val="231F20"/>
                </a:solidFill>
                <a:latin typeface="LG스마트체 Light"/>
                <a:cs typeface="LG스마트체 Light"/>
              </a:rPr>
              <a:t>고</a:t>
            </a:r>
            <a:r>
              <a:rPr sz="800" spc="-58" dirty="0">
                <a:solidFill>
                  <a:srgbClr val="231F20"/>
                </a:solidFill>
                <a:latin typeface="LG스마트체 Light"/>
                <a:cs typeface="LG스마트체 Light"/>
              </a:rPr>
              <a:t> </a:t>
            </a:r>
            <a:r>
              <a:rPr sz="800" spc="-29" dirty="0">
                <a:solidFill>
                  <a:srgbClr val="231F20"/>
                </a:solidFill>
                <a:latin typeface="LG스마트체 Light"/>
                <a:cs typeface="LG스마트체 Light"/>
              </a:rPr>
              <a:t>있습니다.</a:t>
            </a:r>
            <a:endParaRPr sz="800" dirty="0">
              <a:latin typeface="LG스마트체 Light"/>
              <a:cs typeface="LG스마트체 Light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A94A9C2-86F7-5B62-A6DD-8E0E5FC712D8}"/>
              </a:ext>
            </a:extLst>
          </p:cNvPr>
          <p:cNvGrpSpPr/>
          <p:nvPr/>
        </p:nvGrpSpPr>
        <p:grpSpPr>
          <a:xfrm>
            <a:off x="1224202" y="265600"/>
            <a:ext cx="5632045" cy="272298"/>
            <a:chOff x="450850" y="359677"/>
            <a:chExt cx="4539807" cy="24856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8619299-9C76-F235-E8DB-A3CBAA606EA4}"/>
                </a:ext>
              </a:extLst>
            </p:cNvPr>
            <p:cNvSpPr txBox="1"/>
            <p:nvPr/>
          </p:nvSpPr>
          <p:spPr>
            <a:xfrm>
              <a:off x="450850" y="427992"/>
              <a:ext cx="62119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kumimoji="1" lang="en-US" altLang="ko-KR" sz="1400" b="1" spc="-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endParaRPr kumimoji="1" lang="ko-Kore-KR" altLang="en-US" sz="1400" b="1" spc="-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76C5F1-BA3A-3069-AA0A-7A6FD250549C}"/>
                </a:ext>
              </a:extLst>
            </p:cNvPr>
            <p:cNvSpPr txBox="1"/>
            <p:nvPr/>
          </p:nvSpPr>
          <p:spPr>
            <a:xfrm>
              <a:off x="454657" y="359677"/>
              <a:ext cx="453600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882650"/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4. </a:t>
              </a:r>
              <a:r>
                <a:rPr lang="ko-KR" altLang="en-US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구축 사례 </a:t>
              </a:r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(1/3)</a:t>
              </a:r>
              <a:endParaRPr lang="ko-KR" altLang="en-US" sz="14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</p:grpSp>
      <p:pic>
        <p:nvPicPr>
          <p:cNvPr id="5" name="object 10">
            <a:extLst>
              <a:ext uri="{FF2B5EF4-FFF2-40B4-BE49-F238E27FC236}">
                <a16:creationId xmlns:a16="http://schemas.microsoft.com/office/drawing/2014/main" id="{7DB54753-8E01-7C65-743C-947280DC9FE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5154" y="4860801"/>
            <a:ext cx="176742" cy="15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17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6">
            <a:extLst>
              <a:ext uri="{FF2B5EF4-FFF2-40B4-BE49-F238E27FC236}">
                <a16:creationId xmlns:a16="http://schemas.microsoft.com/office/drawing/2014/main" id="{6CCAAF48-7304-392B-FC6D-6468FB03CCE6}"/>
              </a:ext>
            </a:extLst>
          </p:cNvPr>
          <p:cNvSpPr txBox="1"/>
          <p:nvPr/>
        </p:nvSpPr>
        <p:spPr>
          <a:xfrm>
            <a:off x="1510380" y="4875348"/>
            <a:ext cx="4355647" cy="143821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97485" rIns="0" bIns="0" rtlCol="0">
            <a:spAutoFit/>
          </a:bodyPr>
          <a:lstStyle/>
          <a:p>
            <a:pPr marL="12700">
              <a:spcBef>
                <a:spcPts val="1350"/>
              </a:spcBef>
            </a:pPr>
            <a:r>
              <a:rPr sz="14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적용</a:t>
            </a:r>
            <a:r>
              <a:rPr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 결과</a:t>
            </a: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약 </a:t>
            </a:r>
            <a:r>
              <a:rPr lang="en-US" altLang="ko-KR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8</a:t>
            </a:r>
            <a:r>
              <a:rPr lang="en-US" altLang="ko-KR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,700</a:t>
            </a:r>
            <a:r>
              <a:rPr lang="ko-KR" altLang="en-US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개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의 </a:t>
            </a:r>
            <a:r>
              <a:rPr sz="1100" b="0" spc="-4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서비</a:t>
            </a:r>
            <a:r>
              <a:rPr sz="1100" b="0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스</a:t>
            </a: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와 </a:t>
            </a:r>
            <a:r>
              <a:rPr lang="en-US" altLang="ko-KR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I/F</a:t>
            </a: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를 점검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80"/>
              </a:spcBef>
              <a:buChar char="•"/>
              <a:tabLst>
                <a:tab pos="137795" algn="l"/>
              </a:tabLst>
            </a:pPr>
            <a:r>
              <a:rPr sz="1100" b="0" spc="-4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성공</a:t>
            </a:r>
            <a:r>
              <a:rPr lang="ko-KR" altLang="en-US" sz="1100" spc="-4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률</a:t>
            </a:r>
            <a:r>
              <a:rPr sz="1100" b="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9</a:t>
            </a:r>
            <a:r>
              <a:rPr 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5</a:t>
            </a:r>
            <a:r>
              <a:rPr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%</a:t>
            </a:r>
            <a:r>
              <a:rPr 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이상의 안정성 확인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80"/>
              </a:spcBef>
              <a:buChar char="•"/>
              <a:tabLst>
                <a:tab pos="137795" algn="l"/>
              </a:tabLst>
            </a:pP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총 </a:t>
            </a:r>
            <a:r>
              <a:rPr lang="en-US" altLang="ko-KR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3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회의 수행으로 오류 </a:t>
            </a:r>
            <a:r>
              <a:rPr lang="ko-KR" altLang="en-US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추출과 수정 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개선을 확인</a:t>
            </a:r>
            <a:endParaRPr lang="en-US" altLang="ko-KR" sz="1100" b="0" spc="-4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80"/>
              </a:spcBef>
              <a:buChar char="•"/>
              <a:tabLst>
                <a:tab pos="137795" algn="l"/>
              </a:tabLst>
            </a:pPr>
            <a:r>
              <a:rPr lang="ko-KR" altLang="en-US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대량 </a:t>
            </a:r>
            <a:r>
              <a:rPr lang="ko-KR" altLang="en-US" sz="1100" dirty="0" err="1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실거래</a:t>
            </a:r>
            <a:r>
              <a:rPr lang="ko-KR" altLang="en-US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검증이 아니면 발견하기 힘든 중대결함 식별 및 조치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grpSp>
        <p:nvGrpSpPr>
          <p:cNvPr id="11" name="object 3">
            <a:extLst>
              <a:ext uri="{FF2B5EF4-FFF2-40B4-BE49-F238E27FC236}">
                <a16:creationId xmlns:a16="http://schemas.microsoft.com/office/drawing/2014/main" id="{554F5619-98B8-D027-5D00-2B52465EC316}"/>
              </a:ext>
            </a:extLst>
          </p:cNvPr>
          <p:cNvGrpSpPr/>
          <p:nvPr/>
        </p:nvGrpSpPr>
        <p:grpSpPr>
          <a:xfrm>
            <a:off x="6262959" y="2072610"/>
            <a:ext cx="306705" cy="306705"/>
            <a:chOff x="8801302" y="965277"/>
            <a:chExt cx="306705" cy="306705"/>
          </a:xfrm>
          <a:solidFill>
            <a:srgbClr val="083E88"/>
          </a:solidFill>
        </p:grpSpPr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904166AA-7A1C-5320-740B-825C61D0BCF9}"/>
                </a:ext>
              </a:extLst>
            </p:cNvPr>
            <p:cNvSpPr/>
            <p:nvPr/>
          </p:nvSpPr>
          <p:spPr>
            <a:xfrm>
              <a:off x="8801302" y="965277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5">
                  <a:moveTo>
                    <a:pt x="153288" y="0"/>
                  </a:moveTo>
                  <a:lnTo>
                    <a:pt x="104838" y="7814"/>
                  </a:lnTo>
                  <a:lnTo>
                    <a:pt x="62758" y="29576"/>
                  </a:lnTo>
                  <a:lnTo>
                    <a:pt x="29576" y="62758"/>
                  </a:lnTo>
                  <a:lnTo>
                    <a:pt x="7814" y="104838"/>
                  </a:lnTo>
                  <a:lnTo>
                    <a:pt x="0" y="153289"/>
                  </a:lnTo>
                  <a:lnTo>
                    <a:pt x="7814" y="201739"/>
                  </a:lnTo>
                  <a:lnTo>
                    <a:pt x="29576" y="243819"/>
                  </a:lnTo>
                  <a:lnTo>
                    <a:pt x="62758" y="277001"/>
                  </a:lnTo>
                  <a:lnTo>
                    <a:pt x="104838" y="298763"/>
                  </a:lnTo>
                  <a:lnTo>
                    <a:pt x="153288" y="306578"/>
                  </a:lnTo>
                  <a:lnTo>
                    <a:pt x="201739" y="298763"/>
                  </a:lnTo>
                  <a:lnTo>
                    <a:pt x="243819" y="277001"/>
                  </a:lnTo>
                  <a:lnTo>
                    <a:pt x="277001" y="243819"/>
                  </a:lnTo>
                  <a:lnTo>
                    <a:pt x="298763" y="201739"/>
                  </a:lnTo>
                  <a:lnTo>
                    <a:pt x="306577" y="153289"/>
                  </a:lnTo>
                  <a:lnTo>
                    <a:pt x="298763" y="104838"/>
                  </a:lnTo>
                  <a:lnTo>
                    <a:pt x="277001" y="62758"/>
                  </a:lnTo>
                  <a:lnTo>
                    <a:pt x="243819" y="29576"/>
                  </a:lnTo>
                  <a:lnTo>
                    <a:pt x="201739" y="7814"/>
                  </a:lnTo>
                  <a:lnTo>
                    <a:pt x="15328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5">
              <a:extLst>
                <a:ext uri="{FF2B5EF4-FFF2-40B4-BE49-F238E27FC236}">
                  <a16:creationId xmlns:a16="http://schemas.microsoft.com/office/drawing/2014/main" id="{C6CC54D8-8CDA-58ED-E91A-693B47B30BB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1958" y="1034017"/>
              <a:ext cx="125512" cy="168850"/>
            </a:xfrm>
            <a:prstGeom prst="rect">
              <a:avLst/>
            </a:prstGeom>
            <a:grpFill/>
          </p:spPr>
        </p:pic>
      </p:grpSp>
      <p:grpSp>
        <p:nvGrpSpPr>
          <p:cNvPr id="8" name="object 3">
            <a:extLst>
              <a:ext uri="{FF2B5EF4-FFF2-40B4-BE49-F238E27FC236}">
                <a16:creationId xmlns:a16="http://schemas.microsoft.com/office/drawing/2014/main" id="{1CD0E302-C8C4-D6B8-1A59-D1AFFB2416F6}"/>
              </a:ext>
            </a:extLst>
          </p:cNvPr>
          <p:cNvGrpSpPr/>
          <p:nvPr/>
        </p:nvGrpSpPr>
        <p:grpSpPr>
          <a:xfrm>
            <a:off x="1136707" y="2072610"/>
            <a:ext cx="306705" cy="306705"/>
            <a:chOff x="8801302" y="965277"/>
            <a:chExt cx="306705" cy="306705"/>
          </a:xfrm>
          <a:solidFill>
            <a:srgbClr val="083E88"/>
          </a:solidFill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A45E54BB-B2FC-C64F-18FC-F6EF57185B68}"/>
                </a:ext>
              </a:extLst>
            </p:cNvPr>
            <p:cNvSpPr/>
            <p:nvPr/>
          </p:nvSpPr>
          <p:spPr>
            <a:xfrm>
              <a:off x="8801302" y="965277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5">
                  <a:moveTo>
                    <a:pt x="153288" y="0"/>
                  </a:moveTo>
                  <a:lnTo>
                    <a:pt x="104838" y="7814"/>
                  </a:lnTo>
                  <a:lnTo>
                    <a:pt x="62758" y="29576"/>
                  </a:lnTo>
                  <a:lnTo>
                    <a:pt x="29576" y="62758"/>
                  </a:lnTo>
                  <a:lnTo>
                    <a:pt x="7814" y="104838"/>
                  </a:lnTo>
                  <a:lnTo>
                    <a:pt x="0" y="153289"/>
                  </a:lnTo>
                  <a:lnTo>
                    <a:pt x="7814" y="201739"/>
                  </a:lnTo>
                  <a:lnTo>
                    <a:pt x="29576" y="243819"/>
                  </a:lnTo>
                  <a:lnTo>
                    <a:pt x="62758" y="277001"/>
                  </a:lnTo>
                  <a:lnTo>
                    <a:pt x="104838" y="298763"/>
                  </a:lnTo>
                  <a:lnTo>
                    <a:pt x="153288" y="306578"/>
                  </a:lnTo>
                  <a:lnTo>
                    <a:pt x="201739" y="298763"/>
                  </a:lnTo>
                  <a:lnTo>
                    <a:pt x="243819" y="277001"/>
                  </a:lnTo>
                  <a:lnTo>
                    <a:pt x="277001" y="243819"/>
                  </a:lnTo>
                  <a:lnTo>
                    <a:pt x="298763" y="201739"/>
                  </a:lnTo>
                  <a:lnTo>
                    <a:pt x="306577" y="153289"/>
                  </a:lnTo>
                  <a:lnTo>
                    <a:pt x="298763" y="104838"/>
                  </a:lnTo>
                  <a:lnTo>
                    <a:pt x="277001" y="62758"/>
                  </a:lnTo>
                  <a:lnTo>
                    <a:pt x="243819" y="29576"/>
                  </a:lnTo>
                  <a:lnTo>
                    <a:pt x="201739" y="7814"/>
                  </a:lnTo>
                  <a:lnTo>
                    <a:pt x="15328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5">
              <a:extLst>
                <a:ext uri="{FF2B5EF4-FFF2-40B4-BE49-F238E27FC236}">
                  <a16:creationId xmlns:a16="http://schemas.microsoft.com/office/drawing/2014/main" id="{0A0AF85F-F458-BA50-D67A-2BF5D68A0A1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1958" y="1034017"/>
              <a:ext cx="125512" cy="168850"/>
            </a:xfrm>
            <a:prstGeom prst="rect">
              <a:avLst/>
            </a:prstGeom>
            <a:grpFill/>
          </p:spPr>
        </p:pic>
      </p:grpSp>
      <p:sp>
        <p:nvSpPr>
          <p:cNvPr id="39" name="object 2">
            <a:extLst>
              <a:ext uri="{FF2B5EF4-FFF2-40B4-BE49-F238E27FC236}">
                <a16:creationId xmlns:a16="http://schemas.microsoft.com/office/drawing/2014/main" id="{B1CADB1E-6C37-FA54-ABD9-5CF327592AC8}"/>
              </a:ext>
            </a:extLst>
          </p:cNvPr>
          <p:cNvSpPr txBox="1"/>
          <p:nvPr/>
        </p:nvSpPr>
        <p:spPr>
          <a:xfrm>
            <a:off x="1506312" y="2053741"/>
            <a:ext cx="4589688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lang="ko-KR" altLang="en-US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광주 은행 주전산시스템 </a:t>
            </a:r>
            <a:r>
              <a:rPr lang="en-US" altLang="ko-KR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U2L </a:t>
            </a:r>
            <a:r>
              <a:rPr lang="ko-KR" altLang="en-US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전환 구축 사업</a:t>
            </a: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5CB71F07-8720-7A56-FAC9-B6CB51E402AD}"/>
              </a:ext>
            </a:extLst>
          </p:cNvPr>
          <p:cNvSpPr txBox="1"/>
          <p:nvPr/>
        </p:nvSpPr>
        <p:spPr>
          <a:xfrm>
            <a:off x="1506312" y="2605271"/>
            <a:ext cx="3631746" cy="1314462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고객 Pain points &amp; Needs</a:t>
            </a: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시스템 환경 변화에 따른 전반적 오류 점검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테스트 시나리오와 병행하여 다양한 입력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CASE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로 확인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대외 기관 연계 점검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ORACLE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업그레이드에 대한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SQL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오류 점검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08CF5A7D-7B4B-1554-081B-B7C981790AA4}"/>
              </a:ext>
            </a:extLst>
          </p:cNvPr>
          <p:cNvSpPr txBox="1"/>
          <p:nvPr/>
        </p:nvSpPr>
        <p:spPr>
          <a:xfrm>
            <a:off x="1506313" y="4042822"/>
            <a:ext cx="3601330" cy="908555"/>
          </a:xfrm>
          <a:prstGeom prst="rect">
            <a:avLst/>
          </a:prstGeom>
        </p:spPr>
        <p:txBody>
          <a:bodyPr vert="horz" wrap="square" lIns="0" tIns="113030" rIns="0" bIns="0" rtlCol="0">
            <a:noAutofit/>
          </a:bodyPr>
          <a:lstStyle/>
          <a:p>
            <a:pPr marL="12700">
              <a:spcBef>
                <a:spcPts val="1350"/>
              </a:spcBef>
            </a:pPr>
            <a:r>
              <a:rPr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적용 개요</a:t>
            </a: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MCI,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EAI, FEP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의 주요 서비스와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I/F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를 대상으로 수행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1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일 약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1,400</a:t>
            </a:r>
            <a:r>
              <a:rPr lang="ko-KR" altLang="en-US" sz="1100" spc="-5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만건의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AS-IS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거래를 총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3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회  수행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55" name="object 2">
            <a:extLst>
              <a:ext uri="{FF2B5EF4-FFF2-40B4-BE49-F238E27FC236}">
                <a16:creationId xmlns:a16="http://schemas.microsoft.com/office/drawing/2014/main" id="{9745F124-667B-1AD3-D4F9-3DCD3D365AD5}"/>
              </a:ext>
            </a:extLst>
          </p:cNvPr>
          <p:cNvSpPr txBox="1"/>
          <p:nvPr/>
        </p:nvSpPr>
        <p:spPr>
          <a:xfrm>
            <a:off x="6626033" y="2053741"/>
            <a:ext cx="4429260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lang="en-US" altLang="ko-KR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KB</a:t>
            </a:r>
            <a:r>
              <a:rPr lang="ko-KR" altLang="en-US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국민카드 </a:t>
            </a:r>
            <a:r>
              <a:rPr lang="en-US" altLang="ko-KR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PA</a:t>
            </a:r>
            <a:r>
              <a:rPr lang="ko-KR" altLang="en-US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대행시스템 </a:t>
            </a:r>
            <a:r>
              <a:rPr lang="en-US" altLang="ko-KR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ICT </a:t>
            </a:r>
            <a:r>
              <a:rPr lang="ko-KR" altLang="en-US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고도화</a:t>
            </a:r>
            <a:endParaRPr sz="1100" b="1" dirty="0">
              <a:latin typeface="LG스마트체 Bold" panose="020B0600000101010101" pitchFamily="50" charset="-127"/>
              <a:ea typeface="LG스마트체 Bold" panose="020B0600000101010101" pitchFamily="50" charset="-127"/>
              <a:cs typeface="LG스마트체 Light"/>
            </a:endParaRPr>
          </a:p>
        </p:txBody>
      </p:sp>
      <p:sp>
        <p:nvSpPr>
          <p:cNvPr id="59" name="object 43">
            <a:extLst>
              <a:ext uri="{FF2B5EF4-FFF2-40B4-BE49-F238E27FC236}">
                <a16:creationId xmlns:a16="http://schemas.microsoft.com/office/drawing/2014/main" id="{0AB85851-9C64-13DF-70DE-68767E317CC5}"/>
              </a:ext>
            </a:extLst>
          </p:cNvPr>
          <p:cNvSpPr txBox="1"/>
          <p:nvPr/>
        </p:nvSpPr>
        <p:spPr>
          <a:xfrm>
            <a:off x="6635761" y="2605271"/>
            <a:ext cx="3933111" cy="1314462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spcBef>
                <a:spcPts val="1350"/>
              </a:spcBef>
            </a:pPr>
            <a:r>
              <a:rPr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고객 Pain points &amp; Needs</a:t>
            </a: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시스템 환경 변화에 따른 전반적 오류 점검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다양한 입력 유형에 대한 오류 검증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오픈에 대한 최종 점검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대외 기관 연계 점검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60" name="object 44">
            <a:extLst>
              <a:ext uri="{FF2B5EF4-FFF2-40B4-BE49-F238E27FC236}">
                <a16:creationId xmlns:a16="http://schemas.microsoft.com/office/drawing/2014/main" id="{349A6EF6-13E3-FE4B-1BDE-77FE1B7F83A4}"/>
              </a:ext>
            </a:extLst>
          </p:cNvPr>
          <p:cNvSpPr txBox="1"/>
          <p:nvPr/>
        </p:nvSpPr>
        <p:spPr>
          <a:xfrm>
            <a:off x="6635761" y="4042823"/>
            <a:ext cx="3900171" cy="8220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적용 개요</a:t>
            </a: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MCI,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EAI, FEP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의 주요 서비스와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I/F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를 대상으로 수행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1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회 약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100</a:t>
            </a:r>
            <a:r>
              <a:rPr lang="ko-KR" altLang="en-US" sz="1100" spc="-5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만건의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AS-IS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거래를 총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3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회  수행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14" name="AutoShape 184">
            <a:extLst>
              <a:ext uri="{FF2B5EF4-FFF2-40B4-BE49-F238E27FC236}">
                <a16:creationId xmlns:a16="http://schemas.microsoft.com/office/drawing/2014/main" id="{98744241-9138-4AE2-513D-FFE70B4F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200" y="1530000"/>
            <a:ext cx="9781200" cy="262800"/>
          </a:xfrm>
          <a:prstGeom prst="rect">
            <a:avLst/>
          </a:prstGeom>
          <a:solidFill>
            <a:srgbClr val="0D6AC2"/>
          </a:solidFill>
          <a:ln w="63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1200" b="1" dirty="0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뱅가드랩의 </a:t>
            </a:r>
            <a:r>
              <a:rPr lang="en-US" altLang="ko-KR" sz="1200" b="1" dirty="0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PerfecTwin </a:t>
            </a:r>
            <a:r>
              <a:rPr lang="ko-KR" altLang="en-US" sz="1200" b="1" dirty="0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구축 사례</a:t>
            </a:r>
          </a:p>
        </p:txBody>
      </p:sp>
      <p:sp>
        <p:nvSpPr>
          <p:cNvPr id="15" name="AutoShape 133">
            <a:extLst>
              <a:ext uri="{FF2B5EF4-FFF2-40B4-BE49-F238E27FC236}">
                <a16:creationId xmlns:a16="http://schemas.microsoft.com/office/drawing/2014/main" id="{C9E92AB0-40E0-4E0F-307A-6CE95591340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57072" y="1520825"/>
            <a:ext cx="10090078" cy="4825245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latinLnBrk="0">
              <a:lnSpc>
                <a:spcPct val="120000"/>
              </a:lnSpc>
              <a:spcBef>
                <a:spcPct val="120000"/>
              </a:spcBef>
            </a:pPr>
            <a:endParaRPr lang="ko-KR" altLang="ko-KR" dirty="0">
              <a:solidFill>
                <a:srgbClr val="FFFFFF"/>
              </a:solidFill>
              <a:latin typeface="Pretendard" panose="020B0600000101010101" charset="-127"/>
              <a:ea typeface="Pretendard" panose="020B0600000101010101" charset="-127"/>
            </a:endParaRPr>
          </a:p>
        </p:txBody>
      </p:sp>
      <p:sp>
        <p:nvSpPr>
          <p:cNvPr id="61" name="object 6">
            <a:extLst>
              <a:ext uri="{FF2B5EF4-FFF2-40B4-BE49-F238E27FC236}">
                <a16:creationId xmlns:a16="http://schemas.microsoft.com/office/drawing/2014/main" id="{87C53F0A-1FF8-979B-9BD9-F72420DCCEDA}"/>
              </a:ext>
            </a:extLst>
          </p:cNvPr>
          <p:cNvSpPr txBox="1"/>
          <p:nvPr/>
        </p:nvSpPr>
        <p:spPr>
          <a:xfrm>
            <a:off x="6639829" y="4875348"/>
            <a:ext cx="4355647" cy="1438214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적용 결과</a:t>
            </a: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약 </a:t>
            </a:r>
            <a:r>
              <a:rPr lang="en-US" altLang="ko-KR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600</a:t>
            </a:r>
            <a:r>
              <a:rPr lang="ko-KR" altLang="en-US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개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의 </a:t>
            </a:r>
            <a:r>
              <a:rPr sz="1100" b="0" spc="-4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서비</a:t>
            </a:r>
            <a:r>
              <a:rPr sz="1100" b="0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스</a:t>
            </a: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와 </a:t>
            </a:r>
            <a:r>
              <a:rPr lang="en-US" altLang="ko-KR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I/F</a:t>
            </a: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를 점검</a:t>
            </a:r>
            <a:endParaRPr lang="en-US" altLang="ko-KR" sz="1100" spc="-90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80"/>
              </a:spcBef>
              <a:buChar char="•"/>
              <a:tabLst>
                <a:tab pos="137795" algn="l"/>
              </a:tabLst>
            </a:pPr>
            <a:r>
              <a:rPr sz="1100" b="0" spc="-4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성공</a:t>
            </a:r>
            <a:r>
              <a:rPr sz="1100" b="0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률</a:t>
            </a:r>
            <a:r>
              <a:rPr sz="1100" b="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9</a:t>
            </a:r>
            <a:r>
              <a:rPr 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8</a:t>
            </a:r>
            <a:r>
              <a:rPr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%</a:t>
            </a:r>
            <a:r>
              <a:rPr 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이상의 안정성 확인</a:t>
            </a:r>
            <a:endParaRPr lang="en-US" altLang="ko-KR" sz="1100" b="0" spc="-4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spcBef>
                <a:spcPts val="680"/>
              </a:spcBef>
              <a:buFontTx/>
              <a:buChar char="•"/>
              <a:tabLst>
                <a:tab pos="137795" algn="l"/>
              </a:tabLst>
            </a:pP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특정 서비스와 </a:t>
            </a:r>
            <a:r>
              <a:rPr lang="en-US" altLang="ko-KR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I/F</a:t>
            </a: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의 속도 이상 오류 추출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80"/>
              </a:spcBef>
              <a:buChar char="•"/>
              <a:tabLst>
                <a:tab pos="137795" algn="l"/>
              </a:tabLst>
            </a:pP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총 </a:t>
            </a:r>
            <a:r>
              <a:rPr lang="en-US" altLang="ko-KR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3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회의 수행으로 오류 </a:t>
            </a:r>
            <a:r>
              <a:rPr lang="ko-KR" altLang="en-US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추출과 수정 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개선을 확인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94A375-8D50-295B-A32A-3579F307E36F}"/>
              </a:ext>
            </a:extLst>
          </p:cNvPr>
          <p:cNvSpPr txBox="1">
            <a:spLocks/>
          </p:cNvSpPr>
          <p:nvPr/>
        </p:nvSpPr>
        <p:spPr>
          <a:xfrm>
            <a:off x="1058595" y="672094"/>
            <a:ext cx="10182054" cy="2977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뱅가드랩은 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PerfecTwin 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구축 전문 업체로 다양한 성공 사례를 가지고 있습니다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  <a:endParaRPr lang="ko-KR" altLang="en-US" sz="1200" b="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6CD38CE-6B56-5035-5D1D-17262300A8D5}"/>
              </a:ext>
            </a:extLst>
          </p:cNvPr>
          <p:cNvGrpSpPr/>
          <p:nvPr/>
        </p:nvGrpSpPr>
        <p:grpSpPr>
          <a:xfrm>
            <a:off x="1224202" y="265600"/>
            <a:ext cx="5632045" cy="272298"/>
            <a:chOff x="450850" y="359677"/>
            <a:chExt cx="4539807" cy="24856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2FF80E-C91E-3AF9-2389-47240E269A8F}"/>
                </a:ext>
              </a:extLst>
            </p:cNvPr>
            <p:cNvSpPr txBox="1"/>
            <p:nvPr/>
          </p:nvSpPr>
          <p:spPr>
            <a:xfrm>
              <a:off x="450850" y="427992"/>
              <a:ext cx="62119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kumimoji="1" lang="en-US" altLang="ko-KR" sz="1400" b="1" spc="-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endParaRPr kumimoji="1" lang="ko-Kore-KR" altLang="en-US" sz="1400" b="1" spc="-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75BCDB-863A-ABF9-C350-2AD9A31FA700}"/>
                </a:ext>
              </a:extLst>
            </p:cNvPr>
            <p:cNvSpPr txBox="1"/>
            <p:nvPr/>
          </p:nvSpPr>
          <p:spPr>
            <a:xfrm>
              <a:off x="454657" y="359677"/>
              <a:ext cx="453600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882650"/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4. </a:t>
              </a:r>
              <a:r>
                <a:rPr lang="ko-KR" altLang="en-US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구축 사례 </a:t>
              </a:r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(2/4)</a:t>
              </a:r>
              <a:endParaRPr lang="ko-KR" altLang="en-US" sz="14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0336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2">
            <a:extLst>
              <a:ext uri="{FF2B5EF4-FFF2-40B4-BE49-F238E27FC236}">
                <a16:creationId xmlns:a16="http://schemas.microsoft.com/office/drawing/2014/main" id="{B1CADB1E-6C37-FA54-ABD9-5CF327592AC8}"/>
              </a:ext>
            </a:extLst>
          </p:cNvPr>
          <p:cNvSpPr txBox="1"/>
          <p:nvPr/>
        </p:nvSpPr>
        <p:spPr>
          <a:xfrm>
            <a:off x="1509214" y="2053160"/>
            <a:ext cx="3831590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lang="en-US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U+ </a:t>
            </a:r>
            <a:r>
              <a:rPr lang="ko-KR" altLang="en-US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차세대 </a:t>
            </a:r>
            <a:r>
              <a:rPr lang="en-US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UCUBE</a:t>
            </a:r>
            <a:endParaRPr sz="1100" b="1" dirty="0">
              <a:latin typeface="LG스마트체 Bold" panose="020B0600000101010101" pitchFamily="50" charset="-127"/>
              <a:ea typeface="LG스마트체 Bold" panose="020B0600000101010101" pitchFamily="50" charset="-127"/>
              <a:cs typeface="LG스마트체 Light"/>
            </a:endParaRPr>
          </a:p>
        </p:txBody>
      </p:sp>
      <p:grpSp>
        <p:nvGrpSpPr>
          <p:cNvPr id="40" name="object 3">
            <a:extLst>
              <a:ext uri="{FF2B5EF4-FFF2-40B4-BE49-F238E27FC236}">
                <a16:creationId xmlns:a16="http://schemas.microsoft.com/office/drawing/2014/main" id="{9DD5F8A6-3C60-6789-6F01-8A7E9AC3B257}"/>
              </a:ext>
            </a:extLst>
          </p:cNvPr>
          <p:cNvGrpSpPr/>
          <p:nvPr/>
        </p:nvGrpSpPr>
        <p:grpSpPr>
          <a:xfrm>
            <a:off x="1136707" y="2072616"/>
            <a:ext cx="306705" cy="306705"/>
            <a:chOff x="8801302" y="965277"/>
            <a:chExt cx="306705" cy="306705"/>
          </a:xfrm>
          <a:solidFill>
            <a:srgbClr val="083E88"/>
          </a:solidFill>
        </p:grpSpPr>
        <p:sp>
          <p:nvSpPr>
            <p:cNvPr id="41" name="object 4">
              <a:extLst>
                <a:ext uri="{FF2B5EF4-FFF2-40B4-BE49-F238E27FC236}">
                  <a16:creationId xmlns:a16="http://schemas.microsoft.com/office/drawing/2014/main" id="{58DEBB94-A510-6F33-F5CF-82D101DE0305}"/>
                </a:ext>
              </a:extLst>
            </p:cNvPr>
            <p:cNvSpPr/>
            <p:nvPr/>
          </p:nvSpPr>
          <p:spPr>
            <a:xfrm>
              <a:off x="8801302" y="965277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5">
                  <a:moveTo>
                    <a:pt x="153288" y="0"/>
                  </a:moveTo>
                  <a:lnTo>
                    <a:pt x="104838" y="7814"/>
                  </a:lnTo>
                  <a:lnTo>
                    <a:pt x="62758" y="29576"/>
                  </a:lnTo>
                  <a:lnTo>
                    <a:pt x="29576" y="62758"/>
                  </a:lnTo>
                  <a:lnTo>
                    <a:pt x="7814" y="104838"/>
                  </a:lnTo>
                  <a:lnTo>
                    <a:pt x="0" y="153289"/>
                  </a:lnTo>
                  <a:lnTo>
                    <a:pt x="7814" y="201739"/>
                  </a:lnTo>
                  <a:lnTo>
                    <a:pt x="29576" y="243819"/>
                  </a:lnTo>
                  <a:lnTo>
                    <a:pt x="62758" y="277001"/>
                  </a:lnTo>
                  <a:lnTo>
                    <a:pt x="104838" y="298763"/>
                  </a:lnTo>
                  <a:lnTo>
                    <a:pt x="153288" y="306578"/>
                  </a:lnTo>
                  <a:lnTo>
                    <a:pt x="201739" y="298763"/>
                  </a:lnTo>
                  <a:lnTo>
                    <a:pt x="243819" y="277001"/>
                  </a:lnTo>
                  <a:lnTo>
                    <a:pt x="277001" y="243819"/>
                  </a:lnTo>
                  <a:lnTo>
                    <a:pt x="298763" y="201739"/>
                  </a:lnTo>
                  <a:lnTo>
                    <a:pt x="306577" y="153289"/>
                  </a:lnTo>
                  <a:lnTo>
                    <a:pt x="298763" y="104838"/>
                  </a:lnTo>
                  <a:lnTo>
                    <a:pt x="277001" y="62758"/>
                  </a:lnTo>
                  <a:lnTo>
                    <a:pt x="243819" y="29576"/>
                  </a:lnTo>
                  <a:lnTo>
                    <a:pt x="201739" y="7814"/>
                  </a:lnTo>
                  <a:lnTo>
                    <a:pt x="15328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5">
              <a:extLst>
                <a:ext uri="{FF2B5EF4-FFF2-40B4-BE49-F238E27FC236}">
                  <a16:creationId xmlns:a16="http://schemas.microsoft.com/office/drawing/2014/main" id="{F96D71F0-7225-38EF-48C5-B55E0A84C91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1958" y="1034017"/>
              <a:ext cx="125512" cy="168850"/>
            </a:xfrm>
            <a:prstGeom prst="rect">
              <a:avLst/>
            </a:prstGeom>
            <a:grpFill/>
          </p:spPr>
        </p:pic>
      </p:grpSp>
      <p:sp>
        <p:nvSpPr>
          <p:cNvPr id="43" name="object 43">
            <a:extLst>
              <a:ext uri="{FF2B5EF4-FFF2-40B4-BE49-F238E27FC236}">
                <a16:creationId xmlns:a16="http://schemas.microsoft.com/office/drawing/2014/main" id="{5CB71F07-8720-7A56-FAC9-B6CB51E402AD}"/>
              </a:ext>
            </a:extLst>
          </p:cNvPr>
          <p:cNvSpPr txBox="1"/>
          <p:nvPr/>
        </p:nvSpPr>
        <p:spPr>
          <a:xfrm>
            <a:off x="1509214" y="2603418"/>
            <a:ext cx="3831590" cy="1314462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spcBef>
                <a:spcPts val="890"/>
              </a:spcBef>
            </a:pPr>
            <a:r>
              <a:rPr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고객 Pain points &amp; Needs</a:t>
            </a: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MSA </a:t>
            </a:r>
            <a:r>
              <a:rPr lang="ko-KR" altLang="en-US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적용으로 신규 시스템 검증</a:t>
            </a:r>
            <a:endParaRPr lang="en-US" altLang="ko-KR"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주요 업무인 모바일</a:t>
            </a:r>
            <a:r>
              <a:rPr lang="en-US" altLang="ko-KR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, </a:t>
            </a:r>
            <a:r>
              <a:rPr lang="ko-KR" altLang="en-US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홈</a:t>
            </a:r>
            <a:r>
              <a:rPr lang="en-US" altLang="ko-KR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, </a:t>
            </a:r>
            <a:r>
              <a:rPr lang="ko-KR" altLang="en-US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기업 상품의 검증</a:t>
            </a:r>
            <a:endParaRPr lang="en-US" altLang="ko-KR"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테스트 시나리오에 따른 처리 결과 검증</a:t>
            </a:r>
            <a:endParaRPr lang="en-US" altLang="ko-KR"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대외 연계 처리 점검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08CF5A7D-7B4B-1554-081B-B7C981790AA4}"/>
              </a:ext>
            </a:extLst>
          </p:cNvPr>
          <p:cNvSpPr txBox="1"/>
          <p:nvPr/>
        </p:nvSpPr>
        <p:spPr>
          <a:xfrm>
            <a:off x="1509215" y="3985076"/>
            <a:ext cx="3799500" cy="8220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적용 개요</a:t>
            </a: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모바일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,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홈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,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기업 상품의 등록과 변경 관리에 따른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CRUD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검증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신규 시스템의 성능 검증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45" name="object 6">
            <a:extLst>
              <a:ext uri="{FF2B5EF4-FFF2-40B4-BE49-F238E27FC236}">
                <a16:creationId xmlns:a16="http://schemas.microsoft.com/office/drawing/2014/main" id="{6CCAAF48-7304-392B-FC6D-6468FB03CCE6}"/>
              </a:ext>
            </a:extLst>
          </p:cNvPr>
          <p:cNvSpPr txBox="1"/>
          <p:nvPr/>
        </p:nvSpPr>
        <p:spPr>
          <a:xfrm>
            <a:off x="1513282" y="5027285"/>
            <a:ext cx="4355647" cy="1179169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4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적용</a:t>
            </a:r>
            <a:r>
              <a:rPr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 결과</a:t>
            </a: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약 </a:t>
            </a:r>
            <a:r>
              <a:rPr lang="en-US" altLang="ko-KR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3,0</a:t>
            </a:r>
            <a:r>
              <a:rPr lang="en-US" altLang="ko-KR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00</a:t>
            </a:r>
            <a:r>
              <a:rPr lang="ko-KR" altLang="en-US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개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의 </a:t>
            </a:r>
            <a:r>
              <a:rPr sz="1100" b="0" spc="-4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서비</a:t>
            </a:r>
            <a:r>
              <a:rPr sz="1100" b="0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스</a:t>
            </a: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와 </a:t>
            </a:r>
            <a:r>
              <a:rPr lang="en-US" altLang="ko-KR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I/F</a:t>
            </a: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를 점검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80"/>
              </a:spcBef>
              <a:buChar char="•"/>
              <a:tabLst>
                <a:tab pos="137795" algn="l"/>
              </a:tabLst>
            </a:pP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개발 오류 추출 및 수정에 대한 지속적 테스트 수행을 통한 안정화</a:t>
            </a:r>
            <a:endParaRPr lang="en-US" altLang="ko-KR" sz="1100" b="0" spc="-4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80"/>
              </a:spcBef>
              <a:buChar char="•"/>
              <a:tabLst>
                <a:tab pos="137795" algn="l"/>
              </a:tabLst>
            </a:pP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대외 연계 기능의 이상 점검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55" name="object 2">
            <a:extLst>
              <a:ext uri="{FF2B5EF4-FFF2-40B4-BE49-F238E27FC236}">
                <a16:creationId xmlns:a16="http://schemas.microsoft.com/office/drawing/2014/main" id="{9745F124-667B-1AD3-D4F9-3DCD3D365AD5}"/>
              </a:ext>
            </a:extLst>
          </p:cNvPr>
          <p:cNvSpPr txBox="1"/>
          <p:nvPr/>
        </p:nvSpPr>
        <p:spPr>
          <a:xfrm>
            <a:off x="6635466" y="2053160"/>
            <a:ext cx="3831590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lang="en-US" altLang="ko-KR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LX</a:t>
            </a:r>
            <a:r>
              <a:rPr lang="ko-KR" altLang="en-US" b="1" spc="-135" dirty="0" err="1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판토스</a:t>
            </a:r>
            <a:r>
              <a:rPr lang="ko-KR" altLang="en-US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 차세대 구축</a:t>
            </a:r>
            <a:endParaRPr sz="1100" b="1" dirty="0">
              <a:latin typeface="LG스마트체 Bold" panose="020B0600000101010101" pitchFamily="50" charset="-127"/>
              <a:ea typeface="LG스마트체 Bold" panose="020B0600000101010101" pitchFamily="50" charset="-127"/>
              <a:cs typeface="LG스마트체 Light"/>
            </a:endParaRPr>
          </a:p>
        </p:txBody>
      </p:sp>
      <p:grpSp>
        <p:nvGrpSpPr>
          <p:cNvPr id="56" name="object 3">
            <a:extLst>
              <a:ext uri="{FF2B5EF4-FFF2-40B4-BE49-F238E27FC236}">
                <a16:creationId xmlns:a16="http://schemas.microsoft.com/office/drawing/2014/main" id="{B1818AB7-5E83-C858-08E3-5C975C46AFD9}"/>
              </a:ext>
            </a:extLst>
          </p:cNvPr>
          <p:cNvGrpSpPr/>
          <p:nvPr/>
        </p:nvGrpSpPr>
        <p:grpSpPr>
          <a:xfrm>
            <a:off x="6262959" y="2072616"/>
            <a:ext cx="306705" cy="306705"/>
            <a:chOff x="8801302" y="965277"/>
            <a:chExt cx="306705" cy="306705"/>
          </a:xfrm>
          <a:solidFill>
            <a:srgbClr val="083E88"/>
          </a:solidFill>
        </p:grpSpPr>
        <p:sp>
          <p:nvSpPr>
            <p:cNvPr id="57" name="object 4">
              <a:extLst>
                <a:ext uri="{FF2B5EF4-FFF2-40B4-BE49-F238E27FC236}">
                  <a16:creationId xmlns:a16="http://schemas.microsoft.com/office/drawing/2014/main" id="{1EEE7F44-5EF5-46E3-8DFF-D38F4A8F5A7D}"/>
                </a:ext>
              </a:extLst>
            </p:cNvPr>
            <p:cNvSpPr/>
            <p:nvPr/>
          </p:nvSpPr>
          <p:spPr>
            <a:xfrm>
              <a:off x="8801302" y="965277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5">
                  <a:moveTo>
                    <a:pt x="153288" y="0"/>
                  </a:moveTo>
                  <a:lnTo>
                    <a:pt x="104838" y="7814"/>
                  </a:lnTo>
                  <a:lnTo>
                    <a:pt x="62758" y="29576"/>
                  </a:lnTo>
                  <a:lnTo>
                    <a:pt x="29576" y="62758"/>
                  </a:lnTo>
                  <a:lnTo>
                    <a:pt x="7814" y="104838"/>
                  </a:lnTo>
                  <a:lnTo>
                    <a:pt x="0" y="153289"/>
                  </a:lnTo>
                  <a:lnTo>
                    <a:pt x="7814" y="201739"/>
                  </a:lnTo>
                  <a:lnTo>
                    <a:pt x="29576" y="243819"/>
                  </a:lnTo>
                  <a:lnTo>
                    <a:pt x="62758" y="277001"/>
                  </a:lnTo>
                  <a:lnTo>
                    <a:pt x="104838" y="298763"/>
                  </a:lnTo>
                  <a:lnTo>
                    <a:pt x="153288" y="306578"/>
                  </a:lnTo>
                  <a:lnTo>
                    <a:pt x="201739" y="298763"/>
                  </a:lnTo>
                  <a:lnTo>
                    <a:pt x="243819" y="277001"/>
                  </a:lnTo>
                  <a:lnTo>
                    <a:pt x="277001" y="243819"/>
                  </a:lnTo>
                  <a:lnTo>
                    <a:pt x="298763" y="201739"/>
                  </a:lnTo>
                  <a:lnTo>
                    <a:pt x="306577" y="153289"/>
                  </a:lnTo>
                  <a:lnTo>
                    <a:pt x="298763" y="104838"/>
                  </a:lnTo>
                  <a:lnTo>
                    <a:pt x="277001" y="62758"/>
                  </a:lnTo>
                  <a:lnTo>
                    <a:pt x="243819" y="29576"/>
                  </a:lnTo>
                  <a:lnTo>
                    <a:pt x="201739" y="7814"/>
                  </a:lnTo>
                  <a:lnTo>
                    <a:pt x="15328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">
              <a:extLst>
                <a:ext uri="{FF2B5EF4-FFF2-40B4-BE49-F238E27FC236}">
                  <a16:creationId xmlns:a16="http://schemas.microsoft.com/office/drawing/2014/main" id="{153372A8-CCCE-2C3A-F7FD-EE738A68F4C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1958" y="1034017"/>
              <a:ext cx="125512" cy="168850"/>
            </a:xfrm>
            <a:prstGeom prst="rect">
              <a:avLst/>
            </a:prstGeom>
            <a:grpFill/>
          </p:spPr>
        </p:pic>
      </p:grpSp>
      <p:sp>
        <p:nvSpPr>
          <p:cNvPr id="59" name="object 43">
            <a:extLst>
              <a:ext uri="{FF2B5EF4-FFF2-40B4-BE49-F238E27FC236}">
                <a16:creationId xmlns:a16="http://schemas.microsoft.com/office/drawing/2014/main" id="{0AB85851-9C64-13DF-70DE-68767E317CC5}"/>
              </a:ext>
            </a:extLst>
          </p:cNvPr>
          <p:cNvSpPr txBox="1"/>
          <p:nvPr/>
        </p:nvSpPr>
        <p:spPr>
          <a:xfrm>
            <a:off x="6635466" y="2603418"/>
            <a:ext cx="3863951" cy="8220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고객 Pain points &amp; Needs</a:t>
            </a: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GSI (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글로벌 통합 물류 시스템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)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의 검증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성능 점검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60" name="object 44">
            <a:extLst>
              <a:ext uri="{FF2B5EF4-FFF2-40B4-BE49-F238E27FC236}">
                <a16:creationId xmlns:a16="http://schemas.microsoft.com/office/drawing/2014/main" id="{349A6EF6-13E3-FE4B-1BDE-77FE1B7F83A4}"/>
              </a:ext>
            </a:extLst>
          </p:cNvPr>
          <p:cNvSpPr txBox="1"/>
          <p:nvPr/>
        </p:nvSpPr>
        <p:spPr>
          <a:xfrm>
            <a:off x="6635467" y="3985076"/>
            <a:ext cx="3831590" cy="1068241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spcBef>
                <a:spcPts val="890"/>
              </a:spcBef>
            </a:pPr>
            <a:r>
              <a:rPr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적용 개요</a:t>
            </a: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물류 시스템의 로직에 따른 매핑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서비스 분할에 따른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1 : N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처리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spcBef>
                <a:spcPts val="620"/>
              </a:spcBef>
              <a:buFontTx/>
              <a:buChar char="•"/>
              <a:tabLst>
                <a:tab pos="137795" algn="l"/>
              </a:tabLst>
            </a:pPr>
            <a:r>
              <a:rPr lang="ko-KR" altLang="en-US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실시간 캡처를 활용한 검증 수행</a:t>
            </a:r>
            <a:endParaRPr sz="1100" dirty="0">
              <a:latin typeface="LG스마트체 Light"/>
              <a:cs typeface="LG스마트체 Light"/>
            </a:endParaRPr>
          </a:p>
        </p:txBody>
      </p:sp>
      <p:sp>
        <p:nvSpPr>
          <p:cNvPr id="61" name="object 6">
            <a:extLst>
              <a:ext uri="{FF2B5EF4-FFF2-40B4-BE49-F238E27FC236}">
                <a16:creationId xmlns:a16="http://schemas.microsoft.com/office/drawing/2014/main" id="{87C53F0A-1FF8-979B-9BD9-F72420DCCEDA}"/>
              </a:ext>
            </a:extLst>
          </p:cNvPr>
          <p:cNvSpPr txBox="1"/>
          <p:nvPr/>
        </p:nvSpPr>
        <p:spPr>
          <a:xfrm>
            <a:off x="6639534" y="5027285"/>
            <a:ext cx="4355647" cy="661078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2700">
              <a:spcBef>
                <a:spcPts val="890"/>
              </a:spcBef>
            </a:pPr>
            <a:r>
              <a:rPr sz="14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적용</a:t>
            </a:r>
            <a:r>
              <a:rPr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 결과</a:t>
            </a: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신규 개발의 로직 및 파라미터에 대한 오류 추출과 수정 후 재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확인 검증</a:t>
            </a:r>
            <a:endParaRPr lang="en-US" altLang="ko-KR" sz="1100" b="0" spc="-4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2" name="AutoShape 184">
            <a:extLst>
              <a:ext uri="{FF2B5EF4-FFF2-40B4-BE49-F238E27FC236}">
                <a16:creationId xmlns:a16="http://schemas.microsoft.com/office/drawing/2014/main" id="{0CFC0103-7A46-C884-0D87-A58B2A614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200" y="1530000"/>
            <a:ext cx="9781200" cy="262800"/>
          </a:xfrm>
          <a:prstGeom prst="rect">
            <a:avLst/>
          </a:prstGeom>
          <a:solidFill>
            <a:srgbClr val="0D6AC2"/>
          </a:solidFill>
          <a:ln w="63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1200" b="1" dirty="0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뱅가드랩의 </a:t>
            </a:r>
            <a:r>
              <a:rPr lang="en-US" altLang="ko-KR" sz="1200" b="1" dirty="0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PerfecTwin </a:t>
            </a:r>
            <a:r>
              <a:rPr lang="ko-KR" altLang="en-US" sz="1200" b="1" dirty="0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구축 사례</a:t>
            </a:r>
          </a:p>
        </p:txBody>
      </p:sp>
      <p:sp>
        <p:nvSpPr>
          <p:cNvPr id="3" name="AutoShape 133">
            <a:extLst>
              <a:ext uri="{FF2B5EF4-FFF2-40B4-BE49-F238E27FC236}">
                <a16:creationId xmlns:a16="http://schemas.microsoft.com/office/drawing/2014/main" id="{180B8C5C-1A8A-A3E7-47BA-E73278B775E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57072" y="1520825"/>
            <a:ext cx="10090078" cy="4825245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latinLnBrk="0">
              <a:lnSpc>
                <a:spcPct val="120000"/>
              </a:lnSpc>
              <a:spcBef>
                <a:spcPct val="120000"/>
              </a:spcBef>
            </a:pPr>
            <a:endParaRPr lang="ko-KR" altLang="ko-KR" dirty="0">
              <a:solidFill>
                <a:srgbClr val="FFFFFF"/>
              </a:solidFill>
              <a:latin typeface="Pretendard" panose="020B0600000101010101" charset="-127"/>
              <a:ea typeface="Pretendard" panose="020B0600000101010101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18BD0F-E29F-0138-FBC4-5B996BAE3327}"/>
              </a:ext>
            </a:extLst>
          </p:cNvPr>
          <p:cNvSpPr txBox="1">
            <a:spLocks/>
          </p:cNvSpPr>
          <p:nvPr/>
        </p:nvSpPr>
        <p:spPr>
          <a:xfrm>
            <a:off x="1058595" y="672094"/>
            <a:ext cx="10182054" cy="2977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뱅가드랩은 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PerfecTwin 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구축 전문 업체로 다양한 성공 사례를 가지고 있습니다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  <a:endParaRPr lang="ko-KR" altLang="en-US" sz="1200" b="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F7ED33E-825D-DE5A-636C-F698C67C4108}"/>
              </a:ext>
            </a:extLst>
          </p:cNvPr>
          <p:cNvGrpSpPr/>
          <p:nvPr/>
        </p:nvGrpSpPr>
        <p:grpSpPr>
          <a:xfrm>
            <a:off x="1224202" y="265600"/>
            <a:ext cx="5632045" cy="272298"/>
            <a:chOff x="450850" y="359677"/>
            <a:chExt cx="4539807" cy="24856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3A5B84-5B15-255B-0A9B-60EA71933D2A}"/>
                </a:ext>
              </a:extLst>
            </p:cNvPr>
            <p:cNvSpPr txBox="1"/>
            <p:nvPr/>
          </p:nvSpPr>
          <p:spPr>
            <a:xfrm>
              <a:off x="450850" y="427992"/>
              <a:ext cx="62119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kumimoji="1" lang="en-US" altLang="ko-KR" sz="1400" b="1" spc="-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endParaRPr kumimoji="1" lang="ko-Kore-KR" altLang="en-US" sz="1400" b="1" spc="-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6BD1BD-3BC0-FE53-ED2E-40EC3F3211FC}"/>
                </a:ext>
              </a:extLst>
            </p:cNvPr>
            <p:cNvSpPr txBox="1"/>
            <p:nvPr/>
          </p:nvSpPr>
          <p:spPr>
            <a:xfrm>
              <a:off x="454657" y="359677"/>
              <a:ext cx="453600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882650"/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4. </a:t>
              </a:r>
              <a:r>
                <a:rPr lang="ko-KR" altLang="en-US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구축 사례 </a:t>
              </a:r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(3/4)</a:t>
              </a:r>
              <a:endParaRPr lang="ko-KR" altLang="en-US" sz="14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2415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2">
            <a:extLst>
              <a:ext uri="{FF2B5EF4-FFF2-40B4-BE49-F238E27FC236}">
                <a16:creationId xmlns:a16="http://schemas.microsoft.com/office/drawing/2014/main" id="{B1CADB1E-6C37-FA54-ABD9-5CF327592AC8}"/>
              </a:ext>
            </a:extLst>
          </p:cNvPr>
          <p:cNvSpPr txBox="1"/>
          <p:nvPr/>
        </p:nvSpPr>
        <p:spPr>
          <a:xfrm>
            <a:off x="1519373" y="2058097"/>
            <a:ext cx="4545251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lang="ko-KR" altLang="en-US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전북 은행 주전산시스템 </a:t>
            </a:r>
            <a:r>
              <a:rPr lang="en-US" altLang="ko-KR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U2L </a:t>
            </a:r>
            <a:r>
              <a:rPr lang="ko-KR" altLang="en-US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전환 구축 사업</a:t>
            </a: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5CB71F07-8720-7A56-FAC9-B6CB51E402AD}"/>
              </a:ext>
            </a:extLst>
          </p:cNvPr>
          <p:cNvSpPr txBox="1"/>
          <p:nvPr/>
        </p:nvSpPr>
        <p:spPr>
          <a:xfrm>
            <a:off x="1509646" y="2606370"/>
            <a:ext cx="3831590" cy="1068241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spcBef>
                <a:spcPts val="1350"/>
              </a:spcBef>
            </a:pPr>
            <a:r>
              <a:rPr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고객 Pain points &amp; Needs</a:t>
            </a: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시스템 환경 변화에 따른 전반적 오류 점검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테스트 시나리오와 병행하여 다양한 입력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CASE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로 확인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대외 기관 연계 점검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08CF5A7D-7B4B-1554-081B-B7C981790AA4}"/>
              </a:ext>
            </a:extLst>
          </p:cNvPr>
          <p:cNvSpPr txBox="1"/>
          <p:nvPr/>
        </p:nvSpPr>
        <p:spPr>
          <a:xfrm>
            <a:off x="1509647" y="3911563"/>
            <a:ext cx="3799500" cy="8220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spcBef>
                <a:spcPts val="1350"/>
              </a:spcBef>
            </a:pPr>
            <a:r>
              <a:rPr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적용 개요</a:t>
            </a: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MCI,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EAI, FEP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의 주요 서비스와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I/F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를 대상으로 수행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1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회 약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400</a:t>
            </a:r>
            <a:r>
              <a:rPr lang="ko-KR" altLang="en-US" sz="1100" spc="-5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만건의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AS-IS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거래를 총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4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회  수행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45" name="object 6">
            <a:extLst>
              <a:ext uri="{FF2B5EF4-FFF2-40B4-BE49-F238E27FC236}">
                <a16:creationId xmlns:a16="http://schemas.microsoft.com/office/drawing/2014/main" id="{6CCAAF48-7304-392B-FC6D-6468FB03CCE6}"/>
              </a:ext>
            </a:extLst>
          </p:cNvPr>
          <p:cNvSpPr txBox="1"/>
          <p:nvPr/>
        </p:nvSpPr>
        <p:spPr>
          <a:xfrm>
            <a:off x="1513714" y="4998105"/>
            <a:ext cx="4355647" cy="932948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2700">
              <a:spcBef>
                <a:spcPts val="1350"/>
              </a:spcBef>
            </a:pPr>
            <a:r>
              <a:rPr sz="14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적용</a:t>
            </a:r>
            <a:r>
              <a:rPr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 결과</a:t>
            </a:r>
          </a:p>
          <a:p>
            <a:pPr marL="137160" indent="-99695">
              <a:lnSpc>
                <a:spcPct val="100000"/>
              </a:lnSpc>
              <a:spcBef>
                <a:spcPts val="680"/>
              </a:spcBef>
              <a:buChar char="•"/>
              <a:tabLst>
                <a:tab pos="137795" algn="l"/>
              </a:tabLst>
            </a:pPr>
            <a:r>
              <a:rPr sz="1100" b="0" spc="-4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성공</a:t>
            </a:r>
            <a:r>
              <a:rPr lang="ko-KR" altLang="en-US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률</a:t>
            </a:r>
            <a:r>
              <a:rPr sz="1100" b="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90%</a:t>
            </a:r>
            <a:r>
              <a:rPr 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이상의 안정성 확인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80"/>
              </a:spcBef>
              <a:buChar char="•"/>
              <a:tabLst>
                <a:tab pos="137795" algn="l"/>
              </a:tabLst>
            </a:pP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총 </a:t>
            </a:r>
            <a:r>
              <a:rPr lang="en-US" altLang="ko-KR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4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회의 수행으로 오류 </a:t>
            </a:r>
            <a:r>
              <a:rPr lang="ko-KR" altLang="en-US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추출과 수정 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개선을 확인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55" name="object 2">
            <a:extLst>
              <a:ext uri="{FF2B5EF4-FFF2-40B4-BE49-F238E27FC236}">
                <a16:creationId xmlns:a16="http://schemas.microsoft.com/office/drawing/2014/main" id="{9745F124-667B-1AD3-D4F9-3DCD3D365AD5}"/>
              </a:ext>
            </a:extLst>
          </p:cNvPr>
          <p:cNvSpPr txBox="1"/>
          <p:nvPr/>
        </p:nvSpPr>
        <p:spPr>
          <a:xfrm>
            <a:off x="6635465" y="2058097"/>
            <a:ext cx="4313351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lang="ko-KR" altLang="en-US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신한은행 차세대 </a:t>
            </a:r>
            <a:r>
              <a:rPr lang="en-US" altLang="ko-KR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THE NEXT </a:t>
            </a:r>
            <a:r>
              <a:rPr lang="ko-KR" altLang="en-US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시스템 구축</a:t>
            </a:r>
          </a:p>
        </p:txBody>
      </p:sp>
      <p:sp>
        <p:nvSpPr>
          <p:cNvPr id="59" name="object 43">
            <a:extLst>
              <a:ext uri="{FF2B5EF4-FFF2-40B4-BE49-F238E27FC236}">
                <a16:creationId xmlns:a16="http://schemas.microsoft.com/office/drawing/2014/main" id="{0AB85851-9C64-13DF-70DE-68767E317CC5}"/>
              </a:ext>
            </a:extLst>
          </p:cNvPr>
          <p:cNvSpPr txBox="1"/>
          <p:nvPr/>
        </p:nvSpPr>
        <p:spPr>
          <a:xfrm>
            <a:off x="6635466" y="2606370"/>
            <a:ext cx="3707414" cy="8220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고객 Pain points &amp; Needs</a:t>
            </a: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시스템 환경 변화에 따른 전반적 오류 점검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대외 기관 연계 점검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60" name="object 44">
            <a:extLst>
              <a:ext uri="{FF2B5EF4-FFF2-40B4-BE49-F238E27FC236}">
                <a16:creationId xmlns:a16="http://schemas.microsoft.com/office/drawing/2014/main" id="{349A6EF6-13E3-FE4B-1BDE-77FE1B7F83A4}"/>
              </a:ext>
            </a:extLst>
          </p:cNvPr>
          <p:cNvSpPr txBox="1"/>
          <p:nvPr/>
        </p:nvSpPr>
        <p:spPr>
          <a:xfrm>
            <a:off x="6635467" y="3911563"/>
            <a:ext cx="3676364" cy="8220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적용 개요</a:t>
            </a: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MCI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서비스와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I/F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를 대상으로 수행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1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회 약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7,000</a:t>
            </a:r>
            <a:r>
              <a:rPr lang="ko-KR" altLang="en-US" sz="1100" spc="-5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만건의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AS-IS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거래를 총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3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회  수행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61" name="object 6">
            <a:extLst>
              <a:ext uri="{FF2B5EF4-FFF2-40B4-BE49-F238E27FC236}">
                <a16:creationId xmlns:a16="http://schemas.microsoft.com/office/drawing/2014/main" id="{87C53F0A-1FF8-979B-9BD9-F72420DCCEDA}"/>
              </a:ext>
            </a:extLst>
          </p:cNvPr>
          <p:cNvSpPr txBox="1"/>
          <p:nvPr/>
        </p:nvSpPr>
        <p:spPr>
          <a:xfrm>
            <a:off x="6639534" y="4998105"/>
            <a:ext cx="4355647" cy="932948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4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적용</a:t>
            </a:r>
            <a:r>
              <a:rPr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 결과</a:t>
            </a:r>
          </a:p>
          <a:p>
            <a:pPr marL="137160" indent="-99695">
              <a:spcBef>
                <a:spcPts val="680"/>
              </a:spcBef>
              <a:buFontTx/>
              <a:buChar char="•"/>
              <a:tabLst>
                <a:tab pos="137795" algn="l"/>
              </a:tabLst>
            </a:pP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특정 서비스와 </a:t>
            </a:r>
            <a:r>
              <a:rPr lang="en-US" altLang="ko-KR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I/F</a:t>
            </a: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의 속도 이상 오류 추출</a:t>
            </a:r>
            <a:endParaRPr lang="en-US" altLang="ko-KR" sz="1100" spc="-90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spcBef>
                <a:spcPts val="680"/>
              </a:spcBef>
              <a:buFontTx/>
              <a:buChar char="•"/>
              <a:tabLst>
                <a:tab pos="137795" algn="l"/>
              </a:tabLst>
            </a:pP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프로그램 및 </a:t>
            </a:r>
            <a:r>
              <a:rPr lang="en-US" altLang="ko-KR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DB </a:t>
            </a: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오류 추출과 수정 개선을 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지속적 테스트 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4" name="AutoShape 184">
            <a:extLst>
              <a:ext uri="{FF2B5EF4-FFF2-40B4-BE49-F238E27FC236}">
                <a16:creationId xmlns:a16="http://schemas.microsoft.com/office/drawing/2014/main" id="{CAC743A5-46B7-26CF-3D1A-911E2F52A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200" y="1530000"/>
            <a:ext cx="9781200" cy="262800"/>
          </a:xfrm>
          <a:prstGeom prst="rect">
            <a:avLst/>
          </a:prstGeom>
          <a:solidFill>
            <a:srgbClr val="0D6AC2"/>
          </a:solidFill>
          <a:ln w="63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1200" b="1" dirty="0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뱅가드랩의 </a:t>
            </a:r>
            <a:r>
              <a:rPr lang="en-US" altLang="ko-KR" sz="1200" b="1" dirty="0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PerfecTwin </a:t>
            </a:r>
            <a:r>
              <a:rPr lang="ko-KR" altLang="en-US" sz="1200" b="1" dirty="0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구축 사례</a:t>
            </a:r>
          </a:p>
        </p:txBody>
      </p:sp>
      <p:sp>
        <p:nvSpPr>
          <p:cNvPr id="5" name="AutoShape 133">
            <a:extLst>
              <a:ext uri="{FF2B5EF4-FFF2-40B4-BE49-F238E27FC236}">
                <a16:creationId xmlns:a16="http://schemas.microsoft.com/office/drawing/2014/main" id="{EB96101E-8893-A957-A61C-EEB3060D221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57072" y="1520825"/>
            <a:ext cx="10090078" cy="4825245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latinLnBrk="0">
              <a:lnSpc>
                <a:spcPct val="120000"/>
              </a:lnSpc>
              <a:spcBef>
                <a:spcPct val="120000"/>
              </a:spcBef>
            </a:pPr>
            <a:endParaRPr lang="ko-KR" altLang="ko-KR" dirty="0">
              <a:solidFill>
                <a:srgbClr val="FFFFFF"/>
              </a:solidFill>
              <a:latin typeface="Pretendard" panose="020B0600000101010101" charset="-127"/>
              <a:ea typeface="Pretendard" panose="020B0600000101010101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05291A0-F04E-4CF3-DD20-A773F3F2FA70}"/>
              </a:ext>
            </a:extLst>
          </p:cNvPr>
          <p:cNvSpPr txBox="1">
            <a:spLocks/>
          </p:cNvSpPr>
          <p:nvPr/>
        </p:nvSpPr>
        <p:spPr>
          <a:xfrm>
            <a:off x="1058597" y="672093"/>
            <a:ext cx="10182054" cy="2977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뱅가드랩은 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PerfecTwin 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구축 전문 업체로 다양한 성공 사례를 가지고 있습니다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  <a:endParaRPr lang="ko-KR" altLang="en-US" sz="1200" b="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305ABF9-6D48-2F86-99F6-C07B0FC81FCB}"/>
              </a:ext>
            </a:extLst>
          </p:cNvPr>
          <p:cNvGrpSpPr/>
          <p:nvPr/>
        </p:nvGrpSpPr>
        <p:grpSpPr>
          <a:xfrm>
            <a:off x="1224202" y="265600"/>
            <a:ext cx="5632045" cy="272298"/>
            <a:chOff x="450850" y="359677"/>
            <a:chExt cx="4539807" cy="24856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E9D2A4-456B-D91F-EECA-D0697C5A5E09}"/>
                </a:ext>
              </a:extLst>
            </p:cNvPr>
            <p:cNvSpPr txBox="1"/>
            <p:nvPr/>
          </p:nvSpPr>
          <p:spPr>
            <a:xfrm>
              <a:off x="450850" y="427992"/>
              <a:ext cx="62119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kumimoji="1" lang="en-US" altLang="ko-KR" sz="1400" b="1" spc="-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endParaRPr kumimoji="1" lang="ko-Kore-KR" altLang="en-US" sz="1400" b="1" spc="-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DE99EA-CF3B-81CB-5667-3F58E0F1AB9F}"/>
                </a:ext>
              </a:extLst>
            </p:cNvPr>
            <p:cNvSpPr txBox="1"/>
            <p:nvPr/>
          </p:nvSpPr>
          <p:spPr>
            <a:xfrm>
              <a:off x="454657" y="359677"/>
              <a:ext cx="453600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882650"/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4. </a:t>
              </a:r>
              <a:r>
                <a:rPr lang="ko-KR" altLang="en-US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구축 사례 </a:t>
              </a:r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(4/4)</a:t>
              </a:r>
              <a:endParaRPr lang="ko-KR" altLang="en-US" sz="14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</p:grpSp>
      <p:grpSp>
        <p:nvGrpSpPr>
          <p:cNvPr id="15" name="object 3">
            <a:extLst>
              <a:ext uri="{FF2B5EF4-FFF2-40B4-BE49-F238E27FC236}">
                <a16:creationId xmlns:a16="http://schemas.microsoft.com/office/drawing/2014/main" id="{F27D0F0A-60FA-2695-0594-DFB223248AF3}"/>
              </a:ext>
            </a:extLst>
          </p:cNvPr>
          <p:cNvGrpSpPr/>
          <p:nvPr/>
        </p:nvGrpSpPr>
        <p:grpSpPr>
          <a:xfrm>
            <a:off x="1136707" y="2072613"/>
            <a:ext cx="306705" cy="306705"/>
            <a:chOff x="8801302" y="965277"/>
            <a:chExt cx="306705" cy="306705"/>
          </a:xfrm>
          <a:solidFill>
            <a:srgbClr val="083E88"/>
          </a:solidFill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BA968EFB-471C-F630-386C-8C74F4A1E01A}"/>
                </a:ext>
              </a:extLst>
            </p:cNvPr>
            <p:cNvSpPr/>
            <p:nvPr/>
          </p:nvSpPr>
          <p:spPr>
            <a:xfrm>
              <a:off x="8801302" y="965277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5">
                  <a:moveTo>
                    <a:pt x="153288" y="0"/>
                  </a:moveTo>
                  <a:lnTo>
                    <a:pt x="104838" y="7814"/>
                  </a:lnTo>
                  <a:lnTo>
                    <a:pt x="62758" y="29576"/>
                  </a:lnTo>
                  <a:lnTo>
                    <a:pt x="29576" y="62758"/>
                  </a:lnTo>
                  <a:lnTo>
                    <a:pt x="7814" y="104838"/>
                  </a:lnTo>
                  <a:lnTo>
                    <a:pt x="0" y="153289"/>
                  </a:lnTo>
                  <a:lnTo>
                    <a:pt x="7814" y="201739"/>
                  </a:lnTo>
                  <a:lnTo>
                    <a:pt x="29576" y="243819"/>
                  </a:lnTo>
                  <a:lnTo>
                    <a:pt x="62758" y="277001"/>
                  </a:lnTo>
                  <a:lnTo>
                    <a:pt x="104838" y="298763"/>
                  </a:lnTo>
                  <a:lnTo>
                    <a:pt x="153288" y="306578"/>
                  </a:lnTo>
                  <a:lnTo>
                    <a:pt x="201739" y="298763"/>
                  </a:lnTo>
                  <a:lnTo>
                    <a:pt x="243819" y="277001"/>
                  </a:lnTo>
                  <a:lnTo>
                    <a:pt x="277001" y="243819"/>
                  </a:lnTo>
                  <a:lnTo>
                    <a:pt x="298763" y="201739"/>
                  </a:lnTo>
                  <a:lnTo>
                    <a:pt x="306577" y="153289"/>
                  </a:lnTo>
                  <a:lnTo>
                    <a:pt x="298763" y="104838"/>
                  </a:lnTo>
                  <a:lnTo>
                    <a:pt x="277001" y="62758"/>
                  </a:lnTo>
                  <a:lnTo>
                    <a:pt x="243819" y="29576"/>
                  </a:lnTo>
                  <a:lnTo>
                    <a:pt x="201739" y="7814"/>
                  </a:lnTo>
                  <a:lnTo>
                    <a:pt x="15328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5">
              <a:extLst>
                <a:ext uri="{FF2B5EF4-FFF2-40B4-BE49-F238E27FC236}">
                  <a16:creationId xmlns:a16="http://schemas.microsoft.com/office/drawing/2014/main" id="{5484A8D9-324A-4301-DF02-ADBC8FD7FD6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1958" y="1034017"/>
              <a:ext cx="125512" cy="168850"/>
            </a:xfrm>
            <a:prstGeom prst="rect">
              <a:avLst/>
            </a:prstGeom>
            <a:grpFill/>
          </p:spPr>
        </p:pic>
      </p:grpSp>
      <p:grpSp>
        <p:nvGrpSpPr>
          <p:cNvPr id="18" name="object 3">
            <a:extLst>
              <a:ext uri="{FF2B5EF4-FFF2-40B4-BE49-F238E27FC236}">
                <a16:creationId xmlns:a16="http://schemas.microsoft.com/office/drawing/2014/main" id="{7D33288C-942C-ADB2-D5ED-51C5D2304F60}"/>
              </a:ext>
            </a:extLst>
          </p:cNvPr>
          <p:cNvGrpSpPr/>
          <p:nvPr/>
        </p:nvGrpSpPr>
        <p:grpSpPr>
          <a:xfrm>
            <a:off x="6262959" y="2072613"/>
            <a:ext cx="306705" cy="306705"/>
            <a:chOff x="8801302" y="965277"/>
            <a:chExt cx="306705" cy="306705"/>
          </a:xfrm>
          <a:solidFill>
            <a:srgbClr val="083E88"/>
          </a:solidFill>
        </p:grpSpPr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52972B54-517C-9B54-8C2D-14F5C10CEB81}"/>
                </a:ext>
              </a:extLst>
            </p:cNvPr>
            <p:cNvSpPr/>
            <p:nvPr/>
          </p:nvSpPr>
          <p:spPr>
            <a:xfrm>
              <a:off x="8801302" y="965277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5">
                  <a:moveTo>
                    <a:pt x="153288" y="0"/>
                  </a:moveTo>
                  <a:lnTo>
                    <a:pt x="104838" y="7814"/>
                  </a:lnTo>
                  <a:lnTo>
                    <a:pt x="62758" y="29576"/>
                  </a:lnTo>
                  <a:lnTo>
                    <a:pt x="29576" y="62758"/>
                  </a:lnTo>
                  <a:lnTo>
                    <a:pt x="7814" y="104838"/>
                  </a:lnTo>
                  <a:lnTo>
                    <a:pt x="0" y="153289"/>
                  </a:lnTo>
                  <a:lnTo>
                    <a:pt x="7814" y="201739"/>
                  </a:lnTo>
                  <a:lnTo>
                    <a:pt x="29576" y="243819"/>
                  </a:lnTo>
                  <a:lnTo>
                    <a:pt x="62758" y="277001"/>
                  </a:lnTo>
                  <a:lnTo>
                    <a:pt x="104838" y="298763"/>
                  </a:lnTo>
                  <a:lnTo>
                    <a:pt x="153288" y="306578"/>
                  </a:lnTo>
                  <a:lnTo>
                    <a:pt x="201739" y="298763"/>
                  </a:lnTo>
                  <a:lnTo>
                    <a:pt x="243819" y="277001"/>
                  </a:lnTo>
                  <a:lnTo>
                    <a:pt x="277001" y="243819"/>
                  </a:lnTo>
                  <a:lnTo>
                    <a:pt x="298763" y="201739"/>
                  </a:lnTo>
                  <a:lnTo>
                    <a:pt x="306577" y="153289"/>
                  </a:lnTo>
                  <a:lnTo>
                    <a:pt x="298763" y="104838"/>
                  </a:lnTo>
                  <a:lnTo>
                    <a:pt x="277001" y="62758"/>
                  </a:lnTo>
                  <a:lnTo>
                    <a:pt x="243819" y="29576"/>
                  </a:lnTo>
                  <a:lnTo>
                    <a:pt x="201739" y="7814"/>
                  </a:lnTo>
                  <a:lnTo>
                    <a:pt x="15328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5">
              <a:extLst>
                <a:ext uri="{FF2B5EF4-FFF2-40B4-BE49-F238E27FC236}">
                  <a16:creationId xmlns:a16="http://schemas.microsoft.com/office/drawing/2014/main" id="{4F073703-B9DB-FDBA-1585-9F39E17D008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1958" y="1034017"/>
              <a:ext cx="125512" cy="16885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301581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773C6FE-016F-10CC-607F-156EFB67B22F}"/>
              </a:ext>
            </a:extLst>
          </p:cNvPr>
          <p:cNvGrpSpPr/>
          <p:nvPr/>
        </p:nvGrpSpPr>
        <p:grpSpPr>
          <a:xfrm>
            <a:off x="1224198" y="265600"/>
            <a:ext cx="5632045" cy="272298"/>
            <a:chOff x="450850" y="359677"/>
            <a:chExt cx="4539807" cy="24856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C7D71E-89E1-542E-8629-DD5CB5804E57}"/>
                </a:ext>
              </a:extLst>
            </p:cNvPr>
            <p:cNvSpPr txBox="1"/>
            <p:nvPr/>
          </p:nvSpPr>
          <p:spPr>
            <a:xfrm>
              <a:off x="450850" y="427992"/>
              <a:ext cx="62119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kumimoji="1" lang="en-US" altLang="ko-KR" sz="1400" b="1" spc="-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endParaRPr kumimoji="1" lang="ko-Kore-KR" altLang="en-US" sz="1400" b="1" spc="-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B42882-98E7-233F-4959-9F9BC537B710}"/>
                </a:ext>
              </a:extLst>
            </p:cNvPr>
            <p:cNvSpPr txBox="1"/>
            <p:nvPr/>
          </p:nvSpPr>
          <p:spPr>
            <a:xfrm>
              <a:off x="454657" y="359677"/>
              <a:ext cx="453600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882650"/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5. </a:t>
              </a:r>
              <a:r>
                <a:rPr lang="ko-KR" altLang="en-US" sz="1400" b="1" kern="0" dirty="0" err="1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뱅가드랩</a:t>
              </a:r>
              <a:r>
                <a:rPr lang="ko-KR" altLang="en-US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 </a:t>
              </a:r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(1/4)</a:t>
              </a:r>
              <a:endParaRPr lang="ko-KR" altLang="en-US" sz="14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</p:grpSp>
      <p:sp>
        <p:nvSpPr>
          <p:cNvPr id="9" name="제목 1">
            <a:extLst>
              <a:ext uri="{FF2B5EF4-FFF2-40B4-BE49-F238E27FC236}">
                <a16:creationId xmlns:a16="http://schemas.microsoft.com/office/drawing/2014/main" id="{B69020D1-5285-5DE8-AEAC-0ADF9E4F4EAF}"/>
              </a:ext>
            </a:extLst>
          </p:cNvPr>
          <p:cNvSpPr txBox="1">
            <a:spLocks/>
          </p:cNvSpPr>
          <p:nvPr/>
        </p:nvSpPr>
        <p:spPr>
          <a:xfrm>
            <a:off x="1060315" y="672093"/>
            <a:ext cx="10077855" cy="51930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뱅가드랩은 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2017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년 설립이래 지난 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7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년간 은행 카드 등의 보고서 시스템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연결회계시스템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정보계 고도화 등 금융 분야와 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ERP 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시스템 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PI/ISP 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 비 금융 분야에서 고객에게 다양한 서비스를 제공하고 있는 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IT 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전문 기업입니다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</a:p>
        </p:txBody>
      </p:sp>
      <p:graphicFrame>
        <p:nvGraphicFramePr>
          <p:cNvPr id="29" name="내용 개체 틀 3">
            <a:extLst>
              <a:ext uri="{FF2B5EF4-FFF2-40B4-BE49-F238E27FC236}">
                <a16:creationId xmlns:a16="http://schemas.microsoft.com/office/drawing/2014/main" id="{4B79A489-868E-D9E8-E0FC-1E527800C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3620717"/>
              </p:ext>
            </p:extLst>
          </p:nvPr>
        </p:nvGraphicFramePr>
        <p:xfrm>
          <a:off x="1480617" y="1520825"/>
          <a:ext cx="9373642" cy="4802156"/>
        </p:xfrm>
        <a:graphic>
          <a:graphicData uri="http://schemas.openxmlformats.org/drawingml/2006/table">
            <a:tbl>
              <a:tblPr/>
              <a:tblGrid>
                <a:gridCol w="2249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1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328">
                  <a:extLst>
                    <a:ext uri="{9D8B030D-6E8A-4147-A177-3AD203B41FA5}">
                      <a16:colId xmlns:a16="http://schemas.microsoft.com/office/drawing/2014/main" val="72466793"/>
                    </a:ext>
                  </a:extLst>
                </a:gridCol>
                <a:gridCol w="2374656">
                  <a:extLst>
                    <a:ext uri="{9D8B030D-6E8A-4147-A177-3AD203B41FA5}">
                      <a16:colId xmlns:a16="http://schemas.microsoft.com/office/drawing/2014/main" val="2761443489"/>
                    </a:ext>
                  </a:extLst>
                </a:gridCol>
              </a:tblGrid>
              <a:tr h="40829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i="0" kern="120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회사명</a:t>
                      </a:r>
                    </a:p>
                  </a:txBody>
                  <a:tcPr marL="108000" marR="108000" marT="1593" marB="1593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1100" i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㈜</a:t>
                      </a:r>
                      <a:r>
                        <a:rPr lang="ko-KR" altLang="en-US" sz="1100" i="0" baseline="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뱅가드랩</a:t>
                      </a:r>
                      <a:endParaRPr lang="ko-KR" altLang="en-US" sz="1100" i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08000" marR="108000" marT="1593" marB="1593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kern="0" spc="-5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100" b="1" i="0" kern="120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대표자</a:t>
                      </a:r>
                    </a:p>
                  </a:txBody>
                  <a:tcPr marL="108000" marR="108000" marT="1593" marB="1593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i="0" kern="0" spc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김 종 영</a:t>
                      </a:r>
                      <a:endParaRPr lang="ko-KR" altLang="en-US" sz="16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08000" marR="108000" marT="1593" marB="1593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295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i="0" kern="120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기술용역등록분야</a:t>
                      </a:r>
                    </a:p>
                  </a:txBody>
                  <a:tcPr marL="108000" marR="108000" marT="1593" marB="1593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i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소프트웨어 개발 및 공급</a:t>
                      </a:r>
                    </a:p>
                  </a:txBody>
                  <a:tcPr marL="108000" marR="108000" marT="1593" marB="1593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i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1593" marB="1593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D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D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i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1593" marB="1593" anchor="ctr">
                    <a:lnL w="12700" cap="flat" cmpd="sng" algn="ctr">
                      <a:solidFill>
                        <a:srgbClr val="ABCD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D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CD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D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153531"/>
                  </a:ext>
                </a:extLst>
              </a:tr>
              <a:tr h="40829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i="0" kern="120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주소</a:t>
                      </a:r>
                    </a:p>
                  </a:txBody>
                  <a:tcPr marL="108000" marR="108000" marT="1593" marB="1593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서울특별시 구로구 디지털로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32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길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30, 1201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호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코오롱디지털타워빌란트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차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</a:t>
                      </a:r>
                      <a:endParaRPr lang="ko-KR" altLang="en-US" sz="1100" i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08000" marR="108000" marT="1593" marB="1593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ABCD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ABCD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ABCD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295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i="0" kern="120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연락처</a:t>
                      </a:r>
                    </a:p>
                  </a:txBody>
                  <a:tcPr marL="108000" marR="108000" marT="1593" marB="1593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1100" b="0" i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전화번호 </a:t>
                      </a:r>
                      <a:r>
                        <a:rPr lang="en-US" altLang="ko-KR" sz="1100" b="0" i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: 02-2103-5567    </a:t>
                      </a:r>
                      <a:r>
                        <a:rPr lang="ko-KR" altLang="en-US" sz="1100" b="0" i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팩스번호 </a:t>
                      </a:r>
                      <a:r>
                        <a:rPr lang="en-US" altLang="ko-KR" sz="1100" b="0" i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: 02-2103-5566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08000" marR="108000" marT="1593" marB="1593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108000" marR="108000" marT="1593" marB="1593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108000" marR="108000" marT="1593" marB="1593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702097"/>
                  </a:ext>
                </a:extLst>
              </a:tr>
              <a:tr h="40829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i="0" kern="120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회사설립년도</a:t>
                      </a:r>
                      <a:endParaRPr lang="ko-KR" altLang="en-US" sz="1100" b="1" i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ysClr val="windowText" lastClr="000000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108000" marR="108000" marT="1593" marB="1593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6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i="0" kern="0" spc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2017</a:t>
                      </a:r>
                      <a:r>
                        <a:rPr lang="ko-KR" altLang="en-US" sz="1100" i="0" kern="0" spc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년 </a:t>
                      </a:r>
                      <a:r>
                        <a:rPr lang="en-US" altLang="ko-KR" sz="1100" i="0" kern="0" spc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10</a:t>
                      </a:r>
                      <a:r>
                        <a:rPr lang="ko-KR" altLang="en-US" sz="1100" i="0" kern="0" spc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월 </a:t>
                      </a:r>
                    </a:p>
                  </a:txBody>
                  <a:tcPr marL="108000" marR="108000" marT="1593" marB="1593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6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ABCD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0681"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593" marR="1593" marT="1593" marB="1593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6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ABCD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ABCD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ABCD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1" name="그룹 30">
            <a:extLst>
              <a:ext uri="{FF2B5EF4-FFF2-40B4-BE49-F238E27FC236}">
                <a16:creationId xmlns:a16="http://schemas.microsoft.com/office/drawing/2014/main" id="{0C1AFEB2-1DB1-3B89-80EB-16FD417FEF0C}"/>
              </a:ext>
            </a:extLst>
          </p:cNvPr>
          <p:cNvGrpSpPr/>
          <p:nvPr/>
        </p:nvGrpSpPr>
        <p:grpSpPr>
          <a:xfrm>
            <a:off x="1863350" y="4098142"/>
            <a:ext cx="9040870" cy="2117941"/>
            <a:chOff x="721386" y="4247806"/>
            <a:chExt cx="9040870" cy="2081437"/>
          </a:xfrm>
        </p:grpSpPr>
        <p:sp>
          <p:nvSpPr>
            <p:cNvPr id="32" name="Text Box 17">
              <a:extLst>
                <a:ext uri="{FF2B5EF4-FFF2-40B4-BE49-F238E27FC236}">
                  <a16:creationId xmlns:a16="http://schemas.microsoft.com/office/drawing/2014/main" id="{D60F813A-78DA-82C5-42B2-890BB5AC9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386" y="4247806"/>
              <a:ext cx="4531205" cy="2081437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  <a:alpha val="0"/>
                </a:schemeClr>
              </a:solidFill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87406" tIns="42889" rIns="85776" bIns="42889" anchor="t">
              <a:spAutoFit/>
            </a:bodyPr>
            <a:lstStyle/>
            <a:p>
              <a:pPr marL="0" marR="0" lvl="0" indent="0" algn="l" defTabSz="618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Tx/>
                <a:buFontTx/>
                <a:buChar char="•"/>
                <a:tabLst>
                  <a:tab pos="838703" algn="l"/>
                  <a:tab pos="1312015" algn="l"/>
                </a:tabLst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2023.07  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광주은행 주전산시스템 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U2L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전환 구축</a:t>
              </a:r>
              <a:endParaRPr kumimoji="0" lang="en-US" altLang="ko-KR" sz="1100" b="0" i="0" u="none" strike="noStrike" kern="0" cap="none" spc="0" normalizeH="0" baseline="0" noProof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  <a:p>
              <a:pPr marL="0" marR="0" lvl="0" indent="0" algn="l" defTabSz="618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Tx/>
                <a:buFontTx/>
                <a:buChar char="•"/>
                <a:tabLst>
                  <a:tab pos="838703" algn="l"/>
                  <a:tab pos="1312015" algn="l"/>
                </a:tabLst>
                <a:defRPr/>
              </a:pPr>
              <a:r>
                <a:rPr lang="en-US" altLang="ko-KR" sz="1100" kern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2022.10  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하나은행 캐나다법인 </a:t>
              </a:r>
              <a:r>
                <a:rPr kumimoji="0" lang="ko-KR" altLang="en-US" sz="1100" b="0" i="0" u="none" strike="noStrike" kern="0" cap="none" spc="0" normalizeH="0" baseline="0" noProof="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뱅킹시스템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구축</a:t>
              </a:r>
              <a:endParaRPr kumimoji="0" lang="en-US" altLang="ko-KR" sz="1100" b="0" i="0" u="none" strike="noStrike" kern="0" cap="none" spc="0" normalizeH="0" baseline="0" noProof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  <a:p>
              <a:pPr marL="0" marR="0" lvl="0" indent="0" algn="l" defTabSz="618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Tx/>
                <a:buFontTx/>
                <a:buChar char="•"/>
                <a:tabLst>
                  <a:tab pos="838703" algn="l"/>
                  <a:tab pos="1312015" algn="l"/>
                </a:tabLst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2022.10   </a:t>
              </a:r>
              <a:r>
                <a:rPr kumimoji="0" lang="ko-KR" altLang="en-US" sz="1100" b="0" i="0" u="none" strike="noStrike" kern="0" cap="none" spc="0" normalizeH="0" baseline="0" noProof="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하나캐피탈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DT </a:t>
              </a:r>
              <a:r>
                <a:rPr kumimoji="0" lang="ko-KR" altLang="en-US" sz="1100" b="0" i="0" u="none" strike="noStrike" kern="0" cap="none" spc="0" normalizeH="0" baseline="0" noProof="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리빌드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사업</a:t>
              </a:r>
            </a:p>
            <a:p>
              <a:pPr marL="0" marR="0" lvl="0" indent="0" algn="l" defTabSz="618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Tx/>
                <a:buFontTx/>
                <a:buChar char="•"/>
                <a:tabLst>
                  <a:tab pos="838703" algn="l"/>
                  <a:tab pos="1312015" algn="l"/>
                </a:tabLst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2022.10   </a:t>
              </a:r>
              <a:r>
                <a:rPr kumimoji="0" lang="ko-KR" altLang="en-US" sz="1100" b="0" i="0" u="none" strike="noStrike" kern="0" cap="none" spc="0" normalizeH="0" baseline="0" noProof="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에큐온저축은행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</a:t>
              </a:r>
              <a:r>
                <a:rPr kumimoji="0" lang="ko-KR" altLang="en-US" sz="1100" b="0" i="0" u="none" strike="noStrike" kern="0" cap="none" spc="0" normalizeH="0" baseline="0" noProof="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코어뱅킹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차세대 구축</a:t>
              </a:r>
              <a:endParaRPr kumimoji="0" lang="en-US" altLang="ko-KR" sz="1100" b="0" i="0" u="none" strike="noStrike" kern="0" cap="none" spc="0" normalizeH="0" baseline="0" noProof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  <a:p>
              <a:pPr marL="0" marR="0" lvl="0" indent="0" algn="l" defTabSz="618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Tx/>
                <a:buFontTx/>
                <a:buChar char="•"/>
                <a:tabLst>
                  <a:tab pos="838703" algn="l"/>
                  <a:tab pos="1312015" algn="l"/>
                </a:tabLst>
                <a:defRPr/>
              </a:pPr>
              <a:r>
                <a:rPr lang="en-US" altLang="ko-KR" sz="1100" kern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2022.08  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하나은행 </a:t>
              </a:r>
              <a:r>
                <a:rPr kumimoji="0" lang="ko-KR" altLang="en-US" sz="1100" b="0" i="0" u="none" strike="noStrike" kern="0" cap="none" spc="0" normalizeH="0" baseline="0" noProof="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전산역무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도급</a:t>
              </a:r>
              <a:endParaRPr lang="en-US" altLang="ko-KR" sz="1100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  <a:p>
              <a:pPr marL="0" marR="0" lvl="0" indent="0" algn="l" defTabSz="618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Tx/>
                <a:buFontTx/>
                <a:buChar char="•"/>
                <a:tabLst>
                  <a:tab pos="838703" algn="l"/>
                  <a:tab pos="1312015" algn="l"/>
                </a:tabLst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2022.07  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경남은행 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CMS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구축</a:t>
              </a:r>
            </a:p>
            <a:p>
              <a:pPr marL="0" marR="0" lvl="0" indent="0" algn="l" defTabSz="618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Tx/>
                <a:buFontTx/>
                <a:buChar char="•"/>
                <a:tabLst>
                  <a:tab pos="838703" algn="l"/>
                  <a:tab pos="1312015" algn="l"/>
                </a:tabLst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2022.05  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전북은행 주전산시스템 교체 사업</a:t>
              </a:r>
            </a:p>
            <a:p>
              <a:pPr marL="0" marR="0" lvl="0" indent="0" algn="l" defTabSz="618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Tx/>
                <a:buFontTx/>
                <a:buChar char="•"/>
                <a:tabLst>
                  <a:tab pos="838703" algn="l"/>
                  <a:tab pos="1312015" algn="l"/>
                </a:tabLst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2022.02   CJ </a:t>
              </a:r>
              <a:r>
                <a:rPr kumimoji="0" lang="ko-KR" altLang="en-US" sz="1100" b="0" i="0" u="none" strike="noStrike" kern="0" cap="none" spc="0" normalizeH="0" baseline="0" noProof="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원페이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간편결재 시스템 구축</a:t>
              </a:r>
              <a:endParaRPr kumimoji="0" lang="en-US" altLang="ko-KR" sz="1100" b="0" i="0" u="none" strike="noStrike" kern="0" cap="none" spc="0" normalizeH="0" baseline="0" noProof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  <a:p>
              <a:pPr marL="0" marR="0" lvl="0" indent="0" algn="l" defTabSz="618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Tx/>
                <a:buFontTx/>
                <a:buChar char="•"/>
                <a:tabLst>
                  <a:tab pos="838703" algn="l"/>
                  <a:tab pos="1312015" algn="l"/>
                </a:tabLst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2021.08   </a:t>
              </a:r>
              <a:r>
                <a:rPr kumimoji="0" lang="ko-KR" altLang="en-US" sz="1100" b="0" i="0" u="none" strike="noStrike" kern="0" cap="none" spc="0" normalizeH="0" baseline="0" noProof="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부코핀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은행 인수관리 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IT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전략 마스터 플랜</a:t>
              </a:r>
              <a:endParaRPr kumimoji="0" lang="en-US" altLang="ko-KR" sz="1100" b="0" i="0" u="none" strike="noStrike" kern="0" cap="none" spc="0" normalizeH="0" baseline="0" noProof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  <a:p>
              <a:pPr marL="0" marR="0" lvl="0" indent="0" algn="l" defTabSz="618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Tx/>
                <a:buFontTx/>
                <a:buChar char="•"/>
                <a:tabLst>
                  <a:tab pos="838703" algn="l"/>
                  <a:tab pos="1312015" algn="l"/>
                </a:tabLst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2021.08  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산업은행 국외점포 중장기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IT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전략수립컨설팅</a:t>
              </a:r>
            </a:p>
            <a:p>
              <a:pPr marL="0" marR="0" lvl="0" indent="0" algn="l" defTabSz="618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Tx/>
                <a:buFontTx/>
                <a:buChar char="•"/>
                <a:tabLst>
                  <a:tab pos="838703" algn="l"/>
                  <a:tab pos="1312015" algn="l"/>
                </a:tabLst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2021.06  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새마을 금고 빅데이터 시스템 및 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CRM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구축</a:t>
              </a:r>
            </a:p>
            <a:p>
              <a:pPr marL="0" marR="0" lvl="0" indent="0" algn="l" defTabSz="618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Tx/>
                <a:buFontTx/>
                <a:buChar char="•"/>
                <a:tabLst>
                  <a:tab pos="838703" algn="l"/>
                  <a:tab pos="1312015" algn="l"/>
                </a:tabLst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2021.06  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우체국 차세대 종합금융정보 시스템 구축</a:t>
              </a:r>
              <a:endParaRPr kumimoji="0" lang="en-US" altLang="ko-KR" sz="1100" b="0" i="0" u="none" strike="noStrike" kern="0" cap="none" spc="0" normalizeH="0" baseline="0" noProof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</p:txBody>
        </p:sp>
        <p:sp>
          <p:nvSpPr>
            <p:cNvPr id="33" name="Text Box 17">
              <a:extLst>
                <a:ext uri="{FF2B5EF4-FFF2-40B4-BE49-F238E27FC236}">
                  <a16:creationId xmlns:a16="http://schemas.microsoft.com/office/drawing/2014/main" id="{A5CE5D0D-FEE2-7177-39A6-EE04D27BE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7269" y="4247806"/>
              <a:ext cx="4664987" cy="1748719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  <a:alpha val="0"/>
                </a:schemeClr>
              </a:solidFill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87406" tIns="42889" rIns="85776" bIns="42889" anchor="t">
              <a:spAutoFit/>
            </a:bodyPr>
            <a:lstStyle/>
            <a:p>
              <a:pPr defTabSz="618235">
                <a:buClr>
                  <a:srgbClr val="4F81BD"/>
                </a:buClr>
                <a:buFontTx/>
                <a:buChar char="•"/>
                <a:tabLst>
                  <a:tab pos="838703" algn="l"/>
                  <a:tab pos="1312015" algn="l"/>
                </a:tabLst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2024.06   SGI </a:t>
              </a:r>
              <a:r>
                <a:rPr kumimoji="0" lang="ko-KR" altLang="en-US" sz="1100" b="0" i="0" u="none" strike="noStrike" kern="0" cap="none" spc="0" normalizeH="0" baseline="0" noProof="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이지스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차세대 구축 프로젝트 </a:t>
              </a:r>
              <a:r>
                <a:rPr lang="ko-KR" altLang="en-US" sz="1100" kern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병행 검증</a:t>
              </a:r>
              <a:endParaRPr lang="en-US" altLang="ko-KR" sz="1100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  <a:p>
              <a:pPr defTabSz="618235">
                <a:buClr>
                  <a:srgbClr val="4F81BD"/>
                </a:buClr>
                <a:buFontTx/>
                <a:buChar char="•"/>
                <a:tabLst>
                  <a:tab pos="838703" algn="l"/>
                  <a:tab pos="1312015" algn="l"/>
                </a:tabLst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2024.02   </a:t>
              </a:r>
              <a:r>
                <a:rPr lang="ko-KR" altLang="en-US" sz="1100" kern="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현대오토에버</a:t>
              </a:r>
              <a:r>
                <a:rPr lang="ko-KR" altLang="en-US" sz="1100" kern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</a:t>
              </a:r>
              <a:r>
                <a:rPr lang="en-US" altLang="ko-KR" sz="1100" kern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PerfecTwin </a:t>
              </a:r>
              <a:r>
                <a:rPr lang="ko-KR" altLang="en-US" sz="1100" kern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자동화 툴 </a:t>
              </a:r>
              <a:r>
                <a:rPr lang="en-US" altLang="ko-KR" sz="1100" kern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POC</a:t>
              </a:r>
              <a:endParaRPr kumimoji="0" lang="en-US" altLang="ko-KR" sz="1100" b="0" i="0" u="none" strike="noStrike" kern="0" cap="none" spc="0" normalizeH="0" baseline="0" noProof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  <a:p>
              <a:pPr defTabSz="618235">
                <a:buClr>
                  <a:srgbClr val="4F81BD"/>
                </a:buClr>
                <a:buFontTx/>
                <a:buChar char="•"/>
                <a:tabLst>
                  <a:tab pos="838703" algn="l"/>
                  <a:tab pos="1312015" algn="l"/>
                </a:tabLst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2023.10  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하나은행 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ONE ICT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마케팅 플랫폼 구축 병행 검증</a:t>
              </a:r>
              <a:endParaRPr kumimoji="0" lang="en-US" altLang="ko-KR" sz="1100" b="0" i="0" u="none" strike="noStrike" kern="1200" cap="none" spc="0" normalizeH="0" baseline="0" noProof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  <a:p>
              <a:pPr marL="0" marR="0" lvl="0" indent="0" algn="l" defTabSz="618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Tx/>
                <a:buFontTx/>
                <a:buChar char="•"/>
                <a:tabLst>
                  <a:tab pos="838703" algn="l"/>
                  <a:tab pos="1312015" algn="l"/>
                </a:tabLst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2023.</a:t>
              </a:r>
              <a:r>
                <a:rPr lang="en-US" altLang="ko-KR" sz="11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10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광주은행 주전산시스템 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U2L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전환 구축 사업 병행 검증</a:t>
              </a:r>
              <a:endParaRPr kumimoji="0" lang="en-US" altLang="ko-KR" sz="1100" b="0" i="0" u="none" strike="noStrike" kern="1200" cap="none" spc="0" normalizeH="0" baseline="0" noProof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  <a:p>
              <a:pPr marL="0" marR="0" lvl="0" indent="0" algn="l" defTabSz="618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Tx/>
                <a:buFontTx/>
                <a:buChar char="•"/>
                <a:tabLst>
                  <a:tab pos="838703" algn="l"/>
                  <a:tab pos="1312015" algn="l"/>
                </a:tabLst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2023.08  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신한은행 차세대 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THE NEXT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시스템 구축 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2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차 병행 검증</a:t>
              </a:r>
            </a:p>
            <a:p>
              <a:pPr marL="0" marR="0" lvl="0" indent="0" algn="l" defTabSz="618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Tx/>
                <a:buFontTx/>
                <a:buChar char="•"/>
                <a:tabLst>
                  <a:tab pos="838703" algn="l"/>
                  <a:tab pos="1312015" algn="l"/>
                </a:tabLst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2023.07   KB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국민카드 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PA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대행시스템 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ICT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고도화 병행 검증</a:t>
              </a:r>
              <a:endParaRPr kumimoji="0" lang="en-US" altLang="ko-KR" sz="1100" b="0" i="0" u="none" strike="noStrike" kern="1200" cap="none" spc="0" normalizeH="0" baseline="0" noProof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  <a:p>
              <a:pPr marL="0" marR="0" lvl="0" indent="0" algn="l" defTabSz="618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Tx/>
                <a:buFontTx/>
                <a:buChar char="•"/>
                <a:tabLst>
                  <a:tab pos="838703" algn="l"/>
                  <a:tab pos="1312015" algn="l"/>
                </a:tabLst>
                <a:defRPr/>
              </a:pPr>
              <a:r>
                <a:rPr lang="en-US" altLang="ko-KR" sz="11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2022.06   LX</a:t>
              </a:r>
              <a:r>
                <a:rPr kumimoji="0" lang="ko-KR" altLang="en-US" sz="1100" b="0" i="0" u="none" strike="noStrike" kern="1200" cap="none" spc="0" normalizeH="0" baseline="0" noProof="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판토스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차세대 구축 사업 병행 검증</a:t>
              </a:r>
            </a:p>
            <a:p>
              <a:pPr marL="0" marR="0" lvl="0" indent="0" algn="l" defTabSz="618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Tx/>
                <a:buFontTx/>
                <a:buChar char="•"/>
                <a:tabLst>
                  <a:tab pos="838703" algn="l"/>
                  <a:tab pos="1312015" algn="l"/>
                </a:tabLst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2022.09  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전북은행 주전산시스템 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U2L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전환 구축 사업 병행 검증</a:t>
              </a:r>
            </a:p>
            <a:p>
              <a:pPr marL="0" marR="0" lvl="0" indent="0" algn="l" defTabSz="618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Tx/>
                <a:buFontTx/>
                <a:buChar char="•"/>
                <a:tabLst>
                  <a:tab pos="838703" algn="l"/>
                  <a:tab pos="1312015" algn="l"/>
                </a:tabLst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2022.06  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신한은행 차세대 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THE NEXT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시스템 구축 병행 검증</a:t>
              </a:r>
            </a:p>
            <a:p>
              <a:pPr marL="0" marR="0" lvl="0" indent="0" algn="l" defTabSz="618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Tx/>
                <a:buFontTx/>
                <a:buChar char="•"/>
                <a:tabLst>
                  <a:tab pos="838703" algn="l"/>
                  <a:tab pos="1312015" algn="l"/>
                </a:tabLst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2022.05   U+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차세대 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UCUBE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구축 병행 검증</a:t>
              </a:r>
              <a:endParaRPr kumimoji="0" lang="en-US" altLang="ko-KR" sz="1100" b="0" i="0" u="none" strike="noStrike" kern="1200" cap="none" spc="0" normalizeH="0" baseline="0" noProof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E83BFAC-D54F-BCA0-DBCA-C9AA2CB59494}"/>
              </a:ext>
            </a:extLst>
          </p:cNvPr>
          <p:cNvGrpSpPr/>
          <p:nvPr/>
        </p:nvGrpSpPr>
        <p:grpSpPr>
          <a:xfrm>
            <a:off x="1964361" y="3859106"/>
            <a:ext cx="1611960" cy="198516"/>
            <a:chOff x="415925" y="1499959"/>
            <a:chExt cx="1611960" cy="19851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4BA0F1A8-9F6C-B4CD-8503-3BA5E1C45768}"/>
                </a:ext>
              </a:extLst>
            </p:cNvPr>
            <p:cNvSpPr txBox="1">
              <a:spLocks/>
            </p:cNvSpPr>
            <p:nvPr/>
          </p:nvSpPr>
          <p:spPr>
            <a:xfrm>
              <a:off x="500891" y="1499959"/>
              <a:ext cx="1526994" cy="19851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600" b="1" kern="120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주요 참여 사업 실적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93AFAEF-4EA7-8F36-C69B-A336A0C9CCE8}"/>
                </a:ext>
              </a:extLst>
            </p:cNvPr>
            <p:cNvSpPr/>
            <p:nvPr/>
          </p:nvSpPr>
          <p:spPr>
            <a:xfrm>
              <a:off x="415925" y="1522525"/>
              <a:ext cx="32400" cy="130746"/>
            </a:xfrm>
            <a:prstGeom prst="rect">
              <a:avLst/>
            </a:prstGeom>
            <a:solidFill>
              <a:srgbClr val="0A4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0AE7F7A-2203-6675-E0D0-C5CA78299179}"/>
              </a:ext>
            </a:extLst>
          </p:cNvPr>
          <p:cNvGrpSpPr/>
          <p:nvPr/>
        </p:nvGrpSpPr>
        <p:grpSpPr>
          <a:xfrm>
            <a:off x="6328052" y="3859106"/>
            <a:ext cx="1611960" cy="198516"/>
            <a:chOff x="415925" y="1499959"/>
            <a:chExt cx="1611960" cy="198516"/>
          </a:xfrm>
        </p:grpSpPr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0C7B776B-5936-2180-EE3B-7A6F8B769736}"/>
                </a:ext>
              </a:extLst>
            </p:cNvPr>
            <p:cNvSpPr txBox="1">
              <a:spLocks/>
            </p:cNvSpPr>
            <p:nvPr/>
          </p:nvSpPr>
          <p:spPr>
            <a:xfrm>
              <a:off x="500891" y="1499959"/>
              <a:ext cx="1526994" cy="19851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600" b="1" kern="120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PerfecTwin 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구축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7607C72-0CFB-608E-93BA-B35414BC742C}"/>
                </a:ext>
              </a:extLst>
            </p:cNvPr>
            <p:cNvSpPr/>
            <p:nvPr/>
          </p:nvSpPr>
          <p:spPr>
            <a:xfrm>
              <a:off x="415925" y="1522525"/>
              <a:ext cx="32400" cy="130746"/>
            </a:xfrm>
            <a:prstGeom prst="rect">
              <a:avLst/>
            </a:prstGeom>
            <a:solidFill>
              <a:srgbClr val="0A4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9044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그룹 244"/>
          <p:cNvGrpSpPr/>
          <p:nvPr/>
        </p:nvGrpSpPr>
        <p:grpSpPr>
          <a:xfrm>
            <a:off x="1558925" y="1498935"/>
            <a:ext cx="1611960" cy="198516"/>
            <a:chOff x="415925" y="1499959"/>
            <a:chExt cx="1611960" cy="198516"/>
          </a:xfrm>
        </p:grpSpPr>
        <p:sp>
          <p:nvSpPr>
            <p:cNvPr id="246" name="제목 1">
              <a:extLst>
                <a:ext uri="{FF2B5EF4-FFF2-40B4-BE49-F238E27FC236}">
                  <a16:creationId xmlns:a16="http://schemas.microsoft.com/office/drawing/2014/main" id="{F01578E7-218B-428B-A28E-D27996B6F9DB}"/>
                </a:ext>
              </a:extLst>
            </p:cNvPr>
            <p:cNvSpPr txBox="1">
              <a:spLocks/>
            </p:cNvSpPr>
            <p:nvPr/>
          </p:nvSpPr>
          <p:spPr>
            <a:xfrm>
              <a:off x="500891" y="1499959"/>
              <a:ext cx="1526994" cy="19851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600" b="1" kern="120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기술자 보유 현황</a:t>
              </a:r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415925" y="1522525"/>
              <a:ext cx="32400" cy="130746"/>
            </a:xfrm>
            <a:prstGeom prst="rect">
              <a:avLst/>
            </a:prstGeom>
            <a:solidFill>
              <a:srgbClr val="0A4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</p:txBody>
        </p:sp>
      </p:grpSp>
      <p:graphicFrame>
        <p:nvGraphicFramePr>
          <p:cNvPr id="248" name="Group 317">
            <a:extLst>
              <a:ext uri="{FF2B5EF4-FFF2-40B4-BE49-F238E27FC236}">
                <a16:creationId xmlns:a16="http://schemas.microsoft.com/office/drawing/2014/main" id="{94403590-52B5-466B-96E0-B99E421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110498"/>
              </p:ext>
            </p:extLst>
          </p:nvPr>
        </p:nvGraphicFramePr>
        <p:xfrm>
          <a:off x="1557345" y="1771191"/>
          <a:ext cx="4122836" cy="229339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8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4896">
                  <a:extLst>
                    <a:ext uri="{9D8B030D-6E8A-4147-A177-3AD203B41FA5}">
                      <a16:colId xmlns:a16="http://schemas.microsoft.com/office/drawing/2014/main" val="3060426932"/>
                    </a:ext>
                  </a:extLst>
                </a:gridCol>
                <a:gridCol w="644896">
                  <a:extLst>
                    <a:ext uri="{9D8B030D-6E8A-4147-A177-3AD203B41FA5}">
                      <a16:colId xmlns:a16="http://schemas.microsoft.com/office/drawing/2014/main" val="3951662504"/>
                    </a:ext>
                  </a:extLst>
                </a:gridCol>
              </a:tblGrid>
              <a:tr h="32084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kern="1200" spc="-3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Pretendard" panose="02000503000000020004" pitchFamily="50" charset="-127"/>
                        </a:rPr>
                        <a:t>구분</a:t>
                      </a:r>
                    </a:p>
                  </a:txBody>
                  <a:tcPr marL="72000" marR="72000" marT="31752" marB="3175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6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kern="1200" spc="-3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Pretendard" panose="02000503000000020004" pitchFamily="50" charset="-127"/>
                        </a:rPr>
                        <a:t>합계</a:t>
                      </a:r>
                    </a:p>
                  </a:txBody>
                  <a:tcPr marL="72000" marR="72000" marT="31752" marB="3175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6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kern="1200" spc="-3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Pretendard" panose="02000503000000020004" pitchFamily="50" charset="-127"/>
                        </a:rPr>
                        <a:t>전 문 분 야</a:t>
                      </a:r>
                    </a:p>
                  </a:txBody>
                  <a:tcPr marL="72000" marR="72000" marT="31752" marB="3175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6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6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6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0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kern="1200" spc="-3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Pretendard" panose="02000503000000020004" pitchFamily="50" charset="-127"/>
                        </a:rPr>
                        <a:t>전자</a:t>
                      </a:r>
                      <a:endParaRPr lang="en-US" altLang="ko-KR" sz="1000" b="0" i="0" u="none" kern="1200" spc="-3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kern="1200" spc="-3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Pretendard" panose="02000503000000020004" pitchFamily="50" charset="-127"/>
                        </a:rPr>
                        <a:t>금융</a:t>
                      </a:r>
                    </a:p>
                  </a:txBody>
                  <a:tcPr marL="72000" marR="72000" marT="31752" marB="3175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6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kern="1200" spc="-3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Pretendard" panose="02000503000000020004" pitchFamily="50" charset="-127"/>
                        </a:rPr>
                        <a:t>금융</a:t>
                      </a:r>
                      <a:endParaRPr lang="en-US" altLang="ko-KR" sz="1000" b="0" i="0" u="none" kern="1200" spc="-3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kern="1200" spc="-3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Pretendard" panose="02000503000000020004" pitchFamily="50" charset="-127"/>
                        </a:rPr>
                        <a:t>상품</a:t>
                      </a:r>
                    </a:p>
                  </a:txBody>
                  <a:tcPr marL="72000" marR="72000" marT="31752" marB="3175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6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kern="1200" spc="-3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Pretendard" panose="02000503000000020004" pitchFamily="50" charset="-127"/>
                        </a:rPr>
                        <a:t>솔루션</a:t>
                      </a:r>
                    </a:p>
                  </a:txBody>
                  <a:tcPr marL="72000" marR="72000" marT="31752" marB="3175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6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kern="1200" spc="-3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Pretendard" panose="02000503000000020004" pitchFamily="50" charset="-127"/>
                        </a:rPr>
                        <a:t>공통</a:t>
                      </a:r>
                      <a:endParaRPr lang="en-US" altLang="ko-KR" sz="1000" b="0" i="0" u="none" kern="1200" spc="-3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kern="1200" spc="-3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Pretendard" panose="02000503000000020004" pitchFamily="50" charset="-127"/>
                        </a:rPr>
                        <a:t>인프라</a:t>
                      </a:r>
                    </a:p>
                  </a:txBody>
                  <a:tcPr marL="72000" marR="72000" marT="31752" marB="3175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6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353141"/>
                  </a:ext>
                </a:extLst>
              </a:tr>
              <a:tr h="320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kern="1200" spc="-3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Pretendard" panose="02000503000000020004" pitchFamily="50" charset="-127"/>
                        </a:rPr>
                        <a:t>계</a:t>
                      </a:r>
                    </a:p>
                  </a:txBody>
                  <a:tcPr marL="72000" marR="72000" marT="6721" marB="0" anchor="ctr" horzOverflow="overflow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6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D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1" lang="en-US" altLang="ko-KR" sz="10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Pretendard" panose="02000503000000020004" pitchFamily="50" charset="-127"/>
                        </a:rPr>
                        <a:t>32 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6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C5E7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1" lang="en-US" altLang="ko-KR" sz="10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Pretendard" panose="02000503000000020004" pitchFamily="50" charset="-127"/>
                        </a:rPr>
                        <a:t>13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6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C5E7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1" lang="en-US" altLang="ko-KR" sz="10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Pretendard" panose="02000503000000020004" pitchFamily="50" charset="-127"/>
                        </a:rPr>
                        <a:t>8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6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C5E7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1" lang="en-US" altLang="ko-KR" sz="10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Pretendard" panose="02000503000000020004" pitchFamily="50" charset="-127"/>
                        </a:rPr>
                        <a:t>10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6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C5E7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1" lang="en-US" altLang="ko-KR" sz="10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Pretendard" panose="02000503000000020004" pitchFamily="50" charset="-127"/>
                        </a:rPr>
                        <a:t>1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6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C5E7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559526"/>
                  </a:ext>
                </a:extLst>
              </a:tr>
              <a:tr h="320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kern="1200" spc="-3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Pretendard Medium" panose="02000603000000020004" pitchFamily="50" charset="-127"/>
                        </a:rPr>
                        <a:t>특급기술자</a:t>
                      </a:r>
                    </a:p>
                  </a:txBody>
                  <a:tcPr marL="72000" marR="72000" marT="6721" marB="0" anchor="ctr" horzOverflow="overflow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1" lang="en-US" altLang="ko-KR" sz="10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Pretendard" panose="02000503000000020004" pitchFamily="50" charset="-127"/>
                        </a:rPr>
                        <a:t>9 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1" lang="en-US" altLang="ko-KR" sz="10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Pretendard" panose="02000503000000020004" pitchFamily="50" charset="-127"/>
                        </a:rPr>
                        <a:t>4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1" lang="en-US" altLang="ko-KR" sz="10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Pretendard" panose="02000503000000020004" pitchFamily="50" charset="-127"/>
                        </a:rPr>
                        <a:t>3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1" lang="en-US" altLang="ko-KR" sz="10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Pretendard" panose="02000503000000020004" pitchFamily="50" charset="-127"/>
                        </a:rPr>
                        <a:t>1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1" lang="en-US" altLang="ko-KR" sz="10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Pretendard" panose="02000503000000020004" pitchFamily="50" charset="-127"/>
                        </a:rPr>
                        <a:t>1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995529"/>
                  </a:ext>
                </a:extLst>
              </a:tr>
              <a:tr h="320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kern="1200" spc="-3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Pretendard Medium" panose="02000603000000020004" pitchFamily="50" charset="-127"/>
                        </a:rPr>
                        <a:t>고급기술자</a:t>
                      </a:r>
                    </a:p>
                  </a:txBody>
                  <a:tcPr marL="72000" marR="72000" marT="6721" marB="0" anchor="ctr" horzOverflow="overflow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1" lang="en-US" altLang="ko-KR" sz="10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Pretendard" panose="02000503000000020004" pitchFamily="50" charset="-127"/>
                        </a:rPr>
                        <a:t>9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1" lang="en-US" altLang="ko-KR" sz="10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Pretendard" panose="02000503000000020004" pitchFamily="50" charset="-127"/>
                        </a:rPr>
                        <a:t>3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1" lang="en-US" altLang="ko-KR" sz="10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Pretendard" panose="02000503000000020004" pitchFamily="50" charset="-127"/>
                        </a:rPr>
                        <a:t>4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1" lang="en-US" altLang="ko-KR" sz="10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Pretendard" panose="02000503000000020004" pitchFamily="50" charset="-127"/>
                        </a:rPr>
                        <a:t>2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1" lang="en-US" altLang="ko-KR" sz="10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Pretendard" panose="02000503000000020004" pitchFamily="50" charset="-127"/>
                        </a:rPr>
                        <a:t>-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825968"/>
                  </a:ext>
                </a:extLst>
              </a:tr>
              <a:tr h="320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kern="1200" spc="-3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Pretendard Medium" panose="02000603000000020004" pitchFamily="50" charset="-127"/>
                        </a:rPr>
                        <a:t>중급기술자</a:t>
                      </a:r>
                    </a:p>
                  </a:txBody>
                  <a:tcPr marL="72000" marR="72000" marT="6721" marB="0" anchor="ctr" horzOverflow="overflow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1" lang="en-US" altLang="ko-KR" sz="10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Pretendard" panose="02000503000000020004" pitchFamily="50" charset="-127"/>
                        </a:rPr>
                        <a:t>4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1" lang="en-US" altLang="ko-KR" sz="10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Pretendard" panose="02000503000000020004" pitchFamily="50" charset="-127"/>
                        </a:rPr>
                        <a:t>2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1" lang="en-US" altLang="ko-KR" sz="10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Pretendard" panose="02000503000000020004" pitchFamily="50" charset="-127"/>
                        </a:rPr>
                        <a:t>1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1" lang="en-US" altLang="ko-KR" sz="10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Pretendard" panose="02000503000000020004" pitchFamily="50" charset="-127"/>
                        </a:rPr>
                        <a:t>1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1" lang="en-US" altLang="ko-KR" sz="10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Pretendard" panose="02000503000000020004" pitchFamily="50" charset="-127"/>
                        </a:rPr>
                        <a:t>-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840628"/>
                  </a:ext>
                </a:extLst>
              </a:tr>
              <a:tr h="320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kern="1200" spc="-3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Pretendard Medium" panose="02000603000000020004" pitchFamily="50" charset="-127"/>
                        </a:rPr>
                        <a:t>초급기술자</a:t>
                      </a:r>
                    </a:p>
                  </a:txBody>
                  <a:tcPr marL="72000" marR="72000" marT="6721" marB="0" anchor="ctr" horzOverflow="overflow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1" lang="en-US" altLang="ko-KR" sz="10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Pretendard" panose="02000503000000020004" pitchFamily="50" charset="-127"/>
                        </a:rPr>
                        <a:t>10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1" lang="en-US" altLang="ko-KR" sz="10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Pretendard" panose="02000503000000020004" pitchFamily="50" charset="-127"/>
                        </a:rPr>
                        <a:t>4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1" lang="en-US" altLang="ko-KR" sz="10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Pretendard" panose="02000503000000020004" pitchFamily="50" charset="-127"/>
                        </a:rPr>
                        <a:t>-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1" lang="en-US" altLang="ko-KR" sz="10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Pretendard" panose="02000503000000020004" pitchFamily="50" charset="-127"/>
                        </a:rPr>
                        <a:t>6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1" lang="en-US" altLang="ko-KR" sz="10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Pretendard" panose="02000503000000020004" pitchFamily="50" charset="-127"/>
                        </a:rPr>
                        <a:t>-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086285"/>
                  </a:ext>
                </a:extLst>
              </a:tr>
            </a:tbl>
          </a:graphicData>
        </a:graphic>
      </p:graphicFrame>
      <p:sp>
        <p:nvSpPr>
          <p:cNvPr id="249" name="TextBox 248">
            <a:extLst>
              <a:ext uri="{FF2B5EF4-FFF2-40B4-BE49-F238E27FC236}">
                <a16:creationId xmlns:a16="http://schemas.microsoft.com/office/drawing/2014/main" id="{D152ED55-71FC-4701-86DB-10CFC3A9FFBF}"/>
              </a:ext>
            </a:extLst>
          </p:cNvPr>
          <p:cNvSpPr txBox="1"/>
          <p:nvPr/>
        </p:nvSpPr>
        <p:spPr>
          <a:xfrm>
            <a:off x="5086182" y="1544525"/>
            <a:ext cx="6832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rgbClr val="C00C3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Pretendard Medium" panose="02000603000000020004" pitchFamily="50" charset="-127"/>
              </a:rPr>
              <a:t>(</a:t>
            </a:r>
            <a:r>
              <a:rPr lang="ko-KR" altLang="en-US" sz="900" dirty="0">
                <a:ln>
                  <a:solidFill>
                    <a:srgbClr val="C00C3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Pretendard Medium" panose="02000603000000020004" pitchFamily="50" charset="-127"/>
              </a:rPr>
              <a:t>단위 </a:t>
            </a:r>
            <a:r>
              <a:rPr lang="en-US" altLang="ko-KR" sz="900" dirty="0">
                <a:ln>
                  <a:solidFill>
                    <a:srgbClr val="C00C3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Pretendard Medium" panose="02000603000000020004" pitchFamily="50" charset="-127"/>
              </a:rPr>
              <a:t>: </a:t>
            </a:r>
            <a:r>
              <a:rPr lang="ko-KR" altLang="en-US" sz="900" dirty="0">
                <a:ln>
                  <a:solidFill>
                    <a:srgbClr val="C00C3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Pretendard Medium" panose="02000603000000020004" pitchFamily="50" charset="-127"/>
              </a:rPr>
              <a:t>명</a:t>
            </a:r>
            <a:r>
              <a:rPr lang="en-US" altLang="ko-KR" sz="900" dirty="0">
                <a:ln>
                  <a:solidFill>
                    <a:srgbClr val="C00C3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Pretendard Medium" panose="02000603000000020004" pitchFamily="50" charset="-127"/>
              </a:rPr>
              <a:t>)</a:t>
            </a:r>
            <a:endParaRPr lang="ko-KR" altLang="en-US" sz="900" dirty="0">
              <a:ln>
                <a:solidFill>
                  <a:srgbClr val="C00C3F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Pretendard Medium" panose="02000603000000020004" pitchFamily="50" charset="-127"/>
            </a:endParaRPr>
          </a:p>
        </p:txBody>
      </p:sp>
      <p:grpSp>
        <p:nvGrpSpPr>
          <p:cNvPr id="250" name="그룹 249"/>
          <p:cNvGrpSpPr/>
          <p:nvPr/>
        </p:nvGrpSpPr>
        <p:grpSpPr>
          <a:xfrm>
            <a:off x="1558925" y="4529544"/>
            <a:ext cx="2020200" cy="198516"/>
            <a:chOff x="415925" y="1499959"/>
            <a:chExt cx="2020200" cy="198516"/>
          </a:xfrm>
        </p:grpSpPr>
        <p:sp>
          <p:nvSpPr>
            <p:cNvPr id="251" name="제목 1">
              <a:extLst>
                <a:ext uri="{FF2B5EF4-FFF2-40B4-BE49-F238E27FC236}">
                  <a16:creationId xmlns:a16="http://schemas.microsoft.com/office/drawing/2014/main" id="{F01578E7-218B-428B-A28E-D27996B6F9DB}"/>
                </a:ext>
              </a:extLst>
            </p:cNvPr>
            <p:cNvSpPr txBox="1">
              <a:spLocks/>
            </p:cNvSpPr>
            <p:nvPr/>
          </p:nvSpPr>
          <p:spPr>
            <a:xfrm>
              <a:off x="500891" y="1499959"/>
              <a:ext cx="1935234" cy="19851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600" b="1" kern="120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PerfecTwin 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전문 인력 현황</a:t>
              </a:r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415925" y="1522525"/>
              <a:ext cx="32400" cy="130746"/>
            </a:xfrm>
            <a:prstGeom prst="rect">
              <a:avLst/>
            </a:prstGeom>
            <a:solidFill>
              <a:srgbClr val="0A4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</p:txBody>
        </p:sp>
      </p:grpSp>
      <p:graphicFrame>
        <p:nvGraphicFramePr>
          <p:cNvPr id="181" name="Group 4">
            <a:extLst>
              <a:ext uri="{FF2B5EF4-FFF2-40B4-BE49-F238E27FC236}">
                <a16:creationId xmlns:a16="http://schemas.microsoft.com/office/drawing/2014/main" id="{CD30AD2E-AC56-4978-BE60-5063988EB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297674"/>
              </p:ext>
            </p:extLst>
          </p:nvPr>
        </p:nvGraphicFramePr>
        <p:xfrm>
          <a:off x="1557345" y="4791493"/>
          <a:ext cx="9075730" cy="801586"/>
        </p:xfrm>
        <a:graphic>
          <a:graphicData uri="http://schemas.openxmlformats.org/drawingml/2006/table">
            <a:tbl>
              <a:tblPr/>
              <a:tblGrid>
                <a:gridCol w="21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3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27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715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FC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kern="1200" spc="-50" baseline="0" dirty="0">
                          <a:ln w="1270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지원 조직</a:t>
                      </a:r>
                    </a:p>
                  </a:txBody>
                  <a:tcPr marL="90000" marR="90000" marT="18000" marB="18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D6AC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715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FC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kern="1200" spc="-50" baseline="0" dirty="0">
                          <a:ln w="1270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지원 역할</a:t>
                      </a:r>
                    </a:p>
                  </a:txBody>
                  <a:tcPr marL="90000" marR="90000" marT="18000" marB="18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D6AC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715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FC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kern="1200" spc="-50" baseline="0" dirty="0">
                          <a:ln w="1270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전체인원</a:t>
                      </a:r>
                    </a:p>
                  </a:txBody>
                  <a:tcPr marL="90000" marR="90000" marT="18000" marB="18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D6A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31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PerfecTwin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사업팀 </a:t>
                      </a:r>
                    </a:p>
                  </a:txBody>
                  <a:tcPr marL="72000" marR="36000" marT="18000" marB="18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84138" indent="-84138" algn="l" defTabSz="9525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5250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525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525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2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2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2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2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84138" marR="0" lvl="0" indent="-84138" algn="l" defTabSz="9525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PerfecTwin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솔루션의 영업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사업 및 전략 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 마케팅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  <a:cs typeface="+mn-cs"/>
                      </a:endParaRPr>
                    </a:p>
                    <a:p>
                      <a:pPr marL="84138" marR="0" lvl="0" indent="-84138" algn="l" defTabSz="9525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PerfecTwin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솔루션의 이행을 담당하며 전문역량 및 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Asset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발굴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개발 적용</a:t>
                      </a:r>
                    </a:p>
                  </a:txBody>
                  <a:tcPr marL="36000" marR="0" marT="18000" marB="18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84138" indent="-84138" algn="l" defTabSz="9525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5250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525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525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2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2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2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2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84138" marR="0" lvl="0" indent="-84138" algn="ctr" defTabSz="9525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명</a:t>
                      </a:r>
                    </a:p>
                  </a:txBody>
                  <a:tcPr marL="36000" marR="108000" marT="18000" marB="18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3352B0F-8ED6-2E63-C95F-F17306D9EFEF}"/>
              </a:ext>
            </a:extLst>
          </p:cNvPr>
          <p:cNvCxnSpPr/>
          <p:nvPr/>
        </p:nvCxnSpPr>
        <p:spPr>
          <a:xfrm>
            <a:off x="8400086" y="1990962"/>
            <a:ext cx="0" cy="314962"/>
          </a:xfrm>
          <a:prstGeom prst="line">
            <a:avLst/>
          </a:prstGeom>
          <a:ln>
            <a:solidFill>
              <a:srgbClr val="0073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7F530D2-7A11-F488-7B9A-2C019765DA3B}"/>
              </a:ext>
            </a:extLst>
          </p:cNvPr>
          <p:cNvCxnSpPr/>
          <p:nvPr/>
        </p:nvCxnSpPr>
        <p:spPr>
          <a:xfrm>
            <a:off x="6846398" y="2306905"/>
            <a:ext cx="0" cy="314962"/>
          </a:xfrm>
          <a:prstGeom prst="line">
            <a:avLst/>
          </a:prstGeom>
          <a:ln>
            <a:solidFill>
              <a:srgbClr val="317E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C9597B1-0DDC-66B9-2E18-E3E26DD132F6}"/>
              </a:ext>
            </a:extLst>
          </p:cNvPr>
          <p:cNvCxnSpPr/>
          <p:nvPr/>
        </p:nvCxnSpPr>
        <p:spPr>
          <a:xfrm>
            <a:off x="7914009" y="2301181"/>
            <a:ext cx="0" cy="314962"/>
          </a:xfrm>
          <a:prstGeom prst="line">
            <a:avLst/>
          </a:prstGeom>
          <a:ln>
            <a:solidFill>
              <a:srgbClr val="0073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6E4F67A-8A65-0C6F-A734-348C4FBF190D}"/>
              </a:ext>
            </a:extLst>
          </p:cNvPr>
          <p:cNvCxnSpPr/>
          <p:nvPr/>
        </p:nvCxnSpPr>
        <p:spPr>
          <a:xfrm>
            <a:off x="8992397" y="2301181"/>
            <a:ext cx="0" cy="314962"/>
          </a:xfrm>
          <a:prstGeom prst="line">
            <a:avLst/>
          </a:prstGeom>
          <a:ln>
            <a:solidFill>
              <a:srgbClr val="0073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04ADF9-D5AF-6C01-205E-064A231A1D89}"/>
              </a:ext>
            </a:extLst>
          </p:cNvPr>
          <p:cNvCxnSpPr/>
          <p:nvPr/>
        </p:nvCxnSpPr>
        <p:spPr>
          <a:xfrm>
            <a:off x="10061852" y="2302132"/>
            <a:ext cx="0" cy="314962"/>
          </a:xfrm>
          <a:prstGeom prst="line">
            <a:avLst/>
          </a:prstGeom>
          <a:ln>
            <a:solidFill>
              <a:srgbClr val="0073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ABD13C2-9F7B-DA9A-6120-1D704DBDF7EA}"/>
              </a:ext>
            </a:extLst>
          </p:cNvPr>
          <p:cNvSpPr/>
          <p:nvPr/>
        </p:nvSpPr>
        <p:spPr>
          <a:xfrm>
            <a:off x="7798134" y="1791138"/>
            <a:ext cx="1190093" cy="354577"/>
          </a:xfrm>
          <a:prstGeom prst="roundRect">
            <a:avLst>
              <a:gd name="adj" fmla="val 50000"/>
            </a:avLst>
          </a:prstGeom>
          <a:solidFill>
            <a:srgbClr val="083F88"/>
          </a:solidFill>
          <a:ln>
            <a:noFill/>
          </a:ln>
        </p:spPr>
        <p:txBody>
          <a:bodyPr lIns="0" tIns="41476" rIns="0" bIns="41476" anchor="ctr"/>
          <a:lstStyle/>
          <a:p>
            <a:pPr algn="ctr" eaLnBrk="0" fontAlgn="base" hangingPunct="0">
              <a:spcBef>
                <a:spcPct val="0"/>
              </a:spcBef>
              <a:spcAft>
                <a:spcPts val="306"/>
              </a:spcAft>
            </a:pPr>
            <a:r>
              <a:rPr kumimoji="1" lang="ko-KR" altLang="en-US" sz="1100" b="1" spc="-36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대표이사</a:t>
            </a:r>
            <a:endParaRPr kumimoji="1" lang="en-US" altLang="ko-KR" sz="1100" b="1" spc="-36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901CAE1-601E-0A42-799A-46A6B3A24296}"/>
              </a:ext>
            </a:extLst>
          </p:cNvPr>
          <p:cNvSpPr/>
          <p:nvPr/>
        </p:nvSpPr>
        <p:spPr>
          <a:xfrm>
            <a:off x="6353823" y="2971593"/>
            <a:ext cx="972000" cy="252000"/>
          </a:xfrm>
          <a:prstGeom prst="rect">
            <a:avLst/>
          </a:prstGeom>
          <a:solidFill>
            <a:srgbClr val="D9D9D9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lIns="0" tIns="42314" rIns="0" bIns="42314" anchor="ctr"/>
          <a:lstStyle/>
          <a:p>
            <a:pPr indent="-16412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kern="0" spc="-8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금융사업 </a:t>
            </a:r>
            <a:r>
              <a:rPr kumimoji="1" lang="en-US" altLang="ko-KR" sz="1000" b="1" kern="0" spc="-8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kumimoji="1" lang="ko-KR" altLang="en-US" sz="1000" b="1" kern="0" spc="-8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팀</a:t>
            </a:r>
            <a:endParaRPr kumimoji="1" lang="ko-KR" altLang="ko-KR" sz="1000" b="1" kern="0" spc="-8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46D3B9D-2F3F-B580-E58A-7C6559C26C74}"/>
              </a:ext>
            </a:extLst>
          </p:cNvPr>
          <p:cNvSpPr/>
          <p:nvPr/>
        </p:nvSpPr>
        <p:spPr>
          <a:xfrm>
            <a:off x="6353823" y="3270998"/>
            <a:ext cx="972000" cy="252000"/>
          </a:xfrm>
          <a:prstGeom prst="rect">
            <a:avLst/>
          </a:prstGeom>
          <a:solidFill>
            <a:srgbClr val="D9D9D9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lIns="0" tIns="42314" rIns="0" bIns="42314" anchor="ctr"/>
          <a:lstStyle/>
          <a:p>
            <a:pPr indent="-16412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kern="0" spc="-8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금융사업 </a:t>
            </a:r>
            <a:r>
              <a:rPr kumimoji="1" lang="en-US" altLang="ko-KR" sz="1000" b="1" kern="0" spc="-8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kumimoji="1" lang="ko-KR" altLang="en-US" sz="1000" b="1" kern="0" spc="-8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팀</a:t>
            </a:r>
            <a:endParaRPr kumimoji="1" lang="ko-KR" altLang="ko-KR" sz="1000" b="1" kern="0" spc="-8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D9F5C6-0791-9680-1D5F-A26BCE03B50E}"/>
              </a:ext>
            </a:extLst>
          </p:cNvPr>
          <p:cNvSpPr/>
          <p:nvPr/>
        </p:nvSpPr>
        <p:spPr>
          <a:xfrm>
            <a:off x="8503997" y="2970639"/>
            <a:ext cx="972000" cy="252000"/>
          </a:xfrm>
          <a:prstGeom prst="rect">
            <a:avLst/>
          </a:prstGeom>
          <a:solidFill>
            <a:srgbClr val="D9D9D9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lIns="0" tIns="42314" rIns="0" bIns="42314" anchor="ctr"/>
          <a:lstStyle/>
          <a:p>
            <a:pPr indent="-16412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kern="0" spc="-8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PerfecTwin </a:t>
            </a:r>
            <a:r>
              <a:rPr kumimoji="1" lang="ko-KR" altLang="en-US" sz="1000" b="1" kern="0" spc="-8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사업팀</a:t>
            </a:r>
            <a:endParaRPr kumimoji="1" lang="ko-KR" altLang="ko-KR" sz="1000" b="1" kern="0" spc="-8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A8A7829-8B86-6DD3-FEC7-A499B4D9A41A}"/>
              </a:ext>
            </a:extLst>
          </p:cNvPr>
          <p:cNvSpPr/>
          <p:nvPr/>
        </p:nvSpPr>
        <p:spPr>
          <a:xfrm>
            <a:off x="8503997" y="3270044"/>
            <a:ext cx="972000" cy="252000"/>
          </a:xfrm>
          <a:prstGeom prst="rect">
            <a:avLst/>
          </a:prstGeom>
          <a:solidFill>
            <a:srgbClr val="D9D9D9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lIns="0" tIns="42314" rIns="0" bIns="42314" anchor="ctr"/>
          <a:lstStyle/>
          <a:p>
            <a:pPr indent="-16412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kern="0" spc="-8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Mendix</a:t>
            </a:r>
            <a:r>
              <a:rPr kumimoji="1" lang="en-US" altLang="ko-KR" sz="1000" b="1" kern="0" spc="-8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ko-KR" altLang="en-US" sz="1000" b="1" kern="0" spc="-8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사업팀</a:t>
            </a:r>
            <a:endParaRPr kumimoji="1" lang="ko-KR" altLang="ko-KR" sz="1000" b="1" kern="0" spc="-8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12C4CD-2AC8-BCF0-7BEF-CF9EFFB7D152}"/>
              </a:ext>
            </a:extLst>
          </p:cNvPr>
          <p:cNvSpPr/>
          <p:nvPr/>
        </p:nvSpPr>
        <p:spPr>
          <a:xfrm>
            <a:off x="9579084" y="2969685"/>
            <a:ext cx="972000" cy="252000"/>
          </a:xfrm>
          <a:prstGeom prst="rect">
            <a:avLst/>
          </a:prstGeom>
          <a:solidFill>
            <a:srgbClr val="D9D9D9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lIns="0" tIns="42314" rIns="0" bIns="42314" anchor="ctr"/>
          <a:lstStyle/>
          <a:p>
            <a:pPr indent="-16412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kern="0" spc="-8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서비스사업팀</a:t>
            </a:r>
            <a:endParaRPr kumimoji="1" lang="ko-KR" altLang="ko-KR" sz="1000" b="1" kern="0" spc="-8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9" name="사각형: 둥근 모서리 27">
            <a:extLst>
              <a:ext uri="{FF2B5EF4-FFF2-40B4-BE49-F238E27FC236}">
                <a16:creationId xmlns:a16="http://schemas.microsoft.com/office/drawing/2014/main" id="{58D15C54-76B0-9A25-58E7-57DDF2B25ECA}"/>
              </a:ext>
            </a:extLst>
          </p:cNvPr>
          <p:cNvSpPr/>
          <p:nvPr/>
        </p:nvSpPr>
        <p:spPr>
          <a:xfrm>
            <a:off x="6426215" y="2386509"/>
            <a:ext cx="819357" cy="528720"/>
          </a:xfrm>
          <a:prstGeom prst="roundRect">
            <a:avLst>
              <a:gd name="adj" fmla="val 50000"/>
            </a:avLst>
          </a:prstGeom>
          <a:solidFill>
            <a:srgbClr val="0D6AC2"/>
          </a:solidFill>
          <a:ln w="6350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6"/>
              </a:spcAft>
            </a:pPr>
            <a:r>
              <a:rPr kumimoji="1" lang="ko-KR" altLang="en-US" sz="1000" b="1" spc="-36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LG스마트체 Regular" panose="020B0600000101010101" pitchFamily="50" charset="-127"/>
              </a:rPr>
              <a:t>금융사업본부</a:t>
            </a:r>
          </a:p>
        </p:txBody>
      </p:sp>
      <p:sp>
        <p:nvSpPr>
          <p:cNvPr id="50" name="사각형: 둥근 모서리 27">
            <a:extLst>
              <a:ext uri="{FF2B5EF4-FFF2-40B4-BE49-F238E27FC236}">
                <a16:creationId xmlns:a16="http://schemas.microsoft.com/office/drawing/2014/main" id="{16F8E33C-9DE1-E879-C84F-64991D824B53}"/>
              </a:ext>
            </a:extLst>
          </p:cNvPr>
          <p:cNvSpPr/>
          <p:nvPr/>
        </p:nvSpPr>
        <p:spPr>
          <a:xfrm>
            <a:off x="8578929" y="2385161"/>
            <a:ext cx="819357" cy="52872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6"/>
              </a:spcAft>
            </a:pPr>
            <a:r>
              <a:rPr kumimoji="1" lang="ko-KR" altLang="en-US" sz="1000" b="1" spc="-36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LG스마트체 Regular" panose="020B0600000101010101" pitchFamily="50" charset="-127"/>
              </a:rPr>
              <a:t>솔루션</a:t>
            </a:r>
            <a:endParaRPr kumimoji="1" lang="en-US" altLang="ko-KR" sz="1000" b="1" spc="-36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sym typeface="LG스마트체 Regular" panose="020B0600000101010101" pitchFamily="50" charset="-127"/>
            </a:endParaRPr>
          </a:p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6"/>
              </a:spcAft>
            </a:pPr>
            <a:r>
              <a:rPr kumimoji="1" lang="ko-KR" altLang="en-US" sz="1000" b="1" spc="-36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LG스마트체 Regular" panose="020B0600000101010101" pitchFamily="50" charset="-127"/>
              </a:rPr>
              <a:t>사업본부</a:t>
            </a:r>
          </a:p>
        </p:txBody>
      </p:sp>
      <p:sp>
        <p:nvSpPr>
          <p:cNvPr id="51" name="사각형: 둥근 모서리 27">
            <a:extLst>
              <a:ext uri="{FF2B5EF4-FFF2-40B4-BE49-F238E27FC236}">
                <a16:creationId xmlns:a16="http://schemas.microsoft.com/office/drawing/2014/main" id="{89C8F468-CA65-790A-60A3-4A45005334E0}"/>
              </a:ext>
            </a:extLst>
          </p:cNvPr>
          <p:cNvSpPr/>
          <p:nvPr/>
        </p:nvSpPr>
        <p:spPr>
          <a:xfrm>
            <a:off x="9655286" y="2383811"/>
            <a:ext cx="819357" cy="528720"/>
          </a:xfrm>
          <a:prstGeom prst="roundRect">
            <a:avLst>
              <a:gd name="adj" fmla="val 50000"/>
            </a:avLst>
          </a:prstGeom>
          <a:solidFill>
            <a:srgbClr val="0D6AC2"/>
          </a:solidFill>
          <a:ln w="6350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6"/>
              </a:spcAft>
            </a:pPr>
            <a:r>
              <a:rPr kumimoji="1" lang="ko-KR" altLang="en-US" sz="1000" b="1" spc="-36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LG스마트체 Regular" panose="020B0600000101010101" pitchFamily="50" charset="-127"/>
              </a:rPr>
              <a:t>제조</a:t>
            </a:r>
            <a:r>
              <a:rPr kumimoji="1" lang="en-US" altLang="ko-KR" sz="1000" b="1" spc="-36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LG스마트체 Regular" panose="020B0600000101010101" pitchFamily="50" charset="-127"/>
              </a:rPr>
              <a:t>SVC</a:t>
            </a:r>
          </a:p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6"/>
              </a:spcAft>
            </a:pPr>
            <a:r>
              <a:rPr kumimoji="1" lang="ko-KR" altLang="en-US" sz="1000" b="1" spc="-36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LG스마트체 Regular" panose="020B0600000101010101" pitchFamily="50" charset="-127"/>
              </a:rPr>
              <a:t>사업본부</a:t>
            </a:r>
          </a:p>
        </p:txBody>
      </p:sp>
      <p:sp>
        <p:nvSpPr>
          <p:cNvPr id="52" name="사각형: 둥근 모서리 27">
            <a:extLst>
              <a:ext uri="{FF2B5EF4-FFF2-40B4-BE49-F238E27FC236}">
                <a16:creationId xmlns:a16="http://schemas.microsoft.com/office/drawing/2014/main" id="{D2809BEB-2971-4409-6078-41048F449FD7}"/>
              </a:ext>
            </a:extLst>
          </p:cNvPr>
          <p:cNvSpPr/>
          <p:nvPr/>
        </p:nvSpPr>
        <p:spPr>
          <a:xfrm>
            <a:off x="7502572" y="2383811"/>
            <a:ext cx="819357" cy="528720"/>
          </a:xfrm>
          <a:prstGeom prst="roundRect">
            <a:avLst>
              <a:gd name="adj" fmla="val 50000"/>
            </a:avLst>
          </a:prstGeom>
          <a:solidFill>
            <a:srgbClr val="0D6AC2"/>
          </a:solidFill>
          <a:ln w="6350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6"/>
              </a:spcAft>
            </a:pPr>
            <a:r>
              <a:rPr kumimoji="1" lang="ko-KR" altLang="en-US" sz="1000" b="1" spc="-36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LG스마트체 Regular" panose="020B0600000101010101" pitchFamily="50" charset="-127"/>
              </a:rPr>
              <a:t>공공사업본부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4E22523-72C0-97E1-5CF0-82B24E99BC1A}"/>
              </a:ext>
            </a:extLst>
          </p:cNvPr>
          <p:cNvSpPr/>
          <p:nvPr/>
        </p:nvSpPr>
        <p:spPr>
          <a:xfrm>
            <a:off x="7428910" y="2969685"/>
            <a:ext cx="972000" cy="252000"/>
          </a:xfrm>
          <a:prstGeom prst="rect">
            <a:avLst/>
          </a:prstGeom>
          <a:solidFill>
            <a:srgbClr val="D9D9D9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lIns="0" tIns="42314" rIns="0" bIns="42314" anchor="ctr"/>
          <a:lstStyle/>
          <a:p>
            <a:pPr indent="-16412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kern="0" spc="-8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공공사업</a:t>
            </a:r>
            <a:r>
              <a:rPr kumimoji="1" lang="en-US" altLang="ko-KR" sz="1000" b="1" kern="0" spc="-8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kumimoji="1" lang="ko-KR" altLang="en-US" sz="1000" b="1" kern="0" spc="-8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팀</a:t>
            </a:r>
            <a:endParaRPr kumimoji="1" lang="ko-KR" altLang="ko-KR" sz="1000" b="1" kern="0" spc="-8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13C5C1E-43AE-B898-D39E-2DD8C151A9DD}"/>
              </a:ext>
            </a:extLst>
          </p:cNvPr>
          <p:cNvSpPr/>
          <p:nvPr/>
        </p:nvSpPr>
        <p:spPr>
          <a:xfrm>
            <a:off x="7428910" y="3269090"/>
            <a:ext cx="972000" cy="252000"/>
          </a:xfrm>
          <a:prstGeom prst="rect">
            <a:avLst/>
          </a:prstGeom>
          <a:solidFill>
            <a:srgbClr val="D9D9D9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lIns="0" tIns="42314" rIns="0" bIns="42314" anchor="ctr"/>
          <a:lstStyle/>
          <a:p>
            <a:pPr indent="-16412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kern="0" spc="-8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공공사업</a:t>
            </a:r>
            <a:r>
              <a:rPr kumimoji="1" lang="en-US" altLang="ko-KR" sz="1000" b="1" kern="0" spc="-8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kumimoji="1" lang="ko-KR" altLang="en-US" sz="1000" b="1" kern="0" spc="-8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팀</a:t>
            </a:r>
            <a:endParaRPr kumimoji="1" lang="ko-KR" altLang="ko-KR" sz="1000" b="1" kern="0" spc="-8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453C600-47D4-D38F-9E2F-38B79C80F38A}"/>
              </a:ext>
            </a:extLst>
          </p:cNvPr>
          <p:cNvCxnSpPr>
            <a:cxnSpLocks/>
          </p:cNvCxnSpPr>
          <p:nvPr/>
        </p:nvCxnSpPr>
        <p:spPr>
          <a:xfrm>
            <a:off x="6842588" y="2304991"/>
            <a:ext cx="3222000" cy="0"/>
          </a:xfrm>
          <a:prstGeom prst="line">
            <a:avLst/>
          </a:prstGeom>
          <a:ln>
            <a:solidFill>
              <a:srgbClr val="0D6A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7E7858A-4850-E7B8-9D61-88AC987C6992}"/>
              </a:ext>
            </a:extLst>
          </p:cNvPr>
          <p:cNvGrpSpPr/>
          <p:nvPr/>
        </p:nvGrpSpPr>
        <p:grpSpPr>
          <a:xfrm>
            <a:off x="6321425" y="1498935"/>
            <a:ext cx="1611960" cy="198516"/>
            <a:chOff x="415925" y="1499959"/>
            <a:chExt cx="1611960" cy="198516"/>
          </a:xfrm>
        </p:grpSpPr>
        <p:sp>
          <p:nvSpPr>
            <p:cNvPr id="4" name="제목 1">
              <a:extLst>
                <a:ext uri="{FF2B5EF4-FFF2-40B4-BE49-F238E27FC236}">
                  <a16:creationId xmlns:a16="http://schemas.microsoft.com/office/drawing/2014/main" id="{68F11C25-32F1-66AB-A5C5-3AD7DDC53B5E}"/>
                </a:ext>
              </a:extLst>
            </p:cNvPr>
            <p:cNvSpPr txBox="1">
              <a:spLocks/>
            </p:cNvSpPr>
            <p:nvPr/>
          </p:nvSpPr>
          <p:spPr>
            <a:xfrm>
              <a:off x="500891" y="1499959"/>
              <a:ext cx="1526994" cy="19851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600" b="1" kern="120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조직도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D565514-2112-697D-BDFE-4EE2CC37D577}"/>
                </a:ext>
              </a:extLst>
            </p:cNvPr>
            <p:cNvSpPr/>
            <p:nvPr/>
          </p:nvSpPr>
          <p:spPr>
            <a:xfrm>
              <a:off x="415925" y="1522525"/>
              <a:ext cx="32400" cy="130746"/>
            </a:xfrm>
            <a:prstGeom prst="rect">
              <a:avLst/>
            </a:prstGeom>
            <a:solidFill>
              <a:srgbClr val="0A4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</p:txBody>
        </p:sp>
      </p:grpSp>
      <p:sp>
        <p:nvSpPr>
          <p:cNvPr id="6" name="Text Box 302">
            <a:extLst>
              <a:ext uri="{FF2B5EF4-FFF2-40B4-BE49-F238E27FC236}">
                <a16:creationId xmlns:a16="http://schemas.microsoft.com/office/drawing/2014/main" id="{88D90A87-AD3B-256D-11F3-CCF3146E9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5449" y="1538198"/>
            <a:ext cx="112883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900" dirty="0">
                <a:ln>
                  <a:solidFill>
                    <a:srgbClr val="C00C3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Pretendard Medium" panose="02000603000000020004" pitchFamily="50" charset="-127"/>
                <a:sym typeface="Gill Sans Light"/>
              </a:rPr>
              <a:t>(2024</a:t>
            </a:r>
            <a:r>
              <a:rPr lang="ko-KR" altLang="en-US" sz="900" dirty="0">
                <a:ln>
                  <a:solidFill>
                    <a:srgbClr val="C00C3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Pretendard Medium" panose="02000603000000020004" pitchFamily="50" charset="-127"/>
                <a:sym typeface="Gill Sans Light"/>
              </a:rPr>
              <a:t>년 </a:t>
            </a:r>
            <a:r>
              <a:rPr lang="en-US" altLang="ko-KR" sz="900" dirty="0">
                <a:ln>
                  <a:solidFill>
                    <a:srgbClr val="C00C3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Pretendard Medium" panose="02000603000000020004" pitchFamily="50" charset="-127"/>
                <a:sym typeface="Gill Sans Light"/>
              </a:rPr>
              <a:t>7</a:t>
            </a:r>
            <a:r>
              <a:rPr lang="ko-KR" altLang="en-US" sz="900" dirty="0">
                <a:ln>
                  <a:solidFill>
                    <a:srgbClr val="C00C3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Pretendard Medium" panose="02000603000000020004" pitchFamily="50" charset="-127"/>
                <a:sym typeface="Gill Sans Light"/>
              </a:rPr>
              <a:t>월 기준</a:t>
            </a:r>
            <a:r>
              <a:rPr lang="en-US" altLang="ko-KR" sz="900" dirty="0">
                <a:ln>
                  <a:solidFill>
                    <a:srgbClr val="C00C3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Pretendard Medium" panose="02000603000000020004" pitchFamily="50" charset="-127"/>
                <a:sym typeface="Gill Sans Light"/>
              </a:rPr>
              <a:t>)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42F9972-A2CD-AE00-5CB2-B06B5F472584}"/>
              </a:ext>
            </a:extLst>
          </p:cNvPr>
          <p:cNvSpPr txBox="1">
            <a:spLocks/>
          </p:cNvSpPr>
          <p:nvPr/>
        </p:nvSpPr>
        <p:spPr>
          <a:xfrm>
            <a:off x="1050511" y="672097"/>
            <a:ext cx="10061768" cy="51930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뱅가드랩은 성공적인 서비스에 필요한 요소기술과 다양한 프로젝트 경험 및 노하우를 겸비한 인원을 중심으로 영역별 최고의 전문성을 갖춘 조직으로 구성되어 있습니다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금융분야 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IT 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컨설팅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SI/SM 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서비스 및 솔루션을 제공하는 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IT 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전문 기업입니다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B5A2739-D13F-09D9-FE5A-A26F02437F1F}"/>
              </a:ext>
            </a:extLst>
          </p:cNvPr>
          <p:cNvGrpSpPr/>
          <p:nvPr/>
        </p:nvGrpSpPr>
        <p:grpSpPr>
          <a:xfrm>
            <a:off x="1224198" y="265600"/>
            <a:ext cx="5632045" cy="272298"/>
            <a:chOff x="450850" y="359677"/>
            <a:chExt cx="4539807" cy="24856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5D236F5-8990-FAED-4275-4B2FB0B8089F}"/>
                </a:ext>
              </a:extLst>
            </p:cNvPr>
            <p:cNvSpPr txBox="1"/>
            <p:nvPr/>
          </p:nvSpPr>
          <p:spPr>
            <a:xfrm>
              <a:off x="450850" y="427992"/>
              <a:ext cx="62119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kumimoji="1" lang="en-US" altLang="ko-KR" sz="1400" b="1" spc="-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endParaRPr kumimoji="1" lang="ko-Kore-KR" altLang="en-US" sz="1400" b="1" spc="-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6EFD79-4557-8C23-07FB-14942A6D17D7}"/>
                </a:ext>
              </a:extLst>
            </p:cNvPr>
            <p:cNvSpPr txBox="1"/>
            <p:nvPr/>
          </p:nvSpPr>
          <p:spPr>
            <a:xfrm>
              <a:off x="454657" y="359677"/>
              <a:ext cx="453600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882650"/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5. </a:t>
              </a:r>
              <a:r>
                <a:rPr lang="ko-KR" altLang="en-US" sz="1400" b="1" kern="0" dirty="0" err="1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뱅가드랩</a:t>
              </a:r>
              <a:r>
                <a:rPr lang="ko-KR" altLang="en-US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 </a:t>
              </a:r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(2/4)</a:t>
              </a:r>
              <a:endParaRPr lang="ko-KR" altLang="en-US" sz="14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2993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85393" y="1499350"/>
            <a:ext cx="1626894" cy="198516"/>
            <a:chOff x="-57607" y="1471192"/>
            <a:chExt cx="1626894" cy="198516"/>
          </a:xfrm>
        </p:grpSpPr>
        <p:sp>
          <p:nvSpPr>
            <p:cNvPr id="92" name="제목 1">
              <a:extLst>
                <a:ext uri="{FF2B5EF4-FFF2-40B4-BE49-F238E27FC236}">
                  <a16:creationId xmlns:a16="http://schemas.microsoft.com/office/drawing/2014/main" id="{F01578E7-218B-428B-A28E-D27996B6F9DB}"/>
                </a:ext>
              </a:extLst>
            </p:cNvPr>
            <p:cNvSpPr txBox="1">
              <a:spLocks/>
            </p:cNvSpPr>
            <p:nvPr/>
          </p:nvSpPr>
          <p:spPr>
            <a:xfrm>
              <a:off x="42293" y="1471192"/>
              <a:ext cx="1526994" cy="19851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600" b="1" kern="120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주요 사업 분야</a:t>
              </a:r>
              <a:endParaRPr lang="ko-Kore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-57607" y="1491161"/>
              <a:ext cx="32400" cy="130746"/>
            </a:xfrm>
            <a:prstGeom prst="rect">
              <a:avLst/>
            </a:prstGeom>
            <a:solidFill>
              <a:srgbClr val="0A4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</p:txBody>
        </p:sp>
      </p:grpSp>
      <p:sp>
        <p:nvSpPr>
          <p:cNvPr id="85" name="AutoShape 3">
            <a:extLst>
              <a:ext uri="{FF2B5EF4-FFF2-40B4-BE49-F238E27FC236}">
                <a16:creationId xmlns:a16="http://schemas.microsoft.com/office/drawing/2014/main" id="{7285CE7C-0D6E-4F38-B128-BF61171F2BC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261290" y="1550239"/>
            <a:ext cx="2854191" cy="4727115"/>
          </a:xfrm>
          <a:prstGeom prst="roundRect">
            <a:avLst>
              <a:gd name="adj" fmla="val 0"/>
            </a:avLst>
          </a:prstGeom>
          <a:solidFill>
            <a:srgbClr val="0D6A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prstClr val="black">
                  <a:lumMod val="75000"/>
                  <a:lumOff val="25000"/>
                </a:prstClr>
              </a:buClr>
            </a:pPr>
            <a:endParaRPr lang="ko-KR" altLang="en-US" sz="1099" spc="-60" dirty="0">
              <a:ln w="0"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B0600000101010101" charset="-127"/>
              <a:ea typeface="Pretendard" panose="020B0600000101010101" charset="-127"/>
            </a:endParaRPr>
          </a:p>
        </p:txBody>
      </p:sp>
      <p:sp>
        <p:nvSpPr>
          <p:cNvPr id="86" name="Line 75">
            <a:extLst>
              <a:ext uri="{FF2B5EF4-FFF2-40B4-BE49-F238E27FC236}">
                <a16:creationId xmlns:a16="http://schemas.microsoft.com/office/drawing/2014/main" id="{D85974B6-B2C8-4497-8D18-37EBE7272D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21011" y="4558717"/>
            <a:ext cx="1532207" cy="0"/>
          </a:xfrm>
          <a:prstGeom prst="line">
            <a:avLst/>
          </a:prstGeom>
          <a:noFill/>
          <a:ln w="9525">
            <a:solidFill>
              <a:srgbClr val="777777"/>
            </a:solidFill>
            <a:prstDash val="sysDot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ko-KR" altLang="en-US" sz="2000" dirty="0">
              <a:ln w="0">
                <a:solidFill>
                  <a:schemeClr val="tx1">
                    <a:alpha val="0"/>
                  </a:schemeClr>
                </a:solidFill>
              </a:ln>
              <a:latin typeface="Pretendard" panose="020B0600000101010101" charset="-127"/>
              <a:ea typeface="Pretendard" panose="020B0600000101010101" charset="-127"/>
            </a:endParaRPr>
          </a:p>
        </p:txBody>
      </p:sp>
      <p:sp>
        <p:nvSpPr>
          <p:cNvPr id="87" name="Freeform 73">
            <a:extLst>
              <a:ext uri="{FF2B5EF4-FFF2-40B4-BE49-F238E27FC236}">
                <a16:creationId xmlns:a16="http://schemas.microsoft.com/office/drawing/2014/main" id="{A8604106-3A6C-41D9-B539-53FD7B7B30C0}"/>
              </a:ext>
            </a:extLst>
          </p:cNvPr>
          <p:cNvSpPr>
            <a:spLocks/>
          </p:cNvSpPr>
          <p:nvPr/>
        </p:nvSpPr>
        <p:spPr bwMode="auto">
          <a:xfrm flipH="1">
            <a:off x="1076518" y="1976531"/>
            <a:ext cx="2205330" cy="307777"/>
          </a:xfrm>
          <a:custGeom>
            <a:avLst/>
            <a:gdLst>
              <a:gd name="T0" fmla="*/ 0 w 1429"/>
              <a:gd name="T1" fmla="*/ 212 h 131"/>
              <a:gd name="T2" fmla="*/ 30 w 1429"/>
              <a:gd name="T3" fmla="*/ 0 h 131"/>
              <a:gd name="T4" fmla="*/ 186 w 1429"/>
              <a:gd name="T5" fmla="*/ 0 h 131"/>
              <a:gd name="T6" fmla="*/ 0 60000 65536"/>
              <a:gd name="T7" fmla="*/ 0 60000 65536"/>
              <a:gd name="T8" fmla="*/ 0 60000 65536"/>
              <a:gd name="T9" fmla="*/ 0 w 1429"/>
              <a:gd name="T10" fmla="*/ 0 h 131"/>
              <a:gd name="T11" fmla="*/ 1429 w 1429"/>
              <a:gd name="T12" fmla="*/ 131 h 1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29" h="131">
                <a:moveTo>
                  <a:pt x="0" y="131"/>
                </a:moveTo>
                <a:lnTo>
                  <a:pt x="227" y="0"/>
                </a:lnTo>
                <a:lnTo>
                  <a:pt x="1429" y="0"/>
                </a:lnTo>
              </a:path>
            </a:pathLst>
          </a:custGeom>
          <a:noFill/>
          <a:ln w="9525" cap="flat" cmpd="sng">
            <a:solidFill>
              <a:srgbClr val="777777"/>
            </a:solidFill>
            <a:prstDash val="sysDot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ko-KR" altLang="en-US" sz="2000" dirty="0">
              <a:ln w="0">
                <a:solidFill>
                  <a:schemeClr val="tx1">
                    <a:alpha val="0"/>
                  </a:schemeClr>
                </a:solidFill>
              </a:ln>
              <a:latin typeface="Pretendard" panose="020B0600000101010101" charset="-127"/>
              <a:ea typeface="Pretendard" panose="020B0600000101010101" charset="-127"/>
            </a:endParaRPr>
          </a:p>
        </p:txBody>
      </p:sp>
      <p:sp>
        <p:nvSpPr>
          <p:cNvPr id="88" name="Freeform 74">
            <a:extLst>
              <a:ext uri="{FF2B5EF4-FFF2-40B4-BE49-F238E27FC236}">
                <a16:creationId xmlns:a16="http://schemas.microsoft.com/office/drawing/2014/main" id="{2F0F2795-45AE-417E-B52F-9CE741784C84}"/>
              </a:ext>
            </a:extLst>
          </p:cNvPr>
          <p:cNvSpPr>
            <a:spLocks/>
          </p:cNvSpPr>
          <p:nvPr/>
        </p:nvSpPr>
        <p:spPr bwMode="auto">
          <a:xfrm>
            <a:off x="5006038" y="2015832"/>
            <a:ext cx="2494508" cy="307777"/>
          </a:xfrm>
          <a:custGeom>
            <a:avLst/>
            <a:gdLst>
              <a:gd name="T0" fmla="*/ 0 w 1429"/>
              <a:gd name="T1" fmla="*/ 212 h 131"/>
              <a:gd name="T2" fmla="*/ 30 w 1429"/>
              <a:gd name="T3" fmla="*/ 0 h 131"/>
              <a:gd name="T4" fmla="*/ 186 w 1429"/>
              <a:gd name="T5" fmla="*/ 0 h 131"/>
              <a:gd name="T6" fmla="*/ 0 60000 65536"/>
              <a:gd name="T7" fmla="*/ 0 60000 65536"/>
              <a:gd name="T8" fmla="*/ 0 60000 65536"/>
              <a:gd name="T9" fmla="*/ 0 w 1429"/>
              <a:gd name="T10" fmla="*/ 0 h 131"/>
              <a:gd name="T11" fmla="*/ 1429 w 1429"/>
              <a:gd name="T12" fmla="*/ 131 h 1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29" h="131">
                <a:moveTo>
                  <a:pt x="0" y="131"/>
                </a:moveTo>
                <a:lnTo>
                  <a:pt x="227" y="0"/>
                </a:lnTo>
                <a:lnTo>
                  <a:pt x="1429" y="0"/>
                </a:lnTo>
              </a:path>
            </a:pathLst>
          </a:custGeom>
          <a:noFill/>
          <a:ln w="9525" cap="flat" cmpd="sng">
            <a:solidFill>
              <a:srgbClr val="777777"/>
            </a:solidFill>
            <a:prstDash val="sysDot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ko-KR" altLang="en-US" sz="2000" dirty="0">
              <a:ln w="0">
                <a:solidFill>
                  <a:schemeClr val="tx1">
                    <a:alpha val="0"/>
                  </a:schemeClr>
                </a:solidFill>
              </a:ln>
              <a:latin typeface="Pretendard" panose="020B0600000101010101" charset="-127"/>
              <a:ea typeface="Pretendard" panose="020B0600000101010101" charset="-127"/>
            </a:endParaRPr>
          </a:p>
        </p:txBody>
      </p:sp>
      <p:sp>
        <p:nvSpPr>
          <p:cNvPr id="89" name="Line 76">
            <a:extLst>
              <a:ext uri="{FF2B5EF4-FFF2-40B4-BE49-F238E27FC236}">
                <a16:creationId xmlns:a16="http://schemas.microsoft.com/office/drawing/2014/main" id="{A5625603-72BC-4F89-BA20-099540968C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80683" y="4558717"/>
            <a:ext cx="1811846" cy="10672"/>
          </a:xfrm>
          <a:prstGeom prst="line">
            <a:avLst/>
          </a:prstGeom>
          <a:noFill/>
          <a:ln w="9525">
            <a:solidFill>
              <a:srgbClr val="777777"/>
            </a:solidFill>
            <a:prstDash val="sysDot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ko-KR" altLang="en-US" sz="2000" dirty="0">
              <a:ln w="0">
                <a:solidFill>
                  <a:schemeClr val="tx1">
                    <a:alpha val="0"/>
                  </a:schemeClr>
                </a:solidFill>
              </a:ln>
              <a:latin typeface="Pretendard" panose="020B0600000101010101" charset="-127"/>
              <a:ea typeface="Pretendard" panose="020B0600000101010101" charset="-127"/>
            </a:endParaRPr>
          </a:p>
        </p:txBody>
      </p:sp>
      <p:sp>
        <p:nvSpPr>
          <p:cNvPr id="90" name="Freeform 78">
            <a:extLst>
              <a:ext uri="{FF2B5EF4-FFF2-40B4-BE49-F238E27FC236}">
                <a16:creationId xmlns:a16="http://schemas.microsoft.com/office/drawing/2014/main" id="{746567E2-A8FB-4E95-A65D-E68E2B312ED7}"/>
              </a:ext>
            </a:extLst>
          </p:cNvPr>
          <p:cNvSpPr>
            <a:spLocks/>
          </p:cNvSpPr>
          <p:nvPr/>
        </p:nvSpPr>
        <p:spPr bwMode="auto">
          <a:xfrm flipH="1" flipV="1">
            <a:off x="3123518" y="5375348"/>
            <a:ext cx="990361" cy="307777"/>
          </a:xfrm>
          <a:custGeom>
            <a:avLst/>
            <a:gdLst>
              <a:gd name="T0" fmla="*/ 0 w 1429"/>
              <a:gd name="T1" fmla="*/ 212 h 131"/>
              <a:gd name="T2" fmla="*/ 30 w 1429"/>
              <a:gd name="T3" fmla="*/ 0 h 131"/>
              <a:gd name="T4" fmla="*/ 186 w 1429"/>
              <a:gd name="T5" fmla="*/ 0 h 131"/>
              <a:gd name="T6" fmla="*/ 0 60000 65536"/>
              <a:gd name="T7" fmla="*/ 0 60000 65536"/>
              <a:gd name="T8" fmla="*/ 0 60000 65536"/>
              <a:gd name="T9" fmla="*/ 0 w 1429"/>
              <a:gd name="T10" fmla="*/ 0 h 131"/>
              <a:gd name="T11" fmla="*/ 1429 w 1429"/>
              <a:gd name="T12" fmla="*/ 131 h 1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29" h="131">
                <a:moveTo>
                  <a:pt x="0" y="131"/>
                </a:moveTo>
                <a:lnTo>
                  <a:pt x="227" y="0"/>
                </a:lnTo>
                <a:lnTo>
                  <a:pt x="1429" y="0"/>
                </a:lnTo>
              </a:path>
            </a:pathLst>
          </a:custGeom>
          <a:noFill/>
          <a:ln w="9525" cap="flat" cmpd="sng">
            <a:solidFill>
              <a:srgbClr val="777777"/>
            </a:solidFill>
            <a:prstDash val="sysDot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ko-KR" altLang="en-US" sz="2000" dirty="0">
              <a:ln w="0">
                <a:solidFill>
                  <a:schemeClr val="tx1">
                    <a:alpha val="0"/>
                  </a:schemeClr>
                </a:solidFill>
              </a:ln>
              <a:latin typeface="Pretendard" panose="020B0600000101010101" charset="-127"/>
              <a:ea typeface="Pretendard" panose="020B0600000101010101" charset="-127"/>
            </a:endParaRPr>
          </a:p>
        </p:txBody>
      </p:sp>
      <p:sp>
        <p:nvSpPr>
          <p:cNvPr id="96" name="Rectangle 81">
            <a:extLst>
              <a:ext uri="{FF2B5EF4-FFF2-40B4-BE49-F238E27FC236}">
                <a16:creationId xmlns:a16="http://schemas.microsoft.com/office/drawing/2014/main" id="{17A47101-DD5F-49A5-BFE9-EDB622012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513" y="4728263"/>
            <a:ext cx="1856561" cy="113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 marL="92075" indent="-92075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900" dirty="0" err="1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테스트자동화솔루션</a:t>
            </a:r>
            <a:r>
              <a:rPr lang="en-US" altLang="ko-KR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(PerfecTwin)</a:t>
            </a:r>
            <a:endParaRPr lang="ko-KR" altLang="en-US" sz="900" dirty="0">
              <a:ln w="0"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eaLnBrk="1" hangingPunct="1">
              <a:lnSpc>
                <a:spcPct val="110000"/>
              </a:lnSpc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Smart Report</a:t>
            </a:r>
            <a:r>
              <a:rPr lang="ko-KR" altLang="en-US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통해 원천 데이터 자동 추출 및 </a:t>
            </a:r>
            <a:r>
              <a:rPr lang="en-US" altLang="ko-KR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SAM FILE </a:t>
            </a:r>
            <a:r>
              <a:rPr lang="ko-KR" altLang="en-US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생성 결과 모니터링</a:t>
            </a:r>
          </a:p>
          <a:p>
            <a:pPr eaLnBrk="1" hangingPunct="1">
              <a:lnSpc>
                <a:spcPct val="110000"/>
              </a:lnSpc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대외보고서 솔루션을 통해 </a:t>
            </a:r>
            <a:r>
              <a:rPr lang="ko-KR" altLang="en-US" sz="900" dirty="0" err="1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금감원</a:t>
            </a:r>
            <a:r>
              <a:rPr lang="ko-KR" altLang="en-US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보고서</a:t>
            </a:r>
            <a:r>
              <a:rPr lang="en-US" altLang="ko-KR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외환 전산망 보고서 등 대외 정형보고서 제공</a:t>
            </a:r>
          </a:p>
        </p:txBody>
      </p:sp>
      <p:sp>
        <p:nvSpPr>
          <p:cNvPr id="100" name="Rectangle 77">
            <a:extLst>
              <a:ext uri="{FF2B5EF4-FFF2-40B4-BE49-F238E27FC236}">
                <a16:creationId xmlns:a16="http://schemas.microsoft.com/office/drawing/2014/main" id="{D341D205-17DF-4B9C-8D2C-E00454CD5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073" y="2035379"/>
            <a:ext cx="1532207" cy="1554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 marL="92075" indent="-92075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정보계 </a:t>
            </a:r>
            <a:r>
              <a:rPr lang="en-US" altLang="ko-KR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DW/</a:t>
            </a:r>
            <a:r>
              <a:rPr lang="ko-KR" altLang="en-US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보고서 마트 및 데이터 전환</a:t>
            </a:r>
            <a:r>
              <a:rPr lang="en-US" altLang="ko-KR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마이그레이션 </a:t>
            </a:r>
          </a:p>
          <a:p>
            <a:pPr eaLnBrk="1" hangingPunct="1">
              <a:lnSpc>
                <a:spcPct val="110000"/>
              </a:lnSpc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여신</a:t>
            </a:r>
            <a:r>
              <a:rPr lang="en-US" altLang="ko-KR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심사</a:t>
            </a:r>
            <a:r>
              <a:rPr lang="en-US" altLang="ko-KR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승인</a:t>
            </a:r>
            <a:r>
              <a:rPr lang="en-US" altLang="ko-KR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담보관리</a:t>
            </a:r>
          </a:p>
          <a:p>
            <a:pPr eaLnBrk="1" hangingPunct="1">
              <a:lnSpc>
                <a:spcPct val="110000"/>
              </a:lnSpc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금융권 </a:t>
            </a:r>
            <a:r>
              <a:rPr lang="en-US" altLang="ko-KR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PMO/ISP </a:t>
            </a:r>
            <a:r>
              <a:rPr lang="ko-KR" altLang="en-US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컨설팅</a:t>
            </a:r>
          </a:p>
          <a:p>
            <a:pPr eaLnBrk="1" hangingPunct="1">
              <a:lnSpc>
                <a:spcPct val="110000"/>
              </a:lnSpc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IT </a:t>
            </a:r>
            <a:r>
              <a:rPr lang="ko-KR" altLang="en-US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진단 </a:t>
            </a:r>
            <a:r>
              <a:rPr lang="en-US" altLang="ko-KR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 </a:t>
            </a:r>
            <a:r>
              <a:rPr lang="ko-KR" altLang="en-US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구축방향 컨설팅</a:t>
            </a:r>
          </a:p>
          <a:p>
            <a:pPr eaLnBrk="1" hangingPunct="1">
              <a:lnSpc>
                <a:spcPct val="110000"/>
              </a:lnSpc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차세대 시스템 구축 등 금융 </a:t>
            </a:r>
            <a:r>
              <a:rPr lang="en-US" altLang="ko-KR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 </a:t>
            </a:r>
            <a:r>
              <a:rPr lang="ko-KR" altLang="en-US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사업</a:t>
            </a:r>
          </a:p>
          <a:p>
            <a:pPr eaLnBrk="1" hangingPunct="1">
              <a:lnSpc>
                <a:spcPct val="110000"/>
              </a:lnSpc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전자금융</a:t>
            </a:r>
            <a:r>
              <a:rPr lang="en-US" altLang="ko-KR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여신</a:t>
            </a:r>
            <a:r>
              <a:rPr lang="en-US" altLang="ko-KR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수신 등 금융 관련 시스템 </a:t>
            </a:r>
            <a:r>
              <a:rPr lang="en-US" altLang="ko-KR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SM</a:t>
            </a:r>
          </a:p>
        </p:txBody>
      </p:sp>
      <p:sp>
        <p:nvSpPr>
          <p:cNvPr id="101" name="Rectangle 80">
            <a:extLst>
              <a:ext uri="{FF2B5EF4-FFF2-40B4-BE49-F238E27FC236}">
                <a16:creationId xmlns:a16="http://schemas.microsoft.com/office/drawing/2014/main" id="{C93B0043-79E3-4367-AB7F-5EB0DBF30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053" y="2055110"/>
            <a:ext cx="1850111" cy="71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 marL="92075" indent="-92075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AA/TA/DA</a:t>
            </a:r>
          </a:p>
          <a:p>
            <a:pPr eaLnBrk="1" hangingPunct="1">
              <a:lnSpc>
                <a:spcPct val="110000"/>
              </a:lnSpc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업종 특화 시스템 구축 및 도입 지원</a:t>
            </a:r>
          </a:p>
          <a:p>
            <a:pPr eaLnBrk="1" hangingPunct="1">
              <a:lnSpc>
                <a:spcPct val="110000"/>
              </a:lnSpc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PI </a:t>
            </a:r>
            <a:r>
              <a:rPr lang="ko-KR" altLang="en-US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및 </a:t>
            </a:r>
            <a:r>
              <a:rPr lang="en-US" altLang="ko-KR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ISP </a:t>
            </a:r>
            <a:r>
              <a:rPr lang="ko-KR" altLang="en-US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컨설팅</a:t>
            </a:r>
          </a:p>
          <a:p>
            <a:pPr eaLnBrk="1" hangingPunct="1">
              <a:lnSpc>
                <a:spcPct val="110000"/>
              </a:lnSpc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900" dirty="0" err="1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비금융</a:t>
            </a:r>
            <a:r>
              <a:rPr lang="ko-KR" altLang="en-US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900" dirty="0" err="1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기간계</a:t>
            </a:r>
            <a:r>
              <a:rPr lang="ko-KR" altLang="en-US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시스템 </a:t>
            </a:r>
            <a:r>
              <a:rPr lang="en-US" altLang="ko-KR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 </a:t>
            </a:r>
            <a:r>
              <a:rPr lang="ko-KR" altLang="en-US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구축</a:t>
            </a:r>
          </a:p>
        </p:txBody>
      </p:sp>
      <p:sp>
        <p:nvSpPr>
          <p:cNvPr id="118" name="Rectangle 82">
            <a:extLst>
              <a:ext uri="{FF2B5EF4-FFF2-40B4-BE49-F238E27FC236}">
                <a16:creationId xmlns:a16="http://schemas.microsoft.com/office/drawing/2014/main" id="{7F201319-53AC-4E9C-A1B6-5FF580548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053" y="4637789"/>
            <a:ext cx="1856561" cy="105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 marL="92075" indent="-92075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중소</a:t>
            </a:r>
            <a:r>
              <a:rPr lang="en-US" altLang="ko-KR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중견 기업을 위한 </a:t>
            </a:r>
            <a:r>
              <a:rPr lang="en-US" altLang="ko-KR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ERP </a:t>
            </a:r>
            <a:r>
              <a:rPr lang="ko-KR" altLang="en-US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시스템 구축 및 유지보수 관리</a:t>
            </a:r>
          </a:p>
          <a:p>
            <a:pPr eaLnBrk="1" hangingPunct="1">
              <a:lnSpc>
                <a:spcPct val="110000"/>
              </a:lnSpc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서버 </a:t>
            </a:r>
            <a:r>
              <a:rPr lang="en-US" altLang="ko-KR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DBMS, S/W </a:t>
            </a:r>
            <a:r>
              <a:rPr lang="ko-KR" altLang="en-US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운영</a:t>
            </a:r>
            <a:r>
              <a:rPr lang="en-US" altLang="ko-KR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백업 및 복구</a:t>
            </a:r>
          </a:p>
          <a:p>
            <a:pPr eaLnBrk="1" hangingPunct="1">
              <a:lnSpc>
                <a:spcPct val="110000"/>
              </a:lnSpc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Legacy </a:t>
            </a:r>
            <a:r>
              <a:rPr lang="ko-KR" altLang="en-US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및 </a:t>
            </a:r>
            <a:r>
              <a:rPr lang="en-US" altLang="ko-KR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ERP </a:t>
            </a:r>
            <a:r>
              <a:rPr lang="ko-KR" altLang="en-US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등 솔루션 유지 보수</a:t>
            </a:r>
          </a:p>
          <a:p>
            <a:pPr eaLnBrk="1" hangingPunct="1">
              <a:lnSpc>
                <a:spcPct val="110000"/>
              </a:lnSpc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 </a:t>
            </a:r>
            <a:r>
              <a:rPr lang="en-US" altLang="ko-KR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</a:t>
            </a:r>
            <a:r>
              <a:rPr lang="ko-KR" altLang="en-US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자 유지보수 지원</a:t>
            </a:r>
          </a:p>
          <a:p>
            <a:pPr eaLnBrk="1" hangingPunct="1">
              <a:lnSpc>
                <a:spcPct val="110000"/>
              </a:lnSpc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ACS (Advanced Customer Service)</a:t>
            </a:r>
          </a:p>
        </p:txBody>
      </p:sp>
      <p:sp>
        <p:nvSpPr>
          <p:cNvPr id="132" name="Rectangle 83">
            <a:extLst>
              <a:ext uri="{FF2B5EF4-FFF2-40B4-BE49-F238E27FC236}">
                <a16:creationId xmlns:a16="http://schemas.microsoft.com/office/drawing/2014/main" id="{3A72BD87-37EA-4F97-A68C-B38AF5936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761" y="5751541"/>
            <a:ext cx="1856561" cy="525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 marL="92075" indent="-92075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클라우드 서비스 제공</a:t>
            </a:r>
          </a:p>
          <a:p>
            <a:pPr eaLnBrk="1" hangingPunct="1">
              <a:lnSpc>
                <a:spcPct val="110000"/>
              </a:lnSpc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온프라미스 환경을 클라우드로 전환</a:t>
            </a:r>
          </a:p>
          <a:p>
            <a:pPr eaLnBrk="1" hangingPunct="1">
              <a:lnSpc>
                <a:spcPct val="110000"/>
              </a:lnSpc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9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클라우드 환경 전환 개발</a:t>
            </a:r>
          </a:p>
        </p:txBody>
      </p:sp>
      <p:sp>
        <p:nvSpPr>
          <p:cNvPr id="137" name="Text Box 6">
            <a:extLst>
              <a:ext uri="{FF2B5EF4-FFF2-40B4-BE49-F238E27FC236}">
                <a16:creationId xmlns:a16="http://schemas.microsoft.com/office/drawing/2014/main" id="{BA072CE7-6C76-45A3-B8A2-5BFE58D5E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0342" y="1667419"/>
            <a:ext cx="1133323" cy="188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30238" eaLnBrk="0" hangingPunct="0"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1pPr>
            <a:lvl2pPr marL="742950" indent="-285750" defTabSz="630238" eaLnBrk="0" hangingPunct="0"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2pPr>
            <a:lvl3pPr marL="1143000" indent="-228600" defTabSz="630238" eaLnBrk="0" hangingPunct="0"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3pPr>
            <a:lvl4pPr marL="1600200" indent="-228600" defTabSz="630238" eaLnBrk="0" hangingPunct="0"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4pPr>
            <a:lvl5pPr marL="2057400" indent="-228600" defTabSz="630238" eaLnBrk="0" hangingPunct="0"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5pPr>
            <a:lvl6pPr marL="2514600" indent="-228600" algn="r" defTabSz="6302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6pPr>
            <a:lvl7pPr marL="2971800" indent="-228600" algn="r" defTabSz="6302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7pPr>
            <a:lvl8pPr marL="3429000" indent="-228600" algn="r" defTabSz="6302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8pPr>
            <a:lvl9pPr marL="3886200" indent="-228600" algn="r" defTabSz="6302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9pPr>
          </a:lstStyle>
          <a:p>
            <a:pPr algn="ctr" latinLnBrk="0">
              <a:lnSpc>
                <a:spcPct val="120000"/>
              </a:lnSpc>
            </a:pPr>
            <a:r>
              <a:rPr lang="ko-KR" altLang="en-US" sz="11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rgbClr val="FFFFFF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산돌고딕B" pitchFamily="18" charset="-127"/>
              </a:rPr>
              <a:t>금융 사업 수행 경험</a:t>
            </a:r>
            <a:endParaRPr lang="en-US" altLang="ko-KR" sz="1100" dirty="0">
              <a:ln w="0">
                <a:solidFill>
                  <a:schemeClr val="tx1">
                    <a:alpha val="0"/>
                  </a:schemeClr>
                </a:solidFill>
              </a:ln>
              <a:solidFill>
                <a:srgbClr val="FFFFFF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  <a:cs typeface="산돌고딕B" pitchFamily="18" charset="-127"/>
            </a:endParaRPr>
          </a:p>
        </p:txBody>
      </p:sp>
      <p:sp>
        <p:nvSpPr>
          <p:cNvPr id="141" name="AutoShape 7">
            <a:extLst>
              <a:ext uri="{FF2B5EF4-FFF2-40B4-BE49-F238E27FC236}">
                <a16:creationId xmlns:a16="http://schemas.microsoft.com/office/drawing/2014/main" id="{E24F77F5-2013-4E64-9E44-958F847F6D1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399191" y="2014363"/>
            <a:ext cx="2570139" cy="1064159"/>
          </a:xfrm>
          <a:prstGeom prst="roundRect">
            <a:avLst/>
          </a:prstGeom>
          <a:solidFill>
            <a:srgbClr val="EAEAEA"/>
          </a:solidFill>
          <a:ln>
            <a:noFill/>
          </a:ln>
        </p:spPr>
        <p:txBody>
          <a:bodyPr wrap="square" lIns="36000" tIns="0" rIns="36000" bIns="0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9pPr>
          </a:lstStyle>
          <a:p>
            <a:pPr algn="ctr" eaLnBrk="1" latinLnBrk="0" hangingPunct="1">
              <a:lnSpc>
                <a:spcPct val="110000"/>
              </a:lnSpc>
              <a:buSzPct val="80000"/>
            </a:pPr>
            <a:r>
              <a:rPr lang="ko-KR" altLang="en-US" spc="-3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B0600000101010101" charset="-127"/>
                <a:ea typeface="Pretendard" panose="020B0600000101010101" charset="-127"/>
              </a:rPr>
              <a:t>금융권 프로젝트 사업 수행을 통해 시스템에 대한 높은 이해도를 가진 개발자 다수 보유</a:t>
            </a:r>
          </a:p>
        </p:txBody>
      </p:sp>
      <p:sp>
        <p:nvSpPr>
          <p:cNvPr id="144" name="Text Box 6">
            <a:extLst>
              <a:ext uri="{FF2B5EF4-FFF2-40B4-BE49-F238E27FC236}">
                <a16:creationId xmlns:a16="http://schemas.microsoft.com/office/drawing/2014/main" id="{649C712E-F489-427C-BABF-46446BB88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4997" y="3300043"/>
            <a:ext cx="2131994" cy="188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30238" eaLnBrk="0" hangingPunct="0"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1pPr>
            <a:lvl2pPr marL="742950" indent="-285750" defTabSz="630238" eaLnBrk="0" hangingPunct="0"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2pPr>
            <a:lvl3pPr marL="1143000" indent="-228600" defTabSz="630238" eaLnBrk="0" hangingPunct="0"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3pPr>
            <a:lvl4pPr marL="1600200" indent="-228600" defTabSz="630238" eaLnBrk="0" hangingPunct="0"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4pPr>
            <a:lvl5pPr marL="2057400" indent="-228600" defTabSz="630238" eaLnBrk="0" hangingPunct="0"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5pPr>
            <a:lvl6pPr marL="2514600" indent="-228600" algn="r" defTabSz="6302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6pPr>
            <a:lvl7pPr marL="2971800" indent="-228600" algn="r" defTabSz="6302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7pPr>
            <a:lvl8pPr marL="3429000" indent="-228600" algn="r" defTabSz="6302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8pPr>
            <a:lvl9pPr marL="3886200" indent="-228600" algn="r" defTabSz="6302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9pPr>
          </a:lstStyle>
          <a:p>
            <a:pPr algn="ctr" latinLnBrk="0">
              <a:lnSpc>
                <a:spcPct val="120000"/>
              </a:lnSpc>
            </a:pPr>
            <a:r>
              <a:rPr lang="ko-KR" altLang="en-US" sz="11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rgbClr val="FFFFFF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최신 </a:t>
            </a:r>
            <a:r>
              <a:rPr lang="en-US" altLang="ko-KR" sz="11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rgbClr val="FFFFFF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IT </a:t>
            </a:r>
            <a:r>
              <a:rPr lang="ko-KR" altLang="en-US" sz="11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rgbClr val="FFFFFF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트렌드에 맞는 개발 인력 보유</a:t>
            </a:r>
          </a:p>
        </p:txBody>
      </p:sp>
      <p:sp>
        <p:nvSpPr>
          <p:cNvPr id="151" name="AutoShape 7">
            <a:extLst>
              <a:ext uri="{FF2B5EF4-FFF2-40B4-BE49-F238E27FC236}">
                <a16:creationId xmlns:a16="http://schemas.microsoft.com/office/drawing/2014/main" id="{31B3E1D1-0BF5-48EA-995F-98AFC76434D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399191" y="3583663"/>
            <a:ext cx="2570139" cy="1064159"/>
          </a:xfrm>
          <a:prstGeom prst="roundRect">
            <a:avLst/>
          </a:prstGeom>
          <a:solidFill>
            <a:srgbClr val="EAEAEA"/>
          </a:solidFill>
          <a:ln>
            <a:noFill/>
          </a:ln>
        </p:spPr>
        <p:txBody>
          <a:bodyPr wrap="square" lIns="36000" tIns="0" rIns="36000" bIns="0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9pPr>
          </a:lstStyle>
          <a:p>
            <a:pPr algn="ctr" eaLnBrk="1" latinLnBrk="0" hangingPunct="1">
              <a:lnSpc>
                <a:spcPct val="110000"/>
              </a:lnSpc>
              <a:buSzPct val="80000"/>
            </a:pPr>
            <a:r>
              <a:rPr lang="en-US" altLang="ko-KR" spc="-3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B0600000101010101" charset="-127"/>
                <a:ea typeface="Pretendard" panose="020B0600000101010101" charset="-127"/>
              </a:rPr>
              <a:t>LOW-CODE MENDIX </a:t>
            </a:r>
            <a:r>
              <a:rPr lang="ko-KR" altLang="en-US" spc="-3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B0600000101010101" charset="-127"/>
                <a:ea typeface="Pretendard" panose="020B0600000101010101" charset="-127"/>
              </a:rPr>
              <a:t>등 지속적인 신기술 도입으로 고객에게 높은 수준의 </a:t>
            </a:r>
            <a:r>
              <a:rPr lang="en-US" altLang="ko-KR" spc="-3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B0600000101010101" charset="-127"/>
                <a:ea typeface="Pretendard" panose="020B0600000101010101" charset="-127"/>
              </a:rPr>
              <a:t>IT </a:t>
            </a:r>
            <a:r>
              <a:rPr lang="ko-KR" altLang="en-US" spc="-3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B0600000101010101" charset="-127"/>
                <a:ea typeface="Pretendard" panose="020B0600000101010101" charset="-127"/>
              </a:rPr>
              <a:t>서비스를 제공하며</a:t>
            </a:r>
            <a:r>
              <a:rPr lang="en-US" altLang="ko-KR" spc="-3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B0600000101010101" charset="-127"/>
                <a:ea typeface="Pretendard" panose="020B0600000101010101" charset="-127"/>
              </a:rPr>
              <a:t>, </a:t>
            </a:r>
            <a:r>
              <a:rPr lang="ko-KR" altLang="en-US" spc="-3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B0600000101010101" charset="-127"/>
                <a:ea typeface="Pretendard" panose="020B0600000101010101" charset="-127"/>
              </a:rPr>
              <a:t>비즈니스 요구사항 변화에 빠르게 대응</a:t>
            </a:r>
          </a:p>
        </p:txBody>
      </p:sp>
      <p:sp>
        <p:nvSpPr>
          <p:cNvPr id="155" name="Text Box 6">
            <a:extLst>
              <a:ext uri="{FF2B5EF4-FFF2-40B4-BE49-F238E27FC236}">
                <a16:creationId xmlns:a16="http://schemas.microsoft.com/office/drawing/2014/main" id="{21A7415F-41AF-4721-AA0A-E4EFEB99A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7030" y="4815790"/>
            <a:ext cx="1679946" cy="188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30238" eaLnBrk="0" hangingPunct="0"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1pPr>
            <a:lvl2pPr marL="742950" indent="-285750" defTabSz="630238" eaLnBrk="0" hangingPunct="0"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2pPr>
            <a:lvl3pPr marL="1143000" indent="-228600" defTabSz="630238" eaLnBrk="0" hangingPunct="0"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3pPr>
            <a:lvl4pPr marL="1600200" indent="-228600" defTabSz="630238" eaLnBrk="0" hangingPunct="0"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4pPr>
            <a:lvl5pPr marL="2057400" indent="-228600" defTabSz="630238" eaLnBrk="0" hangingPunct="0"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5pPr>
            <a:lvl6pPr marL="2514600" indent="-228600" algn="r" defTabSz="6302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6pPr>
            <a:lvl7pPr marL="2971800" indent="-228600" algn="r" defTabSz="6302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7pPr>
            <a:lvl8pPr marL="3429000" indent="-228600" algn="r" defTabSz="6302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8pPr>
            <a:lvl9pPr marL="3886200" indent="-228600" algn="r" defTabSz="6302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9pPr>
          </a:lstStyle>
          <a:p>
            <a:pPr algn="ctr" latinLnBrk="0">
              <a:lnSpc>
                <a:spcPct val="120000"/>
              </a:lnSpc>
            </a:pPr>
            <a:r>
              <a:rPr lang="ko-KR" altLang="en-US" sz="11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rgbClr val="FFFFFF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자사 솔루션 및 솔루션 파트너</a:t>
            </a:r>
            <a:endParaRPr lang="en-US" altLang="ko-KR" sz="1100" dirty="0">
              <a:ln w="0">
                <a:solidFill>
                  <a:schemeClr val="tx1">
                    <a:alpha val="0"/>
                  </a:schemeClr>
                </a:solidFill>
              </a:ln>
              <a:solidFill>
                <a:srgbClr val="FFFFFF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57" name="타원 118">
            <a:extLst>
              <a:ext uri="{FF2B5EF4-FFF2-40B4-BE49-F238E27FC236}">
                <a16:creationId xmlns:a16="http://schemas.microsoft.com/office/drawing/2014/main" id="{67FF83BA-A752-46CD-BDB5-A8F56ACCA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951" y="2736453"/>
            <a:ext cx="2483805" cy="2277529"/>
          </a:xfrm>
          <a:prstGeom prst="ellipse">
            <a:avLst/>
          </a:prstGeom>
          <a:solidFill>
            <a:srgbClr val="E8E6E4"/>
          </a:solidFill>
          <a:ln w="47625" cap="rnd">
            <a:noFill/>
            <a:prstDash val="sysDot"/>
            <a:round/>
            <a:headEnd/>
            <a:tailEnd/>
          </a:ln>
        </p:spPr>
        <p:txBody>
          <a:bodyPr anchor="ctr"/>
          <a:lstStyle/>
          <a:p>
            <a:pPr algn="ctr" latinLnBrk="0">
              <a:defRPr/>
            </a:pPr>
            <a:endParaRPr lang="ko-KR" altLang="en-US" sz="1200" kern="0" dirty="0">
              <a:ln w="0">
                <a:solidFill>
                  <a:schemeClr val="tx1">
                    <a:alpha val="0"/>
                  </a:schemeClr>
                </a:solidFill>
              </a:ln>
              <a:solidFill>
                <a:srgbClr val="FFFFFF"/>
              </a:solidFill>
              <a:latin typeface="Pretendard" panose="020B0600000101010101" charset="-127"/>
              <a:ea typeface="Pretendard" panose="020B0600000101010101" charset="-127"/>
              <a:cs typeface="RixMGo B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16F01EE3-0786-434A-A153-5890A849297E}"/>
              </a:ext>
            </a:extLst>
          </p:cNvPr>
          <p:cNvSpPr/>
          <p:nvPr/>
        </p:nvSpPr>
        <p:spPr>
          <a:xfrm>
            <a:off x="3702445" y="4093699"/>
            <a:ext cx="556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/>
            <a:r>
              <a:rPr lang="ko-KR" altLang="en-US" sz="1600" b="1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rgbClr val="4E353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고객</a:t>
            </a:r>
          </a:p>
        </p:txBody>
      </p:sp>
      <p:pic>
        <p:nvPicPr>
          <p:cNvPr id="159" name="그림 158">
            <a:extLst>
              <a:ext uri="{FF2B5EF4-FFF2-40B4-BE49-F238E27FC236}">
                <a16:creationId xmlns:a16="http://schemas.microsoft.com/office/drawing/2014/main" id="{8803EDF0-7798-4AF5-8CE0-6D0922BA997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7183" y="3296035"/>
            <a:ext cx="1127085" cy="724770"/>
          </a:xfrm>
          <a:prstGeom prst="rect">
            <a:avLst/>
          </a:prstGeom>
        </p:spPr>
      </p:pic>
      <p:sp>
        <p:nvSpPr>
          <p:cNvPr id="160" name="타원 159">
            <a:extLst>
              <a:ext uri="{FF2B5EF4-FFF2-40B4-BE49-F238E27FC236}">
                <a16:creationId xmlns:a16="http://schemas.microsoft.com/office/drawing/2014/main" id="{F1D7052F-946A-46EF-BD21-765EFF878E2C}"/>
              </a:ext>
            </a:extLst>
          </p:cNvPr>
          <p:cNvSpPr/>
          <p:nvPr/>
        </p:nvSpPr>
        <p:spPr bwMode="auto">
          <a:xfrm>
            <a:off x="4270531" y="2270650"/>
            <a:ext cx="990359" cy="914880"/>
          </a:xfrm>
          <a:prstGeom prst="ellipse">
            <a:avLst/>
          </a:prstGeom>
          <a:solidFill>
            <a:schemeClr val="bg1"/>
          </a:solidFill>
          <a:ln w="50800">
            <a:gradFill flip="none" rotWithShape="1">
              <a:gsLst>
                <a:gs pos="42000">
                  <a:schemeClr val="bg1">
                    <a:lumMod val="85000"/>
                  </a:schemeClr>
                </a:gs>
                <a:gs pos="40000">
                  <a:srgbClr val="000000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defTabSz="1006846"/>
            <a:r>
              <a:rPr lang="en-US" altLang="ko-KR" sz="2209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prstClr val="white"/>
                </a:solidFill>
                <a:latin typeface="Pretendard" panose="020B0600000101010101" charset="-127"/>
                <a:ea typeface="Pretendard" panose="020B0600000101010101" charset="-127"/>
              </a:rPr>
              <a:t> </a:t>
            </a:r>
            <a:endParaRPr lang="ko-KR" altLang="en-US" sz="2209" dirty="0">
              <a:ln w="0">
                <a:solidFill>
                  <a:schemeClr val="tx1">
                    <a:alpha val="0"/>
                  </a:schemeClr>
                </a:solidFill>
              </a:ln>
              <a:solidFill>
                <a:prstClr val="white"/>
              </a:solidFill>
              <a:latin typeface="Pretendard" panose="020B0600000101010101" charset="-127"/>
              <a:ea typeface="Pretendard" panose="020B0600000101010101" charset="-127"/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6A22579D-1D3B-4DAD-B35E-F5E38EEAE55B}"/>
              </a:ext>
            </a:extLst>
          </p:cNvPr>
          <p:cNvSpPr/>
          <p:nvPr/>
        </p:nvSpPr>
        <p:spPr bwMode="auto">
          <a:xfrm>
            <a:off x="2790715" y="2302858"/>
            <a:ext cx="990359" cy="914880"/>
          </a:xfrm>
          <a:prstGeom prst="ellipse">
            <a:avLst/>
          </a:prstGeom>
          <a:solidFill>
            <a:schemeClr val="bg1"/>
          </a:solidFill>
          <a:ln w="50800">
            <a:gradFill flip="none" rotWithShape="1">
              <a:gsLst>
                <a:gs pos="42000">
                  <a:schemeClr val="bg1">
                    <a:lumMod val="85000"/>
                  </a:schemeClr>
                </a:gs>
                <a:gs pos="40000">
                  <a:srgbClr val="000000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defTabSz="1006846"/>
            <a:r>
              <a:rPr lang="en-US" altLang="ko-KR" sz="2209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prstClr val="white"/>
                </a:solidFill>
                <a:latin typeface="Pretendard" panose="020B0600000101010101" charset="-127"/>
                <a:ea typeface="Pretendard" panose="020B0600000101010101" charset="-127"/>
              </a:rPr>
              <a:t> </a:t>
            </a:r>
            <a:endParaRPr lang="ko-KR" altLang="en-US" sz="2209" dirty="0">
              <a:ln w="0">
                <a:solidFill>
                  <a:schemeClr val="tx1">
                    <a:alpha val="0"/>
                  </a:schemeClr>
                </a:solidFill>
              </a:ln>
              <a:solidFill>
                <a:prstClr val="white"/>
              </a:solidFill>
              <a:latin typeface="Pretendard" panose="020B0600000101010101" charset="-127"/>
              <a:ea typeface="Pretendard" panose="020B0600000101010101" charset="-127"/>
            </a:endParaRPr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99A0D2B3-8C25-4AE0-8226-9DBCF7E27A6D}"/>
              </a:ext>
            </a:extLst>
          </p:cNvPr>
          <p:cNvSpPr/>
          <p:nvPr/>
        </p:nvSpPr>
        <p:spPr bwMode="auto">
          <a:xfrm>
            <a:off x="2327524" y="3768984"/>
            <a:ext cx="990359" cy="914880"/>
          </a:xfrm>
          <a:prstGeom prst="ellipse">
            <a:avLst/>
          </a:prstGeom>
          <a:solidFill>
            <a:schemeClr val="bg1"/>
          </a:solidFill>
          <a:ln w="50800">
            <a:gradFill flip="none" rotWithShape="1">
              <a:gsLst>
                <a:gs pos="42000">
                  <a:schemeClr val="bg1">
                    <a:lumMod val="85000"/>
                  </a:schemeClr>
                </a:gs>
                <a:gs pos="40000">
                  <a:srgbClr val="000000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defTabSz="1006846"/>
            <a:r>
              <a:rPr lang="en-US" altLang="ko-KR" sz="2209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prstClr val="white"/>
                </a:solidFill>
                <a:latin typeface="Pretendard" panose="020B0600000101010101" charset="-127"/>
                <a:ea typeface="Pretendard" panose="020B0600000101010101" charset="-127"/>
              </a:rPr>
              <a:t> </a:t>
            </a:r>
            <a:endParaRPr lang="ko-KR" altLang="en-US" sz="2209" dirty="0">
              <a:ln w="0">
                <a:solidFill>
                  <a:schemeClr val="tx1">
                    <a:alpha val="0"/>
                  </a:schemeClr>
                </a:solidFill>
              </a:ln>
              <a:solidFill>
                <a:prstClr val="white"/>
              </a:solidFill>
              <a:latin typeface="Pretendard" panose="020B0600000101010101" charset="-127"/>
              <a:ea typeface="Pretendard" panose="020B0600000101010101" charset="-127"/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56B96718-6402-4B09-8D18-04C7B6E2D09E}"/>
              </a:ext>
            </a:extLst>
          </p:cNvPr>
          <p:cNvSpPr/>
          <p:nvPr/>
        </p:nvSpPr>
        <p:spPr bwMode="auto">
          <a:xfrm>
            <a:off x="4884105" y="3722909"/>
            <a:ext cx="990359" cy="914880"/>
          </a:xfrm>
          <a:prstGeom prst="ellipse">
            <a:avLst/>
          </a:prstGeom>
          <a:solidFill>
            <a:schemeClr val="bg1"/>
          </a:solidFill>
          <a:ln w="50800">
            <a:gradFill flip="none" rotWithShape="1">
              <a:gsLst>
                <a:gs pos="42000">
                  <a:schemeClr val="bg1">
                    <a:lumMod val="85000"/>
                  </a:schemeClr>
                </a:gs>
                <a:gs pos="40000">
                  <a:srgbClr val="000000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defTabSz="1006846"/>
            <a:r>
              <a:rPr lang="en-US" altLang="ko-KR" sz="2209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prstClr val="white"/>
                </a:solidFill>
                <a:latin typeface="Pretendard" panose="020B0600000101010101" charset="-127"/>
                <a:ea typeface="Pretendard" panose="020B0600000101010101" charset="-127"/>
              </a:rPr>
              <a:t> </a:t>
            </a:r>
            <a:endParaRPr lang="ko-KR" altLang="en-US" sz="2209" dirty="0">
              <a:ln w="0">
                <a:solidFill>
                  <a:schemeClr val="tx1">
                    <a:alpha val="0"/>
                  </a:schemeClr>
                </a:solidFill>
              </a:ln>
              <a:solidFill>
                <a:prstClr val="white"/>
              </a:solidFill>
              <a:latin typeface="Pretendard" panose="020B0600000101010101" charset="-127"/>
              <a:ea typeface="Pretendard" panose="020B0600000101010101" charset="-127"/>
            </a:endParaRP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2B7D5F59-E89E-4484-ABD0-988BB465813D}"/>
              </a:ext>
            </a:extLst>
          </p:cNvPr>
          <p:cNvSpPr/>
          <p:nvPr/>
        </p:nvSpPr>
        <p:spPr bwMode="auto">
          <a:xfrm>
            <a:off x="3583988" y="4549224"/>
            <a:ext cx="990359" cy="914880"/>
          </a:xfrm>
          <a:prstGeom prst="ellipse">
            <a:avLst/>
          </a:prstGeom>
          <a:solidFill>
            <a:schemeClr val="bg1"/>
          </a:solidFill>
          <a:ln w="50800">
            <a:gradFill flip="none" rotWithShape="1">
              <a:gsLst>
                <a:gs pos="42000">
                  <a:schemeClr val="bg1">
                    <a:lumMod val="85000"/>
                  </a:schemeClr>
                </a:gs>
                <a:gs pos="40000">
                  <a:srgbClr val="000000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defTabSz="1006846"/>
            <a:r>
              <a:rPr lang="en-US" altLang="ko-KR" sz="2209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prstClr val="white"/>
                </a:solidFill>
                <a:latin typeface="Pretendard" panose="020B0600000101010101" charset="-127"/>
                <a:ea typeface="Pretendard" panose="020B0600000101010101" charset="-127"/>
              </a:rPr>
              <a:t> </a:t>
            </a:r>
            <a:endParaRPr lang="ko-KR" altLang="en-US" sz="2209" dirty="0">
              <a:ln w="0">
                <a:solidFill>
                  <a:schemeClr val="tx1">
                    <a:alpha val="0"/>
                  </a:schemeClr>
                </a:solidFill>
              </a:ln>
              <a:solidFill>
                <a:prstClr val="white"/>
              </a:solidFill>
              <a:latin typeface="Pretendard" panose="020B0600000101010101" charset="-127"/>
              <a:ea typeface="Pretendard" panose="020B0600000101010101" charset="-127"/>
            </a:endParaRPr>
          </a:p>
        </p:txBody>
      </p:sp>
      <p:sp>
        <p:nvSpPr>
          <p:cNvPr id="166" name="Text Box 67">
            <a:extLst>
              <a:ext uri="{FF2B5EF4-FFF2-40B4-BE49-F238E27FC236}">
                <a16:creationId xmlns:a16="http://schemas.microsoft.com/office/drawing/2014/main" id="{E407F67C-0224-475E-AC13-1E74EC8C1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517" y="2643753"/>
            <a:ext cx="46166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algn="ctr" eaLnBrk="1" latinLnBrk="0" hangingPunct="1">
              <a:defRPr sz="900" b="1">
                <a:solidFill>
                  <a:srgbClr val="003366"/>
                </a:solidFill>
                <a:ea typeface="맑은 고딕" panose="020B0503020000020004" pitchFamily="50" charset="-127"/>
              </a:defRPr>
            </a:lvl1pPr>
            <a:lvl2pPr marL="742950" indent="-285750" eaLnBrk="0" hangingPunct="0">
              <a:defRPr>
                <a:ea typeface="맑은 고딕" panose="020B0503020000020004" pitchFamily="50" charset="-127"/>
              </a:defRPr>
            </a:lvl2pPr>
            <a:lvl3pPr marL="1143000" indent="-228600" eaLnBrk="0" hangingPunct="0">
              <a:defRPr>
                <a:ea typeface="맑은 고딕" panose="020B0503020000020004" pitchFamily="50" charset="-127"/>
              </a:defRPr>
            </a:lvl3pPr>
            <a:lvl4pPr marL="1600200" indent="-228600" eaLnBrk="0" hangingPunct="0">
              <a:defRPr>
                <a:ea typeface="맑은 고딕" panose="020B0503020000020004" pitchFamily="50" charset="-127"/>
              </a:defRPr>
            </a:lvl4pPr>
            <a:lvl5pPr marL="2057400" indent="-228600" eaLnBrk="0" hangingPunct="0">
              <a:defRPr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맑은 고딕" panose="020B0503020000020004" pitchFamily="50" charset="-127"/>
              </a:defRPr>
            </a:lvl9pPr>
          </a:lstStyle>
          <a:p>
            <a:r>
              <a:rPr lang="ko-KR" altLang="en-US" sz="10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rgbClr val="4E353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금융사업</a:t>
            </a:r>
          </a:p>
        </p:txBody>
      </p:sp>
      <p:sp>
        <p:nvSpPr>
          <p:cNvPr id="167" name="Text Box 68">
            <a:extLst>
              <a:ext uri="{FF2B5EF4-FFF2-40B4-BE49-F238E27FC236}">
                <a16:creationId xmlns:a16="http://schemas.microsoft.com/office/drawing/2014/main" id="{2FB438DB-736F-46D0-A49B-B14FCE3C3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872" y="2606522"/>
            <a:ext cx="46166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algn="ctr" eaLnBrk="1" latinLnBrk="0" hangingPunct="1">
              <a:defRPr sz="900" b="1">
                <a:solidFill>
                  <a:srgbClr val="003366"/>
                </a:solidFill>
                <a:ea typeface="맑은 고딕" panose="020B0503020000020004" pitchFamily="50" charset="-127"/>
              </a:defRPr>
            </a:lvl1pPr>
            <a:lvl2pPr marL="742950" indent="-285750" eaLnBrk="0" hangingPunct="0">
              <a:defRPr>
                <a:ea typeface="맑은 고딕" panose="020B0503020000020004" pitchFamily="50" charset="-127"/>
              </a:defRPr>
            </a:lvl2pPr>
            <a:lvl3pPr marL="1143000" indent="-228600" eaLnBrk="0" hangingPunct="0">
              <a:defRPr>
                <a:ea typeface="맑은 고딕" panose="020B0503020000020004" pitchFamily="50" charset="-127"/>
              </a:defRPr>
            </a:lvl3pPr>
            <a:lvl4pPr marL="1600200" indent="-228600" eaLnBrk="0" hangingPunct="0">
              <a:defRPr>
                <a:ea typeface="맑은 고딕" panose="020B0503020000020004" pitchFamily="50" charset="-127"/>
              </a:defRPr>
            </a:lvl4pPr>
            <a:lvl5pPr marL="2057400" indent="-228600" eaLnBrk="0" hangingPunct="0">
              <a:defRPr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맑은 고딕" panose="020B0503020000020004" pitchFamily="50" charset="-127"/>
              </a:defRPr>
            </a:lvl9pPr>
          </a:lstStyle>
          <a:p>
            <a:r>
              <a:rPr lang="ko-KR" altLang="en-US" sz="10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rgbClr val="4E353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공공사업</a:t>
            </a:r>
          </a:p>
        </p:txBody>
      </p:sp>
      <p:sp>
        <p:nvSpPr>
          <p:cNvPr id="168" name="Text Box 69">
            <a:extLst>
              <a:ext uri="{FF2B5EF4-FFF2-40B4-BE49-F238E27FC236}">
                <a16:creationId xmlns:a16="http://schemas.microsoft.com/office/drawing/2014/main" id="{B1E13B29-344D-44F7-83E9-5328B64DC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826" y="4138342"/>
            <a:ext cx="34624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/>
            <a:r>
              <a:rPr lang="ko-KR" altLang="en-US" b="1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rgbClr val="4E353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솔루션</a:t>
            </a:r>
          </a:p>
        </p:txBody>
      </p:sp>
      <p:sp>
        <p:nvSpPr>
          <p:cNvPr id="169" name="Text Box 70">
            <a:extLst>
              <a:ext uri="{FF2B5EF4-FFF2-40B4-BE49-F238E27FC236}">
                <a16:creationId xmlns:a16="http://schemas.microsoft.com/office/drawing/2014/main" id="{63703A0C-93A2-4252-AF4B-5924EF173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998" y="4937039"/>
            <a:ext cx="72776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algn="ctr" eaLnBrk="1" latinLnBrk="0" hangingPunct="1">
              <a:defRPr sz="900" b="1">
                <a:solidFill>
                  <a:srgbClr val="003366"/>
                </a:solidFill>
                <a:ea typeface="맑은 고딕" panose="020B0503020000020004" pitchFamily="50" charset="-127"/>
              </a:defRPr>
            </a:lvl1pPr>
            <a:lvl2pPr marL="742950" indent="-285750" eaLnBrk="0" hangingPunct="0">
              <a:defRPr>
                <a:ea typeface="맑은 고딕" panose="020B0503020000020004" pitchFamily="50" charset="-127"/>
              </a:defRPr>
            </a:lvl2pPr>
            <a:lvl3pPr marL="1143000" indent="-228600" eaLnBrk="0" hangingPunct="0">
              <a:defRPr>
                <a:ea typeface="맑은 고딕" panose="020B0503020000020004" pitchFamily="50" charset="-127"/>
              </a:defRPr>
            </a:lvl3pPr>
            <a:lvl4pPr marL="1600200" indent="-228600" eaLnBrk="0" hangingPunct="0">
              <a:defRPr>
                <a:ea typeface="맑은 고딕" panose="020B0503020000020004" pitchFamily="50" charset="-127"/>
              </a:defRPr>
            </a:lvl4pPr>
            <a:lvl5pPr marL="2057400" indent="-228600" eaLnBrk="0" hangingPunct="0">
              <a:defRPr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맑은 고딕" panose="020B0503020000020004" pitchFamily="50" charset="-127"/>
              </a:defRPr>
            </a:lvl9pPr>
          </a:lstStyle>
          <a:p>
            <a:r>
              <a:rPr lang="ko-KR" altLang="en-US" sz="10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rgbClr val="4E353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클라우드 전환</a:t>
            </a:r>
          </a:p>
        </p:txBody>
      </p:sp>
      <p:sp>
        <p:nvSpPr>
          <p:cNvPr id="182" name="Text Box 72">
            <a:extLst>
              <a:ext uri="{FF2B5EF4-FFF2-40B4-BE49-F238E27FC236}">
                <a16:creationId xmlns:a16="http://schemas.microsoft.com/office/drawing/2014/main" id="{CC30A1B3-05AB-4207-AE4C-6226450FC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9227" y="4103404"/>
            <a:ext cx="63158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algn="ctr" eaLnBrk="1" latinLnBrk="0" hangingPunct="1">
              <a:defRPr sz="900" b="1">
                <a:solidFill>
                  <a:srgbClr val="003366"/>
                </a:solidFill>
                <a:ea typeface="맑은 고딕" panose="020B0503020000020004" pitchFamily="50" charset="-127"/>
              </a:defRPr>
            </a:lvl1pPr>
            <a:lvl2pPr marL="742950" indent="-285750" eaLnBrk="0" hangingPunct="0">
              <a:defRPr>
                <a:ea typeface="맑은 고딕" panose="020B0503020000020004" pitchFamily="50" charset="-127"/>
              </a:defRPr>
            </a:lvl2pPr>
            <a:lvl3pPr marL="1143000" indent="-228600" eaLnBrk="0" hangingPunct="0">
              <a:defRPr>
                <a:ea typeface="맑은 고딕" panose="020B0503020000020004" pitchFamily="50" charset="-127"/>
              </a:defRPr>
            </a:lvl3pPr>
            <a:lvl4pPr marL="1600200" indent="-228600" eaLnBrk="0" hangingPunct="0">
              <a:defRPr>
                <a:ea typeface="맑은 고딕" panose="020B0503020000020004" pitchFamily="50" charset="-127"/>
              </a:defRPr>
            </a:lvl4pPr>
            <a:lvl5pPr marL="2057400" indent="-228600" eaLnBrk="0" hangingPunct="0">
              <a:defRPr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맑은 고딕" panose="020B0503020000020004" pitchFamily="50" charset="-127"/>
              </a:defRPr>
            </a:lvl9pPr>
          </a:lstStyle>
          <a:p>
            <a:r>
              <a:rPr lang="ko-KR" altLang="en-US" sz="10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rgbClr val="4E353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제조</a:t>
            </a:r>
            <a:r>
              <a:rPr lang="en-US" altLang="ko-KR" sz="10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rgbClr val="4E353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/</a:t>
            </a:r>
            <a:r>
              <a:rPr lang="ko-KR" altLang="en-US" sz="10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rgbClr val="4E353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서비스</a:t>
            </a:r>
          </a:p>
        </p:txBody>
      </p:sp>
      <p:sp>
        <p:nvSpPr>
          <p:cNvPr id="48" name="AutoShape 7">
            <a:extLst>
              <a:ext uri="{FF2B5EF4-FFF2-40B4-BE49-F238E27FC236}">
                <a16:creationId xmlns:a16="http://schemas.microsoft.com/office/drawing/2014/main" id="{B77D9F90-B166-46DD-854F-9C33271316D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399192" y="5085746"/>
            <a:ext cx="2570139" cy="1009817"/>
          </a:xfrm>
          <a:prstGeom prst="roundRect">
            <a:avLst/>
          </a:prstGeom>
          <a:solidFill>
            <a:srgbClr val="EAEAEA"/>
          </a:solidFill>
          <a:ln>
            <a:noFill/>
          </a:ln>
        </p:spPr>
        <p:txBody>
          <a:bodyPr wrap="square" lIns="36000" tIns="0" rIns="36000" bIns="0" anchor="ctr"/>
          <a:lstStyle/>
          <a:p>
            <a:pPr algn="ctr">
              <a:lnSpc>
                <a:spcPct val="110000"/>
              </a:lnSpc>
              <a:buSzPct val="80000"/>
            </a:pPr>
            <a:r>
              <a:rPr kumimoji="1" lang="ko-KR" altLang="en-US" sz="1000" spc="-3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B0600000101010101" charset="-127"/>
                <a:ea typeface="Pretendard" panose="020B0600000101010101" charset="-127"/>
              </a:rPr>
              <a:t>자사 솔루션 </a:t>
            </a:r>
            <a:r>
              <a:rPr kumimoji="1" lang="en-US" altLang="ko-KR" sz="1000" spc="-3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B0600000101010101" charset="-127"/>
                <a:ea typeface="Pretendard" panose="020B0600000101010101" charset="-127"/>
              </a:rPr>
              <a:t>(Global Report System,</a:t>
            </a:r>
            <a:r>
              <a:rPr kumimoji="1" lang="ko-KR" altLang="en-US" sz="1000" spc="-3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B0600000101010101" charset="-127"/>
                <a:ea typeface="Pretendard" panose="020B0600000101010101" charset="-127"/>
              </a:rPr>
              <a:t> </a:t>
            </a:r>
            <a:r>
              <a:rPr kumimoji="1" lang="en-US" altLang="ko-KR" sz="1000" spc="-3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B0600000101010101" charset="-127"/>
                <a:ea typeface="Pretendard" panose="020B0600000101010101" charset="-127"/>
              </a:rPr>
              <a:t>Smart Report) </a:t>
            </a:r>
            <a:r>
              <a:rPr kumimoji="1" lang="ko-KR" altLang="en-US" sz="1000" spc="-3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B0600000101010101" charset="-127"/>
                <a:ea typeface="Pretendard" panose="020B0600000101010101" charset="-127"/>
              </a:rPr>
              <a:t>과 </a:t>
            </a:r>
            <a:r>
              <a:rPr kumimoji="1" lang="en-US" altLang="ko-KR" sz="1000" spc="-3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B0600000101010101" charset="-127"/>
                <a:ea typeface="Pretendard" panose="020B0600000101010101" charset="-127"/>
              </a:rPr>
              <a:t>LG CNS </a:t>
            </a:r>
            <a:r>
              <a:rPr kumimoji="1" lang="ko-KR" altLang="en-US" sz="1000" spc="-3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B0600000101010101" charset="-127"/>
                <a:ea typeface="Pretendard" panose="020B0600000101010101" charset="-127"/>
              </a:rPr>
              <a:t>의 </a:t>
            </a:r>
            <a:r>
              <a:rPr kumimoji="1" lang="ko-KR" altLang="en-US" sz="1000" spc="-30" dirty="0" err="1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B0600000101010101" charset="-127"/>
                <a:ea typeface="Pretendard" panose="020B0600000101010101" charset="-127"/>
              </a:rPr>
              <a:t>테스트자동화솔루션</a:t>
            </a:r>
            <a:r>
              <a:rPr kumimoji="1" lang="en-US" altLang="ko-KR" sz="1000" spc="-3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B0600000101010101" charset="-127"/>
                <a:ea typeface="Pretendard" panose="020B0600000101010101" charset="-127"/>
              </a:rPr>
              <a:t>(PerfecTwin), </a:t>
            </a:r>
            <a:r>
              <a:rPr kumimoji="1" lang="ko-KR" altLang="en-US" sz="1000" spc="-3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B0600000101010101" charset="-127"/>
                <a:ea typeface="Pretendard" panose="020B0600000101010101" charset="-127"/>
              </a:rPr>
              <a:t>프레임워크</a:t>
            </a:r>
            <a:r>
              <a:rPr kumimoji="1" lang="en-US" altLang="ko-KR" sz="1000" spc="-3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B0600000101010101" charset="-127"/>
                <a:ea typeface="Pretendard" panose="020B0600000101010101" charset="-127"/>
              </a:rPr>
              <a:t>(</a:t>
            </a:r>
            <a:r>
              <a:rPr kumimoji="1" lang="en-US" altLang="ko-KR" sz="1000" spc="-30" dirty="0" err="1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B0600000101010101" charset="-127"/>
                <a:ea typeface="Pretendard" panose="020B0600000101010101" charset="-127"/>
              </a:rPr>
              <a:t>DevOn</a:t>
            </a:r>
            <a:r>
              <a:rPr kumimoji="1" lang="en-US" altLang="ko-KR" sz="1000" spc="-3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B0600000101010101" charset="-127"/>
                <a:ea typeface="Pretendard" panose="020B0600000101010101" charset="-127"/>
              </a:rPr>
              <a:t>) </a:t>
            </a:r>
            <a:r>
              <a:rPr kumimoji="1" lang="ko-KR" altLang="en-US" sz="1000" spc="-3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B0600000101010101" charset="-127"/>
                <a:ea typeface="Pretendard" panose="020B0600000101010101" charset="-127"/>
              </a:rPr>
              <a:t>솔루션 사업 수행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5420457-6D92-6846-3112-0F3A4DD2FDA9}"/>
              </a:ext>
            </a:extLst>
          </p:cNvPr>
          <p:cNvSpPr txBox="1">
            <a:spLocks/>
          </p:cNvSpPr>
          <p:nvPr/>
        </p:nvSpPr>
        <p:spPr>
          <a:xfrm>
            <a:off x="1058597" y="672097"/>
            <a:ext cx="10693400" cy="2977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뱅가드랩은 금융분야 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IT 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컨설팅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SI/SM 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서비스 및 솔루션을 제공하는 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IT 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전문 기업입니다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9634D2B-5B4F-7A8E-846E-C0D4481DB133}"/>
              </a:ext>
            </a:extLst>
          </p:cNvPr>
          <p:cNvGrpSpPr/>
          <p:nvPr/>
        </p:nvGrpSpPr>
        <p:grpSpPr>
          <a:xfrm>
            <a:off x="1224198" y="265600"/>
            <a:ext cx="5632045" cy="272298"/>
            <a:chOff x="450850" y="359677"/>
            <a:chExt cx="4539807" cy="24856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500B0F-C31C-FD89-42FA-4A81D9780A65}"/>
                </a:ext>
              </a:extLst>
            </p:cNvPr>
            <p:cNvSpPr txBox="1"/>
            <p:nvPr/>
          </p:nvSpPr>
          <p:spPr>
            <a:xfrm>
              <a:off x="450850" y="427992"/>
              <a:ext cx="62119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kumimoji="1" lang="en-US" altLang="ko-KR" sz="1400" b="1" spc="-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endParaRPr kumimoji="1" lang="ko-Kore-KR" altLang="en-US" sz="1400" b="1" spc="-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39F958-DA93-F4FC-6CFB-72740D987EBA}"/>
                </a:ext>
              </a:extLst>
            </p:cNvPr>
            <p:cNvSpPr txBox="1"/>
            <p:nvPr/>
          </p:nvSpPr>
          <p:spPr>
            <a:xfrm>
              <a:off x="454657" y="359677"/>
              <a:ext cx="453600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882650"/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5. </a:t>
              </a:r>
              <a:r>
                <a:rPr lang="ko-KR" altLang="en-US" sz="1400" b="1" kern="0" dirty="0" err="1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뱅가드랩</a:t>
              </a:r>
              <a:r>
                <a:rPr lang="ko-KR" altLang="en-US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 </a:t>
              </a:r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(3/4)</a:t>
              </a:r>
              <a:endParaRPr lang="ko-KR" altLang="en-US" sz="14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203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3673021" y="860310"/>
            <a:ext cx="484570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b="1" dirty="0">
                <a:solidFill>
                  <a:srgbClr val="052A5B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Segoe UI" panose="020B0502040204020203" pitchFamily="34" charset="0"/>
              </a:rPr>
              <a:t>Contents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Human resources slide 2</a:t>
            </a:r>
          </a:p>
        </p:txBody>
      </p:sp>
      <p:sp>
        <p:nvSpPr>
          <p:cNvPr id="5" name="AutoShape 110">
            <a:extLst>
              <a:ext uri="{FF2B5EF4-FFF2-40B4-BE49-F238E27FC236}">
                <a16:creationId xmlns:a16="http://schemas.microsoft.com/office/drawing/2014/main" id="{1C4E4AA7-AB20-9009-187A-1359A8F08BE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2954348" y="1740197"/>
            <a:ext cx="5304831" cy="6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88000" tIns="0" rIns="0" bIns="0" anchor="ctr"/>
          <a:lstStyle/>
          <a:p>
            <a:pPr defTabSz="882650"/>
            <a:r>
              <a:rPr lang="en-US" altLang="ko-KR" sz="20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1. </a:t>
            </a:r>
            <a:r>
              <a:rPr lang="ko-KR" altLang="en-US" sz="20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테스트 자동화 솔루션 도입의 필요성</a:t>
            </a:r>
          </a:p>
        </p:txBody>
      </p:sp>
      <p:sp>
        <p:nvSpPr>
          <p:cNvPr id="16" name="Rectangle 22" descr="그림1">
            <a:extLst>
              <a:ext uri="{FF2B5EF4-FFF2-40B4-BE49-F238E27FC236}">
                <a16:creationId xmlns:a16="http://schemas.microsoft.com/office/drawing/2014/main" id="{7F76322B-2DEA-B378-33C7-8125DA664B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54350" y="1851956"/>
            <a:ext cx="86513" cy="360000"/>
          </a:xfrm>
          <a:prstGeom prst="rect">
            <a:avLst/>
          </a:prstGeom>
          <a:solidFill>
            <a:srgbClr val="052A5B"/>
          </a:solidFill>
          <a:ln w="9525" algn="ctr">
            <a:noFill/>
            <a:miter lim="800000"/>
            <a:headEnd/>
            <a:tailEnd/>
          </a:ln>
          <a:effectLst>
            <a:outerShdw dist="25400" dir="2700000" algn="ctr" rotWithShape="0">
              <a:srgbClr val="808080">
                <a:alpha val="27000"/>
              </a:srgbClr>
            </a:outerShdw>
          </a:effectLst>
        </p:spPr>
        <p:txBody>
          <a:bodyPr lIns="0" tIns="0" rIns="0" bIns="0" anchor="ctr"/>
          <a:lstStyle/>
          <a:p>
            <a:pPr algn="ctr" defTabSz="457200" latinLnBrk="0">
              <a:defRPr/>
            </a:pPr>
            <a:endParaRPr lang="en-US" altLang="ko-KR" sz="2000" b="1" kern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accent1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9" name="AutoShape 110">
            <a:extLst>
              <a:ext uri="{FF2B5EF4-FFF2-40B4-BE49-F238E27FC236}">
                <a16:creationId xmlns:a16="http://schemas.microsoft.com/office/drawing/2014/main" id="{5E688C65-695D-7569-D184-414191E77E0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8330521" y="1740196"/>
            <a:ext cx="907129" cy="6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88000" tIns="0" rIns="0" bIns="0" anchor="ctr"/>
          <a:lstStyle/>
          <a:p>
            <a:pPr defTabSz="882650"/>
            <a:r>
              <a:rPr lang="en-US" altLang="ko-KR" sz="20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03</a:t>
            </a:r>
            <a:endParaRPr lang="ko-KR" altLang="en-US" sz="2000" b="1" kern="0" dirty="0">
              <a:ln w="0">
                <a:solidFill>
                  <a:srgbClr val="CF043C">
                    <a:alpha val="0"/>
                  </a:srgbClr>
                </a:solidFill>
              </a:ln>
              <a:solidFill>
                <a:schemeClr val="accent1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1" name="AutoShape 110">
            <a:extLst>
              <a:ext uri="{FF2B5EF4-FFF2-40B4-BE49-F238E27FC236}">
                <a16:creationId xmlns:a16="http://schemas.microsoft.com/office/drawing/2014/main" id="{A6257DA5-7B8E-A588-620C-96B28A16BD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2954348" y="2564310"/>
            <a:ext cx="5304831" cy="6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88000" tIns="0" rIns="0" bIns="0" anchor="ctr"/>
          <a:lstStyle/>
          <a:p>
            <a:pPr defTabSz="882650"/>
            <a:r>
              <a:rPr lang="en-US" altLang="ko-KR" sz="20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2.</a:t>
            </a:r>
            <a:r>
              <a:rPr lang="ko-KR" altLang="en-US" sz="20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금융</a:t>
            </a:r>
            <a:r>
              <a:rPr lang="en-US" altLang="ko-KR" sz="20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IT </a:t>
            </a:r>
            <a:r>
              <a:rPr lang="ko-KR" altLang="en-US" sz="20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안전성 강화를 위한 가이드라인</a:t>
            </a:r>
            <a:r>
              <a:rPr lang="en-US" altLang="ko-KR" sz="20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endParaRPr lang="ko-KR" altLang="en-US" sz="2000" b="1" kern="0" dirty="0">
              <a:ln w="0">
                <a:solidFill>
                  <a:srgbClr val="CF043C">
                    <a:alpha val="0"/>
                  </a:srgbClr>
                </a:solidFill>
              </a:ln>
              <a:solidFill>
                <a:schemeClr val="accent1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2" name="Rectangle 22" descr="그림1">
            <a:extLst>
              <a:ext uri="{FF2B5EF4-FFF2-40B4-BE49-F238E27FC236}">
                <a16:creationId xmlns:a16="http://schemas.microsoft.com/office/drawing/2014/main" id="{95579AFB-E7A3-34C0-2DA8-75B85025EBE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54350" y="2676069"/>
            <a:ext cx="86513" cy="360000"/>
          </a:xfrm>
          <a:prstGeom prst="rect">
            <a:avLst/>
          </a:prstGeom>
          <a:solidFill>
            <a:srgbClr val="052A5B"/>
          </a:solidFill>
          <a:ln w="9525" algn="ctr">
            <a:noFill/>
            <a:miter lim="800000"/>
            <a:headEnd/>
            <a:tailEnd/>
          </a:ln>
          <a:effectLst>
            <a:outerShdw dist="25400" dir="2700000" algn="ctr" rotWithShape="0">
              <a:srgbClr val="808080">
                <a:alpha val="27000"/>
              </a:srgbClr>
            </a:outerShdw>
          </a:effectLst>
        </p:spPr>
        <p:txBody>
          <a:bodyPr lIns="0" tIns="0" rIns="0" bIns="0" anchor="ctr"/>
          <a:lstStyle/>
          <a:p>
            <a:pPr algn="ctr" defTabSz="457200" latinLnBrk="0">
              <a:defRPr/>
            </a:pPr>
            <a:endParaRPr lang="en-US" altLang="ko-KR" sz="2000" b="1" kern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accent1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3" name="AutoShape 110">
            <a:extLst>
              <a:ext uri="{FF2B5EF4-FFF2-40B4-BE49-F238E27FC236}">
                <a16:creationId xmlns:a16="http://schemas.microsoft.com/office/drawing/2014/main" id="{32F3D32E-AEEA-EDE5-1F75-3CEDF16FFCA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8330521" y="2564309"/>
            <a:ext cx="907129" cy="6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88000" tIns="0" rIns="0" bIns="0" anchor="ctr"/>
          <a:lstStyle/>
          <a:p>
            <a:pPr defTabSz="882650"/>
            <a:r>
              <a:rPr lang="en-US" altLang="ko-KR" sz="20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05</a:t>
            </a:r>
            <a:endParaRPr lang="ko-KR" altLang="en-US" sz="2000" b="1" kern="0" dirty="0">
              <a:ln w="0">
                <a:solidFill>
                  <a:srgbClr val="CF043C">
                    <a:alpha val="0"/>
                  </a:srgbClr>
                </a:solidFill>
              </a:ln>
              <a:solidFill>
                <a:schemeClr val="accent1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4" name="AutoShape 110">
            <a:extLst>
              <a:ext uri="{FF2B5EF4-FFF2-40B4-BE49-F238E27FC236}">
                <a16:creationId xmlns:a16="http://schemas.microsoft.com/office/drawing/2014/main" id="{7D63B3BD-68A3-DD15-D830-40F9E672B66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2954348" y="4212536"/>
            <a:ext cx="5304831" cy="6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88000" tIns="0" rIns="0" bIns="0" anchor="ctr"/>
          <a:lstStyle/>
          <a:p>
            <a:pPr defTabSz="882650"/>
            <a:r>
              <a:rPr lang="en-US" altLang="ko-KR" sz="20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4. </a:t>
            </a:r>
            <a:r>
              <a:rPr lang="ko-KR" altLang="en-US" sz="20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구축 사례</a:t>
            </a:r>
          </a:p>
        </p:txBody>
      </p:sp>
      <p:sp>
        <p:nvSpPr>
          <p:cNvPr id="51" name="Rectangle 22" descr="그림1">
            <a:extLst>
              <a:ext uri="{FF2B5EF4-FFF2-40B4-BE49-F238E27FC236}">
                <a16:creationId xmlns:a16="http://schemas.microsoft.com/office/drawing/2014/main" id="{479FF884-AD45-8177-D369-66DCB5C33AC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54350" y="4324295"/>
            <a:ext cx="86513" cy="360000"/>
          </a:xfrm>
          <a:prstGeom prst="rect">
            <a:avLst/>
          </a:prstGeom>
          <a:solidFill>
            <a:srgbClr val="052A5B"/>
          </a:solidFill>
          <a:ln w="9525" algn="ctr">
            <a:noFill/>
            <a:miter lim="800000"/>
            <a:headEnd/>
            <a:tailEnd/>
          </a:ln>
          <a:effectLst>
            <a:outerShdw dist="25400" dir="2700000" algn="ctr" rotWithShape="0">
              <a:srgbClr val="808080">
                <a:alpha val="27000"/>
              </a:srgbClr>
            </a:outerShdw>
          </a:effectLst>
        </p:spPr>
        <p:txBody>
          <a:bodyPr lIns="0" tIns="0" rIns="0" bIns="0" anchor="ctr"/>
          <a:lstStyle/>
          <a:p>
            <a:pPr algn="ctr" defTabSz="457200" latinLnBrk="0">
              <a:defRPr/>
            </a:pPr>
            <a:endParaRPr lang="en-US" altLang="ko-KR" sz="2000" b="1" kern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accent1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59" name="AutoShape 110">
            <a:extLst>
              <a:ext uri="{FF2B5EF4-FFF2-40B4-BE49-F238E27FC236}">
                <a16:creationId xmlns:a16="http://schemas.microsoft.com/office/drawing/2014/main" id="{8C43144F-507E-026D-D185-23E68ECC601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8330521" y="4212535"/>
            <a:ext cx="907129" cy="6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88000" tIns="0" rIns="0" bIns="0" anchor="ctr"/>
          <a:lstStyle/>
          <a:p>
            <a:pPr defTabSz="882650"/>
            <a:r>
              <a:rPr lang="en-US" altLang="ko-KR" sz="20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13</a:t>
            </a:r>
            <a:endParaRPr lang="ko-KR" altLang="en-US" sz="2000" b="1" kern="0" dirty="0">
              <a:ln w="0">
                <a:solidFill>
                  <a:srgbClr val="CF043C">
                    <a:alpha val="0"/>
                  </a:srgbClr>
                </a:solidFill>
              </a:ln>
              <a:solidFill>
                <a:schemeClr val="accent1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61" name="AutoShape 110">
            <a:extLst>
              <a:ext uri="{FF2B5EF4-FFF2-40B4-BE49-F238E27FC236}">
                <a16:creationId xmlns:a16="http://schemas.microsoft.com/office/drawing/2014/main" id="{88C26592-EA5E-376A-CABD-BB8C62E5407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2954347" y="5036648"/>
            <a:ext cx="5304831" cy="6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88000" tIns="0" rIns="0" bIns="0" anchor="ctr"/>
          <a:lstStyle/>
          <a:p>
            <a:pPr defTabSz="882650"/>
            <a:r>
              <a:rPr lang="en-US" altLang="ko-KR" sz="20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5. </a:t>
            </a:r>
            <a:r>
              <a:rPr lang="ko-KR" altLang="en-US" sz="2000" b="1" kern="0" dirty="0" err="1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뱅가드랩</a:t>
            </a:r>
            <a:endParaRPr lang="ko-KR" altLang="en-US" sz="2000" b="1" kern="0" dirty="0">
              <a:ln w="0">
                <a:solidFill>
                  <a:srgbClr val="CF043C">
                    <a:alpha val="0"/>
                  </a:srgbClr>
                </a:solidFill>
              </a:ln>
              <a:solidFill>
                <a:schemeClr val="accent1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63" name="Rectangle 22" descr="그림1">
            <a:extLst>
              <a:ext uri="{FF2B5EF4-FFF2-40B4-BE49-F238E27FC236}">
                <a16:creationId xmlns:a16="http://schemas.microsoft.com/office/drawing/2014/main" id="{EDD7AE63-1305-AD9D-575A-4113C7D5F75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54349" y="5148407"/>
            <a:ext cx="86513" cy="360000"/>
          </a:xfrm>
          <a:prstGeom prst="rect">
            <a:avLst/>
          </a:prstGeom>
          <a:solidFill>
            <a:srgbClr val="052A5B"/>
          </a:solidFill>
          <a:ln w="9525" algn="ctr">
            <a:noFill/>
            <a:miter lim="800000"/>
            <a:headEnd/>
            <a:tailEnd/>
          </a:ln>
          <a:effectLst>
            <a:outerShdw dist="25400" dir="2700000" algn="ctr" rotWithShape="0">
              <a:srgbClr val="808080">
                <a:alpha val="27000"/>
              </a:srgbClr>
            </a:outerShdw>
          </a:effectLst>
        </p:spPr>
        <p:txBody>
          <a:bodyPr lIns="0" tIns="0" rIns="0" bIns="0" anchor="ctr"/>
          <a:lstStyle/>
          <a:p>
            <a:pPr algn="ctr" defTabSz="457200" latinLnBrk="0">
              <a:defRPr/>
            </a:pPr>
            <a:endParaRPr lang="en-US" altLang="ko-KR" sz="2000" b="1" kern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accent1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64" name="AutoShape 110">
            <a:extLst>
              <a:ext uri="{FF2B5EF4-FFF2-40B4-BE49-F238E27FC236}">
                <a16:creationId xmlns:a16="http://schemas.microsoft.com/office/drawing/2014/main" id="{6575DBAF-07DE-7918-E076-1258F56FC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8330520" y="5036647"/>
            <a:ext cx="907129" cy="6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88000" tIns="0" rIns="0" bIns="0" anchor="ctr"/>
          <a:lstStyle/>
          <a:p>
            <a:pPr defTabSz="882650"/>
            <a:r>
              <a:rPr lang="en-US" altLang="ko-KR" sz="20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17</a:t>
            </a:r>
            <a:endParaRPr lang="ko-KR" altLang="en-US" sz="2000" b="1" kern="0" dirty="0">
              <a:ln w="0">
                <a:solidFill>
                  <a:srgbClr val="CF043C">
                    <a:alpha val="0"/>
                  </a:srgbClr>
                </a:solidFill>
              </a:ln>
              <a:solidFill>
                <a:schemeClr val="accent1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76" name="AutoShape 110">
            <a:extLst>
              <a:ext uri="{FF2B5EF4-FFF2-40B4-BE49-F238E27FC236}">
                <a16:creationId xmlns:a16="http://schemas.microsoft.com/office/drawing/2014/main" id="{636C1D83-33D4-E620-4B33-926A6DAA000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2954346" y="3388423"/>
            <a:ext cx="5304831" cy="6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88000" tIns="0" rIns="0" bIns="0" anchor="ctr"/>
          <a:lstStyle/>
          <a:p>
            <a:pPr defTabSz="882650"/>
            <a:r>
              <a:rPr lang="en-US" altLang="ko-KR" sz="20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3. PerfecTwin</a:t>
            </a:r>
            <a:endParaRPr lang="ko-KR" altLang="en-US" sz="2000" b="1" kern="0" dirty="0">
              <a:ln w="0">
                <a:solidFill>
                  <a:srgbClr val="CF043C">
                    <a:alpha val="0"/>
                  </a:srgbClr>
                </a:solidFill>
              </a:ln>
              <a:solidFill>
                <a:schemeClr val="accent1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77" name="Rectangle 22" descr="그림1">
            <a:extLst>
              <a:ext uri="{FF2B5EF4-FFF2-40B4-BE49-F238E27FC236}">
                <a16:creationId xmlns:a16="http://schemas.microsoft.com/office/drawing/2014/main" id="{CA9A25B9-E60C-DEF1-BC1F-D4C8487F2D6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54348" y="3500182"/>
            <a:ext cx="86513" cy="360000"/>
          </a:xfrm>
          <a:prstGeom prst="rect">
            <a:avLst/>
          </a:prstGeom>
          <a:solidFill>
            <a:srgbClr val="052A5B"/>
          </a:solidFill>
          <a:ln w="9525" algn="ctr">
            <a:noFill/>
            <a:miter lim="800000"/>
            <a:headEnd/>
            <a:tailEnd/>
          </a:ln>
          <a:effectLst>
            <a:outerShdw dist="25400" dir="2700000" algn="ctr" rotWithShape="0">
              <a:srgbClr val="808080">
                <a:alpha val="27000"/>
              </a:srgbClr>
            </a:outerShdw>
          </a:effectLst>
        </p:spPr>
        <p:txBody>
          <a:bodyPr lIns="0" tIns="0" rIns="0" bIns="0" anchor="ctr"/>
          <a:lstStyle/>
          <a:p>
            <a:pPr algn="ctr" defTabSz="457200" latinLnBrk="0">
              <a:defRPr/>
            </a:pPr>
            <a:endParaRPr lang="en-US" altLang="ko-KR" sz="2000" b="1" kern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accent1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78" name="AutoShape 110">
            <a:extLst>
              <a:ext uri="{FF2B5EF4-FFF2-40B4-BE49-F238E27FC236}">
                <a16:creationId xmlns:a16="http://schemas.microsoft.com/office/drawing/2014/main" id="{83A92510-53F4-669B-52F4-1E6B29A2322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8330519" y="3388422"/>
            <a:ext cx="907129" cy="6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88000" tIns="0" rIns="0" bIns="0" anchor="ctr"/>
          <a:lstStyle/>
          <a:p>
            <a:pPr defTabSz="882650"/>
            <a:r>
              <a:rPr lang="en-US" altLang="ko-KR" sz="20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07</a:t>
            </a:r>
            <a:endParaRPr lang="ko-KR" altLang="en-US" sz="2000" b="1" kern="0" dirty="0">
              <a:ln w="0">
                <a:solidFill>
                  <a:srgbClr val="CF043C">
                    <a:alpha val="0"/>
                  </a:srgbClr>
                </a:solidFill>
              </a:ln>
              <a:solidFill>
                <a:schemeClr val="accent1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3B75F83-C50F-4698-8F60-C0B18FC04BE0}"/>
              </a:ext>
            </a:extLst>
          </p:cNvPr>
          <p:cNvSpPr/>
          <p:nvPr/>
        </p:nvSpPr>
        <p:spPr bwMode="auto">
          <a:xfrm>
            <a:off x="1057797" y="2333067"/>
            <a:ext cx="10080000" cy="127110"/>
          </a:xfrm>
          <a:prstGeom prst="roundRect">
            <a:avLst/>
          </a:prstGeom>
          <a:gradFill flip="none" rotWithShape="1">
            <a:gsLst>
              <a:gs pos="0">
                <a:srgbClr val="0D6AC2"/>
              </a:gs>
              <a:gs pos="100000">
                <a:srgbClr val="0D6AC2"/>
              </a:gs>
              <a:gs pos="54000">
                <a:srgbClr val="6D88B7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92075" indent="-92075" defTabSz="979488" fontAlgn="base" latinLnBrk="1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•"/>
            </a:pPr>
            <a:endParaRPr kumimoji="1" lang="ko-KR" altLang="en-US" sz="1200">
              <a:latin typeface="+mn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0F32D14-EB3B-4EA0-9891-5B8018BF8222}"/>
              </a:ext>
            </a:extLst>
          </p:cNvPr>
          <p:cNvCxnSpPr>
            <a:cxnSpLocks/>
            <a:stCxn id="40" idx="4"/>
            <a:endCxn id="25" idx="0"/>
          </p:cNvCxnSpPr>
          <p:nvPr/>
        </p:nvCxnSpPr>
        <p:spPr bwMode="auto">
          <a:xfrm flipH="1">
            <a:off x="1708780" y="2666622"/>
            <a:ext cx="1946" cy="308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D05A6487-4FD5-41B5-B3F7-2F7775591D7F}"/>
              </a:ext>
            </a:extLst>
          </p:cNvPr>
          <p:cNvSpPr/>
          <p:nvPr/>
        </p:nvSpPr>
        <p:spPr bwMode="auto">
          <a:xfrm>
            <a:off x="1672780" y="2974687"/>
            <a:ext cx="72000" cy="72000"/>
          </a:xfrm>
          <a:prstGeom prst="ellipse">
            <a:avLst/>
          </a:prstGeom>
          <a:solidFill>
            <a:srgbClr val="0D6AC2"/>
          </a:solidFill>
          <a:ln w="9525" cap="flat" cmpd="sng" algn="ctr">
            <a:solidFill>
              <a:srgbClr val="0D6AC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92075" indent="-92075" defTabSz="979488" fontAlgn="base" latinLnBrk="1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•"/>
            </a:pPr>
            <a:endParaRPr kumimoji="1" lang="ko-KR" altLang="en-US" sz="90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CE4283-5BFB-4D68-968B-F374037BD8D4}"/>
              </a:ext>
            </a:extLst>
          </p:cNvPr>
          <p:cNvSpPr/>
          <p:nvPr/>
        </p:nvSpPr>
        <p:spPr>
          <a:xfrm>
            <a:off x="1148315" y="3024596"/>
            <a:ext cx="1440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lvl="1" indent="-92075" eaLnBrk="0" hangingPunct="0"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㈜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뱅가드랩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설립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29EA0D7-496C-4A86-8B8E-346590CBA88A}"/>
              </a:ext>
            </a:extLst>
          </p:cNvPr>
          <p:cNvSpPr/>
          <p:nvPr/>
        </p:nvSpPr>
        <p:spPr bwMode="auto">
          <a:xfrm>
            <a:off x="1440726" y="2126622"/>
            <a:ext cx="540000" cy="540000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0D6AC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79488" fontAlgn="base" latinLnBrk="1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2017</a:t>
            </a:r>
            <a:endParaRPr kumimoji="1"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6B113DF-AEB6-493A-8FBC-7CC8BE678AFC}"/>
              </a:ext>
            </a:extLst>
          </p:cNvPr>
          <p:cNvCxnSpPr>
            <a:cxnSpLocks/>
            <a:stCxn id="42" idx="4"/>
            <a:endCxn id="30" idx="0"/>
          </p:cNvCxnSpPr>
          <p:nvPr/>
        </p:nvCxnSpPr>
        <p:spPr bwMode="auto">
          <a:xfrm flipH="1">
            <a:off x="3153173" y="2666622"/>
            <a:ext cx="256" cy="7379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013A4D0D-AEC7-4429-9235-FFC94E7CD392}"/>
              </a:ext>
            </a:extLst>
          </p:cNvPr>
          <p:cNvSpPr/>
          <p:nvPr/>
        </p:nvSpPr>
        <p:spPr bwMode="auto">
          <a:xfrm>
            <a:off x="3117173" y="3404531"/>
            <a:ext cx="72000" cy="72000"/>
          </a:xfrm>
          <a:prstGeom prst="ellipse">
            <a:avLst/>
          </a:prstGeom>
          <a:solidFill>
            <a:srgbClr val="3C74B7"/>
          </a:solidFill>
          <a:ln w="9525" cap="flat" cmpd="sng" algn="ctr">
            <a:solidFill>
              <a:srgbClr val="3C74B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92075" indent="-92075" defTabSz="979488" fontAlgn="base" latinLnBrk="1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•"/>
            </a:pPr>
            <a:endParaRPr kumimoji="1" lang="ko-KR" altLang="en-US" sz="90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76E4545-814F-41BF-9242-2514BF146520}"/>
              </a:ext>
            </a:extLst>
          </p:cNvPr>
          <p:cNvSpPr/>
          <p:nvPr/>
        </p:nvSpPr>
        <p:spPr>
          <a:xfrm>
            <a:off x="2425257" y="3454752"/>
            <a:ext cx="1440000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lvl="1" indent="-92075" eaLnBrk="0" hangingPunct="0"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삼정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KPMG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협력사 선정</a:t>
            </a:r>
          </a:p>
          <a:p>
            <a:pPr marL="92075" lvl="1" indent="-92075" eaLnBrk="0" hangingPunct="0"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 CNS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협력사 선정</a:t>
            </a:r>
          </a:p>
          <a:p>
            <a:pPr marL="92075" lvl="1" indent="-92075" eaLnBrk="0" hangingPunct="0"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롯데정보통신 협력사 선정</a:t>
            </a:r>
          </a:p>
          <a:p>
            <a:pPr marL="92075" lvl="1" indent="-92075" eaLnBrk="0" hangingPunct="0"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마이크로소프트 </a:t>
            </a:r>
            <a:b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클라우드 파트너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(CSP)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E6CC794-221B-48ED-AEBF-FD4C5EAEB945}"/>
              </a:ext>
            </a:extLst>
          </p:cNvPr>
          <p:cNvSpPr/>
          <p:nvPr/>
        </p:nvSpPr>
        <p:spPr bwMode="auto">
          <a:xfrm>
            <a:off x="2883429" y="2126622"/>
            <a:ext cx="540000" cy="540000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3C74B7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79488" fontAlgn="base" latinLnBrk="1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2018</a:t>
            </a:r>
            <a:endParaRPr kumimoji="1"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4BF5FE2-E71F-4DB1-9202-B3B662FFBCA0}"/>
              </a:ext>
            </a:extLst>
          </p:cNvPr>
          <p:cNvCxnSpPr>
            <a:cxnSpLocks/>
            <a:stCxn id="43" idx="4"/>
            <a:endCxn id="34" idx="0"/>
          </p:cNvCxnSpPr>
          <p:nvPr/>
        </p:nvCxnSpPr>
        <p:spPr bwMode="auto">
          <a:xfrm flipH="1">
            <a:off x="4595373" y="2666622"/>
            <a:ext cx="759" cy="7285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CD4C28CF-029B-44AE-AE8C-E64ADA4509EF}"/>
              </a:ext>
            </a:extLst>
          </p:cNvPr>
          <p:cNvSpPr/>
          <p:nvPr/>
        </p:nvSpPr>
        <p:spPr bwMode="auto">
          <a:xfrm>
            <a:off x="4559373" y="3395133"/>
            <a:ext cx="72000" cy="72000"/>
          </a:xfrm>
          <a:prstGeom prst="ellipse">
            <a:avLst/>
          </a:prstGeom>
          <a:solidFill>
            <a:srgbClr val="5A80BB"/>
          </a:solidFill>
          <a:ln w="9525" cap="flat" cmpd="sng" algn="ctr">
            <a:solidFill>
              <a:srgbClr val="5A80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92075" indent="-92075" defTabSz="979488" fontAlgn="base" latinLnBrk="1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•"/>
            </a:pPr>
            <a:endParaRPr kumimoji="1" lang="ko-KR" altLang="en-US" sz="90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BD911F9-1B5C-4112-8D1B-1F5E241670C6}"/>
              </a:ext>
            </a:extLst>
          </p:cNvPr>
          <p:cNvSpPr/>
          <p:nvPr/>
        </p:nvSpPr>
        <p:spPr>
          <a:xfrm>
            <a:off x="3868486" y="3435766"/>
            <a:ext cx="1440000" cy="1749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lvl="1" indent="-92075" eaLnBrk="0" hangingPunct="0"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UiPath RPA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파트너 선정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2075" lvl="1" indent="-92075" eaLnBrk="0" hangingPunct="0"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기업부설연구소 인증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(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한국산업기술진흥협회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92075" lvl="1" indent="-92075" eaLnBrk="0" hangingPunct="0"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벤처기업 인증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중소벤처기업진흥공단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2075" lvl="1" indent="-92075" eaLnBrk="0" hangingPunct="0"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기술평가 우수기업 인증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(NICE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평가정보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92075" lvl="1" indent="-92075" eaLnBrk="0" hangingPunct="0"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GRS-Extract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저작권 등록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한국저작권위원회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BAA3019-D54B-41C2-9DDD-217CD01BA9FA}"/>
              </a:ext>
            </a:extLst>
          </p:cNvPr>
          <p:cNvSpPr/>
          <p:nvPr/>
        </p:nvSpPr>
        <p:spPr bwMode="auto">
          <a:xfrm>
            <a:off x="4326132" y="2126622"/>
            <a:ext cx="540000" cy="540000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5A80BB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79488" fontAlgn="base" latinLnBrk="1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chemeClr val="tx1">
                    <a:lumMod val="50000"/>
                    <a:lumOff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2019</a:t>
            </a:r>
            <a:endParaRPr kumimoji="1" lang="ko-KR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1DE8E9F-D08B-4E06-8DBB-21CF73494723}"/>
              </a:ext>
            </a:extLst>
          </p:cNvPr>
          <p:cNvCxnSpPr>
            <a:cxnSpLocks/>
            <a:stCxn id="44" idx="4"/>
            <a:endCxn id="37" idx="0"/>
          </p:cNvCxnSpPr>
          <p:nvPr/>
        </p:nvCxnSpPr>
        <p:spPr bwMode="auto">
          <a:xfrm flipH="1">
            <a:off x="6038176" y="2666622"/>
            <a:ext cx="659" cy="7207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542D16C4-CE8F-4A74-AA4D-E1F65C687CDB}"/>
              </a:ext>
            </a:extLst>
          </p:cNvPr>
          <p:cNvSpPr/>
          <p:nvPr/>
        </p:nvSpPr>
        <p:spPr bwMode="auto">
          <a:xfrm>
            <a:off x="6002176" y="3387411"/>
            <a:ext cx="72000" cy="72000"/>
          </a:xfrm>
          <a:prstGeom prst="ellipse">
            <a:avLst/>
          </a:prstGeom>
          <a:solidFill>
            <a:srgbClr val="6586BC"/>
          </a:solidFill>
          <a:ln w="9525" cap="flat" cmpd="sng" algn="ctr">
            <a:solidFill>
              <a:srgbClr val="6586B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92075" indent="-92075" defTabSz="979488" fontAlgn="base" latinLnBrk="1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•"/>
            </a:pPr>
            <a:endParaRPr kumimoji="1" lang="ko-KR" altLang="en-US" sz="90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095F3C3-5017-4DF1-81B5-BB49466957E0}"/>
              </a:ext>
            </a:extLst>
          </p:cNvPr>
          <p:cNvSpPr/>
          <p:nvPr/>
        </p:nvSpPr>
        <p:spPr>
          <a:xfrm>
            <a:off x="5311715" y="3406947"/>
            <a:ext cx="1440000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lvl="1" indent="-92075" eaLnBrk="0" hangingPunct="0"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GRS-Report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저작권 등록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한국저작권위원회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92075" lvl="1" indent="-92075" eaLnBrk="0" hangingPunct="0"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GRS-Model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저작권 등록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한국저작권위원회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92075" lvl="1" indent="-92075" eaLnBrk="0" hangingPunct="0"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비아이매트릭스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파트너 선정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2075" lvl="1" indent="-92075" eaLnBrk="0" hangingPunct="0"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인젠트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eXperDB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TSP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파트너 선정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2075" lvl="1" indent="-92075" eaLnBrk="0" hangingPunct="0"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마이크로소프트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Silver Partner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역량 획득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313A7AF-16A7-4619-9996-51CC8B7F251E}"/>
              </a:ext>
            </a:extLst>
          </p:cNvPr>
          <p:cNvSpPr/>
          <p:nvPr/>
        </p:nvSpPr>
        <p:spPr bwMode="auto">
          <a:xfrm>
            <a:off x="5768835" y="2126622"/>
            <a:ext cx="540000" cy="540000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6586BC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79488" fontAlgn="base" latinLnBrk="1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chemeClr val="tx1">
                    <a:lumMod val="50000"/>
                    <a:lumOff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2020</a:t>
            </a:r>
            <a:endParaRPr kumimoji="1" lang="ko-KR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B230B05-2D68-4041-8F4B-BE8DC38BF59F}"/>
              </a:ext>
            </a:extLst>
          </p:cNvPr>
          <p:cNvCxnSpPr>
            <a:cxnSpLocks/>
            <a:stCxn id="41" idx="4"/>
            <a:endCxn id="28" idx="0"/>
          </p:cNvCxnSpPr>
          <p:nvPr/>
        </p:nvCxnSpPr>
        <p:spPr bwMode="auto">
          <a:xfrm flipH="1">
            <a:off x="7479710" y="2666622"/>
            <a:ext cx="1828" cy="7225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72430BE2-B1A2-4894-A900-8209191FF55B}"/>
              </a:ext>
            </a:extLst>
          </p:cNvPr>
          <p:cNvSpPr/>
          <p:nvPr/>
        </p:nvSpPr>
        <p:spPr bwMode="auto">
          <a:xfrm>
            <a:off x="7443710" y="3389215"/>
            <a:ext cx="72000" cy="72000"/>
          </a:xfrm>
          <a:prstGeom prst="ellipse">
            <a:avLst/>
          </a:prstGeom>
          <a:solidFill>
            <a:srgbClr val="6883B4"/>
          </a:solidFill>
          <a:ln w="9525" cap="flat" cmpd="sng" algn="ctr">
            <a:solidFill>
              <a:srgbClr val="6883B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92075" indent="-92075" defTabSz="979488" fontAlgn="base" latinLnBrk="1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•"/>
            </a:pPr>
            <a:endParaRPr kumimoji="1" lang="ko-KR" altLang="en-US" sz="90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F01C4F4-2A74-4B17-B004-BA5CB31F4D00}"/>
              </a:ext>
            </a:extLst>
          </p:cNvPr>
          <p:cNvSpPr/>
          <p:nvPr/>
        </p:nvSpPr>
        <p:spPr bwMode="auto">
          <a:xfrm>
            <a:off x="7211538" y="2126622"/>
            <a:ext cx="540000" cy="540000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6883B4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79488" fontAlgn="base" latinLnBrk="1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chemeClr val="tx1">
                    <a:lumMod val="50000"/>
                    <a:lumOff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2021</a:t>
            </a:r>
            <a:endParaRPr kumimoji="1" lang="ko-KR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4C32D2-66C7-42EA-8868-93F562869A89}"/>
              </a:ext>
            </a:extLst>
          </p:cNvPr>
          <p:cNvSpPr/>
          <p:nvPr/>
        </p:nvSpPr>
        <p:spPr>
          <a:xfrm>
            <a:off x="6754944" y="3433416"/>
            <a:ext cx="1440000" cy="748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lvl="1" indent="-92075" eaLnBrk="0" hangingPunct="0"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 CNS PerfecTwin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파트너 선정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2075" lvl="1" indent="-92075" eaLnBrk="0" hangingPunct="0"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한국소프트웨어산업협회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소프트웨어 사업자 등록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921F174-B1CA-4D9E-A749-CF06E9F6FF8F}"/>
              </a:ext>
            </a:extLst>
          </p:cNvPr>
          <p:cNvCxnSpPr>
            <a:cxnSpLocks/>
            <a:stCxn id="53" idx="4"/>
            <a:endCxn id="51" idx="0"/>
          </p:cNvCxnSpPr>
          <p:nvPr/>
        </p:nvCxnSpPr>
        <p:spPr bwMode="auto">
          <a:xfrm flipH="1">
            <a:off x="8922005" y="2666622"/>
            <a:ext cx="2236" cy="7196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72A560AD-3C97-47A8-89A1-740B6A6F5DE9}"/>
              </a:ext>
            </a:extLst>
          </p:cNvPr>
          <p:cNvSpPr/>
          <p:nvPr/>
        </p:nvSpPr>
        <p:spPr bwMode="auto">
          <a:xfrm>
            <a:off x="8886005" y="3386244"/>
            <a:ext cx="72000" cy="72000"/>
          </a:xfrm>
          <a:prstGeom prst="ellipse">
            <a:avLst/>
          </a:prstGeom>
          <a:solidFill>
            <a:srgbClr val="517EBC"/>
          </a:solidFill>
          <a:ln w="9525" cap="flat" cmpd="sng" algn="ctr">
            <a:solidFill>
              <a:srgbClr val="517EB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92075" indent="-92075" defTabSz="979488" fontAlgn="base" latinLnBrk="1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•"/>
            </a:pPr>
            <a:endParaRPr kumimoji="1" lang="ko-KR" altLang="en-US" sz="90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7DAFB47-3197-47E3-ACD1-D5499CE15618}"/>
              </a:ext>
            </a:extLst>
          </p:cNvPr>
          <p:cNvSpPr/>
          <p:nvPr/>
        </p:nvSpPr>
        <p:spPr>
          <a:xfrm>
            <a:off x="8198173" y="3430725"/>
            <a:ext cx="1440000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lvl="1" indent="-92075" eaLnBrk="0" hangingPunct="0"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vMARK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-F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저작권 등록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한국저작권위원회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92075" lvl="1" indent="-92075" eaLnBrk="0" hangingPunct="0"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IBM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파트너 선정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2075" lvl="1" indent="-92075" eaLnBrk="0" hangingPunct="0"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멀티 세션 여신 거래 특허 등록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2075" lvl="1" indent="-92075" eaLnBrk="0" hangingPunct="0"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여신거래 시스템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장치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단말기 관력 특허 등록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B23A818-2B0D-4D2C-95B6-589AC8593A9A}"/>
              </a:ext>
            </a:extLst>
          </p:cNvPr>
          <p:cNvSpPr/>
          <p:nvPr/>
        </p:nvSpPr>
        <p:spPr bwMode="auto">
          <a:xfrm>
            <a:off x="8654241" y="2126622"/>
            <a:ext cx="540000" cy="540000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517EBC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79488" fontAlgn="base" latinLnBrk="1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chemeClr val="tx1">
                    <a:lumMod val="50000"/>
                    <a:lumOff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2022</a:t>
            </a:r>
            <a:endParaRPr kumimoji="1" lang="ko-KR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0727F7-BADA-511B-B55B-8E972641CCCD}"/>
              </a:ext>
            </a:extLst>
          </p:cNvPr>
          <p:cNvSpPr/>
          <p:nvPr/>
        </p:nvSpPr>
        <p:spPr>
          <a:xfrm>
            <a:off x="9641404" y="3434037"/>
            <a:ext cx="14400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lvl="1" indent="-92075" eaLnBrk="0" hangingPunct="0"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 CNS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수주 건수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위 달성 파트너 선정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2075" lvl="1" indent="-92075" eaLnBrk="0" hangingPunct="0"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수협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IT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협력사 선정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2075" lvl="1" indent="-92075" eaLnBrk="0" hangingPunct="0"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농협정보시스템 협력사 선정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2075" lvl="1" indent="-92075" eaLnBrk="0" hangingPunct="0"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</a:pP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A6AE747-D03D-C414-B153-1FB593DE8E32}"/>
              </a:ext>
            </a:extLst>
          </p:cNvPr>
          <p:cNvCxnSpPr>
            <a:cxnSpLocks/>
            <a:stCxn id="7" idx="4"/>
            <a:endCxn id="21" idx="0"/>
          </p:cNvCxnSpPr>
          <p:nvPr/>
        </p:nvCxnSpPr>
        <p:spPr bwMode="auto">
          <a:xfrm flipH="1">
            <a:off x="10359728" y="2666622"/>
            <a:ext cx="7215" cy="7243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87FB79F-D67D-C369-6951-B6541341198B}"/>
              </a:ext>
            </a:extLst>
          </p:cNvPr>
          <p:cNvSpPr/>
          <p:nvPr/>
        </p:nvSpPr>
        <p:spPr bwMode="auto">
          <a:xfrm>
            <a:off x="10323728" y="3390973"/>
            <a:ext cx="72000" cy="72000"/>
          </a:xfrm>
          <a:prstGeom prst="ellipse">
            <a:avLst/>
          </a:prstGeom>
          <a:solidFill>
            <a:srgbClr val="0D6AC2"/>
          </a:solidFill>
          <a:ln w="9525" cap="flat" cmpd="sng" algn="ctr">
            <a:solidFill>
              <a:srgbClr val="0D6AC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92075" indent="-92075" defTabSz="979488" fontAlgn="base" latinLnBrk="1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•"/>
            </a:pPr>
            <a:endParaRPr kumimoji="1" lang="ko-KR" altLang="en-US" sz="90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F2C793D-43DF-B85C-612D-D0BAE2955814}"/>
              </a:ext>
            </a:extLst>
          </p:cNvPr>
          <p:cNvGrpSpPr/>
          <p:nvPr/>
        </p:nvGrpSpPr>
        <p:grpSpPr>
          <a:xfrm>
            <a:off x="1224198" y="265600"/>
            <a:ext cx="5632045" cy="272298"/>
            <a:chOff x="450850" y="359677"/>
            <a:chExt cx="4539807" cy="2485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0CCA25-7BB6-D8FD-0162-831CE030BB44}"/>
                </a:ext>
              </a:extLst>
            </p:cNvPr>
            <p:cNvSpPr txBox="1"/>
            <p:nvPr/>
          </p:nvSpPr>
          <p:spPr>
            <a:xfrm>
              <a:off x="450850" y="427992"/>
              <a:ext cx="62119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kumimoji="1" lang="en-US" altLang="ko-KR" sz="1400" b="1" spc="-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endParaRPr kumimoji="1" lang="ko-Kore-KR" altLang="en-US" sz="1400" b="1" spc="-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A308D8-0A83-F2BA-E687-09301B844828}"/>
                </a:ext>
              </a:extLst>
            </p:cNvPr>
            <p:cNvSpPr txBox="1"/>
            <p:nvPr/>
          </p:nvSpPr>
          <p:spPr>
            <a:xfrm>
              <a:off x="454657" y="359677"/>
              <a:ext cx="453600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882650"/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5. </a:t>
              </a:r>
              <a:r>
                <a:rPr lang="ko-KR" altLang="en-US" sz="1400" b="1" kern="0" dirty="0" err="1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뱅가드랩</a:t>
              </a:r>
              <a:r>
                <a:rPr lang="ko-KR" altLang="en-US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 </a:t>
              </a:r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(4/4)</a:t>
              </a:r>
              <a:endParaRPr lang="ko-KR" altLang="en-US" sz="14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</p:grpSp>
      <p:sp>
        <p:nvSpPr>
          <p:cNvPr id="9" name="제목 1">
            <a:extLst>
              <a:ext uri="{FF2B5EF4-FFF2-40B4-BE49-F238E27FC236}">
                <a16:creationId xmlns:a16="http://schemas.microsoft.com/office/drawing/2014/main" id="{4E5E67D6-E786-B498-50B2-CA964D653AEF}"/>
              </a:ext>
            </a:extLst>
          </p:cNvPr>
          <p:cNvSpPr txBox="1">
            <a:spLocks/>
          </p:cNvSpPr>
          <p:nvPr/>
        </p:nvSpPr>
        <p:spPr>
          <a:xfrm>
            <a:off x="1058597" y="672097"/>
            <a:ext cx="10693400" cy="2977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b="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뱅가드랩은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다양한 분야에 지속적으로 사업을 확장하고 발전해 나가고 있으며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대외적으로 그 기술력을 인정받고 있습니다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9B87BCA-6E6A-4101-AB60-21AFA32D6104}"/>
              </a:ext>
            </a:extLst>
          </p:cNvPr>
          <p:cNvSpPr/>
          <p:nvPr/>
        </p:nvSpPr>
        <p:spPr bwMode="auto">
          <a:xfrm>
            <a:off x="10096943" y="2126622"/>
            <a:ext cx="540000" cy="540000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0D6AC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79488" fontAlgn="base" latinLnBrk="1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chemeClr val="tx1">
                    <a:lumMod val="50000"/>
                    <a:lumOff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2023</a:t>
            </a:r>
            <a:endParaRPr kumimoji="1" lang="ko-KR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87197EF-92E1-4FD5-06D0-FBB0BE85A719}"/>
              </a:ext>
            </a:extLst>
          </p:cNvPr>
          <p:cNvGrpSpPr/>
          <p:nvPr/>
        </p:nvGrpSpPr>
        <p:grpSpPr>
          <a:xfrm>
            <a:off x="1085393" y="1499350"/>
            <a:ext cx="1626894" cy="198516"/>
            <a:chOff x="-57607" y="1471192"/>
            <a:chExt cx="1626894" cy="198516"/>
          </a:xfrm>
        </p:grpSpPr>
        <p:sp>
          <p:nvSpPr>
            <p:cNvPr id="54" name="제목 1">
              <a:extLst>
                <a:ext uri="{FF2B5EF4-FFF2-40B4-BE49-F238E27FC236}">
                  <a16:creationId xmlns:a16="http://schemas.microsoft.com/office/drawing/2014/main" id="{AC6D06E7-1AB2-6C97-A373-1040868C63A5}"/>
                </a:ext>
              </a:extLst>
            </p:cNvPr>
            <p:cNvSpPr txBox="1">
              <a:spLocks/>
            </p:cNvSpPr>
            <p:nvPr/>
          </p:nvSpPr>
          <p:spPr>
            <a:xfrm>
              <a:off x="42293" y="1471192"/>
              <a:ext cx="1526994" cy="19851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600" b="1" kern="120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주요 연혁</a:t>
              </a:r>
              <a:endParaRPr lang="ko-Kore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84D762E-10DA-227A-1BAE-11B400BB04DD}"/>
                </a:ext>
              </a:extLst>
            </p:cNvPr>
            <p:cNvSpPr/>
            <p:nvPr/>
          </p:nvSpPr>
          <p:spPr>
            <a:xfrm>
              <a:off x="-57607" y="1491161"/>
              <a:ext cx="32400" cy="130746"/>
            </a:xfrm>
            <a:prstGeom prst="rect">
              <a:avLst/>
            </a:prstGeom>
            <a:solidFill>
              <a:srgbClr val="0A4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025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0969A4F6-B809-8564-0453-98449603AD77}"/>
              </a:ext>
            </a:extLst>
          </p:cNvPr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96657" y="1821043"/>
            <a:ext cx="6095043" cy="5036643"/>
          </a:xfrm>
          <a:prstGeom prst="rect">
            <a:avLst/>
          </a:prstGeom>
        </p:spPr>
      </p:pic>
      <p:pic>
        <p:nvPicPr>
          <p:cNvPr id="4" name="object 4">
            <a:extLst>
              <a:ext uri="{FF2B5EF4-FFF2-40B4-BE49-F238E27FC236}">
                <a16:creationId xmlns:a16="http://schemas.microsoft.com/office/drawing/2014/main" id="{2253023A-B321-5786-BF06-D05FE5AAFE37}"/>
              </a:ext>
            </a:extLst>
          </p:cNvPr>
          <p:cNvPicPr/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9" y="0"/>
            <a:ext cx="6096046" cy="5036643"/>
          </a:xfrm>
          <a:prstGeom prst="rect">
            <a:avLst/>
          </a:prstGeom>
        </p:spPr>
      </p:pic>
      <p:sp>
        <p:nvSpPr>
          <p:cNvPr id="37" name="object 5">
            <a:extLst>
              <a:ext uri="{FF2B5EF4-FFF2-40B4-BE49-F238E27FC236}">
                <a16:creationId xmlns:a16="http://schemas.microsoft.com/office/drawing/2014/main" id="{F7F09F95-8659-595A-3DA8-E8D6A7CA329F}"/>
              </a:ext>
            </a:extLst>
          </p:cNvPr>
          <p:cNvSpPr/>
          <p:nvPr/>
        </p:nvSpPr>
        <p:spPr>
          <a:xfrm>
            <a:off x="609" y="5036647"/>
            <a:ext cx="6332853" cy="1821353"/>
          </a:xfrm>
          <a:custGeom>
            <a:avLst/>
            <a:gdLst/>
            <a:ahLst/>
            <a:cxnLst/>
            <a:rect l="l" t="t" r="r" b="b"/>
            <a:pathLst>
              <a:path w="3926840" h="2839720">
                <a:moveTo>
                  <a:pt x="3779997" y="0"/>
                </a:moveTo>
                <a:lnTo>
                  <a:pt x="0" y="0"/>
                </a:lnTo>
                <a:lnTo>
                  <a:pt x="0" y="2839230"/>
                </a:lnTo>
                <a:lnTo>
                  <a:pt x="3926812" y="2839230"/>
                </a:lnTo>
                <a:lnTo>
                  <a:pt x="3779997" y="0"/>
                </a:lnTo>
                <a:close/>
              </a:path>
            </a:pathLst>
          </a:custGeom>
          <a:solidFill>
            <a:srgbClr val="8BA1C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6">
            <a:extLst>
              <a:ext uri="{FF2B5EF4-FFF2-40B4-BE49-F238E27FC236}">
                <a16:creationId xmlns:a16="http://schemas.microsoft.com/office/drawing/2014/main" id="{E1A1D2B7-0222-2E6C-0B75-1FDE33512839}"/>
              </a:ext>
            </a:extLst>
          </p:cNvPr>
          <p:cNvPicPr/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9" y="1821043"/>
            <a:ext cx="6096046" cy="3375294"/>
          </a:xfrm>
          <a:prstGeom prst="rect">
            <a:avLst/>
          </a:prstGeom>
        </p:spPr>
      </p:pic>
      <p:pic>
        <p:nvPicPr>
          <p:cNvPr id="39" name="object 7">
            <a:extLst>
              <a:ext uri="{FF2B5EF4-FFF2-40B4-BE49-F238E27FC236}">
                <a16:creationId xmlns:a16="http://schemas.microsoft.com/office/drawing/2014/main" id="{14C027B0-E794-1C22-726A-A64F31869FE2}"/>
              </a:ext>
            </a:extLst>
          </p:cNvPr>
          <p:cNvPicPr/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45592" y="1494652"/>
            <a:ext cx="6945799" cy="3541993"/>
          </a:xfrm>
          <a:prstGeom prst="rect">
            <a:avLst/>
          </a:prstGeom>
        </p:spPr>
      </p:pic>
      <p:sp>
        <p:nvSpPr>
          <p:cNvPr id="40" name="object 8">
            <a:extLst>
              <a:ext uri="{FF2B5EF4-FFF2-40B4-BE49-F238E27FC236}">
                <a16:creationId xmlns:a16="http://schemas.microsoft.com/office/drawing/2014/main" id="{66084399-265F-BEE4-18FB-D91B11A38714}"/>
              </a:ext>
            </a:extLst>
          </p:cNvPr>
          <p:cNvSpPr/>
          <p:nvPr/>
        </p:nvSpPr>
        <p:spPr>
          <a:xfrm>
            <a:off x="5396267" y="0"/>
            <a:ext cx="6795733" cy="1821353"/>
          </a:xfrm>
          <a:custGeom>
            <a:avLst/>
            <a:gdLst/>
            <a:ahLst/>
            <a:cxnLst/>
            <a:rect l="l" t="t" r="r" b="b"/>
            <a:pathLst>
              <a:path w="4213859" h="2839720">
                <a:moveTo>
                  <a:pt x="4213686" y="0"/>
                </a:moveTo>
                <a:lnTo>
                  <a:pt x="0" y="0"/>
                </a:lnTo>
                <a:lnTo>
                  <a:pt x="434283" y="2839233"/>
                </a:lnTo>
                <a:lnTo>
                  <a:pt x="4213686" y="2839233"/>
                </a:lnTo>
                <a:lnTo>
                  <a:pt x="4213686" y="0"/>
                </a:lnTo>
                <a:close/>
              </a:path>
            </a:pathLst>
          </a:custGeom>
          <a:solidFill>
            <a:srgbClr val="4D70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Human resources slide 10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8DB8D3D-6F29-F58B-B4FD-DDB10498DDE9}"/>
              </a:ext>
            </a:extLst>
          </p:cNvPr>
          <p:cNvGrpSpPr/>
          <p:nvPr/>
        </p:nvGrpSpPr>
        <p:grpSpPr>
          <a:xfrm>
            <a:off x="5350091" y="3161211"/>
            <a:ext cx="1489388" cy="248285"/>
            <a:chOff x="5457099" y="3161211"/>
            <a:chExt cx="1489388" cy="248285"/>
          </a:xfrm>
        </p:grpSpPr>
        <p:grpSp>
          <p:nvGrpSpPr>
            <p:cNvPr id="11" name="object 9">
              <a:extLst>
                <a:ext uri="{FF2B5EF4-FFF2-40B4-BE49-F238E27FC236}">
                  <a16:creationId xmlns:a16="http://schemas.microsoft.com/office/drawing/2014/main" id="{F87C0513-E39F-294E-9E63-B1B1BE5A82F5}"/>
                </a:ext>
              </a:extLst>
            </p:cNvPr>
            <p:cNvGrpSpPr/>
            <p:nvPr/>
          </p:nvGrpSpPr>
          <p:grpSpPr>
            <a:xfrm>
              <a:off x="5812613" y="3211789"/>
              <a:ext cx="640715" cy="163195"/>
              <a:chOff x="3391537" y="5272487"/>
              <a:chExt cx="640715" cy="163195"/>
            </a:xfrm>
          </p:grpSpPr>
          <p:pic>
            <p:nvPicPr>
              <p:cNvPr id="33" name="object 10">
                <a:extLst>
                  <a:ext uri="{FF2B5EF4-FFF2-40B4-BE49-F238E27FC236}">
                    <a16:creationId xmlns:a16="http://schemas.microsoft.com/office/drawing/2014/main" id="{83251072-B9E2-60D4-6C69-9A42373EBC8A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391537" y="5282508"/>
                <a:ext cx="242267" cy="153151"/>
              </a:xfrm>
              <a:prstGeom prst="rect">
                <a:avLst/>
              </a:prstGeom>
            </p:spPr>
          </p:pic>
          <p:sp>
            <p:nvSpPr>
              <p:cNvPr id="34" name="object 11">
                <a:extLst>
                  <a:ext uri="{FF2B5EF4-FFF2-40B4-BE49-F238E27FC236}">
                    <a16:creationId xmlns:a16="http://schemas.microsoft.com/office/drawing/2014/main" id="{5B8A4D25-5EB9-D6EA-ADEB-7C142E29E9B8}"/>
                  </a:ext>
                </a:extLst>
              </p:cNvPr>
              <p:cNvSpPr/>
              <p:nvPr/>
            </p:nvSpPr>
            <p:spPr>
              <a:xfrm>
                <a:off x="3662997" y="5272493"/>
                <a:ext cx="368935" cy="163195"/>
              </a:xfrm>
              <a:custGeom>
                <a:avLst/>
                <a:gdLst/>
                <a:ahLst/>
                <a:cxnLst/>
                <a:rect l="l" t="t" r="r" b="b"/>
                <a:pathLst>
                  <a:path w="368935" h="163195">
                    <a:moveTo>
                      <a:pt x="58166" y="47053"/>
                    </a:moveTo>
                    <a:lnTo>
                      <a:pt x="44615" y="48869"/>
                    </a:lnTo>
                    <a:lnTo>
                      <a:pt x="33159" y="53911"/>
                    </a:lnTo>
                    <a:lnTo>
                      <a:pt x="23914" y="62064"/>
                    </a:lnTo>
                    <a:lnTo>
                      <a:pt x="16992" y="73190"/>
                    </a:lnTo>
                    <a:lnTo>
                      <a:pt x="16992" y="47701"/>
                    </a:lnTo>
                    <a:lnTo>
                      <a:pt x="0" y="47701"/>
                    </a:lnTo>
                    <a:lnTo>
                      <a:pt x="0" y="162521"/>
                    </a:lnTo>
                    <a:lnTo>
                      <a:pt x="16992" y="162521"/>
                    </a:lnTo>
                    <a:lnTo>
                      <a:pt x="16992" y="101511"/>
                    </a:lnTo>
                    <a:lnTo>
                      <a:pt x="20840" y="86080"/>
                    </a:lnTo>
                    <a:lnTo>
                      <a:pt x="29235" y="74231"/>
                    </a:lnTo>
                    <a:lnTo>
                      <a:pt x="41795" y="66713"/>
                    </a:lnTo>
                    <a:lnTo>
                      <a:pt x="58166" y="64262"/>
                    </a:lnTo>
                    <a:lnTo>
                      <a:pt x="58166" y="47053"/>
                    </a:lnTo>
                    <a:close/>
                  </a:path>
                  <a:path w="368935" h="163195">
                    <a:moveTo>
                      <a:pt x="145961" y="8051"/>
                    </a:moveTo>
                    <a:lnTo>
                      <a:pt x="140398" y="4622"/>
                    </a:lnTo>
                    <a:lnTo>
                      <a:pt x="134302" y="2146"/>
                    </a:lnTo>
                    <a:lnTo>
                      <a:pt x="127889" y="609"/>
                    </a:lnTo>
                    <a:lnTo>
                      <a:pt x="121348" y="0"/>
                    </a:lnTo>
                    <a:lnTo>
                      <a:pt x="107505" y="2501"/>
                    </a:lnTo>
                    <a:lnTo>
                      <a:pt x="95745" y="9880"/>
                    </a:lnTo>
                    <a:lnTo>
                      <a:pt x="87591" y="21958"/>
                    </a:lnTo>
                    <a:lnTo>
                      <a:pt x="84531" y="38557"/>
                    </a:lnTo>
                    <a:lnTo>
                      <a:pt x="84531" y="51193"/>
                    </a:lnTo>
                    <a:lnTo>
                      <a:pt x="69710" y="51193"/>
                    </a:lnTo>
                    <a:lnTo>
                      <a:pt x="69710" y="65138"/>
                    </a:lnTo>
                    <a:lnTo>
                      <a:pt x="84531" y="65138"/>
                    </a:lnTo>
                    <a:lnTo>
                      <a:pt x="84531" y="162521"/>
                    </a:lnTo>
                    <a:lnTo>
                      <a:pt x="101307" y="162521"/>
                    </a:lnTo>
                    <a:lnTo>
                      <a:pt x="101307" y="65138"/>
                    </a:lnTo>
                    <a:lnTo>
                      <a:pt x="134200" y="65138"/>
                    </a:lnTo>
                    <a:lnTo>
                      <a:pt x="134200" y="51193"/>
                    </a:lnTo>
                    <a:lnTo>
                      <a:pt x="101307" y="51193"/>
                    </a:lnTo>
                    <a:lnTo>
                      <a:pt x="101307" y="36372"/>
                    </a:lnTo>
                    <a:lnTo>
                      <a:pt x="102908" y="27571"/>
                    </a:lnTo>
                    <a:lnTo>
                      <a:pt x="107264" y="21158"/>
                    </a:lnTo>
                    <a:lnTo>
                      <a:pt x="113715" y="17233"/>
                    </a:lnTo>
                    <a:lnTo>
                      <a:pt x="121564" y="15900"/>
                    </a:lnTo>
                    <a:lnTo>
                      <a:pt x="127444" y="15900"/>
                    </a:lnTo>
                    <a:lnTo>
                      <a:pt x="133769" y="18072"/>
                    </a:lnTo>
                    <a:lnTo>
                      <a:pt x="138988" y="21780"/>
                    </a:lnTo>
                    <a:lnTo>
                      <a:pt x="145961" y="8051"/>
                    </a:lnTo>
                    <a:close/>
                  </a:path>
                  <a:path w="368935" h="163195">
                    <a:moveTo>
                      <a:pt x="248361" y="111760"/>
                    </a:moveTo>
                    <a:lnTo>
                      <a:pt x="247091" y="97815"/>
                    </a:lnTo>
                    <a:lnTo>
                      <a:pt x="245935" y="85204"/>
                    </a:lnTo>
                    <a:lnTo>
                      <a:pt x="236105" y="64808"/>
                    </a:lnTo>
                    <a:lnTo>
                      <a:pt x="233108" y="62522"/>
                    </a:lnTo>
                    <a:lnTo>
                      <a:pt x="233108" y="97815"/>
                    </a:lnTo>
                    <a:lnTo>
                      <a:pt x="154673" y="97815"/>
                    </a:lnTo>
                    <a:lnTo>
                      <a:pt x="158978" y="83007"/>
                    </a:lnTo>
                    <a:lnTo>
                      <a:pt x="167538" y="71666"/>
                    </a:lnTo>
                    <a:lnTo>
                      <a:pt x="179679" y="64414"/>
                    </a:lnTo>
                    <a:lnTo>
                      <a:pt x="194767" y="61861"/>
                    </a:lnTo>
                    <a:lnTo>
                      <a:pt x="210070" y="64389"/>
                    </a:lnTo>
                    <a:lnTo>
                      <a:pt x="221945" y="71589"/>
                    </a:lnTo>
                    <a:lnTo>
                      <a:pt x="229819" y="82918"/>
                    </a:lnTo>
                    <a:lnTo>
                      <a:pt x="233108" y="97815"/>
                    </a:lnTo>
                    <a:lnTo>
                      <a:pt x="233108" y="62522"/>
                    </a:lnTo>
                    <a:lnTo>
                      <a:pt x="232244" y="61861"/>
                    </a:lnTo>
                    <a:lnTo>
                      <a:pt x="219011" y="51777"/>
                    </a:lnTo>
                    <a:lnTo>
                      <a:pt x="194767" y="47269"/>
                    </a:lnTo>
                    <a:lnTo>
                      <a:pt x="171818" y="51511"/>
                    </a:lnTo>
                    <a:lnTo>
                      <a:pt x="153835" y="63423"/>
                    </a:lnTo>
                    <a:lnTo>
                      <a:pt x="142100" y="81737"/>
                    </a:lnTo>
                    <a:lnTo>
                      <a:pt x="137896" y="105219"/>
                    </a:lnTo>
                    <a:lnTo>
                      <a:pt x="142074" y="128714"/>
                    </a:lnTo>
                    <a:lnTo>
                      <a:pt x="153784" y="147027"/>
                    </a:lnTo>
                    <a:lnTo>
                      <a:pt x="171818" y="158927"/>
                    </a:lnTo>
                    <a:lnTo>
                      <a:pt x="194983" y="163169"/>
                    </a:lnTo>
                    <a:lnTo>
                      <a:pt x="208762" y="161899"/>
                    </a:lnTo>
                    <a:lnTo>
                      <a:pt x="221183" y="158165"/>
                    </a:lnTo>
                    <a:lnTo>
                      <a:pt x="232054" y="152146"/>
                    </a:lnTo>
                    <a:lnTo>
                      <a:pt x="236296" y="148361"/>
                    </a:lnTo>
                    <a:lnTo>
                      <a:pt x="241173" y="144005"/>
                    </a:lnTo>
                    <a:lnTo>
                      <a:pt x="231800" y="133985"/>
                    </a:lnTo>
                    <a:lnTo>
                      <a:pt x="224485" y="140182"/>
                    </a:lnTo>
                    <a:lnTo>
                      <a:pt x="216014" y="144691"/>
                    </a:lnTo>
                    <a:lnTo>
                      <a:pt x="206565" y="147434"/>
                    </a:lnTo>
                    <a:lnTo>
                      <a:pt x="196291" y="148361"/>
                    </a:lnTo>
                    <a:lnTo>
                      <a:pt x="180848" y="145796"/>
                    </a:lnTo>
                    <a:lnTo>
                      <a:pt x="168300" y="138480"/>
                    </a:lnTo>
                    <a:lnTo>
                      <a:pt x="159334" y="126949"/>
                    </a:lnTo>
                    <a:lnTo>
                      <a:pt x="154673" y="111760"/>
                    </a:lnTo>
                    <a:lnTo>
                      <a:pt x="248361" y="111760"/>
                    </a:lnTo>
                    <a:close/>
                  </a:path>
                  <a:path w="368935" h="163195">
                    <a:moveTo>
                      <a:pt x="368846" y="143344"/>
                    </a:moveTo>
                    <a:lnTo>
                      <a:pt x="359041" y="132892"/>
                    </a:lnTo>
                    <a:lnTo>
                      <a:pt x="352209" y="139255"/>
                    </a:lnTo>
                    <a:lnTo>
                      <a:pt x="343903" y="143891"/>
                    </a:lnTo>
                    <a:lnTo>
                      <a:pt x="334289" y="146735"/>
                    </a:lnTo>
                    <a:lnTo>
                      <a:pt x="323532" y="147701"/>
                    </a:lnTo>
                    <a:lnTo>
                      <a:pt x="307149" y="144589"/>
                    </a:lnTo>
                    <a:lnTo>
                      <a:pt x="294246" y="135864"/>
                    </a:lnTo>
                    <a:lnTo>
                      <a:pt x="285813" y="122428"/>
                    </a:lnTo>
                    <a:lnTo>
                      <a:pt x="282778" y="105219"/>
                    </a:lnTo>
                    <a:lnTo>
                      <a:pt x="285813" y="88049"/>
                    </a:lnTo>
                    <a:lnTo>
                      <a:pt x="294246" y="74688"/>
                    </a:lnTo>
                    <a:lnTo>
                      <a:pt x="307149" y="66040"/>
                    </a:lnTo>
                    <a:lnTo>
                      <a:pt x="323532" y="62953"/>
                    </a:lnTo>
                    <a:lnTo>
                      <a:pt x="333527" y="63868"/>
                    </a:lnTo>
                    <a:lnTo>
                      <a:pt x="342595" y="66497"/>
                    </a:lnTo>
                    <a:lnTo>
                      <a:pt x="350672" y="70688"/>
                    </a:lnTo>
                    <a:lnTo>
                      <a:pt x="357733" y="76250"/>
                    </a:lnTo>
                    <a:lnTo>
                      <a:pt x="367106" y="64262"/>
                    </a:lnTo>
                    <a:lnTo>
                      <a:pt x="358381" y="56984"/>
                    </a:lnTo>
                    <a:lnTo>
                      <a:pt x="348005" y="51600"/>
                    </a:lnTo>
                    <a:lnTo>
                      <a:pt x="336130" y="48298"/>
                    </a:lnTo>
                    <a:lnTo>
                      <a:pt x="322872" y="47269"/>
                    </a:lnTo>
                    <a:lnTo>
                      <a:pt x="300024" y="51511"/>
                    </a:lnTo>
                    <a:lnTo>
                      <a:pt x="282028" y="63423"/>
                    </a:lnTo>
                    <a:lnTo>
                      <a:pt x="270243" y="81737"/>
                    </a:lnTo>
                    <a:lnTo>
                      <a:pt x="266014" y="105219"/>
                    </a:lnTo>
                    <a:lnTo>
                      <a:pt x="270217" y="128714"/>
                    </a:lnTo>
                    <a:lnTo>
                      <a:pt x="281940" y="147027"/>
                    </a:lnTo>
                    <a:lnTo>
                      <a:pt x="299923" y="158927"/>
                    </a:lnTo>
                    <a:lnTo>
                      <a:pt x="322872" y="163169"/>
                    </a:lnTo>
                    <a:lnTo>
                      <a:pt x="336981" y="161823"/>
                    </a:lnTo>
                    <a:lnTo>
                      <a:pt x="349453" y="157911"/>
                    </a:lnTo>
                    <a:lnTo>
                      <a:pt x="360133" y="151688"/>
                    </a:lnTo>
                    <a:lnTo>
                      <a:pt x="368846" y="14334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2" name="object 12">
              <a:extLst>
                <a:ext uri="{FF2B5EF4-FFF2-40B4-BE49-F238E27FC236}">
                  <a16:creationId xmlns:a16="http://schemas.microsoft.com/office/drawing/2014/main" id="{FC5AFD4D-03B8-78AF-92DE-F39DC320EF27}"/>
                </a:ext>
              </a:extLst>
            </p:cNvPr>
            <p:cNvGrpSpPr/>
            <p:nvPr/>
          </p:nvGrpSpPr>
          <p:grpSpPr>
            <a:xfrm>
              <a:off x="6465559" y="3214831"/>
              <a:ext cx="480695" cy="160020"/>
              <a:chOff x="4044483" y="5275529"/>
              <a:chExt cx="480695" cy="160020"/>
            </a:xfrm>
          </p:grpSpPr>
          <p:sp>
            <p:nvSpPr>
              <p:cNvPr id="31" name="object 13">
                <a:extLst>
                  <a:ext uri="{FF2B5EF4-FFF2-40B4-BE49-F238E27FC236}">
                    <a16:creationId xmlns:a16="http://schemas.microsoft.com/office/drawing/2014/main" id="{8FD9C2EC-39D6-F892-AE19-7E7EB847DB53}"/>
                  </a:ext>
                </a:extLst>
              </p:cNvPr>
              <p:cNvSpPr/>
              <p:nvPr/>
            </p:nvSpPr>
            <p:spPr>
              <a:xfrm>
                <a:off x="4044480" y="5275529"/>
                <a:ext cx="337185" cy="160020"/>
              </a:xfrm>
              <a:custGeom>
                <a:avLst/>
                <a:gdLst/>
                <a:ahLst/>
                <a:cxnLst/>
                <a:rect l="l" t="t" r="r" b="b"/>
                <a:pathLst>
                  <a:path w="337185" h="160020">
                    <a:moveTo>
                      <a:pt x="116992" y="6985"/>
                    </a:moveTo>
                    <a:lnTo>
                      <a:pt x="0" y="6985"/>
                    </a:lnTo>
                    <a:lnTo>
                      <a:pt x="0" y="23495"/>
                    </a:lnTo>
                    <a:lnTo>
                      <a:pt x="49669" y="23495"/>
                    </a:lnTo>
                    <a:lnTo>
                      <a:pt x="49669" y="159385"/>
                    </a:lnTo>
                    <a:lnTo>
                      <a:pt x="67106" y="159385"/>
                    </a:lnTo>
                    <a:lnTo>
                      <a:pt x="67106" y="23495"/>
                    </a:lnTo>
                    <a:lnTo>
                      <a:pt x="116992" y="23495"/>
                    </a:lnTo>
                    <a:lnTo>
                      <a:pt x="116992" y="6985"/>
                    </a:lnTo>
                    <a:close/>
                  </a:path>
                  <a:path w="337185" h="160020">
                    <a:moveTo>
                      <a:pt x="297167" y="44665"/>
                    </a:moveTo>
                    <a:lnTo>
                      <a:pt x="279527" y="44665"/>
                    </a:lnTo>
                    <a:lnTo>
                      <a:pt x="245973" y="141833"/>
                    </a:lnTo>
                    <a:lnTo>
                      <a:pt x="212204" y="44665"/>
                    </a:lnTo>
                    <a:lnTo>
                      <a:pt x="194335" y="44665"/>
                    </a:lnTo>
                    <a:lnTo>
                      <a:pt x="160997" y="141833"/>
                    </a:lnTo>
                    <a:lnTo>
                      <a:pt x="127012" y="44665"/>
                    </a:lnTo>
                    <a:lnTo>
                      <a:pt x="109143" y="44665"/>
                    </a:lnTo>
                    <a:lnTo>
                      <a:pt x="152069" y="159486"/>
                    </a:lnTo>
                    <a:lnTo>
                      <a:pt x="169722" y="159486"/>
                    </a:lnTo>
                    <a:lnTo>
                      <a:pt x="203263" y="66230"/>
                    </a:lnTo>
                    <a:lnTo>
                      <a:pt x="237032" y="159486"/>
                    </a:lnTo>
                    <a:lnTo>
                      <a:pt x="254685" y="159486"/>
                    </a:lnTo>
                    <a:lnTo>
                      <a:pt x="297167" y="44665"/>
                    </a:lnTo>
                    <a:close/>
                  </a:path>
                  <a:path w="337185" h="160020">
                    <a:moveTo>
                      <a:pt x="333997" y="44665"/>
                    </a:moveTo>
                    <a:lnTo>
                      <a:pt x="317220" y="44665"/>
                    </a:lnTo>
                    <a:lnTo>
                      <a:pt x="317220" y="159486"/>
                    </a:lnTo>
                    <a:lnTo>
                      <a:pt x="333997" y="159486"/>
                    </a:lnTo>
                    <a:lnTo>
                      <a:pt x="333997" y="44665"/>
                    </a:lnTo>
                    <a:close/>
                  </a:path>
                  <a:path w="337185" h="160020">
                    <a:moveTo>
                      <a:pt x="336613" y="5016"/>
                    </a:moveTo>
                    <a:lnTo>
                      <a:pt x="331825" y="0"/>
                    </a:lnTo>
                    <a:lnTo>
                      <a:pt x="319189" y="0"/>
                    </a:lnTo>
                    <a:lnTo>
                      <a:pt x="314388" y="5016"/>
                    </a:lnTo>
                    <a:lnTo>
                      <a:pt x="314388" y="18516"/>
                    </a:lnTo>
                    <a:lnTo>
                      <a:pt x="319189" y="23533"/>
                    </a:lnTo>
                    <a:lnTo>
                      <a:pt x="331825" y="23533"/>
                    </a:lnTo>
                    <a:lnTo>
                      <a:pt x="336613" y="18516"/>
                    </a:lnTo>
                    <a:lnTo>
                      <a:pt x="336613" y="501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32" name="object 14">
                <a:extLst>
                  <a:ext uri="{FF2B5EF4-FFF2-40B4-BE49-F238E27FC236}">
                    <a16:creationId xmlns:a16="http://schemas.microsoft.com/office/drawing/2014/main" id="{06ABD279-7C1E-EA1D-6332-EA4A7DAEB08B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419877" y="5319547"/>
                <a:ext cx="105016" cy="115468"/>
              </a:xfrm>
              <a:prstGeom prst="rect">
                <a:avLst/>
              </a:prstGeom>
            </p:spPr>
          </p:pic>
        </p:grpSp>
        <p:sp>
          <p:nvSpPr>
            <p:cNvPr id="13" name="object 15">
              <a:extLst>
                <a:ext uri="{FF2B5EF4-FFF2-40B4-BE49-F238E27FC236}">
                  <a16:creationId xmlns:a16="http://schemas.microsoft.com/office/drawing/2014/main" id="{7BA07678-37A1-5D88-D547-E29DB364BEB8}"/>
                </a:ext>
              </a:extLst>
            </p:cNvPr>
            <p:cNvSpPr/>
            <p:nvPr/>
          </p:nvSpPr>
          <p:spPr>
            <a:xfrm>
              <a:off x="5457099" y="3161211"/>
              <a:ext cx="258445" cy="248285"/>
            </a:xfrm>
            <a:custGeom>
              <a:avLst/>
              <a:gdLst/>
              <a:ahLst/>
              <a:cxnLst/>
              <a:rect l="l" t="t" r="r" b="b"/>
              <a:pathLst>
                <a:path w="258445" h="248285">
                  <a:moveTo>
                    <a:pt x="181868" y="0"/>
                  </a:moveTo>
                  <a:lnTo>
                    <a:pt x="4309" y="0"/>
                  </a:lnTo>
                  <a:lnTo>
                    <a:pt x="1845" y="5969"/>
                  </a:lnTo>
                  <a:lnTo>
                    <a:pt x="0" y="18835"/>
                  </a:lnTo>
                  <a:lnTo>
                    <a:pt x="4253" y="30411"/>
                  </a:lnTo>
                  <a:lnTo>
                    <a:pt x="13320" y="38771"/>
                  </a:lnTo>
                  <a:lnTo>
                    <a:pt x="25912" y="41986"/>
                  </a:lnTo>
                  <a:lnTo>
                    <a:pt x="90174" y="41986"/>
                  </a:lnTo>
                  <a:lnTo>
                    <a:pt x="30230" y="248183"/>
                  </a:lnTo>
                  <a:lnTo>
                    <a:pt x="84929" y="248183"/>
                  </a:lnTo>
                  <a:lnTo>
                    <a:pt x="108385" y="167830"/>
                  </a:lnTo>
                  <a:lnTo>
                    <a:pt x="174435" y="167830"/>
                  </a:lnTo>
                  <a:lnTo>
                    <a:pt x="214127" y="157668"/>
                  </a:lnTo>
                  <a:lnTo>
                    <a:pt x="243633" y="130886"/>
                  </a:lnTo>
                  <a:lnTo>
                    <a:pt x="252627" y="113322"/>
                  </a:lnTo>
                  <a:lnTo>
                    <a:pt x="161014" y="113322"/>
                  </a:lnTo>
                  <a:lnTo>
                    <a:pt x="124159" y="113284"/>
                  </a:lnTo>
                  <a:lnTo>
                    <a:pt x="141177" y="54673"/>
                  </a:lnTo>
                  <a:lnTo>
                    <a:pt x="253024" y="54673"/>
                  </a:lnTo>
                  <a:lnTo>
                    <a:pt x="250181" y="47955"/>
                  </a:lnTo>
                  <a:lnTo>
                    <a:pt x="222584" y="15151"/>
                  </a:lnTo>
                  <a:lnTo>
                    <a:pt x="189284" y="1003"/>
                  </a:lnTo>
                  <a:lnTo>
                    <a:pt x="181868" y="0"/>
                  </a:lnTo>
                  <a:close/>
                </a:path>
                <a:path w="258445" h="248285">
                  <a:moveTo>
                    <a:pt x="174435" y="167830"/>
                  </a:moveTo>
                  <a:lnTo>
                    <a:pt x="108385" y="167830"/>
                  </a:lnTo>
                  <a:lnTo>
                    <a:pt x="174171" y="167843"/>
                  </a:lnTo>
                  <a:lnTo>
                    <a:pt x="174435" y="167830"/>
                  </a:lnTo>
                  <a:close/>
                </a:path>
                <a:path w="258445" h="248285">
                  <a:moveTo>
                    <a:pt x="253024" y="54673"/>
                  </a:moveTo>
                  <a:lnTo>
                    <a:pt x="174489" y="54673"/>
                  </a:lnTo>
                  <a:lnTo>
                    <a:pt x="178261" y="55448"/>
                  </a:lnTo>
                  <a:lnTo>
                    <a:pt x="185347" y="58508"/>
                  </a:lnTo>
                  <a:lnTo>
                    <a:pt x="199686" y="79984"/>
                  </a:lnTo>
                  <a:lnTo>
                    <a:pt x="199686" y="88023"/>
                  </a:lnTo>
                  <a:lnTo>
                    <a:pt x="174489" y="113322"/>
                  </a:lnTo>
                  <a:lnTo>
                    <a:pt x="252627" y="113322"/>
                  </a:lnTo>
                  <a:lnTo>
                    <a:pt x="254307" y="108790"/>
                  </a:lnTo>
                  <a:lnTo>
                    <a:pt x="256363" y="100774"/>
                  </a:lnTo>
                  <a:lnTo>
                    <a:pt x="257594" y="92511"/>
                  </a:lnTo>
                  <a:lnTo>
                    <a:pt x="258004" y="83997"/>
                  </a:lnTo>
                  <a:lnTo>
                    <a:pt x="257991" y="76187"/>
                  </a:lnTo>
                  <a:lnTo>
                    <a:pt x="257014" y="68884"/>
                  </a:lnTo>
                  <a:lnTo>
                    <a:pt x="253024" y="546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4" name="object 16">
              <a:extLst>
                <a:ext uri="{FF2B5EF4-FFF2-40B4-BE49-F238E27FC236}">
                  <a16:creationId xmlns:a16="http://schemas.microsoft.com/office/drawing/2014/main" id="{F4F2C2E3-1D6A-447C-CC13-29B5D66CBE4C}"/>
                </a:ext>
              </a:extLst>
            </p:cNvPr>
            <p:cNvGrpSpPr/>
            <p:nvPr/>
          </p:nvGrpSpPr>
          <p:grpSpPr>
            <a:xfrm>
              <a:off x="5812844" y="3211789"/>
              <a:ext cx="640715" cy="163195"/>
              <a:chOff x="3391768" y="5272487"/>
              <a:chExt cx="640715" cy="163195"/>
            </a:xfrm>
          </p:grpSpPr>
          <p:pic>
            <p:nvPicPr>
              <p:cNvPr id="29" name="object 17">
                <a:extLst>
                  <a:ext uri="{FF2B5EF4-FFF2-40B4-BE49-F238E27FC236}">
                    <a16:creationId xmlns:a16="http://schemas.microsoft.com/office/drawing/2014/main" id="{143CC2A1-BDBF-3D4F-6D1C-620EDB993260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391768" y="5282508"/>
                <a:ext cx="242267" cy="153151"/>
              </a:xfrm>
              <a:prstGeom prst="rect">
                <a:avLst/>
              </a:prstGeom>
            </p:spPr>
          </p:pic>
          <p:sp>
            <p:nvSpPr>
              <p:cNvPr id="30" name="object 18">
                <a:extLst>
                  <a:ext uri="{FF2B5EF4-FFF2-40B4-BE49-F238E27FC236}">
                    <a16:creationId xmlns:a16="http://schemas.microsoft.com/office/drawing/2014/main" id="{A84DE637-3596-950A-F372-4F95D6633E56}"/>
                  </a:ext>
                </a:extLst>
              </p:cNvPr>
              <p:cNvSpPr/>
              <p:nvPr/>
            </p:nvSpPr>
            <p:spPr>
              <a:xfrm>
                <a:off x="3663226" y="5272493"/>
                <a:ext cx="368935" cy="163195"/>
              </a:xfrm>
              <a:custGeom>
                <a:avLst/>
                <a:gdLst/>
                <a:ahLst/>
                <a:cxnLst/>
                <a:rect l="l" t="t" r="r" b="b"/>
                <a:pathLst>
                  <a:path w="368935" h="163195">
                    <a:moveTo>
                      <a:pt x="58166" y="47053"/>
                    </a:moveTo>
                    <a:lnTo>
                      <a:pt x="44627" y="48869"/>
                    </a:lnTo>
                    <a:lnTo>
                      <a:pt x="33172" y="53911"/>
                    </a:lnTo>
                    <a:lnTo>
                      <a:pt x="23914" y="62064"/>
                    </a:lnTo>
                    <a:lnTo>
                      <a:pt x="16992" y="73190"/>
                    </a:lnTo>
                    <a:lnTo>
                      <a:pt x="16992" y="47701"/>
                    </a:lnTo>
                    <a:lnTo>
                      <a:pt x="0" y="47701"/>
                    </a:lnTo>
                    <a:lnTo>
                      <a:pt x="0" y="162521"/>
                    </a:lnTo>
                    <a:lnTo>
                      <a:pt x="16992" y="162521"/>
                    </a:lnTo>
                    <a:lnTo>
                      <a:pt x="16992" y="101511"/>
                    </a:lnTo>
                    <a:lnTo>
                      <a:pt x="20853" y="86080"/>
                    </a:lnTo>
                    <a:lnTo>
                      <a:pt x="29248" y="74231"/>
                    </a:lnTo>
                    <a:lnTo>
                      <a:pt x="41808" y="66713"/>
                    </a:lnTo>
                    <a:lnTo>
                      <a:pt x="58166" y="64262"/>
                    </a:lnTo>
                    <a:lnTo>
                      <a:pt x="58166" y="47053"/>
                    </a:lnTo>
                    <a:close/>
                  </a:path>
                  <a:path w="368935" h="163195">
                    <a:moveTo>
                      <a:pt x="145961" y="8051"/>
                    </a:moveTo>
                    <a:lnTo>
                      <a:pt x="140398" y="4622"/>
                    </a:lnTo>
                    <a:lnTo>
                      <a:pt x="134315" y="2146"/>
                    </a:lnTo>
                    <a:lnTo>
                      <a:pt x="127889" y="609"/>
                    </a:lnTo>
                    <a:lnTo>
                      <a:pt x="121348" y="0"/>
                    </a:lnTo>
                    <a:lnTo>
                      <a:pt x="107505" y="2501"/>
                    </a:lnTo>
                    <a:lnTo>
                      <a:pt x="95745" y="9880"/>
                    </a:lnTo>
                    <a:lnTo>
                      <a:pt x="87591" y="21958"/>
                    </a:lnTo>
                    <a:lnTo>
                      <a:pt x="84531" y="38557"/>
                    </a:lnTo>
                    <a:lnTo>
                      <a:pt x="84531" y="51193"/>
                    </a:lnTo>
                    <a:lnTo>
                      <a:pt x="69710" y="51193"/>
                    </a:lnTo>
                    <a:lnTo>
                      <a:pt x="69710" y="65138"/>
                    </a:lnTo>
                    <a:lnTo>
                      <a:pt x="84531" y="65138"/>
                    </a:lnTo>
                    <a:lnTo>
                      <a:pt x="84531" y="162521"/>
                    </a:lnTo>
                    <a:lnTo>
                      <a:pt x="101307" y="162521"/>
                    </a:lnTo>
                    <a:lnTo>
                      <a:pt x="101307" y="65138"/>
                    </a:lnTo>
                    <a:lnTo>
                      <a:pt x="134200" y="65138"/>
                    </a:lnTo>
                    <a:lnTo>
                      <a:pt x="134200" y="51193"/>
                    </a:lnTo>
                    <a:lnTo>
                      <a:pt x="101307" y="51193"/>
                    </a:lnTo>
                    <a:lnTo>
                      <a:pt x="101307" y="36372"/>
                    </a:lnTo>
                    <a:lnTo>
                      <a:pt x="102908" y="27571"/>
                    </a:lnTo>
                    <a:lnTo>
                      <a:pt x="107276" y="21158"/>
                    </a:lnTo>
                    <a:lnTo>
                      <a:pt x="113715" y="17233"/>
                    </a:lnTo>
                    <a:lnTo>
                      <a:pt x="121564" y="15900"/>
                    </a:lnTo>
                    <a:lnTo>
                      <a:pt x="127444" y="15900"/>
                    </a:lnTo>
                    <a:lnTo>
                      <a:pt x="133769" y="18072"/>
                    </a:lnTo>
                    <a:lnTo>
                      <a:pt x="138988" y="21780"/>
                    </a:lnTo>
                    <a:lnTo>
                      <a:pt x="145961" y="8051"/>
                    </a:lnTo>
                    <a:close/>
                  </a:path>
                  <a:path w="368935" h="163195">
                    <a:moveTo>
                      <a:pt x="248373" y="111760"/>
                    </a:moveTo>
                    <a:lnTo>
                      <a:pt x="247091" y="97815"/>
                    </a:lnTo>
                    <a:lnTo>
                      <a:pt x="245935" y="85204"/>
                    </a:lnTo>
                    <a:lnTo>
                      <a:pt x="236105" y="64808"/>
                    </a:lnTo>
                    <a:lnTo>
                      <a:pt x="233121" y="62534"/>
                    </a:lnTo>
                    <a:lnTo>
                      <a:pt x="233121" y="97815"/>
                    </a:lnTo>
                    <a:lnTo>
                      <a:pt x="154686" y="97815"/>
                    </a:lnTo>
                    <a:lnTo>
                      <a:pt x="158978" y="83007"/>
                    </a:lnTo>
                    <a:lnTo>
                      <a:pt x="167538" y="71666"/>
                    </a:lnTo>
                    <a:lnTo>
                      <a:pt x="179679" y="64414"/>
                    </a:lnTo>
                    <a:lnTo>
                      <a:pt x="194779" y="61861"/>
                    </a:lnTo>
                    <a:lnTo>
                      <a:pt x="210083" y="64389"/>
                    </a:lnTo>
                    <a:lnTo>
                      <a:pt x="221945" y="71589"/>
                    </a:lnTo>
                    <a:lnTo>
                      <a:pt x="229819" y="82918"/>
                    </a:lnTo>
                    <a:lnTo>
                      <a:pt x="233121" y="97815"/>
                    </a:lnTo>
                    <a:lnTo>
                      <a:pt x="233121" y="62534"/>
                    </a:lnTo>
                    <a:lnTo>
                      <a:pt x="232244" y="61861"/>
                    </a:lnTo>
                    <a:lnTo>
                      <a:pt x="219011" y="51777"/>
                    </a:lnTo>
                    <a:lnTo>
                      <a:pt x="194779" y="47269"/>
                    </a:lnTo>
                    <a:lnTo>
                      <a:pt x="171818" y="51511"/>
                    </a:lnTo>
                    <a:lnTo>
                      <a:pt x="153835" y="63423"/>
                    </a:lnTo>
                    <a:lnTo>
                      <a:pt x="142100" y="81737"/>
                    </a:lnTo>
                    <a:lnTo>
                      <a:pt x="137909" y="105219"/>
                    </a:lnTo>
                    <a:lnTo>
                      <a:pt x="142074" y="128714"/>
                    </a:lnTo>
                    <a:lnTo>
                      <a:pt x="153784" y="147027"/>
                    </a:lnTo>
                    <a:lnTo>
                      <a:pt x="171818" y="158927"/>
                    </a:lnTo>
                    <a:lnTo>
                      <a:pt x="194995" y="163169"/>
                    </a:lnTo>
                    <a:lnTo>
                      <a:pt x="208762" y="161899"/>
                    </a:lnTo>
                    <a:lnTo>
                      <a:pt x="221195" y="158165"/>
                    </a:lnTo>
                    <a:lnTo>
                      <a:pt x="232067" y="152146"/>
                    </a:lnTo>
                    <a:lnTo>
                      <a:pt x="236296" y="148361"/>
                    </a:lnTo>
                    <a:lnTo>
                      <a:pt x="241185" y="144005"/>
                    </a:lnTo>
                    <a:lnTo>
                      <a:pt x="231813" y="133985"/>
                    </a:lnTo>
                    <a:lnTo>
                      <a:pt x="224485" y="140182"/>
                    </a:lnTo>
                    <a:lnTo>
                      <a:pt x="216014" y="144691"/>
                    </a:lnTo>
                    <a:lnTo>
                      <a:pt x="206565" y="147434"/>
                    </a:lnTo>
                    <a:lnTo>
                      <a:pt x="196303" y="148361"/>
                    </a:lnTo>
                    <a:lnTo>
                      <a:pt x="180848" y="145796"/>
                    </a:lnTo>
                    <a:lnTo>
                      <a:pt x="168300" y="138480"/>
                    </a:lnTo>
                    <a:lnTo>
                      <a:pt x="159346" y="126949"/>
                    </a:lnTo>
                    <a:lnTo>
                      <a:pt x="154686" y="111760"/>
                    </a:lnTo>
                    <a:lnTo>
                      <a:pt x="248373" y="111760"/>
                    </a:lnTo>
                    <a:close/>
                  </a:path>
                  <a:path w="368935" h="163195">
                    <a:moveTo>
                      <a:pt x="368858" y="143344"/>
                    </a:moveTo>
                    <a:lnTo>
                      <a:pt x="359054" y="132892"/>
                    </a:lnTo>
                    <a:lnTo>
                      <a:pt x="352209" y="139255"/>
                    </a:lnTo>
                    <a:lnTo>
                      <a:pt x="343903" y="143891"/>
                    </a:lnTo>
                    <a:lnTo>
                      <a:pt x="334289" y="146735"/>
                    </a:lnTo>
                    <a:lnTo>
                      <a:pt x="323545" y="147701"/>
                    </a:lnTo>
                    <a:lnTo>
                      <a:pt x="307149" y="144589"/>
                    </a:lnTo>
                    <a:lnTo>
                      <a:pt x="294259" y="135864"/>
                    </a:lnTo>
                    <a:lnTo>
                      <a:pt x="285813" y="122428"/>
                    </a:lnTo>
                    <a:lnTo>
                      <a:pt x="282790" y="105219"/>
                    </a:lnTo>
                    <a:lnTo>
                      <a:pt x="285813" y="88049"/>
                    </a:lnTo>
                    <a:lnTo>
                      <a:pt x="294259" y="74688"/>
                    </a:lnTo>
                    <a:lnTo>
                      <a:pt x="307149" y="66040"/>
                    </a:lnTo>
                    <a:lnTo>
                      <a:pt x="323545" y="62953"/>
                    </a:lnTo>
                    <a:lnTo>
                      <a:pt x="333540" y="63868"/>
                    </a:lnTo>
                    <a:lnTo>
                      <a:pt x="342595" y="66497"/>
                    </a:lnTo>
                    <a:lnTo>
                      <a:pt x="350685" y="70688"/>
                    </a:lnTo>
                    <a:lnTo>
                      <a:pt x="357746" y="76250"/>
                    </a:lnTo>
                    <a:lnTo>
                      <a:pt x="367106" y="64262"/>
                    </a:lnTo>
                    <a:lnTo>
                      <a:pt x="358381" y="56984"/>
                    </a:lnTo>
                    <a:lnTo>
                      <a:pt x="348018" y="51600"/>
                    </a:lnTo>
                    <a:lnTo>
                      <a:pt x="336130" y="48298"/>
                    </a:lnTo>
                    <a:lnTo>
                      <a:pt x="322884" y="47269"/>
                    </a:lnTo>
                    <a:lnTo>
                      <a:pt x="300024" y="51511"/>
                    </a:lnTo>
                    <a:lnTo>
                      <a:pt x="282028" y="63423"/>
                    </a:lnTo>
                    <a:lnTo>
                      <a:pt x="270243" y="81737"/>
                    </a:lnTo>
                    <a:lnTo>
                      <a:pt x="266026" y="105219"/>
                    </a:lnTo>
                    <a:lnTo>
                      <a:pt x="270217" y="128714"/>
                    </a:lnTo>
                    <a:lnTo>
                      <a:pt x="281952" y="147027"/>
                    </a:lnTo>
                    <a:lnTo>
                      <a:pt x="299935" y="158927"/>
                    </a:lnTo>
                    <a:lnTo>
                      <a:pt x="322884" y="163169"/>
                    </a:lnTo>
                    <a:lnTo>
                      <a:pt x="336981" y="161823"/>
                    </a:lnTo>
                    <a:lnTo>
                      <a:pt x="349453" y="157911"/>
                    </a:lnTo>
                    <a:lnTo>
                      <a:pt x="360133" y="151688"/>
                    </a:lnTo>
                    <a:lnTo>
                      <a:pt x="368858" y="14334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" name="object 19">
              <a:extLst>
                <a:ext uri="{FF2B5EF4-FFF2-40B4-BE49-F238E27FC236}">
                  <a16:creationId xmlns:a16="http://schemas.microsoft.com/office/drawing/2014/main" id="{F507131D-13D5-CFAD-5232-DD8D6F4125F7}"/>
                </a:ext>
              </a:extLst>
            </p:cNvPr>
            <p:cNvGrpSpPr/>
            <p:nvPr/>
          </p:nvGrpSpPr>
          <p:grpSpPr>
            <a:xfrm>
              <a:off x="6465792" y="3214831"/>
              <a:ext cx="480695" cy="160020"/>
              <a:chOff x="4044716" y="5275529"/>
              <a:chExt cx="480695" cy="160020"/>
            </a:xfrm>
          </p:grpSpPr>
          <p:sp>
            <p:nvSpPr>
              <p:cNvPr id="27" name="object 20">
                <a:extLst>
                  <a:ext uri="{FF2B5EF4-FFF2-40B4-BE49-F238E27FC236}">
                    <a16:creationId xmlns:a16="http://schemas.microsoft.com/office/drawing/2014/main" id="{80265E00-E1C8-FCAD-FDD5-C1C44BF7C86D}"/>
                  </a:ext>
                </a:extLst>
              </p:cNvPr>
              <p:cNvSpPr/>
              <p:nvPr/>
            </p:nvSpPr>
            <p:spPr>
              <a:xfrm>
                <a:off x="4044708" y="5275529"/>
                <a:ext cx="337185" cy="160020"/>
              </a:xfrm>
              <a:custGeom>
                <a:avLst/>
                <a:gdLst/>
                <a:ahLst/>
                <a:cxnLst/>
                <a:rect l="l" t="t" r="r" b="b"/>
                <a:pathLst>
                  <a:path w="337185" h="160020">
                    <a:moveTo>
                      <a:pt x="116992" y="6985"/>
                    </a:moveTo>
                    <a:lnTo>
                      <a:pt x="0" y="6985"/>
                    </a:lnTo>
                    <a:lnTo>
                      <a:pt x="0" y="23495"/>
                    </a:lnTo>
                    <a:lnTo>
                      <a:pt x="49669" y="23495"/>
                    </a:lnTo>
                    <a:lnTo>
                      <a:pt x="49669" y="159385"/>
                    </a:lnTo>
                    <a:lnTo>
                      <a:pt x="67106" y="159385"/>
                    </a:lnTo>
                    <a:lnTo>
                      <a:pt x="67106" y="23495"/>
                    </a:lnTo>
                    <a:lnTo>
                      <a:pt x="116992" y="23495"/>
                    </a:lnTo>
                    <a:lnTo>
                      <a:pt x="116992" y="6985"/>
                    </a:lnTo>
                    <a:close/>
                  </a:path>
                  <a:path w="337185" h="160020">
                    <a:moveTo>
                      <a:pt x="297180" y="44665"/>
                    </a:moveTo>
                    <a:lnTo>
                      <a:pt x="279539" y="44665"/>
                    </a:lnTo>
                    <a:lnTo>
                      <a:pt x="245986" y="141833"/>
                    </a:lnTo>
                    <a:lnTo>
                      <a:pt x="212217" y="44665"/>
                    </a:lnTo>
                    <a:lnTo>
                      <a:pt x="194348" y="44665"/>
                    </a:lnTo>
                    <a:lnTo>
                      <a:pt x="161010" y="141833"/>
                    </a:lnTo>
                    <a:lnTo>
                      <a:pt x="127025" y="44665"/>
                    </a:lnTo>
                    <a:lnTo>
                      <a:pt x="109156" y="44665"/>
                    </a:lnTo>
                    <a:lnTo>
                      <a:pt x="152082" y="159486"/>
                    </a:lnTo>
                    <a:lnTo>
                      <a:pt x="169735" y="159486"/>
                    </a:lnTo>
                    <a:lnTo>
                      <a:pt x="203276" y="66230"/>
                    </a:lnTo>
                    <a:lnTo>
                      <a:pt x="237045" y="159486"/>
                    </a:lnTo>
                    <a:lnTo>
                      <a:pt x="254698" y="159486"/>
                    </a:lnTo>
                    <a:lnTo>
                      <a:pt x="297180" y="44665"/>
                    </a:lnTo>
                    <a:close/>
                  </a:path>
                  <a:path w="337185" h="160020">
                    <a:moveTo>
                      <a:pt x="334010" y="44665"/>
                    </a:moveTo>
                    <a:lnTo>
                      <a:pt x="317233" y="44665"/>
                    </a:lnTo>
                    <a:lnTo>
                      <a:pt x="317233" y="159486"/>
                    </a:lnTo>
                    <a:lnTo>
                      <a:pt x="334010" y="159486"/>
                    </a:lnTo>
                    <a:lnTo>
                      <a:pt x="334010" y="44665"/>
                    </a:lnTo>
                    <a:close/>
                  </a:path>
                  <a:path w="337185" h="160020">
                    <a:moveTo>
                      <a:pt x="336613" y="5016"/>
                    </a:moveTo>
                    <a:lnTo>
                      <a:pt x="331825" y="0"/>
                    </a:lnTo>
                    <a:lnTo>
                      <a:pt x="319189" y="0"/>
                    </a:lnTo>
                    <a:lnTo>
                      <a:pt x="314401" y="5016"/>
                    </a:lnTo>
                    <a:lnTo>
                      <a:pt x="314401" y="18516"/>
                    </a:lnTo>
                    <a:lnTo>
                      <a:pt x="319189" y="23533"/>
                    </a:lnTo>
                    <a:lnTo>
                      <a:pt x="331825" y="23533"/>
                    </a:lnTo>
                    <a:lnTo>
                      <a:pt x="336613" y="18516"/>
                    </a:lnTo>
                    <a:lnTo>
                      <a:pt x="336613" y="501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28" name="object 21">
                <a:extLst>
                  <a:ext uri="{FF2B5EF4-FFF2-40B4-BE49-F238E27FC236}">
                    <a16:creationId xmlns:a16="http://schemas.microsoft.com/office/drawing/2014/main" id="{D0FE6D51-12CD-9EDF-6542-6E48F26F2D22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420109" y="5319547"/>
                <a:ext cx="105016" cy="115468"/>
              </a:xfrm>
              <a:prstGeom prst="rect">
                <a:avLst/>
              </a:prstGeom>
            </p:spPr>
          </p:pic>
        </p:grpSp>
        <p:sp>
          <p:nvSpPr>
            <p:cNvPr id="16" name="object 22">
              <a:extLst>
                <a:ext uri="{FF2B5EF4-FFF2-40B4-BE49-F238E27FC236}">
                  <a16:creationId xmlns:a16="http://schemas.microsoft.com/office/drawing/2014/main" id="{3231D3D7-FB19-4353-0946-F69527EFA042}"/>
                </a:ext>
              </a:extLst>
            </p:cNvPr>
            <p:cNvSpPr/>
            <p:nvPr/>
          </p:nvSpPr>
          <p:spPr>
            <a:xfrm>
              <a:off x="5457331" y="3161211"/>
              <a:ext cx="258445" cy="248285"/>
            </a:xfrm>
            <a:custGeom>
              <a:avLst/>
              <a:gdLst/>
              <a:ahLst/>
              <a:cxnLst/>
              <a:rect l="l" t="t" r="r" b="b"/>
              <a:pathLst>
                <a:path w="258445" h="248285">
                  <a:moveTo>
                    <a:pt x="181868" y="0"/>
                  </a:moveTo>
                  <a:lnTo>
                    <a:pt x="4309" y="0"/>
                  </a:lnTo>
                  <a:lnTo>
                    <a:pt x="1845" y="5969"/>
                  </a:lnTo>
                  <a:lnTo>
                    <a:pt x="0" y="18835"/>
                  </a:lnTo>
                  <a:lnTo>
                    <a:pt x="4253" y="30411"/>
                  </a:lnTo>
                  <a:lnTo>
                    <a:pt x="13320" y="38771"/>
                  </a:lnTo>
                  <a:lnTo>
                    <a:pt x="25912" y="41986"/>
                  </a:lnTo>
                  <a:lnTo>
                    <a:pt x="90174" y="41986"/>
                  </a:lnTo>
                  <a:lnTo>
                    <a:pt x="30230" y="248183"/>
                  </a:lnTo>
                  <a:lnTo>
                    <a:pt x="84929" y="248183"/>
                  </a:lnTo>
                  <a:lnTo>
                    <a:pt x="108385" y="167830"/>
                  </a:lnTo>
                  <a:lnTo>
                    <a:pt x="174435" y="167830"/>
                  </a:lnTo>
                  <a:lnTo>
                    <a:pt x="214127" y="157668"/>
                  </a:lnTo>
                  <a:lnTo>
                    <a:pt x="243633" y="130886"/>
                  </a:lnTo>
                  <a:lnTo>
                    <a:pt x="252627" y="113322"/>
                  </a:lnTo>
                  <a:lnTo>
                    <a:pt x="161014" y="113322"/>
                  </a:lnTo>
                  <a:lnTo>
                    <a:pt x="124159" y="113284"/>
                  </a:lnTo>
                  <a:lnTo>
                    <a:pt x="141177" y="54673"/>
                  </a:lnTo>
                  <a:lnTo>
                    <a:pt x="253024" y="54673"/>
                  </a:lnTo>
                  <a:lnTo>
                    <a:pt x="250181" y="47955"/>
                  </a:lnTo>
                  <a:lnTo>
                    <a:pt x="222571" y="15151"/>
                  </a:lnTo>
                  <a:lnTo>
                    <a:pt x="189284" y="1003"/>
                  </a:lnTo>
                  <a:lnTo>
                    <a:pt x="181868" y="0"/>
                  </a:lnTo>
                  <a:close/>
                </a:path>
                <a:path w="258445" h="248285">
                  <a:moveTo>
                    <a:pt x="174435" y="167830"/>
                  </a:moveTo>
                  <a:lnTo>
                    <a:pt x="108385" y="167830"/>
                  </a:lnTo>
                  <a:lnTo>
                    <a:pt x="174171" y="167843"/>
                  </a:lnTo>
                  <a:lnTo>
                    <a:pt x="174435" y="167830"/>
                  </a:lnTo>
                  <a:close/>
                </a:path>
                <a:path w="258445" h="248285">
                  <a:moveTo>
                    <a:pt x="253024" y="54673"/>
                  </a:moveTo>
                  <a:lnTo>
                    <a:pt x="174489" y="54673"/>
                  </a:lnTo>
                  <a:lnTo>
                    <a:pt x="178261" y="55448"/>
                  </a:lnTo>
                  <a:lnTo>
                    <a:pt x="185347" y="58508"/>
                  </a:lnTo>
                  <a:lnTo>
                    <a:pt x="199686" y="79984"/>
                  </a:lnTo>
                  <a:lnTo>
                    <a:pt x="199686" y="88023"/>
                  </a:lnTo>
                  <a:lnTo>
                    <a:pt x="174489" y="113322"/>
                  </a:lnTo>
                  <a:lnTo>
                    <a:pt x="252627" y="113322"/>
                  </a:lnTo>
                  <a:lnTo>
                    <a:pt x="254307" y="108790"/>
                  </a:lnTo>
                  <a:lnTo>
                    <a:pt x="256363" y="100774"/>
                  </a:lnTo>
                  <a:lnTo>
                    <a:pt x="257594" y="92511"/>
                  </a:lnTo>
                  <a:lnTo>
                    <a:pt x="258004" y="83997"/>
                  </a:lnTo>
                  <a:lnTo>
                    <a:pt x="257991" y="76187"/>
                  </a:lnTo>
                  <a:lnTo>
                    <a:pt x="257014" y="68884"/>
                  </a:lnTo>
                  <a:lnTo>
                    <a:pt x="253024" y="546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object 23">
            <a:extLst>
              <a:ext uri="{FF2B5EF4-FFF2-40B4-BE49-F238E27FC236}">
                <a16:creationId xmlns:a16="http://schemas.microsoft.com/office/drawing/2014/main" id="{2218515C-398A-055F-C1DF-5962EA4C879E}"/>
              </a:ext>
            </a:extLst>
          </p:cNvPr>
          <p:cNvSpPr/>
          <p:nvPr/>
        </p:nvSpPr>
        <p:spPr>
          <a:xfrm>
            <a:off x="8334194" y="5296234"/>
            <a:ext cx="448945" cy="175895"/>
          </a:xfrm>
          <a:custGeom>
            <a:avLst/>
            <a:gdLst/>
            <a:ahLst/>
            <a:cxnLst/>
            <a:rect l="l" t="t" r="r" b="b"/>
            <a:pathLst>
              <a:path w="448944" h="175895">
                <a:moveTo>
                  <a:pt x="333463" y="131483"/>
                </a:moveTo>
                <a:lnTo>
                  <a:pt x="350281" y="171667"/>
                </a:lnTo>
                <a:lnTo>
                  <a:pt x="381596" y="175628"/>
                </a:lnTo>
                <a:lnTo>
                  <a:pt x="409885" y="171867"/>
                </a:lnTo>
                <a:lnTo>
                  <a:pt x="430911" y="161393"/>
                </a:lnTo>
                <a:lnTo>
                  <a:pt x="444011" y="145415"/>
                </a:lnTo>
                <a:lnTo>
                  <a:pt x="381368" y="145351"/>
                </a:lnTo>
                <a:lnTo>
                  <a:pt x="369595" y="144307"/>
                </a:lnTo>
                <a:lnTo>
                  <a:pt x="357068" y="141412"/>
                </a:lnTo>
                <a:lnTo>
                  <a:pt x="344715" y="137020"/>
                </a:lnTo>
                <a:lnTo>
                  <a:pt x="333463" y="131483"/>
                </a:lnTo>
                <a:close/>
              </a:path>
              <a:path w="448944" h="175895">
                <a:moveTo>
                  <a:pt x="389343" y="0"/>
                </a:moveTo>
                <a:lnTo>
                  <a:pt x="359880" y="3606"/>
                </a:lnTo>
                <a:lnTo>
                  <a:pt x="339242" y="13706"/>
                </a:lnTo>
                <a:lnTo>
                  <a:pt x="327100" y="29221"/>
                </a:lnTo>
                <a:lnTo>
                  <a:pt x="323126" y="49072"/>
                </a:lnTo>
                <a:lnTo>
                  <a:pt x="326380" y="65935"/>
                </a:lnTo>
                <a:lnTo>
                  <a:pt x="362343" y="96977"/>
                </a:lnTo>
                <a:lnTo>
                  <a:pt x="392163" y="106832"/>
                </a:lnTo>
                <a:lnTo>
                  <a:pt x="400879" y="110180"/>
                </a:lnTo>
                <a:lnTo>
                  <a:pt x="406781" y="114584"/>
                </a:lnTo>
                <a:lnTo>
                  <a:pt x="410129" y="120042"/>
                </a:lnTo>
                <a:lnTo>
                  <a:pt x="411187" y="126555"/>
                </a:lnTo>
                <a:lnTo>
                  <a:pt x="409566" y="134442"/>
                </a:lnTo>
                <a:lnTo>
                  <a:pt x="404379" y="140354"/>
                </a:lnTo>
                <a:lnTo>
                  <a:pt x="395141" y="144064"/>
                </a:lnTo>
                <a:lnTo>
                  <a:pt x="381368" y="145351"/>
                </a:lnTo>
                <a:lnTo>
                  <a:pt x="444026" y="145351"/>
                </a:lnTo>
                <a:lnTo>
                  <a:pt x="448525" y="125145"/>
                </a:lnTo>
                <a:lnTo>
                  <a:pt x="445955" y="107480"/>
                </a:lnTo>
                <a:lnTo>
                  <a:pt x="439067" y="95094"/>
                </a:lnTo>
                <a:lnTo>
                  <a:pt x="404958" y="76160"/>
                </a:lnTo>
                <a:lnTo>
                  <a:pt x="392633" y="72313"/>
                </a:lnTo>
                <a:lnTo>
                  <a:pt x="378617" y="67861"/>
                </a:lnTo>
                <a:lnTo>
                  <a:pt x="368388" y="62749"/>
                </a:lnTo>
                <a:lnTo>
                  <a:pt x="362122" y="56138"/>
                </a:lnTo>
                <a:lnTo>
                  <a:pt x="359994" y="47193"/>
                </a:lnTo>
                <a:lnTo>
                  <a:pt x="361422" y="39970"/>
                </a:lnTo>
                <a:lnTo>
                  <a:pt x="366309" y="34159"/>
                </a:lnTo>
                <a:lnTo>
                  <a:pt x="375553" y="30287"/>
                </a:lnTo>
                <a:lnTo>
                  <a:pt x="390055" y="28879"/>
                </a:lnTo>
                <a:lnTo>
                  <a:pt x="439899" y="28879"/>
                </a:lnTo>
                <a:lnTo>
                  <a:pt x="446633" y="13855"/>
                </a:lnTo>
                <a:lnTo>
                  <a:pt x="433358" y="7725"/>
                </a:lnTo>
                <a:lnTo>
                  <a:pt x="418431" y="3403"/>
                </a:lnTo>
                <a:lnTo>
                  <a:pt x="403283" y="843"/>
                </a:lnTo>
                <a:lnTo>
                  <a:pt x="389343" y="0"/>
                </a:lnTo>
                <a:close/>
              </a:path>
              <a:path w="448944" h="175895">
                <a:moveTo>
                  <a:pt x="439899" y="28879"/>
                </a:moveTo>
                <a:lnTo>
                  <a:pt x="390055" y="28879"/>
                </a:lnTo>
                <a:lnTo>
                  <a:pt x="402432" y="29863"/>
                </a:lnTo>
                <a:lnTo>
                  <a:pt x="414261" y="32519"/>
                </a:lnTo>
                <a:lnTo>
                  <a:pt x="425080" y="36407"/>
                </a:lnTo>
                <a:lnTo>
                  <a:pt x="434428" y="41084"/>
                </a:lnTo>
                <a:lnTo>
                  <a:pt x="439899" y="28879"/>
                </a:lnTo>
                <a:close/>
              </a:path>
              <a:path w="448944" h="175895">
                <a:moveTo>
                  <a:pt x="219608" y="2590"/>
                </a:moveTo>
                <a:lnTo>
                  <a:pt x="153327" y="2590"/>
                </a:lnTo>
                <a:lnTo>
                  <a:pt x="153327" y="172808"/>
                </a:lnTo>
                <a:lnTo>
                  <a:pt x="189153" y="172808"/>
                </a:lnTo>
                <a:lnTo>
                  <a:pt x="189153" y="32169"/>
                </a:lnTo>
                <a:lnTo>
                  <a:pt x="230061" y="32169"/>
                </a:lnTo>
                <a:lnTo>
                  <a:pt x="219608" y="2590"/>
                </a:lnTo>
                <a:close/>
              </a:path>
              <a:path w="448944" h="175895">
                <a:moveTo>
                  <a:pt x="230061" y="32169"/>
                </a:moveTo>
                <a:lnTo>
                  <a:pt x="193751" y="32169"/>
                </a:lnTo>
                <a:lnTo>
                  <a:pt x="242074" y="172808"/>
                </a:lnTo>
                <a:lnTo>
                  <a:pt x="308254" y="172808"/>
                </a:lnTo>
                <a:lnTo>
                  <a:pt x="308254" y="141058"/>
                </a:lnTo>
                <a:lnTo>
                  <a:pt x="268541" y="141058"/>
                </a:lnTo>
                <a:lnTo>
                  <a:pt x="230061" y="32169"/>
                </a:lnTo>
                <a:close/>
              </a:path>
              <a:path w="448944" h="175895">
                <a:moveTo>
                  <a:pt x="308254" y="2590"/>
                </a:moveTo>
                <a:lnTo>
                  <a:pt x="272783" y="2590"/>
                </a:lnTo>
                <a:lnTo>
                  <a:pt x="272783" y="141058"/>
                </a:lnTo>
                <a:lnTo>
                  <a:pt x="308254" y="141058"/>
                </a:lnTo>
                <a:lnTo>
                  <a:pt x="308254" y="2590"/>
                </a:lnTo>
                <a:close/>
              </a:path>
              <a:path w="448944" h="175895">
                <a:moveTo>
                  <a:pt x="80759" y="0"/>
                </a:moveTo>
                <a:lnTo>
                  <a:pt x="46945" y="5597"/>
                </a:lnTo>
                <a:lnTo>
                  <a:pt x="21539" y="22244"/>
                </a:lnTo>
                <a:lnTo>
                  <a:pt x="5553" y="49720"/>
                </a:lnTo>
                <a:lnTo>
                  <a:pt x="0" y="87807"/>
                </a:lnTo>
                <a:lnTo>
                  <a:pt x="4554" y="124809"/>
                </a:lnTo>
                <a:lnTo>
                  <a:pt x="18837" y="152411"/>
                </a:lnTo>
                <a:lnTo>
                  <a:pt x="43773" y="169666"/>
                </a:lnTo>
                <a:lnTo>
                  <a:pt x="80289" y="175628"/>
                </a:lnTo>
                <a:lnTo>
                  <a:pt x="96233" y="174718"/>
                </a:lnTo>
                <a:lnTo>
                  <a:pt x="111820" y="172048"/>
                </a:lnTo>
                <a:lnTo>
                  <a:pt x="126259" y="167704"/>
                </a:lnTo>
                <a:lnTo>
                  <a:pt x="138760" y="161772"/>
                </a:lnTo>
                <a:lnTo>
                  <a:pt x="133316" y="143459"/>
                </a:lnTo>
                <a:lnTo>
                  <a:pt x="82880" y="143459"/>
                </a:lnTo>
                <a:lnTo>
                  <a:pt x="60774" y="139380"/>
                </a:lnTo>
                <a:lnTo>
                  <a:pt x="46950" y="127904"/>
                </a:lnTo>
                <a:lnTo>
                  <a:pt x="39819" y="110176"/>
                </a:lnTo>
                <a:lnTo>
                  <a:pt x="37795" y="87337"/>
                </a:lnTo>
                <a:lnTo>
                  <a:pt x="40931" y="62045"/>
                </a:lnTo>
                <a:lnTo>
                  <a:pt x="49858" y="44167"/>
                </a:lnTo>
                <a:lnTo>
                  <a:pt x="63850" y="33552"/>
                </a:lnTo>
                <a:lnTo>
                  <a:pt x="82181" y="30048"/>
                </a:lnTo>
                <a:lnTo>
                  <a:pt x="134867" y="30048"/>
                </a:lnTo>
                <a:lnTo>
                  <a:pt x="141338" y="22542"/>
                </a:lnTo>
                <a:lnTo>
                  <a:pt x="128708" y="12087"/>
                </a:lnTo>
                <a:lnTo>
                  <a:pt x="113696" y="5108"/>
                </a:lnTo>
                <a:lnTo>
                  <a:pt x="97361" y="1211"/>
                </a:lnTo>
                <a:lnTo>
                  <a:pt x="80759" y="0"/>
                </a:lnTo>
                <a:close/>
              </a:path>
              <a:path w="448944" h="175895">
                <a:moveTo>
                  <a:pt x="130314" y="133362"/>
                </a:moveTo>
                <a:lnTo>
                  <a:pt x="120159" y="137517"/>
                </a:lnTo>
                <a:lnTo>
                  <a:pt x="108445" y="140701"/>
                </a:lnTo>
                <a:lnTo>
                  <a:pt x="95806" y="142740"/>
                </a:lnTo>
                <a:lnTo>
                  <a:pt x="82880" y="143459"/>
                </a:lnTo>
                <a:lnTo>
                  <a:pt x="133316" y="143459"/>
                </a:lnTo>
                <a:lnTo>
                  <a:pt x="130314" y="133362"/>
                </a:lnTo>
                <a:close/>
              </a:path>
              <a:path w="448944" h="175895">
                <a:moveTo>
                  <a:pt x="134867" y="30048"/>
                </a:moveTo>
                <a:lnTo>
                  <a:pt x="82181" y="30048"/>
                </a:lnTo>
                <a:lnTo>
                  <a:pt x="93645" y="31296"/>
                </a:lnTo>
                <a:lnTo>
                  <a:pt x="103987" y="34747"/>
                </a:lnTo>
                <a:lnTo>
                  <a:pt x="113053" y="39960"/>
                </a:lnTo>
                <a:lnTo>
                  <a:pt x="120688" y="46494"/>
                </a:lnTo>
                <a:lnTo>
                  <a:pt x="134867" y="300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srgbClr val="052A5B"/>
              </a:solidFill>
            </a:endParaRPr>
          </a:p>
        </p:txBody>
      </p:sp>
      <p:grpSp>
        <p:nvGrpSpPr>
          <p:cNvPr id="18" name="object 24">
            <a:extLst>
              <a:ext uri="{FF2B5EF4-FFF2-40B4-BE49-F238E27FC236}">
                <a16:creationId xmlns:a16="http://schemas.microsoft.com/office/drawing/2014/main" id="{3EAF338C-7238-5348-36FF-F53AC71B8A4A}"/>
              </a:ext>
            </a:extLst>
          </p:cNvPr>
          <p:cNvGrpSpPr/>
          <p:nvPr/>
        </p:nvGrpSpPr>
        <p:grpSpPr>
          <a:xfrm>
            <a:off x="7679123" y="5253214"/>
            <a:ext cx="261620" cy="261620"/>
            <a:chOff x="1599336" y="7811854"/>
            <a:chExt cx="261620" cy="261620"/>
          </a:xfrm>
        </p:grpSpPr>
        <p:sp>
          <p:nvSpPr>
            <p:cNvPr id="24" name="object 25">
              <a:extLst>
                <a:ext uri="{FF2B5EF4-FFF2-40B4-BE49-F238E27FC236}">
                  <a16:creationId xmlns:a16="http://schemas.microsoft.com/office/drawing/2014/main" id="{3E585E86-265E-F751-FDEE-F5CBE1BF45CF}"/>
                </a:ext>
              </a:extLst>
            </p:cNvPr>
            <p:cNvSpPr/>
            <p:nvPr/>
          </p:nvSpPr>
          <p:spPr>
            <a:xfrm>
              <a:off x="1599336" y="7811854"/>
              <a:ext cx="261620" cy="261620"/>
            </a:xfrm>
            <a:custGeom>
              <a:avLst/>
              <a:gdLst/>
              <a:ahLst/>
              <a:cxnLst/>
              <a:rect l="l" t="t" r="r" b="b"/>
              <a:pathLst>
                <a:path w="261619" h="261620">
                  <a:moveTo>
                    <a:pt x="130708" y="0"/>
                  </a:moveTo>
                  <a:lnTo>
                    <a:pt x="79836" y="10273"/>
                  </a:lnTo>
                  <a:lnTo>
                    <a:pt x="38288" y="38288"/>
                  </a:lnTo>
                  <a:lnTo>
                    <a:pt x="10273" y="79836"/>
                  </a:lnTo>
                  <a:lnTo>
                    <a:pt x="0" y="130708"/>
                  </a:lnTo>
                  <a:lnTo>
                    <a:pt x="10273" y="181602"/>
                  </a:lnTo>
                  <a:lnTo>
                    <a:pt x="38288" y="223161"/>
                  </a:lnTo>
                  <a:lnTo>
                    <a:pt x="79836" y="251180"/>
                  </a:lnTo>
                  <a:lnTo>
                    <a:pt x="130708" y="261454"/>
                  </a:lnTo>
                  <a:lnTo>
                    <a:pt x="181604" y="251180"/>
                  </a:lnTo>
                  <a:lnTo>
                    <a:pt x="223167" y="223161"/>
                  </a:lnTo>
                  <a:lnTo>
                    <a:pt x="251191" y="181602"/>
                  </a:lnTo>
                  <a:lnTo>
                    <a:pt x="261467" y="130708"/>
                  </a:lnTo>
                  <a:lnTo>
                    <a:pt x="251191" y="79836"/>
                  </a:lnTo>
                  <a:lnTo>
                    <a:pt x="223167" y="38288"/>
                  </a:lnTo>
                  <a:lnTo>
                    <a:pt x="181604" y="10273"/>
                  </a:lnTo>
                  <a:lnTo>
                    <a:pt x="130708" y="0"/>
                  </a:lnTo>
                  <a:close/>
                </a:path>
              </a:pathLst>
            </a:custGeom>
            <a:solidFill>
              <a:srgbClr val="BE073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52A5B"/>
                </a:solidFill>
              </a:endParaRPr>
            </a:p>
          </p:txBody>
        </p:sp>
        <p:pic>
          <p:nvPicPr>
            <p:cNvPr id="26" name="object 26">
              <a:extLst>
                <a:ext uri="{FF2B5EF4-FFF2-40B4-BE49-F238E27FC236}">
                  <a16:creationId xmlns:a16="http://schemas.microsoft.com/office/drawing/2014/main" id="{15E7D3C7-44A8-2EE3-67DD-A6205927A54C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20640" y="7833095"/>
              <a:ext cx="218871" cy="218884"/>
            </a:xfrm>
            <a:prstGeom prst="rect">
              <a:avLst/>
            </a:prstGeom>
          </p:spPr>
        </p:pic>
      </p:grpSp>
      <p:sp>
        <p:nvSpPr>
          <p:cNvPr id="19" name="object 27">
            <a:extLst>
              <a:ext uri="{FF2B5EF4-FFF2-40B4-BE49-F238E27FC236}">
                <a16:creationId xmlns:a16="http://schemas.microsoft.com/office/drawing/2014/main" id="{44F50D59-A8D1-AD05-E1A6-592330B0E84F}"/>
              </a:ext>
            </a:extLst>
          </p:cNvPr>
          <p:cNvSpPr/>
          <p:nvPr/>
        </p:nvSpPr>
        <p:spPr>
          <a:xfrm>
            <a:off x="7999826" y="5296311"/>
            <a:ext cx="275590" cy="175260"/>
          </a:xfrm>
          <a:custGeom>
            <a:avLst/>
            <a:gdLst/>
            <a:ahLst/>
            <a:cxnLst/>
            <a:rect l="l" t="t" r="r" b="b"/>
            <a:pathLst>
              <a:path w="275589" h="175259">
                <a:moveTo>
                  <a:pt x="209511" y="0"/>
                </a:moveTo>
                <a:lnTo>
                  <a:pt x="173159" y="5592"/>
                </a:lnTo>
                <a:lnTo>
                  <a:pt x="146875" y="22191"/>
                </a:lnTo>
                <a:lnTo>
                  <a:pt x="130916" y="49532"/>
                </a:lnTo>
                <a:lnTo>
                  <a:pt x="125539" y="87350"/>
                </a:lnTo>
                <a:lnTo>
                  <a:pt x="130519" y="125137"/>
                </a:lnTo>
                <a:lnTo>
                  <a:pt x="145792" y="152684"/>
                </a:lnTo>
                <a:lnTo>
                  <a:pt x="171863" y="169541"/>
                </a:lnTo>
                <a:lnTo>
                  <a:pt x="209232" y="175260"/>
                </a:lnTo>
                <a:lnTo>
                  <a:pt x="228752" y="174052"/>
                </a:lnTo>
                <a:lnTo>
                  <a:pt x="247007" y="170659"/>
                </a:lnTo>
                <a:lnTo>
                  <a:pt x="262944" y="165423"/>
                </a:lnTo>
                <a:lnTo>
                  <a:pt x="275513" y="158686"/>
                </a:lnTo>
                <a:lnTo>
                  <a:pt x="275513" y="142113"/>
                </a:lnTo>
                <a:lnTo>
                  <a:pt x="210908" y="142113"/>
                </a:lnTo>
                <a:lnTo>
                  <a:pt x="188610" y="138734"/>
                </a:lnTo>
                <a:lnTo>
                  <a:pt x="174050" y="128563"/>
                </a:lnTo>
                <a:lnTo>
                  <a:pt x="166124" y="111546"/>
                </a:lnTo>
                <a:lnTo>
                  <a:pt x="163728" y="87630"/>
                </a:lnTo>
                <a:lnTo>
                  <a:pt x="166037" y="64298"/>
                </a:lnTo>
                <a:lnTo>
                  <a:pt x="173770" y="46909"/>
                </a:lnTo>
                <a:lnTo>
                  <a:pt x="188138" y="36046"/>
                </a:lnTo>
                <a:lnTo>
                  <a:pt x="210350" y="32296"/>
                </a:lnTo>
                <a:lnTo>
                  <a:pt x="270065" y="32296"/>
                </a:lnTo>
                <a:lnTo>
                  <a:pt x="274954" y="27800"/>
                </a:lnTo>
                <a:lnTo>
                  <a:pt x="261884" y="14455"/>
                </a:lnTo>
                <a:lnTo>
                  <a:pt x="245810" y="5899"/>
                </a:lnTo>
                <a:lnTo>
                  <a:pt x="227947" y="1343"/>
                </a:lnTo>
                <a:lnTo>
                  <a:pt x="209511" y="0"/>
                </a:lnTo>
                <a:close/>
              </a:path>
              <a:path w="275589" h="175259">
                <a:moveTo>
                  <a:pt x="275513" y="76111"/>
                </a:moveTo>
                <a:lnTo>
                  <a:pt x="207263" y="76111"/>
                </a:lnTo>
                <a:lnTo>
                  <a:pt x="207263" y="107861"/>
                </a:lnTo>
                <a:lnTo>
                  <a:pt x="239293" y="107861"/>
                </a:lnTo>
                <a:lnTo>
                  <a:pt x="239293" y="137629"/>
                </a:lnTo>
                <a:lnTo>
                  <a:pt x="233908" y="139278"/>
                </a:lnTo>
                <a:lnTo>
                  <a:pt x="226996" y="140714"/>
                </a:lnTo>
                <a:lnTo>
                  <a:pt x="219137" y="141728"/>
                </a:lnTo>
                <a:lnTo>
                  <a:pt x="210908" y="142113"/>
                </a:lnTo>
                <a:lnTo>
                  <a:pt x="275513" y="142113"/>
                </a:lnTo>
                <a:lnTo>
                  <a:pt x="275513" y="76111"/>
                </a:lnTo>
                <a:close/>
              </a:path>
              <a:path w="275589" h="175259">
                <a:moveTo>
                  <a:pt x="270065" y="32296"/>
                </a:moveTo>
                <a:lnTo>
                  <a:pt x="210350" y="32296"/>
                </a:lnTo>
                <a:lnTo>
                  <a:pt x="223621" y="33446"/>
                </a:lnTo>
                <a:lnTo>
                  <a:pt x="234334" y="36863"/>
                </a:lnTo>
                <a:lnTo>
                  <a:pt x="243093" y="42492"/>
                </a:lnTo>
                <a:lnTo>
                  <a:pt x="250507" y="50279"/>
                </a:lnTo>
                <a:lnTo>
                  <a:pt x="270065" y="32296"/>
                </a:lnTo>
                <a:close/>
              </a:path>
              <a:path w="275589" h="175259">
                <a:moveTo>
                  <a:pt x="39319" y="2514"/>
                </a:moveTo>
                <a:lnTo>
                  <a:pt x="0" y="2514"/>
                </a:lnTo>
                <a:lnTo>
                  <a:pt x="0" y="172732"/>
                </a:lnTo>
                <a:lnTo>
                  <a:pt x="120764" y="172732"/>
                </a:lnTo>
                <a:lnTo>
                  <a:pt x="120764" y="139598"/>
                </a:lnTo>
                <a:lnTo>
                  <a:pt x="39319" y="139598"/>
                </a:lnTo>
                <a:lnTo>
                  <a:pt x="39319" y="25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srgbClr val="052A5B"/>
              </a:solidFill>
            </a:endParaRPr>
          </a:p>
        </p:txBody>
      </p:sp>
      <p:sp>
        <p:nvSpPr>
          <p:cNvPr id="20" name="object 28">
            <a:extLst>
              <a:ext uri="{FF2B5EF4-FFF2-40B4-BE49-F238E27FC236}">
                <a16:creationId xmlns:a16="http://schemas.microsoft.com/office/drawing/2014/main" id="{A4CABB72-088F-80D7-A3A1-F1D4BC79357E}"/>
              </a:ext>
            </a:extLst>
          </p:cNvPr>
          <p:cNvSpPr txBox="1"/>
          <p:nvPr/>
        </p:nvSpPr>
        <p:spPr>
          <a:xfrm>
            <a:off x="1425652" y="5516539"/>
            <a:ext cx="493395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100"/>
              </a:spcBef>
            </a:pPr>
            <a:r>
              <a:rPr sz="1000" dirty="0">
                <a:solidFill>
                  <a:schemeClr val="bg1"/>
                </a:solidFill>
                <a:latin typeface="LG스마트체 Regular"/>
                <a:cs typeface="LG스마트체 Regular"/>
              </a:rPr>
              <a:t>Website  Address  Tel </a:t>
            </a:r>
            <a:r>
              <a:rPr sz="1000" spc="5" dirty="0">
                <a:solidFill>
                  <a:schemeClr val="bg1"/>
                </a:solidFill>
                <a:latin typeface="LG스마트체 Regular"/>
                <a:cs typeface="LG스마트체 Regular"/>
              </a:rPr>
              <a:t> </a:t>
            </a:r>
            <a:endParaRPr lang="en-US" sz="1000" spc="5" dirty="0">
              <a:solidFill>
                <a:schemeClr val="bg1"/>
              </a:solidFill>
              <a:latin typeface="LG스마트체 Regular"/>
              <a:cs typeface="LG스마트체 Regular"/>
            </a:endParaRPr>
          </a:p>
          <a:p>
            <a:pPr marL="12700" marR="5080">
              <a:lnSpc>
                <a:spcPct val="141700"/>
              </a:lnSpc>
              <a:spcBef>
                <a:spcPts val="100"/>
              </a:spcBef>
            </a:pPr>
            <a:r>
              <a:rPr sz="1000" dirty="0">
                <a:solidFill>
                  <a:schemeClr val="bg1"/>
                </a:solidFill>
                <a:latin typeface="LG스마트체 Regular"/>
                <a:cs typeface="LG스마트체 Regular"/>
              </a:rPr>
              <a:t>Email</a:t>
            </a:r>
          </a:p>
        </p:txBody>
      </p:sp>
      <p:sp>
        <p:nvSpPr>
          <p:cNvPr id="21" name="object 29">
            <a:extLst>
              <a:ext uri="{FF2B5EF4-FFF2-40B4-BE49-F238E27FC236}">
                <a16:creationId xmlns:a16="http://schemas.microsoft.com/office/drawing/2014/main" id="{FA24E04E-985E-0FD6-B72A-9E90556F9E45}"/>
              </a:ext>
            </a:extLst>
          </p:cNvPr>
          <p:cNvSpPr txBox="1"/>
          <p:nvPr/>
        </p:nvSpPr>
        <p:spPr>
          <a:xfrm>
            <a:off x="2118818" y="5516539"/>
            <a:ext cx="3693795" cy="8890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00" dirty="0">
                <a:solidFill>
                  <a:schemeClr val="bg1"/>
                </a:solidFill>
                <a:latin typeface="LG스마트체 Regular"/>
                <a:cs typeface="LG스마트체 Regular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http://www.vanguardlab.net</a:t>
            </a:r>
            <a:endParaRPr sz="1000" dirty="0">
              <a:solidFill>
                <a:schemeClr val="bg1"/>
              </a:solidFill>
              <a:latin typeface="LG스마트체 Regular"/>
              <a:cs typeface="LG스마트체 Regular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000" spc="-45" dirty="0">
                <a:solidFill>
                  <a:schemeClr val="bg1"/>
                </a:solidFill>
                <a:latin typeface="LG스마트체 Regular"/>
                <a:cs typeface="LG스마트체 Regular"/>
              </a:rPr>
              <a:t>서울특별</a:t>
            </a:r>
            <a:r>
              <a:rPr sz="1000" dirty="0">
                <a:solidFill>
                  <a:schemeClr val="bg1"/>
                </a:solidFill>
                <a:latin typeface="LG스마트체 Regular"/>
                <a:cs typeface="LG스마트체 Regular"/>
              </a:rPr>
              <a:t>시</a:t>
            </a:r>
            <a:r>
              <a:rPr sz="1000" spc="-90" dirty="0">
                <a:solidFill>
                  <a:schemeClr val="bg1"/>
                </a:solidFill>
                <a:latin typeface="LG스마트체 Regular"/>
                <a:cs typeface="LG스마트체 Regular"/>
              </a:rPr>
              <a:t> </a:t>
            </a:r>
            <a:r>
              <a:rPr sz="1000" spc="-45" dirty="0">
                <a:solidFill>
                  <a:schemeClr val="bg1"/>
                </a:solidFill>
                <a:latin typeface="LG스마트체 Regular"/>
                <a:cs typeface="LG스마트체 Regular"/>
              </a:rPr>
              <a:t>구로</a:t>
            </a:r>
            <a:r>
              <a:rPr sz="1000" dirty="0">
                <a:solidFill>
                  <a:schemeClr val="bg1"/>
                </a:solidFill>
                <a:latin typeface="LG스마트체 Regular"/>
                <a:cs typeface="LG스마트체 Regular"/>
              </a:rPr>
              <a:t>구</a:t>
            </a:r>
            <a:r>
              <a:rPr sz="1000" spc="-90" dirty="0">
                <a:solidFill>
                  <a:schemeClr val="bg1"/>
                </a:solidFill>
                <a:latin typeface="LG스마트체 Regular"/>
                <a:cs typeface="LG스마트체 Regular"/>
              </a:rPr>
              <a:t> </a:t>
            </a:r>
            <a:r>
              <a:rPr sz="1000" spc="-45" dirty="0">
                <a:solidFill>
                  <a:schemeClr val="bg1"/>
                </a:solidFill>
                <a:latin typeface="LG스마트체 Regular"/>
                <a:cs typeface="LG스마트체 Regular"/>
              </a:rPr>
              <a:t>디지털로32</a:t>
            </a:r>
            <a:r>
              <a:rPr sz="1000" dirty="0">
                <a:solidFill>
                  <a:schemeClr val="bg1"/>
                </a:solidFill>
                <a:latin typeface="LG스마트체 Regular"/>
                <a:cs typeface="LG스마트체 Regular"/>
              </a:rPr>
              <a:t>길</a:t>
            </a:r>
            <a:r>
              <a:rPr sz="1000" spc="-90" dirty="0">
                <a:solidFill>
                  <a:schemeClr val="bg1"/>
                </a:solidFill>
                <a:latin typeface="LG스마트체 Regular"/>
                <a:cs typeface="LG스마트체 Regular"/>
              </a:rPr>
              <a:t> </a:t>
            </a:r>
            <a:r>
              <a:rPr sz="1000" spc="-45" dirty="0">
                <a:solidFill>
                  <a:schemeClr val="bg1"/>
                </a:solidFill>
                <a:latin typeface="LG스마트체 Regular"/>
                <a:cs typeface="LG스마트체 Regular"/>
              </a:rPr>
              <a:t>30</a:t>
            </a:r>
            <a:r>
              <a:rPr sz="1000" dirty="0">
                <a:solidFill>
                  <a:schemeClr val="bg1"/>
                </a:solidFill>
                <a:latin typeface="LG스마트체 Regular"/>
                <a:cs typeface="LG스마트체 Regular"/>
              </a:rPr>
              <a:t>.</a:t>
            </a:r>
            <a:r>
              <a:rPr sz="1000" spc="-90" dirty="0">
                <a:solidFill>
                  <a:schemeClr val="bg1"/>
                </a:solidFill>
                <a:latin typeface="LG스마트체 Regular"/>
                <a:cs typeface="LG스마트체 Regular"/>
              </a:rPr>
              <a:t> </a:t>
            </a:r>
            <a:r>
              <a:rPr sz="1000" spc="-45" dirty="0">
                <a:solidFill>
                  <a:schemeClr val="bg1"/>
                </a:solidFill>
                <a:latin typeface="LG스마트체 Regular"/>
                <a:cs typeface="LG스마트체 Regular"/>
              </a:rPr>
              <a:t>1201호(코오롱디지털타워빌란트1차)</a:t>
            </a:r>
            <a:endParaRPr sz="1000" dirty="0">
              <a:solidFill>
                <a:schemeClr val="bg1"/>
              </a:solidFill>
              <a:latin typeface="LG스마트체 Regular"/>
              <a:cs typeface="LG스마트체 Regular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000" dirty="0">
                <a:solidFill>
                  <a:schemeClr val="bg1"/>
                </a:solidFill>
                <a:latin typeface="LG스마트체 Regular"/>
                <a:cs typeface="LG스마트체 Regular"/>
              </a:rPr>
              <a:t>+82</a:t>
            </a:r>
            <a:r>
              <a:rPr sz="1000" spc="-25" dirty="0">
                <a:solidFill>
                  <a:schemeClr val="bg1"/>
                </a:solidFill>
                <a:latin typeface="LG스마트체 Regular"/>
                <a:cs typeface="LG스마트체 Regular"/>
              </a:rPr>
              <a:t> </a:t>
            </a:r>
            <a:r>
              <a:rPr sz="1000" dirty="0">
                <a:solidFill>
                  <a:schemeClr val="bg1"/>
                </a:solidFill>
                <a:latin typeface="LG스마트체 Regular"/>
                <a:cs typeface="LG스마트체 Regular"/>
              </a:rPr>
              <a:t>2</a:t>
            </a:r>
            <a:r>
              <a:rPr sz="1000" spc="-25" dirty="0">
                <a:solidFill>
                  <a:schemeClr val="bg1"/>
                </a:solidFill>
                <a:latin typeface="LG스마트체 Regular"/>
                <a:cs typeface="LG스마트체 Regular"/>
              </a:rPr>
              <a:t> </a:t>
            </a:r>
            <a:r>
              <a:rPr sz="1000" dirty="0">
                <a:solidFill>
                  <a:schemeClr val="bg1"/>
                </a:solidFill>
                <a:latin typeface="LG스마트체 Regular"/>
                <a:cs typeface="LG스마트체 Regular"/>
              </a:rPr>
              <a:t>2103</a:t>
            </a:r>
            <a:r>
              <a:rPr sz="1000" spc="-25" dirty="0">
                <a:solidFill>
                  <a:schemeClr val="bg1"/>
                </a:solidFill>
                <a:latin typeface="LG스마트체 Regular"/>
                <a:cs typeface="LG스마트체 Regular"/>
              </a:rPr>
              <a:t> </a:t>
            </a:r>
            <a:r>
              <a:rPr sz="1000" dirty="0">
                <a:solidFill>
                  <a:schemeClr val="bg1"/>
                </a:solidFill>
                <a:latin typeface="LG스마트체 Regular"/>
                <a:cs typeface="LG스마트체 Regular"/>
              </a:rPr>
              <a:t>5567</a:t>
            </a:r>
            <a:r>
              <a:rPr lang="en-US" sz="1000" dirty="0">
                <a:solidFill>
                  <a:schemeClr val="bg1"/>
                </a:solidFill>
                <a:latin typeface="LG스마트체 Regular"/>
                <a:cs typeface="LG스마트체 Regular"/>
              </a:rPr>
              <a:t> / +82 10 3706 4906</a:t>
            </a:r>
            <a:endParaRPr sz="1000" dirty="0">
              <a:solidFill>
                <a:schemeClr val="bg1"/>
              </a:solidFill>
              <a:latin typeface="LG스마트체 Regular"/>
              <a:cs typeface="LG스마트체 Regular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000" dirty="0">
                <a:solidFill>
                  <a:schemeClr val="bg1"/>
                </a:solidFill>
                <a:latin typeface="LG스마트체 Regular"/>
                <a:cs typeface="LG스마트체 Regular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contact@vanguardlab.net</a:t>
            </a:r>
            <a:endParaRPr sz="1000" dirty="0">
              <a:solidFill>
                <a:schemeClr val="bg1"/>
              </a:solidFill>
              <a:latin typeface="LG스마트체 Regular"/>
              <a:cs typeface="LG스마트체 Regular"/>
            </a:endParaRPr>
          </a:p>
        </p:txBody>
      </p:sp>
      <p:sp>
        <p:nvSpPr>
          <p:cNvPr id="22" name="object 30">
            <a:extLst>
              <a:ext uri="{FF2B5EF4-FFF2-40B4-BE49-F238E27FC236}">
                <a16:creationId xmlns:a16="http://schemas.microsoft.com/office/drawing/2014/main" id="{EB674E81-64DB-3735-7F44-63D2894D7B36}"/>
              </a:ext>
            </a:extLst>
          </p:cNvPr>
          <p:cNvSpPr txBox="1"/>
          <p:nvPr/>
        </p:nvSpPr>
        <p:spPr>
          <a:xfrm>
            <a:off x="7666443" y="5563447"/>
            <a:ext cx="493395" cy="4572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00" dirty="0">
                <a:solidFill>
                  <a:schemeClr val="bg1"/>
                </a:solidFill>
                <a:latin typeface="LG스마트체 Regular"/>
                <a:cs typeface="LG스마트체 Regular"/>
              </a:rPr>
              <a:t>Website</a:t>
            </a:r>
            <a:endParaRPr sz="1000">
              <a:solidFill>
                <a:schemeClr val="bg1"/>
              </a:solidFill>
              <a:latin typeface="LG스마트체 Regular"/>
              <a:cs typeface="LG스마트체 Regular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000" dirty="0">
                <a:solidFill>
                  <a:schemeClr val="bg1"/>
                </a:solidFill>
                <a:latin typeface="LG스마트체 Regular"/>
                <a:cs typeface="LG스마트체 Regular"/>
              </a:rPr>
              <a:t>Address</a:t>
            </a:r>
            <a:endParaRPr sz="1000">
              <a:solidFill>
                <a:schemeClr val="bg1"/>
              </a:solidFill>
              <a:latin typeface="LG스마트체 Regular"/>
              <a:cs typeface="LG스마트체 Regular"/>
            </a:endParaRPr>
          </a:p>
        </p:txBody>
      </p:sp>
      <p:sp>
        <p:nvSpPr>
          <p:cNvPr id="23" name="object 31">
            <a:extLst>
              <a:ext uri="{FF2B5EF4-FFF2-40B4-BE49-F238E27FC236}">
                <a16:creationId xmlns:a16="http://schemas.microsoft.com/office/drawing/2014/main" id="{5EEF0029-2E2E-0783-C86E-7E3A0BC3A703}"/>
              </a:ext>
            </a:extLst>
          </p:cNvPr>
          <p:cNvSpPr txBox="1"/>
          <p:nvPr/>
        </p:nvSpPr>
        <p:spPr>
          <a:xfrm>
            <a:off x="8359609" y="5563447"/>
            <a:ext cx="2893695" cy="45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100"/>
              </a:spcBef>
            </a:pPr>
            <a:r>
              <a:rPr sz="1000" dirty="0">
                <a:solidFill>
                  <a:schemeClr val="bg1"/>
                </a:solidFill>
                <a:latin typeface="LG스마트체 Regular"/>
                <a:cs typeface="LG스마트체 Regular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http://www.lgcns.com</a:t>
            </a:r>
            <a:r>
              <a:rPr sz="1000" spc="5" dirty="0">
                <a:solidFill>
                  <a:schemeClr val="bg1"/>
                </a:solidFill>
                <a:latin typeface="LG스마트체 Regular"/>
                <a:cs typeface="LG스마트체 Regular"/>
              </a:rPr>
              <a:t> </a:t>
            </a:r>
            <a:r>
              <a:rPr sz="1000" dirty="0">
                <a:solidFill>
                  <a:schemeClr val="bg1"/>
                </a:solidFill>
                <a:latin typeface="LG스마트체 Regular"/>
                <a:cs typeface="LG스마트체 Regular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http://soltech.lgcns.com </a:t>
            </a:r>
            <a:r>
              <a:rPr sz="1000" spc="5" dirty="0">
                <a:solidFill>
                  <a:schemeClr val="bg1"/>
                </a:solidFill>
                <a:latin typeface="LG스마트체 Regular"/>
                <a:cs typeface="LG스마트체 Regular"/>
              </a:rPr>
              <a:t> </a:t>
            </a:r>
            <a:endParaRPr lang="en-US" sz="1000" spc="5" dirty="0">
              <a:solidFill>
                <a:schemeClr val="bg1"/>
              </a:solidFill>
              <a:latin typeface="LG스마트체 Regular"/>
              <a:cs typeface="LG스마트체 Regular"/>
            </a:endParaRPr>
          </a:p>
          <a:p>
            <a:pPr marL="12700" marR="5080">
              <a:lnSpc>
                <a:spcPct val="141700"/>
              </a:lnSpc>
              <a:spcBef>
                <a:spcPts val="100"/>
              </a:spcBef>
            </a:pPr>
            <a:r>
              <a:rPr sz="1000" spc="-45" dirty="0" err="1">
                <a:solidFill>
                  <a:schemeClr val="bg1"/>
                </a:solidFill>
                <a:latin typeface="LG스마트체 Regular"/>
                <a:cs typeface="LG스마트체 Regular"/>
              </a:rPr>
              <a:t>서울특별</a:t>
            </a:r>
            <a:r>
              <a:rPr sz="1000" dirty="0" err="1">
                <a:solidFill>
                  <a:schemeClr val="bg1"/>
                </a:solidFill>
                <a:latin typeface="LG스마트체 Regular"/>
                <a:cs typeface="LG스마트체 Regular"/>
              </a:rPr>
              <a:t>시</a:t>
            </a:r>
            <a:r>
              <a:rPr sz="1000" spc="-90" dirty="0">
                <a:solidFill>
                  <a:schemeClr val="bg1"/>
                </a:solidFill>
                <a:latin typeface="LG스마트체 Regular"/>
                <a:cs typeface="LG스마트체 Regular"/>
              </a:rPr>
              <a:t> </a:t>
            </a:r>
            <a:r>
              <a:rPr sz="1000" spc="-45" dirty="0">
                <a:solidFill>
                  <a:schemeClr val="bg1"/>
                </a:solidFill>
                <a:latin typeface="LG스마트체 Regular"/>
                <a:cs typeface="LG스마트체 Regular"/>
              </a:rPr>
              <a:t>강서</a:t>
            </a:r>
            <a:r>
              <a:rPr sz="1000" dirty="0">
                <a:solidFill>
                  <a:schemeClr val="bg1"/>
                </a:solidFill>
                <a:latin typeface="LG스마트체 Regular"/>
                <a:cs typeface="LG스마트체 Regular"/>
              </a:rPr>
              <a:t>구</a:t>
            </a:r>
            <a:r>
              <a:rPr sz="1000" spc="-90" dirty="0">
                <a:solidFill>
                  <a:schemeClr val="bg1"/>
                </a:solidFill>
                <a:latin typeface="LG스마트체 Regular"/>
                <a:cs typeface="LG스마트체 Regular"/>
              </a:rPr>
              <a:t> </a:t>
            </a:r>
            <a:r>
              <a:rPr sz="1000" spc="-45" dirty="0">
                <a:solidFill>
                  <a:schemeClr val="bg1"/>
                </a:solidFill>
                <a:latin typeface="LG스마트체 Regular"/>
                <a:cs typeface="LG스마트체 Regular"/>
              </a:rPr>
              <a:t>마곡중</a:t>
            </a:r>
            <a:r>
              <a:rPr sz="1000" dirty="0">
                <a:solidFill>
                  <a:schemeClr val="bg1"/>
                </a:solidFill>
                <a:latin typeface="LG스마트체 Regular"/>
                <a:cs typeface="LG스마트체 Regular"/>
              </a:rPr>
              <a:t>앙</a:t>
            </a:r>
            <a:r>
              <a:rPr sz="1000" spc="-90" dirty="0">
                <a:solidFill>
                  <a:schemeClr val="bg1"/>
                </a:solidFill>
                <a:latin typeface="LG스마트체 Regular"/>
                <a:cs typeface="LG스마트체 Regular"/>
              </a:rPr>
              <a:t> </a:t>
            </a:r>
            <a:r>
              <a:rPr sz="1000" spc="-45" dirty="0">
                <a:solidFill>
                  <a:schemeClr val="bg1"/>
                </a:solidFill>
                <a:latin typeface="LG스마트체 Regular"/>
                <a:cs typeface="LG스마트체 Regular"/>
              </a:rPr>
              <a:t>8</a:t>
            </a:r>
            <a:r>
              <a:rPr sz="1000" dirty="0">
                <a:solidFill>
                  <a:schemeClr val="bg1"/>
                </a:solidFill>
                <a:latin typeface="LG스마트체 Regular"/>
                <a:cs typeface="LG스마트체 Regular"/>
              </a:rPr>
              <a:t>로</a:t>
            </a:r>
            <a:r>
              <a:rPr sz="1000" spc="-90" dirty="0">
                <a:solidFill>
                  <a:schemeClr val="bg1"/>
                </a:solidFill>
                <a:latin typeface="LG스마트체 Regular"/>
                <a:cs typeface="LG스마트체 Regular"/>
              </a:rPr>
              <a:t> </a:t>
            </a:r>
            <a:r>
              <a:rPr sz="1000" spc="-45" dirty="0">
                <a:solidFill>
                  <a:schemeClr val="bg1"/>
                </a:solidFill>
                <a:latin typeface="LG스마트체 Regular"/>
                <a:cs typeface="LG스마트체 Regular"/>
              </a:rPr>
              <a:t>7</a:t>
            </a:r>
            <a:r>
              <a:rPr sz="1000" dirty="0">
                <a:solidFill>
                  <a:schemeClr val="bg1"/>
                </a:solidFill>
                <a:latin typeface="LG스마트체 Regular"/>
                <a:cs typeface="LG스마트체 Regular"/>
              </a:rPr>
              <a:t>1</a:t>
            </a:r>
            <a:r>
              <a:rPr sz="1000" spc="-90" dirty="0">
                <a:solidFill>
                  <a:schemeClr val="bg1"/>
                </a:solidFill>
                <a:latin typeface="LG스마트체 Regular"/>
                <a:cs typeface="LG스마트체 Regular"/>
              </a:rPr>
              <a:t> </a:t>
            </a:r>
            <a:r>
              <a:rPr sz="1000" spc="-45" dirty="0">
                <a:solidFill>
                  <a:schemeClr val="bg1"/>
                </a:solidFill>
                <a:latin typeface="LG스마트체 Regular"/>
                <a:cs typeface="LG스마트체 Regular"/>
              </a:rPr>
              <a:t>마곡사이언스파</a:t>
            </a:r>
            <a:r>
              <a:rPr sz="1000" dirty="0">
                <a:solidFill>
                  <a:schemeClr val="bg1"/>
                </a:solidFill>
                <a:latin typeface="LG스마트체 Regular"/>
                <a:cs typeface="LG스마트체 Regular"/>
              </a:rPr>
              <a:t>크</a:t>
            </a:r>
            <a:r>
              <a:rPr sz="1000" spc="-90" dirty="0">
                <a:solidFill>
                  <a:schemeClr val="bg1"/>
                </a:solidFill>
                <a:latin typeface="LG스마트체 Regular"/>
                <a:cs typeface="LG스마트체 Regular"/>
              </a:rPr>
              <a:t> </a:t>
            </a:r>
            <a:r>
              <a:rPr sz="1000" spc="-45" dirty="0">
                <a:solidFill>
                  <a:schemeClr val="bg1"/>
                </a:solidFill>
                <a:latin typeface="LG스마트체 Regular"/>
                <a:cs typeface="LG스마트체 Regular"/>
              </a:rPr>
              <a:t>E13</a:t>
            </a:r>
            <a:endParaRPr sz="1000" dirty="0">
              <a:solidFill>
                <a:schemeClr val="bg1"/>
              </a:solidFill>
              <a:latin typeface="LG스마트체 Regular"/>
              <a:cs typeface="LG스마트체 Regular"/>
            </a:endParaRPr>
          </a:p>
        </p:txBody>
      </p:sp>
      <p:pic>
        <p:nvPicPr>
          <p:cNvPr id="35" name="그림 34" descr="폰트, 그래픽, 로고, 상징이(가) 표시된 사진&#10;&#10;자동 생성된 설명">
            <a:extLst>
              <a:ext uri="{FF2B5EF4-FFF2-40B4-BE49-F238E27FC236}">
                <a16:creationId xmlns:a16="http://schemas.microsoft.com/office/drawing/2014/main" id="{5CDADDC8-A3E0-78C5-606C-546FF445E74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76" y="5269519"/>
            <a:ext cx="1334089" cy="19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71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F1BBB8F-CD12-C733-62A8-A349985C33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52"/>
          <a:stretch/>
        </p:blipFill>
        <p:spPr>
          <a:xfrm rot="5400000">
            <a:off x="5708235" y="-466225"/>
            <a:ext cx="5341896" cy="6294665"/>
          </a:xfrm>
          <a:prstGeom prst="rect">
            <a:avLst/>
          </a:prstGeom>
        </p:spPr>
      </p:pic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Human resources slide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66763" y="2782301"/>
            <a:ext cx="478368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  <a:cs typeface="Segoe UI" panose="020B0502040204020203" pitchFamily="34" charset="0"/>
              </a:rPr>
              <a:t>PerfecTwin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BF202-16E4-8663-8E62-EE0AF8A5AF67}"/>
              </a:ext>
            </a:extLst>
          </p:cNvPr>
          <p:cNvSpPr txBox="1"/>
          <p:nvPr/>
        </p:nvSpPr>
        <p:spPr>
          <a:xfrm>
            <a:off x="766763" y="1938020"/>
            <a:ext cx="518886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  <a:cs typeface="Segoe UI" panose="020B0502040204020203" pitchFamily="34" charset="0"/>
              </a:rPr>
              <a:t>테스트 자동화 솔루션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LG스마트체2.0 Bold" panose="020B0600000101010101" pitchFamily="50" charset="-127"/>
              <a:ea typeface="LG스마트체2.0 Bold" panose="020B0600000101010101" pitchFamily="50" charset="-127"/>
              <a:cs typeface="Segoe UI" panose="020B0502040204020203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D1EA28-84C5-0432-58DD-D8FBF651D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887" y="5080"/>
            <a:ext cx="6386113" cy="6294665"/>
          </a:xfrm>
          <a:prstGeom prst="rect">
            <a:avLst/>
          </a:prstGeom>
        </p:spPr>
      </p:pic>
      <p:pic>
        <p:nvPicPr>
          <p:cNvPr id="9" name="그림 8" descr="폰트, 그래픽, 그래픽 디자인, 텍스트이(가) 표시된 사진&#10;&#10;자동 생성된 설명">
            <a:extLst>
              <a:ext uri="{FF2B5EF4-FFF2-40B4-BE49-F238E27FC236}">
                <a16:creationId xmlns:a16="http://schemas.microsoft.com/office/drawing/2014/main" id="{984A5664-E318-0025-A306-07ABDED0C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930" y="4182391"/>
            <a:ext cx="1379577" cy="26162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724D8B7A-18B9-5A08-9722-02E19BD8315A}"/>
              </a:ext>
            </a:extLst>
          </p:cNvPr>
          <p:cNvGrpSpPr/>
          <p:nvPr/>
        </p:nvGrpSpPr>
        <p:grpSpPr>
          <a:xfrm>
            <a:off x="2944488" y="4212085"/>
            <a:ext cx="286422" cy="217862"/>
            <a:chOff x="2374976" y="5707324"/>
            <a:chExt cx="261620" cy="261620"/>
          </a:xfrm>
        </p:grpSpPr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B9E0E745-07BF-D827-54F4-0E2C8F877480}"/>
                </a:ext>
              </a:extLst>
            </p:cNvPr>
            <p:cNvSpPr/>
            <p:nvPr/>
          </p:nvSpPr>
          <p:spPr>
            <a:xfrm>
              <a:off x="2374976" y="5707324"/>
              <a:ext cx="261620" cy="261620"/>
            </a:xfrm>
            <a:custGeom>
              <a:avLst/>
              <a:gdLst/>
              <a:ahLst/>
              <a:cxnLst/>
              <a:rect l="l" t="t" r="r" b="b"/>
              <a:pathLst>
                <a:path w="261619" h="261620">
                  <a:moveTo>
                    <a:pt x="130708" y="0"/>
                  </a:moveTo>
                  <a:lnTo>
                    <a:pt x="79836" y="10273"/>
                  </a:lnTo>
                  <a:lnTo>
                    <a:pt x="38288" y="38288"/>
                  </a:lnTo>
                  <a:lnTo>
                    <a:pt x="10273" y="79836"/>
                  </a:lnTo>
                  <a:lnTo>
                    <a:pt x="0" y="130708"/>
                  </a:lnTo>
                  <a:lnTo>
                    <a:pt x="10273" y="181602"/>
                  </a:lnTo>
                  <a:lnTo>
                    <a:pt x="38288" y="223161"/>
                  </a:lnTo>
                  <a:lnTo>
                    <a:pt x="79836" y="251180"/>
                  </a:lnTo>
                  <a:lnTo>
                    <a:pt x="130708" y="261454"/>
                  </a:lnTo>
                  <a:lnTo>
                    <a:pt x="181604" y="251180"/>
                  </a:lnTo>
                  <a:lnTo>
                    <a:pt x="223167" y="223161"/>
                  </a:lnTo>
                  <a:lnTo>
                    <a:pt x="251191" y="181602"/>
                  </a:lnTo>
                  <a:lnTo>
                    <a:pt x="261467" y="130708"/>
                  </a:lnTo>
                  <a:lnTo>
                    <a:pt x="251191" y="79836"/>
                  </a:lnTo>
                  <a:lnTo>
                    <a:pt x="223167" y="38288"/>
                  </a:lnTo>
                  <a:lnTo>
                    <a:pt x="181604" y="10273"/>
                  </a:lnTo>
                  <a:lnTo>
                    <a:pt x="130708" y="0"/>
                  </a:lnTo>
                  <a:close/>
                </a:path>
              </a:pathLst>
            </a:custGeom>
            <a:solidFill>
              <a:srgbClr val="C00C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235E6521-F61F-CC4E-0B17-6F6657B8ECF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6280" y="5728565"/>
              <a:ext cx="218871" cy="218884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1BC5CEB-F03A-4EC4-4EB1-749FFBC8620F}"/>
              </a:ext>
            </a:extLst>
          </p:cNvPr>
          <p:cNvSpPr txBox="1"/>
          <p:nvPr/>
        </p:nvSpPr>
        <p:spPr>
          <a:xfrm>
            <a:off x="3230910" y="4159433"/>
            <a:ext cx="8781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LG"/>
                <a:ea typeface="LG스마트체 Bold" panose="020B0600000101010101" charset="-127"/>
                <a:cs typeface="ADLaM Display" panose="020F0502020204030204" pitchFamily="2" charset="0"/>
              </a:rPr>
              <a:t>LG</a:t>
            </a:r>
            <a:r>
              <a:rPr lang="ko-KR" altLang="en-US" sz="1500" b="1" dirty="0">
                <a:latin typeface="LG"/>
                <a:ea typeface="LG스마트체 Bold" panose="020B0600000101010101" charset="-127"/>
                <a:cs typeface="ADLaM Display" panose="020F0502020204030204" pitchFamily="2" charset="0"/>
              </a:rPr>
              <a:t> </a:t>
            </a:r>
            <a:r>
              <a:rPr lang="en-US" altLang="ko-KR" sz="1500" b="1" dirty="0">
                <a:latin typeface="LG"/>
                <a:ea typeface="LG스마트체 Bold" panose="020B0600000101010101" charset="-127"/>
                <a:cs typeface="ADLaM Display" panose="020F0502020204030204" pitchFamily="2" charset="0"/>
              </a:rPr>
              <a:t>CNS</a:t>
            </a:r>
            <a:endParaRPr lang="ko-KR" altLang="en-US" sz="1500" b="1" dirty="0">
              <a:latin typeface="LG"/>
              <a:ea typeface="LG스마트체 Bold" panose="020B0600000101010101" charset="-127"/>
              <a:cs typeface="ADLaM Display" panose="020F0502020204030204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8195A8-BEC0-21AA-A0F8-2C5E99860F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80036" y="4182391"/>
            <a:ext cx="297950" cy="22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Human resources slide 10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964FD41-7E1E-5DE8-F33D-7FB23C360B74}"/>
              </a:ext>
            </a:extLst>
          </p:cNvPr>
          <p:cNvGrpSpPr/>
          <p:nvPr/>
        </p:nvGrpSpPr>
        <p:grpSpPr>
          <a:xfrm>
            <a:off x="609" y="0"/>
            <a:ext cx="12191391" cy="6858000"/>
            <a:chOff x="609" y="0"/>
            <a:chExt cx="7559569" cy="10692492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65CA835C-5C17-CE7C-02AA-FC4B9090740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0612" y="2839237"/>
              <a:ext cx="3779380" cy="7852765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32D7657F-DF86-6E6E-1835-45FC231EBD1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" y="0"/>
              <a:ext cx="3780002" cy="7852765"/>
            </a:xfrm>
            <a:prstGeom prst="rect">
              <a:avLst/>
            </a:prstGeom>
          </p:spPr>
        </p:pic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37ACC4A0-A99C-ADAE-1FF2-59022F49D775}"/>
                </a:ext>
              </a:extLst>
            </p:cNvPr>
            <p:cNvSpPr/>
            <p:nvPr/>
          </p:nvSpPr>
          <p:spPr>
            <a:xfrm>
              <a:off x="609" y="7852772"/>
              <a:ext cx="3926840" cy="2839720"/>
            </a:xfrm>
            <a:custGeom>
              <a:avLst/>
              <a:gdLst/>
              <a:ahLst/>
              <a:cxnLst/>
              <a:rect l="l" t="t" r="r" b="b"/>
              <a:pathLst>
                <a:path w="3926840" h="2839720">
                  <a:moveTo>
                    <a:pt x="3779997" y="0"/>
                  </a:moveTo>
                  <a:lnTo>
                    <a:pt x="0" y="0"/>
                  </a:lnTo>
                  <a:lnTo>
                    <a:pt x="0" y="2839230"/>
                  </a:lnTo>
                  <a:lnTo>
                    <a:pt x="3926812" y="2839230"/>
                  </a:lnTo>
                  <a:lnTo>
                    <a:pt x="3779997" y="0"/>
                  </a:lnTo>
                  <a:close/>
                </a:path>
              </a:pathLst>
            </a:custGeom>
            <a:solidFill>
              <a:srgbClr val="EC66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FC29FAD8-40B1-CA4F-858D-A1503A8DB7C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" y="2839237"/>
              <a:ext cx="3780002" cy="5262511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C3D60198-E19F-CDB6-E4B2-2823CFF5319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53080" y="2330348"/>
              <a:ext cx="4306912" cy="5522417"/>
            </a:xfrm>
            <a:prstGeom prst="rect">
              <a:avLst/>
            </a:prstGeom>
          </p:spPr>
        </p:pic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6D3EC134-A3D5-EBF3-CB70-7661ECEA5BC8}"/>
                </a:ext>
              </a:extLst>
            </p:cNvPr>
            <p:cNvSpPr/>
            <p:nvPr/>
          </p:nvSpPr>
          <p:spPr>
            <a:xfrm>
              <a:off x="3346318" y="0"/>
              <a:ext cx="4213860" cy="2839720"/>
            </a:xfrm>
            <a:custGeom>
              <a:avLst/>
              <a:gdLst/>
              <a:ahLst/>
              <a:cxnLst/>
              <a:rect l="l" t="t" r="r" b="b"/>
              <a:pathLst>
                <a:path w="4213859" h="2839720">
                  <a:moveTo>
                    <a:pt x="4213686" y="0"/>
                  </a:moveTo>
                  <a:lnTo>
                    <a:pt x="0" y="0"/>
                  </a:lnTo>
                  <a:lnTo>
                    <a:pt x="434283" y="2839233"/>
                  </a:lnTo>
                  <a:lnTo>
                    <a:pt x="4213686" y="2839233"/>
                  </a:lnTo>
                  <a:lnTo>
                    <a:pt x="4213686" y="0"/>
                  </a:lnTo>
                  <a:close/>
                </a:path>
              </a:pathLst>
            </a:custGeom>
            <a:solidFill>
              <a:srgbClr val="E500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9">
            <a:extLst>
              <a:ext uri="{FF2B5EF4-FFF2-40B4-BE49-F238E27FC236}">
                <a16:creationId xmlns:a16="http://schemas.microsoft.com/office/drawing/2014/main" id="{F87C0513-E39F-294E-9E63-B1B1BE5A82F5}"/>
              </a:ext>
            </a:extLst>
          </p:cNvPr>
          <p:cNvGrpSpPr/>
          <p:nvPr/>
        </p:nvGrpSpPr>
        <p:grpSpPr>
          <a:xfrm>
            <a:off x="5812613" y="3211789"/>
            <a:ext cx="640715" cy="163195"/>
            <a:chOff x="3391537" y="5272487"/>
            <a:chExt cx="640715" cy="163195"/>
          </a:xfrm>
        </p:grpSpPr>
        <p:pic>
          <p:nvPicPr>
            <p:cNvPr id="33" name="object 10">
              <a:extLst>
                <a:ext uri="{FF2B5EF4-FFF2-40B4-BE49-F238E27FC236}">
                  <a16:creationId xmlns:a16="http://schemas.microsoft.com/office/drawing/2014/main" id="{83251072-B9E2-60D4-6C69-9A42373EBC8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1537" y="5282508"/>
              <a:ext cx="242267" cy="153151"/>
            </a:xfrm>
            <a:prstGeom prst="rect">
              <a:avLst/>
            </a:prstGeom>
          </p:spPr>
        </p:pic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5B8A4D25-5EB9-D6EA-ADEB-7C142E29E9B8}"/>
                </a:ext>
              </a:extLst>
            </p:cNvPr>
            <p:cNvSpPr/>
            <p:nvPr/>
          </p:nvSpPr>
          <p:spPr>
            <a:xfrm>
              <a:off x="3662997" y="5272493"/>
              <a:ext cx="368935" cy="163195"/>
            </a:xfrm>
            <a:custGeom>
              <a:avLst/>
              <a:gdLst/>
              <a:ahLst/>
              <a:cxnLst/>
              <a:rect l="l" t="t" r="r" b="b"/>
              <a:pathLst>
                <a:path w="368935" h="163195">
                  <a:moveTo>
                    <a:pt x="58166" y="47053"/>
                  </a:moveTo>
                  <a:lnTo>
                    <a:pt x="44615" y="48869"/>
                  </a:lnTo>
                  <a:lnTo>
                    <a:pt x="33159" y="53911"/>
                  </a:lnTo>
                  <a:lnTo>
                    <a:pt x="23914" y="62064"/>
                  </a:lnTo>
                  <a:lnTo>
                    <a:pt x="16992" y="73190"/>
                  </a:lnTo>
                  <a:lnTo>
                    <a:pt x="16992" y="47701"/>
                  </a:lnTo>
                  <a:lnTo>
                    <a:pt x="0" y="47701"/>
                  </a:lnTo>
                  <a:lnTo>
                    <a:pt x="0" y="162521"/>
                  </a:lnTo>
                  <a:lnTo>
                    <a:pt x="16992" y="162521"/>
                  </a:lnTo>
                  <a:lnTo>
                    <a:pt x="16992" y="101511"/>
                  </a:lnTo>
                  <a:lnTo>
                    <a:pt x="20840" y="86080"/>
                  </a:lnTo>
                  <a:lnTo>
                    <a:pt x="29235" y="74231"/>
                  </a:lnTo>
                  <a:lnTo>
                    <a:pt x="41795" y="66713"/>
                  </a:lnTo>
                  <a:lnTo>
                    <a:pt x="58166" y="64262"/>
                  </a:lnTo>
                  <a:lnTo>
                    <a:pt x="58166" y="47053"/>
                  </a:lnTo>
                  <a:close/>
                </a:path>
                <a:path w="368935" h="163195">
                  <a:moveTo>
                    <a:pt x="145961" y="8051"/>
                  </a:moveTo>
                  <a:lnTo>
                    <a:pt x="140398" y="4622"/>
                  </a:lnTo>
                  <a:lnTo>
                    <a:pt x="134302" y="2146"/>
                  </a:lnTo>
                  <a:lnTo>
                    <a:pt x="127889" y="609"/>
                  </a:lnTo>
                  <a:lnTo>
                    <a:pt x="121348" y="0"/>
                  </a:lnTo>
                  <a:lnTo>
                    <a:pt x="107505" y="2501"/>
                  </a:lnTo>
                  <a:lnTo>
                    <a:pt x="95745" y="9880"/>
                  </a:lnTo>
                  <a:lnTo>
                    <a:pt x="87591" y="21958"/>
                  </a:lnTo>
                  <a:lnTo>
                    <a:pt x="84531" y="38557"/>
                  </a:lnTo>
                  <a:lnTo>
                    <a:pt x="84531" y="51193"/>
                  </a:lnTo>
                  <a:lnTo>
                    <a:pt x="69710" y="51193"/>
                  </a:lnTo>
                  <a:lnTo>
                    <a:pt x="69710" y="65138"/>
                  </a:lnTo>
                  <a:lnTo>
                    <a:pt x="84531" y="65138"/>
                  </a:lnTo>
                  <a:lnTo>
                    <a:pt x="84531" y="162521"/>
                  </a:lnTo>
                  <a:lnTo>
                    <a:pt x="101307" y="162521"/>
                  </a:lnTo>
                  <a:lnTo>
                    <a:pt x="101307" y="65138"/>
                  </a:lnTo>
                  <a:lnTo>
                    <a:pt x="134200" y="65138"/>
                  </a:lnTo>
                  <a:lnTo>
                    <a:pt x="134200" y="51193"/>
                  </a:lnTo>
                  <a:lnTo>
                    <a:pt x="101307" y="51193"/>
                  </a:lnTo>
                  <a:lnTo>
                    <a:pt x="101307" y="36372"/>
                  </a:lnTo>
                  <a:lnTo>
                    <a:pt x="102908" y="27571"/>
                  </a:lnTo>
                  <a:lnTo>
                    <a:pt x="107264" y="21158"/>
                  </a:lnTo>
                  <a:lnTo>
                    <a:pt x="113715" y="17233"/>
                  </a:lnTo>
                  <a:lnTo>
                    <a:pt x="121564" y="15900"/>
                  </a:lnTo>
                  <a:lnTo>
                    <a:pt x="127444" y="15900"/>
                  </a:lnTo>
                  <a:lnTo>
                    <a:pt x="133769" y="18072"/>
                  </a:lnTo>
                  <a:lnTo>
                    <a:pt x="138988" y="21780"/>
                  </a:lnTo>
                  <a:lnTo>
                    <a:pt x="145961" y="8051"/>
                  </a:lnTo>
                  <a:close/>
                </a:path>
                <a:path w="368935" h="163195">
                  <a:moveTo>
                    <a:pt x="248361" y="111760"/>
                  </a:moveTo>
                  <a:lnTo>
                    <a:pt x="247091" y="97815"/>
                  </a:lnTo>
                  <a:lnTo>
                    <a:pt x="245935" y="85204"/>
                  </a:lnTo>
                  <a:lnTo>
                    <a:pt x="236105" y="64808"/>
                  </a:lnTo>
                  <a:lnTo>
                    <a:pt x="233108" y="62522"/>
                  </a:lnTo>
                  <a:lnTo>
                    <a:pt x="233108" y="97815"/>
                  </a:lnTo>
                  <a:lnTo>
                    <a:pt x="154673" y="97815"/>
                  </a:lnTo>
                  <a:lnTo>
                    <a:pt x="158978" y="83007"/>
                  </a:lnTo>
                  <a:lnTo>
                    <a:pt x="167538" y="71666"/>
                  </a:lnTo>
                  <a:lnTo>
                    <a:pt x="179679" y="64414"/>
                  </a:lnTo>
                  <a:lnTo>
                    <a:pt x="194767" y="61861"/>
                  </a:lnTo>
                  <a:lnTo>
                    <a:pt x="210070" y="64389"/>
                  </a:lnTo>
                  <a:lnTo>
                    <a:pt x="221945" y="71589"/>
                  </a:lnTo>
                  <a:lnTo>
                    <a:pt x="229819" y="82918"/>
                  </a:lnTo>
                  <a:lnTo>
                    <a:pt x="233108" y="97815"/>
                  </a:lnTo>
                  <a:lnTo>
                    <a:pt x="233108" y="62522"/>
                  </a:lnTo>
                  <a:lnTo>
                    <a:pt x="232244" y="61861"/>
                  </a:lnTo>
                  <a:lnTo>
                    <a:pt x="219011" y="51777"/>
                  </a:lnTo>
                  <a:lnTo>
                    <a:pt x="194767" y="47269"/>
                  </a:lnTo>
                  <a:lnTo>
                    <a:pt x="171818" y="51511"/>
                  </a:lnTo>
                  <a:lnTo>
                    <a:pt x="153835" y="63423"/>
                  </a:lnTo>
                  <a:lnTo>
                    <a:pt x="142100" y="81737"/>
                  </a:lnTo>
                  <a:lnTo>
                    <a:pt x="137896" y="105219"/>
                  </a:lnTo>
                  <a:lnTo>
                    <a:pt x="142074" y="128714"/>
                  </a:lnTo>
                  <a:lnTo>
                    <a:pt x="153784" y="147027"/>
                  </a:lnTo>
                  <a:lnTo>
                    <a:pt x="171818" y="158927"/>
                  </a:lnTo>
                  <a:lnTo>
                    <a:pt x="194983" y="163169"/>
                  </a:lnTo>
                  <a:lnTo>
                    <a:pt x="208762" y="161899"/>
                  </a:lnTo>
                  <a:lnTo>
                    <a:pt x="221183" y="158165"/>
                  </a:lnTo>
                  <a:lnTo>
                    <a:pt x="232054" y="152146"/>
                  </a:lnTo>
                  <a:lnTo>
                    <a:pt x="236296" y="148361"/>
                  </a:lnTo>
                  <a:lnTo>
                    <a:pt x="241173" y="144005"/>
                  </a:lnTo>
                  <a:lnTo>
                    <a:pt x="231800" y="133985"/>
                  </a:lnTo>
                  <a:lnTo>
                    <a:pt x="224485" y="140182"/>
                  </a:lnTo>
                  <a:lnTo>
                    <a:pt x="216014" y="144691"/>
                  </a:lnTo>
                  <a:lnTo>
                    <a:pt x="206565" y="147434"/>
                  </a:lnTo>
                  <a:lnTo>
                    <a:pt x="196291" y="148361"/>
                  </a:lnTo>
                  <a:lnTo>
                    <a:pt x="180848" y="145796"/>
                  </a:lnTo>
                  <a:lnTo>
                    <a:pt x="168300" y="138480"/>
                  </a:lnTo>
                  <a:lnTo>
                    <a:pt x="159334" y="126949"/>
                  </a:lnTo>
                  <a:lnTo>
                    <a:pt x="154673" y="111760"/>
                  </a:lnTo>
                  <a:lnTo>
                    <a:pt x="248361" y="111760"/>
                  </a:lnTo>
                  <a:close/>
                </a:path>
                <a:path w="368935" h="163195">
                  <a:moveTo>
                    <a:pt x="368846" y="143344"/>
                  </a:moveTo>
                  <a:lnTo>
                    <a:pt x="359041" y="132892"/>
                  </a:lnTo>
                  <a:lnTo>
                    <a:pt x="352209" y="139255"/>
                  </a:lnTo>
                  <a:lnTo>
                    <a:pt x="343903" y="143891"/>
                  </a:lnTo>
                  <a:lnTo>
                    <a:pt x="334289" y="146735"/>
                  </a:lnTo>
                  <a:lnTo>
                    <a:pt x="323532" y="147701"/>
                  </a:lnTo>
                  <a:lnTo>
                    <a:pt x="307149" y="144589"/>
                  </a:lnTo>
                  <a:lnTo>
                    <a:pt x="294246" y="135864"/>
                  </a:lnTo>
                  <a:lnTo>
                    <a:pt x="285813" y="122428"/>
                  </a:lnTo>
                  <a:lnTo>
                    <a:pt x="282778" y="105219"/>
                  </a:lnTo>
                  <a:lnTo>
                    <a:pt x="285813" y="88049"/>
                  </a:lnTo>
                  <a:lnTo>
                    <a:pt x="294246" y="74688"/>
                  </a:lnTo>
                  <a:lnTo>
                    <a:pt x="307149" y="66040"/>
                  </a:lnTo>
                  <a:lnTo>
                    <a:pt x="323532" y="62953"/>
                  </a:lnTo>
                  <a:lnTo>
                    <a:pt x="333527" y="63868"/>
                  </a:lnTo>
                  <a:lnTo>
                    <a:pt x="342595" y="66497"/>
                  </a:lnTo>
                  <a:lnTo>
                    <a:pt x="350672" y="70688"/>
                  </a:lnTo>
                  <a:lnTo>
                    <a:pt x="357733" y="76250"/>
                  </a:lnTo>
                  <a:lnTo>
                    <a:pt x="367106" y="64262"/>
                  </a:lnTo>
                  <a:lnTo>
                    <a:pt x="358381" y="56984"/>
                  </a:lnTo>
                  <a:lnTo>
                    <a:pt x="348005" y="51600"/>
                  </a:lnTo>
                  <a:lnTo>
                    <a:pt x="336130" y="48298"/>
                  </a:lnTo>
                  <a:lnTo>
                    <a:pt x="322872" y="47269"/>
                  </a:lnTo>
                  <a:lnTo>
                    <a:pt x="300024" y="51511"/>
                  </a:lnTo>
                  <a:lnTo>
                    <a:pt x="282028" y="63423"/>
                  </a:lnTo>
                  <a:lnTo>
                    <a:pt x="270243" y="81737"/>
                  </a:lnTo>
                  <a:lnTo>
                    <a:pt x="266014" y="105219"/>
                  </a:lnTo>
                  <a:lnTo>
                    <a:pt x="270217" y="128714"/>
                  </a:lnTo>
                  <a:lnTo>
                    <a:pt x="281940" y="147027"/>
                  </a:lnTo>
                  <a:lnTo>
                    <a:pt x="299923" y="158927"/>
                  </a:lnTo>
                  <a:lnTo>
                    <a:pt x="322872" y="163169"/>
                  </a:lnTo>
                  <a:lnTo>
                    <a:pt x="336981" y="161823"/>
                  </a:lnTo>
                  <a:lnTo>
                    <a:pt x="349453" y="157911"/>
                  </a:lnTo>
                  <a:lnTo>
                    <a:pt x="360133" y="151688"/>
                  </a:lnTo>
                  <a:lnTo>
                    <a:pt x="368846" y="143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>
            <a:extLst>
              <a:ext uri="{FF2B5EF4-FFF2-40B4-BE49-F238E27FC236}">
                <a16:creationId xmlns:a16="http://schemas.microsoft.com/office/drawing/2014/main" id="{FC5AFD4D-03B8-78AF-92DE-F39DC320EF27}"/>
              </a:ext>
            </a:extLst>
          </p:cNvPr>
          <p:cNvGrpSpPr/>
          <p:nvPr/>
        </p:nvGrpSpPr>
        <p:grpSpPr>
          <a:xfrm>
            <a:off x="6465559" y="3214831"/>
            <a:ext cx="480695" cy="160020"/>
            <a:chOff x="4044483" y="5275529"/>
            <a:chExt cx="480695" cy="160020"/>
          </a:xfrm>
        </p:grpSpPr>
        <p:sp>
          <p:nvSpPr>
            <p:cNvPr id="31" name="object 13">
              <a:extLst>
                <a:ext uri="{FF2B5EF4-FFF2-40B4-BE49-F238E27FC236}">
                  <a16:creationId xmlns:a16="http://schemas.microsoft.com/office/drawing/2014/main" id="{8FD9C2EC-39D6-F892-AE19-7E7EB847DB53}"/>
                </a:ext>
              </a:extLst>
            </p:cNvPr>
            <p:cNvSpPr/>
            <p:nvPr/>
          </p:nvSpPr>
          <p:spPr>
            <a:xfrm>
              <a:off x="4044480" y="5275529"/>
              <a:ext cx="337185" cy="160020"/>
            </a:xfrm>
            <a:custGeom>
              <a:avLst/>
              <a:gdLst/>
              <a:ahLst/>
              <a:cxnLst/>
              <a:rect l="l" t="t" r="r" b="b"/>
              <a:pathLst>
                <a:path w="337185" h="160020">
                  <a:moveTo>
                    <a:pt x="116992" y="6985"/>
                  </a:moveTo>
                  <a:lnTo>
                    <a:pt x="0" y="6985"/>
                  </a:lnTo>
                  <a:lnTo>
                    <a:pt x="0" y="23495"/>
                  </a:lnTo>
                  <a:lnTo>
                    <a:pt x="49669" y="23495"/>
                  </a:lnTo>
                  <a:lnTo>
                    <a:pt x="49669" y="159385"/>
                  </a:lnTo>
                  <a:lnTo>
                    <a:pt x="67106" y="159385"/>
                  </a:lnTo>
                  <a:lnTo>
                    <a:pt x="67106" y="23495"/>
                  </a:lnTo>
                  <a:lnTo>
                    <a:pt x="116992" y="23495"/>
                  </a:lnTo>
                  <a:lnTo>
                    <a:pt x="116992" y="6985"/>
                  </a:lnTo>
                  <a:close/>
                </a:path>
                <a:path w="337185" h="160020">
                  <a:moveTo>
                    <a:pt x="297167" y="44665"/>
                  </a:moveTo>
                  <a:lnTo>
                    <a:pt x="279527" y="44665"/>
                  </a:lnTo>
                  <a:lnTo>
                    <a:pt x="245973" y="141833"/>
                  </a:lnTo>
                  <a:lnTo>
                    <a:pt x="212204" y="44665"/>
                  </a:lnTo>
                  <a:lnTo>
                    <a:pt x="194335" y="44665"/>
                  </a:lnTo>
                  <a:lnTo>
                    <a:pt x="160997" y="141833"/>
                  </a:lnTo>
                  <a:lnTo>
                    <a:pt x="127012" y="44665"/>
                  </a:lnTo>
                  <a:lnTo>
                    <a:pt x="109143" y="44665"/>
                  </a:lnTo>
                  <a:lnTo>
                    <a:pt x="152069" y="159486"/>
                  </a:lnTo>
                  <a:lnTo>
                    <a:pt x="169722" y="159486"/>
                  </a:lnTo>
                  <a:lnTo>
                    <a:pt x="203263" y="66230"/>
                  </a:lnTo>
                  <a:lnTo>
                    <a:pt x="237032" y="159486"/>
                  </a:lnTo>
                  <a:lnTo>
                    <a:pt x="254685" y="159486"/>
                  </a:lnTo>
                  <a:lnTo>
                    <a:pt x="297167" y="44665"/>
                  </a:lnTo>
                  <a:close/>
                </a:path>
                <a:path w="337185" h="160020">
                  <a:moveTo>
                    <a:pt x="333997" y="44665"/>
                  </a:moveTo>
                  <a:lnTo>
                    <a:pt x="317220" y="44665"/>
                  </a:lnTo>
                  <a:lnTo>
                    <a:pt x="317220" y="159486"/>
                  </a:lnTo>
                  <a:lnTo>
                    <a:pt x="333997" y="159486"/>
                  </a:lnTo>
                  <a:lnTo>
                    <a:pt x="333997" y="44665"/>
                  </a:lnTo>
                  <a:close/>
                </a:path>
                <a:path w="337185" h="160020">
                  <a:moveTo>
                    <a:pt x="336613" y="5016"/>
                  </a:moveTo>
                  <a:lnTo>
                    <a:pt x="331825" y="0"/>
                  </a:lnTo>
                  <a:lnTo>
                    <a:pt x="319189" y="0"/>
                  </a:lnTo>
                  <a:lnTo>
                    <a:pt x="314388" y="5016"/>
                  </a:lnTo>
                  <a:lnTo>
                    <a:pt x="314388" y="18516"/>
                  </a:lnTo>
                  <a:lnTo>
                    <a:pt x="319189" y="23533"/>
                  </a:lnTo>
                  <a:lnTo>
                    <a:pt x="331825" y="23533"/>
                  </a:lnTo>
                  <a:lnTo>
                    <a:pt x="336613" y="18516"/>
                  </a:lnTo>
                  <a:lnTo>
                    <a:pt x="336613" y="50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14">
              <a:extLst>
                <a:ext uri="{FF2B5EF4-FFF2-40B4-BE49-F238E27FC236}">
                  <a16:creationId xmlns:a16="http://schemas.microsoft.com/office/drawing/2014/main" id="{06ABD279-7C1E-EA1D-6332-EA4A7DAEB08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19877" y="5319547"/>
              <a:ext cx="105016" cy="115468"/>
            </a:xfrm>
            <a:prstGeom prst="rect">
              <a:avLst/>
            </a:prstGeom>
          </p:spPr>
        </p:pic>
      </p:grpSp>
      <p:sp>
        <p:nvSpPr>
          <p:cNvPr id="13" name="object 15">
            <a:extLst>
              <a:ext uri="{FF2B5EF4-FFF2-40B4-BE49-F238E27FC236}">
                <a16:creationId xmlns:a16="http://schemas.microsoft.com/office/drawing/2014/main" id="{7BA07678-37A1-5D88-D547-E29DB364BEB8}"/>
              </a:ext>
            </a:extLst>
          </p:cNvPr>
          <p:cNvSpPr/>
          <p:nvPr/>
        </p:nvSpPr>
        <p:spPr>
          <a:xfrm>
            <a:off x="5457099" y="3161211"/>
            <a:ext cx="258445" cy="248285"/>
          </a:xfrm>
          <a:custGeom>
            <a:avLst/>
            <a:gdLst/>
            <a:ahLst/>
            <a:cxnLst/>
            <a:rect l="l" t="t" r="r" b="b"/>
            <a:pathLst>
              <a:path w="258445" h="248285">
                <a:moveTo>
                  <a:pt x="181868" y="0"/>
                </a:moveTo>
                <a:lnTo>
                  <a:pt x="4309" y="0"/>
                </a:lnTo>
                <a:lnTo>
                  <a:pt x="1845" y="5969"/>
                </a:lnTo>
                <a:lnTo>
                  <a:pt x="0" y="18835"/>
                </a:lnTo>
                <a:lnTo>
                  <a:pt x="4253" y="30411"/>
                </a:lnTo>
                <a:lnTo>
                  <a:pt x="13320" y="38771"/>
                </a:lnTo>
                <a:lnTo>
                  <a:pt x="25912" y="41986"/>
                </a:lnTo>
                <a:lnTo>
                  <a:pt x="90174" y="41986"/>
                </a:lnTo>
                <a:lnTo>
                  <a:pt x="30230" y="248183"/>
                </a:lnTo>
                <a:lnTo>
                  <a:pt x="84929" y="248183"/>
                </a:lnTo>
                <a:lnTo>
                  <a:pt x="108385" y="167830"/>
                </a:lnTo>
                <a:lnTo>
                  <a:pt x="174435" y="167830"/>
                </a:lnTo>
                <a:lnTo>
                  <a:pt x="214127" y="157668"/>
                </a:lnTo>
                <a:lnTo>
                  <a:pt x="243633" y="130886"/>
                </a:lnTo>
                <a:lnTo>
                  <a:pt x="252627" y="113322"/>
                </a:lnTo>
                <a:lnTo>
                  <a:pt x="161014" y="113322"/>
                </a:lnTo>
                <a:lnTo>
                  <a:pt x="124159" y="113284"/>
                </a:lnTo>
                <a:lnTo>
                  <a:pt x="141177" y="54673"/>
                </a:lnTo>
                <a:lnTo>
                  <a:pt x="253024" y="54673"/>
                </a:lnTo>
                <a:lnTo>
                  <a:pt x="250181" y="47955"/>
                </a:lnTo>
                <a:lnTo>
                  <a:pt x="222584" y="15151"/>
                </a:lnTo>
                <a:lnTo>
                  <a:pt x="189284" y="1003"/>
                </a:lnTo>
                <a:lnTo>
                  <a:pt x="181868" y="0"/>
                </a:lnTo>
                <a:close/>
              </a:path>
              <a:path w="258445" h="248285">
                <a:moveTo>
                  <a:pt x="174435" y="167830"/>
                </a:moveTo>
                <a:lnTo>
                  <a:pt x="108385" y="167830"/>
                </a:lnTo>
                <a:lnTo>
                  <a:pt x="174171" y="167843"/>
                </a:lnTo>
                <a:lnTo>
                  <a:pt x="174435" y="167830"/>
                </a:lnTo>
                <a:close/>
              </a:path>
              <a:path w="258445" h="248285">
                <a:moveTo>
                  <a:pt x="253024" y="54673"/>
                </a:moveTo>
                <a:lnTo>
                  <a:pt x="174489" y="54673"/>
                </a:lnTo>
                <a:lnTo>
                  <a:pt x="178261" y="55448"/>
                </a:lnTo>
                <a:lnTo>
                  <a:pt x="185347" y="58508"/>
                </a:lnTo>
                <a:lnTo>
                  <a:pt x="199686" y="79984"/>
                </a:lnTo>
                <a:lnTo>
                  <a:pt x="199686" y="88023"/>
                </a:lnTo>
                <a:lnTo>
                  <a:pt x="174489" y="113322"/>
                </a:lnTo>
                <a:lnTo>
                  <a:pt x="252627" y="113322"/>
                </a:lnTo>
                <a:lnTo>
                  <a:pt x="254307" y="108790"/>
                </a:lnTo>
                <a:lnTo>
                  <a:pt x="256363" y="100774"/>
                </a:lnTo>
                <a:lnTo>
                  <a:pt x="257594" y="92511"/>
                </a:lnTo>
                <a:lnTo>
                  <a:pt x="258004" y="83997"/>
                </a:lnTo>
                <a:lnTo>
                  <a:pt x="257991" y="76187"/>
                </a:lnTo>
                <a:lnTo>
                  <a:pt x="257014" y="68884"/>
                </a:lnTo>
                <a:lnTo>
                  <a:pt x="253024" y="546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6">
            <a:extLst>
              <a:ext uri="{FF2B5EF4-FFF2-40B4-BE49-F238E27FC236}">
                <a16:creationId xmlns:a16="http://schemas.microsoft.com/office/drawing/2014/main" id="{F4F2C2E3-1D6A-447C-CC13-29B5D66CBE4C}"/>
              </a:ext>
            </a:extLst>
          </p:cNvPr>
          <p:cNvGrpSpPr/>
          <p:nvPr/>
        </p:nvGrpSpPr>
        <p:grpSpPr>
          <a:xfrm>
            <a:off x="5812844" y="3211789"/>
            <a:ext cx="640715" cy="163195"/>
            <a:chOff x="3391768" y="5272487"/>
            <a:chExt cx="640715" cy="163195"/>
          </a:xfrm>
        </p:grpSpPr>
        <p:pic>
          <p:nvPicPr>
            <p:cNvPr id="29" name="object 17">
              <a:extLst>
                <a:ext uri="{FF2B5EF4-FFF2-40B4-BE49-F238E27FC236}">
                  <a16:creationId xmlns:a16="http://schemas.microsoft.com/office/drawing/2014/main" id="{143CC2A1-BDBF-3D4F-6D1C-620EDB99326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1768" y="5282508"/>
              <a:ext cx="242267" cy="153151"/>
            </a:xfrm>
            <a:prstGeom prst="rect">
              <a:avLst/>
            </a:prstGeom>
          </p:spPr>
        </p:pic>
        <p:sp>
          <p:nvSpPr>
            <p:cNvPr id="30" name="object 18">
              <a:extLst>
                <a:ext uri="{FF2B5EF4-FFF2-40B4-BE49-F238E27FC236}">
                  <a16:creationId xmlns:a16="http://schemas.microsoft.com/office/drawing/2014/main" id="{A84DE637-3596-950A-F372-4F95D6633E56}"/>
                </a:ext>
              </a:extLst>
            </p:cNvPr>
            <p:cNvSpPr/>
            <p:nvPr/>
          </p:nvSpPr>
          <p:spPr>
            <a:xfrm>
              <a:off x="3663226" y="5272493"/>
              <a:ext cx="368935" cy="163195"/>
            </a:xfrm>
            <a:custGeom>
              <a:avLst/>
              <a:gdLst/>
              <a:ahLst/>
              <a:cxnLst/>
              <a:rect l="l" t="t" r="r" b="b"/>
              <a:pathLst>
                <a:path w="368935" h="163195">
                  <a:moveTo>
                    <a:pt x="58166" y="47053"/>
                  </a:moveTo>
                  <a:lnTo>
                    <a:pt x="44627" y="48869"/>
                  </a:lnTo>
                  <a:lnTo>
                    <a:pt x="33172" y="53911"/>
                  </a:lnTo>
                  <a:lnTo>
                    <a:pt x="23914" y="62064"/>
                  </a:lnTo>
                  <a:lnTo>
                    <a:pt x="16992" y="73190"/>
                  </a:lnTo>
                  <a:lnTo>
                    <a:pt x="16992" y="47701"/>
                  </a:lnTo>
                  <a:lnTo>
                    <a:pt x="0" y="47701"/>
                  </a:lnTo>
                  <a:lnTo>
                    <a:pt x="0" y="162521"/>
                  </a:lnTo>
                  <a:lnTo>
                    <a:pt x="16992" y="162521"/>
                  </a:lnTo>
                  <a:lnTo>
                    <a:pt x="16992" y="101511"/>
                  </a:lnTo>
                  <a:lnTo>
                    <a:pt x="20853" y="86080"/>
                  </a:lnTo>
                  <a:lnTo>
                    <a:pt x="29248" y="74231"/>
                  </a:lnTo>
                  <a:lnTo>
                    <a:pt x="41808" y="66713"/>
                  </a:lnTo>
                  <a:lnTo>
                    <a:pt x="58166" y="64262"/>
                  </a:lnTo>
                  <a:lnTo>
                    <a:pt x="58166" y="47053"/>
                  </a:lnTo>
                  <a:close/>
                </a:path>
                <a:path w="368935" h="163195">
                  <a:moveTo>
                    <a:pt x="145961" y="8051"/>
                  </a:moveTo>
                  <a:lnTo>
                    <a:pt x="140398" y="4622"/>
                  </a:lnTo>
                  <a:lnTo>
                    <a:pt x="134315" y="2146"/>
                  </a:lnTo>
                  <a:lnTo>
                    <a:pt x="127889" y="609"/>
                  </a:lnTo>
                  <a:lnTo>
                    <a:pt x="121348" y="0"/>
                  </a:lnTo>
                  <a:lnTo>
                    <a:pt x="107505" y="2501"/>
                  </a:lnTo>
                  <a:lnTo>
                    <a:pt x="95745" y="9880"/>
                  </a:lnTo>
                  <a:lnTo>
                    <a:pt x="87591" y="21958"/>
                  </a:lnTo>
                  <a:lnTo>
                    <a:pt x="84531" y="38557"/>
                  </a:lnTo>
                  <a:lnTo>
                    <a:pt x="84531" y="51193"/>
                  </a:lnTo>
                  <a:lnTo>
                    <a:pt x="69710" y="51193"/>
                  </a:lnTo>
                  <a:lnTo>
                    <a:pt x="69710" y="65138"/>
                  </a:lnTo>
                  <a:lnTo>
                    <a:pt x="84531" y="65138"/>
                  </a:lnTo>
                  <a:lnTo>
                    <a:pt x="84531" y="162521"/>
                  </a:lnTo>
                  <a:lnTo>
                    <a:pt x="101307" y="162521"/>
                  </a:lnTo>
                  <a:lnTo>
                    <a:pt x="101307" y="65138"/>
                  </a:lnTo>
                  <a:lnTo>
                    <a:pt x="134200" y="65138"/>
                  </a:lnTo>
                  <a:lnTo>
                    <a:pt x="134200" y="51193"/>
                  </a:lnTo>
                  <a:lnTo>
                    <a:pt x="101307" y="51193"/>
                  </a:lnTo>
                  <a:lnTo>
                    <a:pt x="101307" y="36372"/>
                  </a:lnTo>
                  <a:lnTo>
                    <a:pt x="102908" y="27571"/>
                  </a:lnTo>
                  <a:lnTo>
                    <a:pt x="107276" y="21158"/>
                  </a:lnTo>
                  <a:lnTo>
                    <a:pt x="113715" y="17233"/>
                  </a:lnTo>
                  <a:lnTo>
                    <a:pt x="121564" y="15900"/>
                  </a:lnTo>
                  <a:lnTo>
                    <a:pt x="127444" y="15900"/>
                  </a:lnTo>
                  <a:lnTo>
                    <a:pt x="133769" y="18072"/>
                  </a:lnTo>
                  <a:lnTo>
                    <a:pt x="138988" y="21780"/>
                  </a:lnTo>
                  <a:lnTo>
                    <a:pt x="145961" y="8051"/>
                  </a:lnTo>
                  <a:close/>
                </a:path>
                <a:path w="368935" h="163195">
                  <a:moveTo>
                    <a:pt x="248373" y="111760"/>
                  </a:moveTo>
                  <a:lnTo>
                    <a:pt x="247091" y="97815"/>
                  </a:lnTo>
                  <a:lnTo>
                    <a:pt x="245935" y="85204"/>
                  </a:lnTo>
                  <a:lnTo>
                    <a:pt x="236105" y="64808"/>
                  </a:lnTo>
                  <a:lnTo>
                    <a:pt x="233121" y="62534"/>
                  </a:lnTo>
                  <a:lnTo>
                    <a:pt x="233121" y="97815"/>
                  </a:lnTo>
                  <a:lnTo>
                    <a:pt x="154686" y="97815"/>
                  </a:lnTo>
                  <a:lnTo>
                    <a:pt x="158978" y="83007"/>
                  </a:lnTo>
                  <a:lnTo>
                    <a:pt x="167538" y="71666"/>
                  </a:lnTo>
                  <a:lnTo>
                    <a:pt x="179679" y="64414"/>
                  </a:lnTo>
                  <a:lnTo>
                    <a:pt x="194779" y="61861"/>
                  </a:lnTo>
                  <a:lnTo>
                    <a:pt x="210083" y="64389"/>
                  </a:lnTo>
                  <a:lnTo>
                    <a:pt x="221945" y="71589"/>
                  </a:lnTo>
                  <a:lnTo>
                    <a:pt x="229819" y="82918"/>
                  </a:lnTo>
                  <a:lnTo>
                    <a:pt x="233121" y="97815"/>
                  </a:lnTo>
                  <a:lnTo>
                    <a:pt x="233121" y="62534"/>
                  </a:lnTo>
                  <a:lnTo>
                    <a:pt x="232244" y="61861"/>
                  </a:lnTo>
                  <a:lnTo>
                    <a:pt x="219011" y="51777"/>
                  </a:lnTo>
                  <a:lnTo>
                    <a:pt x="194779" y="47269"/>
                  </a:lnTo>
                  <a:lnTo>
                    <a:pt x="171818" y="51511"/>
                  </a:lnTo>
                  <a:lnTo>
                    <a:pt x="153835" y="63423"/>
                  </a:lnTo>
                  <a:lnTo>
                    <a:pt x="142100" y="81737"/>
                  </a:lnTo>
                  <a:lnTo>
                    <a:pt x="137909" y="105219"/>
                  </a:lnTo>
                  <a:lnTo>
                    <a:pt x="142074" y="128714"/>
                  </a:lnTo>
                  <a:lnTo>
                    <a:pt x="153784" y="147027"/>
                  </a:lnTo>
                  <a:lnTo>
                    <a:pt x="171818" y="158927"/>
                  </a:lnTo>
                  <a:lnTo>
                    <a:pt x="194995" y="163169"/>
                  </a:lnTo>
                  <a:lnTo>
                    <a:pt x="208762" y="161899"/>
                  </a:lnTo>
                  <a:lnTo>
                    <a:pt x="221195" y="158165"/>
                  </a:lnTo>
                  <a:lnTo>
                    <a:pt x="232067" y="152146"/>
                  </a:lnTo>
                  <a:lnTo>
                    <a:pt x="236296" y="148361"/>
                  </a:lnTo>
                  <a:lnTo>
                    <a:pt x="241185" y="144005"/>
                  </a:lnTo>
                  <a:lnTo>
                    <a:pt x="231813" y="133985"/>
                  </a:lnTo>
                  <a:lnTo>
                    <a:pt x="224485" y="140182"/>
                  </a:lnTo>
                  <a:lnTo>
                    <a:pt x="216014" y="144691"/>
                  </a:lnTo>
                  <a:lnTo>
                    <a:pt x="206565" y="147434"/>
                  </a:lnTo>
                  <a:lnTo>
                    <a:pt x="196303" y="148361"/>
                  </a:lnTo>
                  <a:lnTo>
                    <a:pt x="180848" y="145796"/>
                  </a:lnTo>
                  <a:lnTo>
                    <a:pt x="168300" y="138480"/>
                  </a:lnTo>
                  <a:lnTo>
                    <a:pt x="159346" y="126949"/>
                  </a:lnTo>
                  <a:lnTo>
                    <a:pt x="154686" y="111760"/>
                  </a:lnTo>
                  <a:lnTo>
                    <a:pt x="248373" y="111760"/>
                  </a:lnTo>
                  <a:close/>
                </a:path>
                <a:path w="368935" h="163195">
                  <a:moveTo>
                    <a:pt x="368858" y="143344"/>
                  </a:moveTo>
                  <a:lnTo>
                    <a:pt x="359054" y="132892"/>
                  </a:lnTo>
                  <a:lnTo>
                    <a:pt x="352209" y="139255"/>
                  </a:lnTo>
                  <a:lnTo>
                    <a:pt x="343903" y="143891"/>
                  </a:lnTo>
                  <a:lnTo>
                    <a:pt x="334289" y="146735"/>
                  </a:lnTo>
                  <a:lnTo>
                    <a:pt x="323545" y="147701"/>
                  </a:lnTo>
                  <a:lnTo>
                    <a:pt x="307149" y="144589"/>
                  </a:lnTo>
                  <a:lnTo>
                    <a:pt x="294259" y="135864"/>
                  </a:lnTo>
                  <a:lnTo>
                    <a:pt x="285813" y="122428"/>
                  </a:lnTo>
                  <a:lnTo>
                    <a:pt x="282790" y="105219"/>
                  </a:lnTo>
                  <a:lnTo>
                    <a:pt x="285813" y="88049"/>
                  </a:lnTo>
                  <a:lnTo>
                    <a:pt x="294259" y="74688"/>
                  </a:lnTo>
                  <a:lnTo>
                    <a:pt x="307149" y="66040"/>
                  </a:lnTo>
                  <a:lnTo>
                    <a:pt x="323545" y="62953"/>
                  </a:lnTo>
                  <a:lnTo>
                    <a:pt x="333540" y="63868"/>
                  </a:lnTo>
                  <a:lnTo>
                    <a:pt x="342595" y="66497"/>
                  </a:lnTo>
                  <a:lnTo>
                    <a:pt x="350685" y="70688"/>
                  </a:lnTo>
                  <a:lnTo>
                    <a:pt x="357746" y="76250"/>
                  </a:lnTo>
                  <a:lnTo>
                    <a:pt x="367106" y="64262"/>
                  </a:lnTo>
                  <a:lnTo>
                    <a:pt x="358381" y="56984"/>
                  </a:lnTo>
                  <a:lnTo>
                    <a:pt x="348018" y="51600"/>
                  </a:lnTo>
                  <a:lnTo>
                    <a:pt x="336130" y="48298"/>
                  </a:lnTo>
                  <a:lnTo>
                    <a:pt x="322884" y="47269"/>
                  </a:lnTo>
                  <a:lnTo>
                    <a:pt x="300024" y="51511"/>
                  </a:lnTo>
                  <a:lnTo>
                    <a:pt x="282028" y="63423"/>
                  </a:lnTo>
                  <a:lnTo>
                    <a:pt x="270243" y="81737"/>
                  </a:lnTo>
                  <a:lnTo>
                    <a:pt x="266026" y="105219"/>
                  </a:lnTo>
                  <a:lnTo>
                    <a:pt x="270217" y="128714"/>
                  </a:lnTo>
                  <a:lnTo>
                    <a:pt x="281952" y="147027"/>
                  </a:lnTo>
                  <a:lnTo>
                    <a:pt x="299935" y="158927"/>
                  </a:lnTo>
                  <a:lnTo>
                    <a:pt x="322884" y="163169"/>
                  </a:lnTo>
                  <a:lnTo>
                    <a:pt x="336981" y="161823"/>
                  </a:lnTo>
                  <a:lnTo>
                    <a:pt x="349453" y="157911"/>
                  </a:lnTo>
                  <a:lnTo>
                    <a:pt x="360133" y="151688"/>
                  </a:lnTo>
                  <a:lnTo>
                    <a:pt x="368858" y="143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9">
            <a:extLst>
              <a:ext uri="{FF2B5EF4-FFF2-40B4-BE49-F238E27FC236}">
                <a16:creationId xmlns:a16="http://schemas.microsoft.com/office/drawing/2014/main" id="{F507131D-13D5-CFAD-5232-DD8D6F4125F7}"/>
              </a:ext>
            </a:extLst>
          </p:cNvPr>
          <p:cNvGrpSpPr/>
          <p:nvPr/>
        </p:nvGrpSpPr>
        <p:grpSpPr>
          <a:xfrm>
            <a:off x="6465792" y="3214831"/>
            <a:ext cx="480695" cy="160020"/>
            <a:chOff x="4044716" y="5275529"/>
            <a:chExt cx="480695" cy="160020"/>
          </a:xfrm>
        </p:grpSpPr>
        <p:sp>
          <p:nvSpPr>
            <p:cNvPr id="27" name="object 20">
              <a:extLst>
                <a:ext uri="{FF2B5EF4-FFF2-40B4-BE49-F238E27FC236}">
                  <a16:creationId xmlns:a16="http://schemas.microsoft.com/office/drawing/2014/main" id="{80265E00-E1C8-FCAD-FDD5-C1C44BF7C86D}"/>
                </a:ext>
              </a:extLst>
            </p:cNvPr>
            <p:cNvSpPr/>
            <p:nvPr/>
          </p:nvSpPr>
          <p:spPr>
            <a:xfrm>
              <a:off x="4044708" y="5275529"/>
              <a:ext cx="337185" cy="160020"/>
            </a:xfrm>
            <a:custGeom>
              <a:avLst/>
              <a:gdLst/>
              <a:ahLst/>
              <a:cxnLst/>
              <a:rect l="l" t="t" r="r" b="b"/>
              <a:pathLst>
                <a:path w="337185" h="160020">
                  <a:moveTo>
                    <a:pt x="116992" y="6985"/>
                  </a:moveTo>
                  <a:lnTo>
                    <a:pt x="0" y="6985"/>
                  </a:lnTo>
                  <a:lnTo>
                    <a:pt x="0" y="23495"/>
                  </a:lnTo>
                  <a:lnTo>
                    <a:pt x="49669" y="23495"/>
                  </a:lnTo>
                  <a:lnTo>
                    <a:pt x="49669" y="159385"/>
                  </a:lnTo>
                  <a:lnTo>
                    <a:pt x="67106" y="159385"/>
                  </a:lnTo>
                  <a:lnTo>
                    <a:pt x="67106" y="23495"/>
                  </a:lnTo>
                  <a:lnTo>
                    <a:pt x="116992" y="23495"/>
                  </a:lnTo>
                  <a:lnTo>
                    <a:pt x="116992" y="6985"/>
                  </a:lnTo>
                  <a:close/>
                </a:path>
                <a:path w="337185" h="160020">
                  <a:moveTo>
                    <a:pt x="297180" y="44665"/>
                  </a:moveTo>
                  <a:lnTo>
                    <a:pt x="279539" y="44665"/>
                  </a:lnTo>
                  <a:lnTo>
                    <a:pt x="245986" y="141833"/>
                  </a:lnTo>
                  <a:lnTo>
                    <a:pt x="212217" y="44665"/>
                  </a:lnTo>
                  <a:lnTo>
                    <a:pt x="194348" y="44665"/>
                  </a:lnTo>
                  <a:lnTo>
                    <a:pt x="161010" y="141833"/>
                  </a:lnTo>
                  <a:lnTo>
                    <a:pt x="127025" y="44665"/>
                  </a:lnTo>
                  <a:lnTo>
                    <a:pt x="109156" y="44665"/>
                  </a:lnTo>
                  <a:lnTo>
                    <a:pt x="152082" y="159486"/>
                  </a:lnTo>
                  <a:lnTo>
                    <a:pt x="169735" y="159486"/>
                  </a:lnTo>
                  <a:lnTo>
                    <a:pt x="203276" y="66230"/>
                  </a:lnTo>
                  <a:lnTo>
                    <a:pt x="237045" y="159486"/>
                  </a:lnTo>
                  <a:lnTo>
                    <a:pt x="254698" y="159486"/>
                  </a:lnTo>
                  <a:lnTo>
                    <a:pt x="297180" y="44665"/>
                  </a:lnTo>
                  <a:close/>
                </a:path>
                <a:path w="337185" h="160020">
                  <a:moveTo>
                    <a:pt x="334010" y="44665"/>
                  </a:moveTo>
                  <a:lnTo>
                    <a:pt x="317233" y="44665"/>
                  </a:lnTo>
                  <a:lnTo>
                    <a:pt x="317233" y="159486"/>
                  </a:lnTo>
                  <a:lnTo>
                    <a:pt x="334010" y="159486"/>
                  </a:lnTo>
                  <a:lnTo>
                    <a:pt x="334010" y="44665"/>
                  </a:lnTo>
                  <a:close/>
                </a:path>
                <a:path w="337185" h="160020">
                  <a:moveTo>
                    <a:pt x="336613" y="5016"/>
                  </a:moveTo>
                  <a:lnTo>
                    <a:pt x="331825" y="0"/>
                  </a:lnTo>
                  <a:lnTo>
                    <a:pt x="319189" y="0"/>
                  </a:lnTo>
                  <a:lnTo>
                    <a:pt x="314401" y="5016"/>
                  </a:lnTo>
                  <a:lnTo>
                    <a:pt x="314401" y="18516"/>
                  </a:lnTo>
                  <a:lnTo>
                    <a:pt x="319189" y="23533"/>
                  </a:lnTo>
                  <a:lnTo>
                    <a:pt x="331825" y="23533"/>
                  </a:lnTo>
                  <a:lnTo>
                    <a:pt x="336613" y="18516"/>
                  </a:lnTo>
                  <a:lnTo>
                    <a:pt x="336613" y="50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1">
              <a:extLst>
                <a:ext uri="{FF2B5EF4-FFF2-40B4-BE49-F238E27FC236}">
                  <a16:creationId xmlns:a16="http://schemas.microsoft.com/office/drawing/2014/main" id="{D0FE6D51-12CD-9EDF-6542-6E48F26F2D2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20109" y="5319547"/>
              <a:ext cx="105016" cy="115468"/>
            </a:xfrm>
            <a:prstGeom prst="rect">
              <a:avLst/>
            </a:prstGeom>
          </p:spPr>
        </p:pic>
      </p:grpSp>
      <p:sp>
        <p:nvSpPr>
          <p:cNvPr id="16" name="object 22">
            <a:extLst>
              <a:ext uri="{FF2B5EF4-FFF2-40B4-BE49-F238E27FC236}">
                <a16:creationId xmlns:a16="http://schemas.microsoft.com/office/drawing/2014/main" id="{3231D3D7-FB19-4353-0946-F69527EFA042}"/>
              </a:ext>
            </a:extLst>
          </p:cNvPr>
          <p:cNvSpPr/>
          <p:nvPr/>
        </p:nvSpPr>
        <p:spPr>
          <a:xfrm>
            <a:off x="5457331" y="3161211"/>
            <a:ext cx="258445" cy="248285"/>
          </a:xfrm>
          <a:custGeom>
            <a:avLst/>
            <a:gdLst/>
            <a:ahLst/>
            <a:cxnLst/>
            <a:rect l="l" t="t" r="r" b="b"/>
            <a:pathLst>
              <a:path w="258445" h="248285">
                <a:moveTo>
                  <a:pt x="181868" y="0"/>
                </a:moveTo>
                <a:lnTo>
                  <a:pt x="4309" y="0"/>
                </a:lnTo>
                <a:lnTo>
                  <a:pt x="1845" y="5969"/>
                </a:lnTo>
                <a:lnTo>
                  <a:pt x="0" y="18835"/>
                </a:lnTo>
                <a:lnTo>
                  <a:pt x="4253" y="30411"/>
                </a:lnTo>
                <a:lnTo>
                  <a:pt x="13320" y="38771"/>
                </a:lnTo>
                <a:lnTo>
                  <a:pt x="25912" y="41986"/>
                </a:lnTo>
                <a:lnTo>
                  <a:pt x="90174" y="41986"/>
                </a:lnTo>
                <a:lnTo>
                  <a:pt x="30230" y="248183"/>
                </a:lnTo>
                <a:lnTo>
                  <a:pt x="84929" y="248183"/>
                </a:lnTo>
                <a:lnTo>
                  <a:pt x="108385" y="167830"/>
                </a:lnTo>
                <a:lnTo>
                  <a:pt x="174435" y="167830"/>
                </a:lnTo>
                <a:lnTo>
                  <a:pt x="214127" y="157668"/>
                </a:lnTo>
                <a:lnTo>
                  <a:pt x="243633" y="130886"/>
                </a:lnTo>
                <a:lnTo>
                  <a:pt x="252627" y="113322"/>
                </a:lnTo>
                <a:lnTo>
                  <a:pt x="161014" y="113322"/>
                </a:lnTo>
                <a:lnTo>
                  <a:pt x="124159" y="113284"/>
                </a:lnTo>
                <a:lnTo>
                  <a:pt x="141177" y="54673"/>
                </a:lnTo>
                <a:lnTo>
                  <a:pt x="253024" y="54673"/>
                </a:lnTo>
                <a:lnTo>
                  <a:pt x="250181" y="47955"/>
                </a:lnTo>
                <a:lnTo>
                  <a:pt x="222571" y="15151"/>
                </a:lnTo>
                <a:lnTo>
                  <a:pt x="189284" y="1003"/>
                </a:lnTo>
                <a:lnTo>
                  <a:pt x="181868" y="0"/>
                </a:lnTo>
                <a:close/>
              </a:path>
              <a:path w="258445" h="248285">
                <a:moveTo>
                  <a:pt x="174435" y="167830"/>
                </a:moveTo>
                <a:lnTo>
                  <a:pt x="108385" y="167830"/>
                </a:lnTo>
                <a:lnTo>
                  <a:pt x="174171" y="167843"/>
                </a:lnTo>
                <a:lnTo>
                  <a:pt x="174435" y="167830"/>
                </a:lnTo>
                <a:close/>
              </a:path>
              <a:path w="258445" h="248285">
                <a:moveTo>
                  <a:pt x="253024" y="54673"/>
                </a:moveTo>
                <a:lnTo>
                  <a:pt x="174489" y="54673"/>
                </a:lnTo>
                <a:lnTo>
                  <a:pt x="178261" y="55448"/>
                </a:lnTo>
                <a:lnTo>
                  <a:pt x="185347" y="58508"/>
                </a:lnTo>
                <a:lnTo>
                  <a:pt x="199686" y="79984"/>
                </a:lnTo>
                <a:lnTo>
                  <a:pt x="199686" y="88023"/>
                </a:lnTo>
                <a:lnTo>
                  <a:pt x="174489" y="113322"/>
                </a:lnTo>
                <a:lnTo>
                  <a:pt x="252627" y="113322"/>
                </a:lnTo>
                <a:lnTo>
                  <a:pt x="254307" y="108790"/>
                </a:lnTo>
                <a:lnTo>
                  <a:pt x="256363" y="100774"/>
                </a:lnTo>
                <a:lnTo>
                  <a:pt x="257594" y="92511"/>
                </a:lnTo>
                <a:lnTo>
                  <a:pt x="258004" y="83997"/>
                </a:lnTo>
                <a:lnTo>
                  <a:pt x="257991" y="76187"/>
                </a:lnTo>
                <a:lnTo>
                  <a:pt x="257014" y="68884"/>
                </a:lnTo>
                <a:lnTo>
                  <a:pt x="253024" y="546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2218515C-398A-055F-C1DF-5962EA4C879E}"/>
              </a:ext>
            </a:extLst>
          </p:cNvPr>
          <p:cNvSpPr/>
          <p:nvPr/>
        </p:nvSpPr>
        <p:spPr>
          <a:xfrm>
            <a:off x="8334194" y="5296234"/>
            <a:ext cx="448945" cy="175895"/>
          </a:xfrm>
          <a:custGeom>
            <a:avLst/>
            <a:gdLst/>
            <a:ahLst/>
            <a:cxnLst/>
            <a:rect l="l" t="t" r="r" b="b"/>
            <a:pathLst>
              <a:path w="448944" h="175895">
                <a:moveTo>
                  <a:pt x="333463" y="131483"/>
                </a:moveTo>
                <a:lnTo>
                  <a:pt x="350281" y="171667"/>
                </a:lnTo>
                <a:lnTo>
                  <a:pt x="381596" y="175628"/>
                </a:lnTo>
                <a:lnTo>
                  <a:pt x="409885" y="171867"/>
                </a:lnTo>
                <a:lnTo>
                  <a:pt x="430911" y="161393"/>
                </a:lnTo>
                <a:lnTo>
                  <a:pt x="444011" y="145415"/>
                </a:lnTo>
                <a:lnTo>
                  <a:pt x="381368" y="145351"/>
                </a:lnTo>
                <a:lnTo>
                  <a:pt x="369595" y="144307"/>
                </a:lnTo>
                <a:lnTo>
                  <a:pt x="357068" y="141412"/>
                </a:lnTo>
                <a:lnTo>
                  <a:pt x="344715" y="137020"/>
                </a:lnTo>
                <a:lnTo>
                  <a:pt x="333463" y="131483"/>
                </a:lnTo>
                <a:close/>
              </a:path>
              <a:path w="448944" h="175895">
                <a:moveTo>
                  <a:pt x="389343" y="0"/>
                </a:moveTo>
                <a:lnTo>
                  <a:pt x="359880" y="3606"/>
                </a:lnTo>
                <a:lnTo>
                  <a:pt x="339242" y="13706"/>
                </a:lnTo>
                <a:lnTo>
                  <a:pt x="327100" y="29221"/>
                </a:lnTo>
                <a:lnTo>
                  <a:pt x="323126" y="49072"/>
                </a:lnTo>
                <a:lnTo>
                  <a:pt x="326380" y="65935"/>
                </a:lnTo>
                <a:lnTo>
                  <a:pt x="362343" y="96977"/>
                </a:lnTo>
                <a:lnTo>
                  <a:pt x="392163" y="106832"/>
                </a:lnTo>
                <a:lnTo>
                  <a:pt x="400879" y="110180"/>
                </a:lnTo>
                <a:lnTo>
                  <a:pt x="406781" y="114584"/>
                </a:lnTo>
                <a:lnTo>
                  <a:pt x="410129" y="120042"/>
                </a:lnTo>
                <a:lnTo>
                  <a:pt x="411187" y="126555"/>
                </a:lnTo>
                <a:lnTo>
                  <a:pt x="409566" y="134442"/>
                </a:lnTo>
                <a:lnTo>
                  <a:pt x="404379" y="140354"/>
                </a:lnTo>
                <a:lnTo>
                  <a:pt x="395141" y="144064"/>
                </a:lnTo>
                <a:lnTo>
                  <a:pt x="381368" y="145351"/>
                </a:lnTo>
                <a:lnTo>
                  <a:pt x="444026" y="145351"/>
                </a:lnTo>
                <a:lnTo>
                  <a:pt x="448525" y="125145"/>
                </a:lnTo>
                <a:lnTo>
                  <a:pt x="445955" y="107480"/>
                </a:lnTo>
                <a:lnTo>
                  <a:pt x="439067" y="95094"/>
                </a:lnTo>
                <a:lnTo>
                  <a:pt x="404958" y="76160"/>
                </a:lnTo>
                <a:lnTo>
                  <a:pt x="392633" y="72313"/>
                </a:lnTo>
                <a:lnTo>
                  <a:pt x="378617" y="67861"/>
                </a:lnTo>
                <a:lnTo>
                  <a:pt x="368388" y="62749"/>
                </a:lnTo>
                <a:lnTo>
                  <a:pt x="362122" y="56138"/>
                </a:lnTo>
                <a:lnTo>
                  <a:pt x="359994" y="47193"/>
                </a:lnTo>
                <a:lnTo>
                  <a:pt x="361422" y="39970"/>
                </a:lnTo>
                <a:lnTo>
                  <a:pt x="366309" y="34159"/>
                </a:lnTo>
                <a:lnTo>
                  <a:pt x="375553" y="30287"/>
                </a:lnTo>
                <a:lnTo>
                  <a:pt x="390055" y="28879"/>
                </a:lnTo>
                <a:lnTo>
                  <a:pt x="439899" y="28879"/>
                </a:lnTo>
                <a:lnTo>
                  <a:pt x="446633" y="13855"/>
                </a:lnTo>
                <a:lnTo>
                  <a:pt x="433358" y="7725"/>
                </a:lnTo>
                <a:lnTo>
                  <a:pt x="418431" y="3403"/>
                </a:lnTo>
                <a:lnTo>
                  <a:pt x="403283" y="843"/>
                </a:lnTo>
                <a:lnTo>
                  <a:pt x="389343" y="0"/>
                </a:lnTo>
                <a:close/>
              </a:path>
              <a:path w="448944" h="175895">
                <a:moveTo>
                  <a:pt x="439899" y="28879"/>
                </a:moveTo>
                <a:lnTo>
                  <a:pt x="390055" y="28879"/>
                </a:lnTo>
                <a:lnTo>
                  <a:pt x="402432" y="29863"/>
                </a:lnTo>
                <a:lnTo>
                  <a:pt x="414261" y="32519"/>
                </a:lnTo>
                <a:lnTo>
                  <a:pt x="425080" y="36407"/>
                </a:lnTo>
                <a:lnTo>
                  <a:pt x="434428" y="41084"/>
                </a:lnTo>
                <a:lnTo>
                  <a:pt x="439899" y="28879"/>
                </a:lnTo>
                <a:close/>
              </a:path>
              <a:path w="448944" h="175895">
                <a:moveTo>
                  <a:pt x="219608" y="2590"/>
                </a:moveTo>
                <a:lnTo>
                  <a:pt x="153327" y="2590"/>
                </a:lnTo>
                <a:lnTo>
                  <a:pt x="153327" y="172808"/>
                </a:lnTo>
                <a:lnTo>
                  <a:pt x="189153" y="172808"/>
                </a:lnTo>
                <a:lnTo>
                  <a:pt x="189153" y="32169"/>
                </a:lnTo>
                <a:lnTo>
                  <a:pt x="230061" y="32169"/>
                </a:lnTo>
                <a:lnTo>
                  <a:pt x="219608" y="2590"/>
                </a:lnTo>
                <a:close/>
              </a:path>
              <a:path w="448944" h="175895">
                <a:moveTo>
                  <a:pt x="230061" y="32169"/>
                </a:moveTo>
                <a:lnTo>
                  <a:pt x="193751" y="32169"/>
                </a:lnTo>
                <a:lnTo>
                  <a:pt x="242074" y="172808"/>
                </a:lnTo>
                <a:lnTo>
                  <a:pt x="308254" y="172808"/>
                </a:lnTo>
                <a:lnTo>
                  <a:pt x="308254" y="141058"/>
                </a:lnTo>
                <a:lnTo>
                  <a:pt x="268541" y="141058"/>
                </a:lnTo>
                <a:lnTo>
                  <a:pt x="230061" y="32169"/>
                </a:lnTo>
                <a:close/>
              </a:path>
              <a:path w="448944" h="175895">
                <a:moveTo>
                  <a:pt x="308254" y="2590"/>
                </a:moveTo>
                <a:lnTo>
                  <a:pt x="272783" y="2590"/>
                </a:lnTo>
                <a:lnTo>
                  <a:pt x="272783" y="141058"/>
                </a:lnTo>
                <a:lnTo>
                  <a:pt x="308254" y="141058"/>
                </a:lnTo>
                <a:lnTo>
                  <a:pt x="308254" y="2590"/>
                </a:lnTo>
                <a:close/>
              </a:path>
              <a:path w="448944" h="175895">
                <a:moveTo>
                  <a:pt x="80759" y="0"/>
                </a:moveTo>
                <a:lnTo>
                  <a:pt x="46945" y="5597"/>
                </a:lnTo>
                <a:lnTo>
                  <a:pt x="21539" y="22244"/>
                </a:lnTo>
                <a:lnTo>
                  <a:pt x="5553" y="49720"/>
                </a:lnTo>
                <a:lnTo>
                  <a:pt x="0" y="87807"/>
                </a:lnTo>
                <a:lnTo>
                  <a:pt x="4554" y="124809"/>
                </a:lnTo>
                <a:lnTo>
                  <a:pt x="18837" y="152411"/>
                </a:lnTo>
                <a:lnTo>
                  <a:pt x="43773" y="169666"/>
                </a:lnTo>
                <a:lnTo>
                  <a:pt x="80289" y="175628"/>
                </a:lnTo>
                <a:lnTo>
                  <a:pt x="96233" y="174718"/>
                </a:lnTo>
                <a:lnTo>
                  <a:pt x="111820" y="172048"/>
                </a:lnTo>
                <a:lnTo>
                  <a:pt x="126259" y="167704"/>
                </a:lnTo>
                <a:lnTo>
                  <a:pt x="138760" y="161772"/>
                </a:lnTo>
                <a:lnTo>
                  <a:pt x="133316" y="143459"/>
                </a:lnTo>
                <a:lnTo>
                  <a:pt x="82880" y="143459"/>
                </a:lnTo>
                <a:lnTo>
                  <a:pt x="60774" y="139380"/>
                </a:lnTo>
                <a:lnTo>
                  <a:pt x="46950" y="127904"/>
                </a:lnTo>
                <a:lnTo>
                  <a:pt x="39819" y="110176"/>
                </a:lnTo>
                <a:lnTo>
                  <a:pt x="37795" y="87337"/>
                </a:lnTo>
                <a:lnTo>
                  <a:pt x="40931" y="62045"/>
                </a:lnTo>
                <a:lnTo>
                  <a:pt x="49858" y="44167"/>
                </a:lnTo>
                <a:lnTo>
                  <a:pt x="63850" y="33552"/>
                </a:lnTo>
                <a:lnTo>
                  <a:pt x="82181" y="30048"/>
                </a:lnTo>
                <a:lnTo>
                  <a:pt x="134867" y="30048"/>
                </a:lnTo>
                <a:lnTo>
                  <a:pt x="141338" y="22542"/>
                </a:lnTo>
                <a:lnTo>
                  <a:pt x="128708" y="12087"/>
                </a:lnTo>
                <a:lnTo>
                  <a:pt x="113696" y="5108"/>
                </a:lnTo>
                <a:lnTo>
                  <a:pt x="97361" y="1211"/>
                </a:lnTo>
                <a:lnTo>
                  <a:pt x="80759" y="0"/>
                </a:lnTo>
                <a:close/>
              </a:path>
              <a:path w="448944" h="175895">
                <a:moveTo>
                  <a:pt x="130314" y="133362"/>
                </a:moveTo>
                <a:lnTo>
                  <a:pt x="120159" y="137517"/>
                </a:lnTo>
                <a:lnTo>
                  <a:pt x="108445" y="140701"/>
                </a:lnTo>
                <a:lnTo>
                  <a:pt x="95806" y="142740"/>
                </a:lnTo>
                <a:lnTo>
                  <a:pt x="82880" y="143459"/>
                </a:lnTo>
                <a:lnTo>
                  <a:pt x="133316" y="143459"/>
                </a:lnTo>
                <a:lnTo>
                  <a:pt x="130314" y="133362"/>
                </a:lnTo>
                <a:close/>
              </a:path>
              <a:path w="448944" h="175895">
                <a:moveTo>
                  <a:pt x="134867" y="30048"/>
                </a:moveTo>
                <a:lnTo>
                  <a:pt x="82181" y="30048"/>
                </a:lnTo>
                <a:lnTo>
                  <a:pt x="93645" y="31296"/>
                </a:lnTo>
                <a:lnTo>
                  <a:pt x="103987" y="34747"/>
                </a:lnTo>
                <a:lnTo>
                  <a:pt x="113053" y="39960"/>
                </a:lnTo>
                <a:lnTo>
                  <a:pt x="120688" y="46494"/>
                </a:lnTo>
                <a:lnTo>
                  <a:pt x="134867" y="300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24">
            <a:extLst>
              <a:ext uri="{FF2B5EF4-FFF2-40B4-BE49-F238E27FC236}">
                <a16:creationId xmlns:a16="http://schemas.microsoft.com/office/drawing/2014/main" id="{3EAF338C-7238-5348-36FF-F53AC71B8A4A}"/>
              </a:ext>
            </a:extLst>
          </p:cNvPr>
          <p:cNvGrpSpPr/>
          <p:nvPr/>
        </p:nvGrpSpPr>
        <p:grpSpPr>
          <a:xfrm>
            <a:off x="7679123" y="5253214"/>
            <a:ext cx="261620" cy="261620"/>
            <a:chOff x="1599336" y="7811854"/>
            <a:chExt cx="261620" cy="261620"/>
          </a:xfrm>
        </p:grpSpPr>
        <p:sp>
          <p:nvSpPr>
            <p:cNvPr id="24" name="object 25">
              <a:extLst>
                <a:ext uri="{FF2B5EF4-FFF2-40B4-BE49-F238E27FC236}">
                  <a16:creationId xmlns:a16="http://schemas.microsoft.com/office/drawing/2014/main" id="{3E585E86-265E-F751-FDEE-F5CBE1BF45CF}"/>
                </a:ext>
              </a:extLst>
            </p:cNvPr>
            <p:cNvSpPr/>
            <p:nvPr/>
          </p:nvSpPr>
          <p:spPr>
            <a:xfrm>
              <a:off x="1599336" y="7811854"/>
              <a:ext cx="261620" cy="261620"/>
            </a:xfrm>
            <a:custGeom>
              <a:avLst/>
              <a:gdLst/>
              <a:ahLst/>
              <a:cxnLst/>
              <a:rect l="l" t="t" r="r" b="b"/>
              <a:pathLst>
                <a:path w="261619" h="261620">
                  <a:moveTo>
                    <a:pt x="130708" y="0"/>
                  </a:moveTo>
                  <a:lnTo>
                    <a:pt x="79836" y="10273"/>
                  </a:lnTo>
                  <a:lnTo>
                    <a:pt x="38288" y="38288"/>
                  </a:lnTo>
                  <a:lnTo>
                    <a:pt x="10273" y="79836"/>
                  </a:lnTo>
                  <a:lnTo>
                    <a:pt x="0" y="130708"/>
                  </a:lnTo>
                  <a:lnTo>
                    <a:pt x="10273" y="181602"/>
                  </a:lnTo>
                  <a:lnTo>
                    <a:pt x="38288" y="223161"/>
                  </a:lnTo>
                  <a:lnTo>
                    <a:pt x="79836" y="251180"/>
                  </a:lnTo>
                  <a:lnTo>
                    <a:pt x="130708" y="261454"/>
                  </a:lnTo>
                  <a:lnTo>
                    <a:pt x="181604" y="251180"/>
                  </a:lnTo>
                  <a:lnTo>
                    <a:pt x="223167" y="223161"/>
                  </a:lnTo>
                  <a:lnTo>
                    <a:pt x="251191" y="181602"/>
                  </a:lnTo>
                  <a:lnTo>
                    <a:pt x="261467" y="130708"/>
                  </a:lnTo>
                  <a:lnTo>
                    <a:pt x="251191" y="79836"/>
                  </a:lnTo>
                  <a:lnTo>
                    <a:pt x="223167" y="38288"/>
                  </a:lnTo>
                  <a:lnTo>
                    <a:pt x="181604" y="10273"/>
                  </a:lnTo>
                  <a:lnTo>
                    <a:pt x="130708" y="0"/>
                  </a:lnTo>
                  <a:close/>
                </a:path>
              </a:pathLst>
            </a:custGeom>
            <a:solidFill>
              <a:srgbClr val="BE0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>
              <a:extLst>
                <a:ext uri="{FF2B5EF4-FFF2-40B4-BE49-F238E27FC236}">
                  <a16:creationId xmlns:a16="http://schemas.microsoft.com/office/drawing/2014/main" id="{15E7D3C7-44A8-2EE3-67DD-A6205927A54C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20640" y="7833095"/>
              <a:ext cx="218871" cy="218884"/>
            </a:xfrm>
            <a:prstGeom prst="rect">
              <a:avLst/>
            </a:prstGeom>
          </p:spPr>
        </p:pic>
      </p:grpSp>
      <p:sp>
        <p:nvSpPr>
          <p:cNvPr id="19" name="object 27">
            <a:extLst>
              <a:ext uri="{FF2B5EF4-FFF2-40B4-BE49-F238E27FC236}">
                <a16:creationId xmlns:a16="http://schemas.microsoft.com/office/drawing/2014/main" id="{44F50D59-A8D1-AD05-E1A6-592330B0E84F}"/>
              </a:ext>
            </a:extLst>
          </p:cNvPr>
          <p:cNvSpPr/>
          <p:nvPr/>
        </p:nvSpPr>
        <p:spPr>
          <a:xfrm>
            <a:off x="7999826" y="5296311"/>
            <a:ext cx="275590" cy="175260"/>
          </a:xfrm>
          <a:custGeom>
            <a:avLst/>
            <a:gdLst/>
            <a:ahLst/>
            <a:cxnLst/>
            <a:rect l="l" t="t" r="r" b="b"/>
            <a:pathLst>
              <a:path w="275589" h="175259">
                <a:moveTo>
                  <a:pt x="209511" y="0"/>
                </a:moveTo>
                <a:lnTo>
                  <a:pt x="173159" y="5592"/>
                </a:lnTo>
                <a:lnTo>
                  <a:pt x="146875" y="22191"/>
                </a:lnTo>
                <a:lnTo>
                  <a:pt x="130916" y="49532"/>
                </a:lnTo>
                <a:lnTo>
                  <a:pt x="125539" y="87350"/>
                </a:lnTo>
                <a:lnTo>
                  <a:pt x="130519" y="125137"/>
                </a:lnTo>
                <a:lnTo>
                  <a:pt x="145792" y="152684"/>
                </a:lnTo>
                <a:lnTo>
                  <a:pt x="171863" y="169541"/>
                </a:lnTo>
                <a:lnTo>
                  <a:pt x="209232" y="175260"/>
                </a:lnTo>
                <a:lnTo>
                  <a:pt x="228752" y="174052"/>
                </a:lnTo>
                <a:lnTo>
                  <a:pt x="247007" y="170659"/>
                </a:lnTo>
                <a:lnTo>
                  <a:pt x="262944" y="165423"/>
                </a:lnTo>
                <a:lnTo>
                  <a:pt x="275513" y="158686"/>
                </a:lnTo>
                <a:lnTo>
                  <a:pt x="275513" y="142113"/>
                </a:lnTo>
                <a:lnTo>
                  <a:pt x="210908" y="142113"/>
                </a:lnTo>
                <a:lnTo>
                  <a:pt x="188610" y="138734"/>
                </a:lnTo>
                <a:lnTo>
                  <a:pt x="174050" y="128563"/>
                </a:lnTo>
                <a:lnTo>
                  <a:pt x="166124" y="111546"/>
                </a:lnTo>
                <a:lnTo>
                  <a:pt x="163728" y="87630"/>
                </a:lnTo>
                <a:lnTo>
                  <a:pt x="166037" y="64298"/>
                </a:lnTo>
                <a:lnTo>
                  <a:pt x="173770" y="46909"/>
                </a:lnTo>
                <a:lnTo>
                  <a:pt x="188138" y="36046"/>
                </a:lnTo>
                <a:lnTo>
                  <a:pt x="210350" y="32296"/>
                </a:lnTo>
                <a:lnTo>
                  <a:pt x="270065" y="32296"/>
                </a:lnTo>
                <a:lnTo>
                  <a:pt x="274954" y="27800"/>
                </a:lnTo>
                <a:lnTo>
                  <a:pt x="261884" y="14455"/>
                </a:lnTo>
                <a:lnTo>
                  <a:pt x="245810" y="5899"/>
                </a:lnTo>
                <a:lnTo>
                  <a:pt x="227947" y="1343"/>
                </a:lnTo>
                <a:lnTo>
                  <a:pt x="209511" y="0"/>
                </a:lnTo>
                <a:close/>
              </a:path>
              <a:path w="275589" h="175259">
                <a:moveTo>
                  <a:pt x="275513" y="76111"/>
                </a:moveTo>
                <a:lnTo>
                  <a:pt x="207263" y="76111"/>
                </a:lnTo>
                <a:lnTo>
                  <a:pt x="207263" y="107861"/>
                </a:lnTo>
                <a:lnTo>
                  <a:pt x="239293" y="107861"/>
                </a:lnTo>
                <a:lnTo>
                  <a:pt x="239293" y="137629"/>
                </a:lnTo>
                <a:lnTo>
                  <a:pt x="233908" y="139278"/>
                </a:lnTo>
                <a:lnTo>
                  <a:pt x="226996" y="140714"/>
                </a:lnTo>
                <a:lnTo>
                  <a:pt x="219137" y="141728"/>
                </a:lnTo>
                <a:lnTo>
                  <a:pt x="210908" y="142113"/>
                </a:lnTo>
                <a:lnTo>
                  <a:pt x="275513" y="142113"/>
                </a:lnTo>
                <a:lnTo>
                  <a:pt x="275513" y="76111"/>
                </a:lnTo>
                <a:close/>
              </a:path>
              <a:path w="275589" h="175259">
                <a:moveTo>
                  <a:pt x="270065" y="32296"/>
                </a:moveTo>
                <a:lnTo>
                  <a:pt x="210350" y="32296"/>
                </a:lnTo>
                <a:lnTo>
                  <a:pt x="223621" y="33446"/>
                </a:lnTo>
                <a:lnTo>
                  <a:pt x="234334" y="36863"/>
                </a:lnTo>
                <a:lnTo>
                  <a:pt x="243093" y="42492"/>
                </a:lnTo>
                <a:lnTo>
                  <a:pt x="250507" y="50279"/>
                </a:lnTo>
                <a:lnTo>
                  <a:pt x="270065" y="32296"/>
                </a:lnTo>
                <a:close/>
              </a:path>
              <a:path w="275589" h="175259">
                <a:moveTo>
                  <a:pt x="39319" y="2514"/>
                </a:moveTo>
                <a:lnTo>
                  <a:pt x="0" y="2514"/>
                </a:lnTo>
                <a:lnTo>
                  <a:pt x="0" y="172732"/>
                </a:lnTo>
                <a:lnTo>
                  <a:pt x="120764" y="172732"/>
                </a:lnTo>
                <a:lnTo>
                  <a:pt x="120764" y="139598"/>
                </a:lnTo>
                <a:lnTo>
                  <a:pt x="39319" y="139598"/>
                </a:lnTo>
                <a:lnTo>
                  <a:pt x="39319" y="25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8">
            <a:extLst>
              <a:ext uri="{FF2B5EF4-FFF2-40B4-BE49-F238E27FC236}">
                <a16:creationId xmlns:a16="http://schemas.microsoft.com/office/drawing/2014/main" id="{A4CABB72-088F-80D7-A3A1-F1D4BC79357E}"/>
              </a:ext>
            </a:extLst>
          </p:cNvPr>
          <p:cNvSpPr txBox="1"/>
          <p:nvPr/>
        </p:nvSpPr>
        <p:spPr>
          <a:xfrm>
            <a:off x="1425652" y="5516539"/>
            <a:ext cx="493395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LG스마트체 Regular"/>
                <a:cs typeface="LG스마트체 Regular"/>
              </a:rPr>
              <a:t>Website  Address  Tel </a:t>
            </a:r>
            <a:r>
              <a:rPr sz="1000" spc="5" dirty="0">
                <a:solidFill>
                  <a:srgbClr val="FFFFFF"/>
                </a:solidFill>
                <a:latin typeface="LG스마트체 Regular"/>
                <a:cs typeface="LG스마트체 Regular"/>
              </a:rPr>
              <a:t> </a:t>
            </a:r>
            <a:endParaRPr lang="en-US" sz="1000" spc="5" dirty="0">
              <a:solidFill>
                <a:srgbClr val="FFFFFF"/>
              </a:solidFill>
              <a:latin typeface="LG스마트체 Regular"/>
              <a:cs typeface="LG스마트체 Regular"/>
            </a:endParaRPr>
          </a:p>
          <a:p>
            <a:pPr marL="12700" marR="5080">
              <a:lnSpc>
                <a:spcPct val="1417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LG스마트체 Regular"/>
                <a:cs typeface="LG스마트체 Regular"/>
              </a:rPr>
              <a:t>Email</a:t>
            </a:r>
            <a:endParaRPr sz="1000" dirty="0">
              <a:latin typeface="LG스마트체 Regular"/>
              <a:cs typeface="LG스마트체 Regular"/>
            </a:endParaRPr>
          </a:p>
        </p:txBody>
      </p:sp>
      <p:sp>
        <p:nvSpPr>
          <p:cNvPr id="21" name="object 29">
            <a:extLst>
              <a:ext uri="{FF2B5EF4-FFF2-40B4-BE49-F238E27FC236}">
                <a16:creationId xmlns:a16="http://schemas.microsoft.com/office/drawing/2014/main" id="{FA24E04E-985E-0FD6-B72A-9E90556F9E45}"/>
              </a:ext>
            </a:extLst>
          </p:cNvPr>
          <p:cNvSpPr txBox="1"/>
          <p:nvPr/>
        </p:nvSpPr>
        <p:spPr>
          <a:xfrm>
            <a:off x="2118818" y="5516539"/>
            <a:ext cx="3693795" cy="8890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00" dirty="0">
                <a:solidFill>
                  <a:srgbClr val="FFFFFF"/>
                </a:solidFill>
                <a:latin typeface="LG스마트체 Regular"/>
                <a:cs typeface="LG스마트체 Regular"/>
                <a:hlinkClick r:id="rId11"/>
              </a:rPr>
              <a:t>http://www.vanguardlab.net</a:t>
            </a:r>
            <a:endParaRPr sz="1000" dirty="0">
              <a:latin typeface="LG스마트체 Regular"/>
              <a:cs typeface="LG스마트체 Regular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000" spc="-45" dirty="0">
                <a:solidFill>
                  <a:srgbClr val="FFFFFF"/>
                </a:solidFill>
                <a:latin typeface="LG스마트체 Regular"/>
                <a:cs typeface="LG스마트체 Regular"/>
              </a:rPr>
              <a:t>서울특별</a:t>
            </a:r>
            <a:r>
              <a:rPr sz="1000" dirty="0">
                <a:solidFill>
                  <a:srgbClr val="FFFFFF"/>
                </a:solidFill>
                <a:latin typeface="LG스마트체 Regular"/>
                <a:cs typeface="LG스마트체 Regular"/>
              </a:rPr>
              <a:t>시</a:t>
            </a:r>
            <a:r>
              <a:rPr sz="1000" spc="-90" dirty="0">
                <a:solidFill>
                  <a:srgbClr val="FFFFFF"/>
                </a:solidFill>
                <a:latin typeface="LG스마트체 Regular"/>
                <a:cs typeface="LG스마트체 Regular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LG스마트체 Regular"/>
                <a:cs typeface="LG스마트체 Regular"/>
              </a:rPr>
              <a:t>구로</a:t>
            </a:r>
            <a:r>
              <a:rPr sz="1000" dirty="0">
                <a:solidFill>
                  <a:srgbClr val="FFFFFF"/>
                </a:solidFill>
                <a:latin typeface="LG스마트체 Regular"/>
                <a:cs typeface="LG스마트체 Regular"/>
              </a:rPr>
              <a:t>구</a:t>
            </a:r>
            <a:r>
              <a:rPr sz="1000" spc="-90" dirty="0">
                <a:solidFill>
                  <a:srgbClr val="FFFFFF"/>
                </a:solidFill>
                <a:latin typeface="LG스마트체 Regular"/>
                <a:cs typeface="LG스마트체 Regular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LG스마트체 Regular"/>
                <a:cs typeface="LG스마트체 Regular"/>
              </a:rPr>
              <a:t>디지털로32</a:t>
            </a:r>
            <a:r>
              <a:rPr sz="1000" dirty="0">
                <a:solidFill>
                  <a:srgbClr val="FFFFFF"/>
                </a:solidFill>
                <a:latin typeface="LG스마트체 Regular"/>
                <a:cs typeface="LG스마트체 Regular"/>
              </a:rPr>
              <a:t>길</a:t>
            </a:r>
            <a:r>
              <a:rPr sz="1000" spc="-90" dirty="0">
                <a:solidFill>
                  <a:srgbClr val="FFFFFF"/>
                </a:solidFill>
                <a:latin typeface="LG스마트체 Regular"/>
                <a:cs typeface="LG스마트체 Regular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LG스마트체 Regular"/>
                <a:cs typeface="LG스마트체 Regular"/>
              </a:rPr>
              <a:t>30</a:t>
            </a:r>
            <a:r>
              <a:rPr sz="1000" dirty="0">
                <a:solidFill>
                  <a:srgbClr val="FFFFFF"/>
                </a:solidFill>
                <a:latin typeface="LG스마트체 Regular"/>
                <a:cs typeface="LG스마트체 Regular"/>
              </a:rPr>
              <a:t>.</a:t>
            </a:r>
            <a:r>
              <a:rPr sz="1000" spc="-90" dirty="0">
                <a:solidFill>
                  <a:srgbClr val="FFFFFF"/>
                </a:solidFill>
                <a:latin typeface="LG스마트체 Regular"/>
                <a:cs typeface="LG스마트체 Regular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LG스마트체 Regular"/>
                <a:cs typeface="LG스마트체 Regular"/>
              </a:rPr>
              <a:t>1201호(코오롱디지털타워빌란트1차)</a:t>
            </a:r>
            <a:endParaRPr sz="1000" dirty="0">
              <a:latin typeface="LG스마트체 Regular"/>
              <a:cs typeface="LG스마트체 Regular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000" dirty="0">
                <a:solidFill>
                  <a:srgbClr val="FFFFFF"/>
                </a:solidFill>
                <a:latin typeface="LG스마트체 Regular"/>
                <a:cs typeface="LG스마트체 Regular"/>
              </a:rPr>
              <a:t>+82</a:t>
            </a:r>
            <a:r>
              <a:rPr sz="1000" spc="-25" dirty="0">
                <a:solidFill>
                  <a:srgbClr val="FFFFFF"/>
                </a:solidFill>
                <a:latin typeface="LG스마트체 Regular"/>
                <a:cs typeface="LG스마트체 Regular"/>
              </a:rPr>
              <a:t> </a:t>
            </a:r>
            <a:r>
              <a:rPr sz="1000" dirty="0">
                <a:solidFill>
                  <a:srgbClr val="FFFFFF"/>
                </a:solidFill>
                <a:latin typeface="LG스마트체 Regular"/>
                <a:cs typeface="LG스마트체 Regular"/>
              </a:rPr>
              <a:t>2</a:t>
            </a:r>
            <a:r>
              <a:rPr sz="1000" spc="-25" dirty="0">
                <a:solidFill>
                  <a:srgbClr val="FFFFFF"/>
                </a:solidFill>
                <a:latin typeface="LG스마트체 Regular"/>
                <a:cs typeface="LG스마트체 Regular"/>
              </a:rPr>
              <a:t> </a:t>
            </a:r>
            <a:r>
              <a:rPr sz="1000" dirty="0">
                <a:solidFill>
                  <a:srgbClr val="FFFFFF"/>
                </a:solidFill>
                <a:latin typeface="LG스마트체 Regular"/>
                <a:cs typeface="LG스마트체 Regular"/>
              </a:rPr>
              <a:t>2103</a:t>
            </a:r>
            <a:r>
              <a:rPr sz="1000" spc="-25" dirty="0">
                <a:solidFill>
                  <a:srgbClr val="FFFFFF"/>
                </a:solidFill>
                <a:latin typeface="LG스마트체 Regular"/>
                <a:cs typeface="LG스마트체 Regular"/>
              </a:rPr>
              <a:t> </a:t>
            </a:r>
            <a:r>
              <a:rPr sz="1000" dirty="0">
                <a:solidFill>
                  <a:srgbClr val="FFFFFF"/>
                </a:solidFill>
                <a:latin typeface="LG스마트체 Regular"/>
                <a:cs typeface="LG스마트체 Regular"/>
              </a:rPr>
              <a:t>5567</a:t>
            </a:r>
            <a:r>
              <a:rPr lang="en-US" sz="1000" dirty="0">
                <a:solidFill>
                  <a:srgbClr val="FFFFFF"/>
                </a:solidFill>
                <a:latin typeface="LG스마트체 Regular"/>
                <a:cs typeface="LG스마트체 Regular"/>
              </a:rPr>
              <a:t> / +82 10 5447 8922</a:t>
            </a:r>
            <a:endParaRPr sz="1000" dirty="0">
              <a:latin typeface="LG스마트체 Regular"/>
              <a:cs typeface="LG스마트체 Regular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000" dirty="0">
                <a:solidFill>
                  <a:srgbClr val="FFFFFF"/>
                </a:solidFill>
                <a:latin typeface="LG스마트체 Regular"/>
                <a:cs typeface="LG스마트체 Regular"/>
                <a:hlinkClick r:id="rId12"/>
              </a:rPr>
              <a:t>contact@vanguardlab.net</a:t>
            </a:r>
            <a:endParaRPr sz="1000" dirty="0">
              <a:latin typeface="LG스마트체 Regular"/>
              <a:cs typeface="LG스마트체 Regular"/>
            </a:endParaRPr>
          </a:p>
        </p:txBody>
      </p:sp>
      <p:sp>
        <p:nvSpPr>
          <p:cNvPr id="22" name="object 30">
            <a:extLst>
              <a:ext uri="{FF2B5EF4-FFF2-40B4-BE49-F238E27FC236}">
                <a16:creationId xmlns:a16="http://schemas.microsoft.com/office/drawing/2014/main" id="{EB674E81-64DB-3735-7F44-63D2894D7B36}"/>
              </a:ext>
            </a:extLst>
          </p:cNvPr>
          <p:cNvSpPr txBox="1"/>
          <p:nvPr/>
        </p:nvSpPr>
        <p:spPr>
          <a:xfrm>
            <a:off x="7666443" y="5563447"/>
            <a:ext cx="493395" cy="4572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00" dirty="0">
                <a:solidFill>
                  <a:srgbClr val="FFFFFF"/>
                </a:solidFill>
                <a:latin typeface="LG스마트체 Regular"/>
                <a:cs typeface="LG스마트체 Regular"/>
              </a:rPr>
              <a:t>Website</a:t>
            </a:r>
            <a:endParaRPr sz="1000">
              <a:latin typeface="LG스마트체 Regular"/>
              <a:cs typeface="LG스마트체 Regular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000" dirty="0">
                <a:solidFill>
                  <a:srgbClr val="FFFFFF"/>
                </a:solidFill>
                <a:latin typeface="LG스마트체 Regular"/>
                <a:cs typeface="LG스마트체 Regular"/>
              </a:rPr>
              <a:t>Address</a:t>
            </a:r>
            <a:endParaRPr sz="1000">
              <a:latin typeface="LG스마트체 Regular"/>
              <a:cs typeface="LG스마트체 Regular"/>
            </a:endParaRPr>
          </a:p>
        </p:txBody>
      </p:sp>
      <p:sp>
        <p:nvSpPr>
          <p:cNvPr id="23" name="object 31">
            <a:extLst>
              <a:ext uri="{FF2B5EF4-FFF2-40B4-BE49-F238E27FC236}">
                <a16:creationId xmlns:a16="http://schemas.microsoft.com/office/drawing/2014/main" id="{5EEF0029-2E2E-0783-C86E-7E3A0BC3A703}"/>
              </a:ext>
            </a:extLst>
          </p:cNvPr>
          <p:cNvSpPr txBox="1"/>
          <p:nvPr/>
        </p:nvSpPr>
        <p:spPr>
          <a:xfrm>
            <a:off x="8359609" y="5563447"/>
            <a:ext cx="2893695" cy="45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LG스마트체 Regular"/>
                <a:cs typeface="LG스마트체 Regular"/>
                <a:hlinkClick r:id="rId13"/>
              </a:rPr>
              <a:t>http://www.lgcns.com</a:t>
            </a:r>
            <a:r>
              <a:rPr sz="1000" spc="5" dirty="0">
                <a:solidFill>
                  <a:srgbClr val="FFFFFF"/>
                </a:solidFill>
                <a:latin typeface="LG스마트체 Regular"/>
                <a:cs typeface="LG스마트체 Regular"/>
              </a:rPr>
              <a:t> </a:t>
            </a:r>
            <a:r>
              <a:rPr sz="1000" dirty="0">
                <a:solidFill>
                  <a:srgbClr val="FFFFFF"/>
                </a:solidFill>
                <a:latin typeface="LG스마트체 Regular"/>
                <a:cs typeface="LG스마트체 Regular"/>
                <a:hlinkClick r:id="rId14"/>
              </a:rPr>
              <a:t>http://soltech.lgcns.com </a:t>
            </a:r>
            <a:r>
              <a:rPr sz="1000" spc="5" dirty="0">
                <a:solidFill>
                  <a:srgbClr val="FFFFFF"/>
                </a:solidFill>
                <a:latin typeface="LG스마트체 Regular"/>
                <a:cs typeface="LG스마트체 Regular"/>
              </a:rPr>
              <a:t> </a:t>
            </a:r>
            <a:endParaRPr lang="en-US" sz="1000" spc="5" dirty="0">
              <a:solidFill>
                <a:srgbClr val="FFFFFF"/>
              </a:solidFill>
              <a:latin typeface="LG스마트체 Regular"/>
              <a:cs typeface="LG스마트체 Regular"/>
            </a:endParaRPr>
          </a:p>
          <a:p>
            <a:pPr marL="12700" marR="5080">
              <a:lnSpc>
                <a:spcPct val="141700"/>
              </a:lnSpc>
              <a:spcBef>
                <a:spcPts val="100"/>
              </a:spcBef>
            </a:pPr>
            <a:r>
              <a:rPr sz="1000" spc="-45" dirty="0" err="1">
                <a:solidFill>
                  <a:srgbClr val="FFFFFF"/>
                </a:solidFill>
                <a:latin typeface="LG스마트체 Regular"/>
                <a:cs typeface="LG스마트체 Regular"/>
              </a:rPr>
              <a:t>서울특별</a:t>
            </a:r>
            <a:r>
              <a:rPr sz="1000" dirty="0" err="1">
                <a:solidFill>
                  <a:srgbClr val="FFFFFF"/>
                </a:solidFill>
                <a:latin typeface="LG스마트체 Regular"/>
                <a:cs typeface="LG스마트체 Regular"/>
              </a:rPr>
              <a:t>시</a:t>
            </a:r>
            <a:r>
              <a:rPr sz="1000" spc="-90" dirty="0">
                <a:solidFill>
                  <a:srgbClr val="FFFFFF"/>
                </a:solidFill>
                <a:latin typeface="LG스마트체 Regular"/>
                <a:cs typeface="LG스마트체 Regular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LG스마트체 Regular"/>
                <a:cs typeface="LG스마트체 Regular"/>
              </a:rPr>
              <a:t>강서</a:t>
            </a:r>
            <a:r>
              <a:rPr sz="1000" dirty="0">
                <a:solidFill>
                  <a:srgbClr val="FFFFFF"/>
                </a:solidFill>
                <a:latin typeface="LG스마트체 Regular"/>
                <a:cs typeface="LG스마트체 Regular"/>
              </a:rPr>
              <a:t>구</a:t>
            </a:r>
            <a:r>
              <a:rPr sz="1000" spc="-90" dirty="0">
                <a:solidFill>
                  <a:srgbClr val="FFFFFF"/>
                </a:solidFill>
                <a:latin typeface="LG스마트체 Regular"/>
                <a:cs typeface="LG스마트체 Regular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LG스마트체 Regular"/>
                <a:cs typeface="LG스마트체 Regular"/>
              </a:rPr>
              <a:t>마곡중</a:t>
            </a:r>
            <a:r>
              <a:rPr sz="1000" dirty="0">
                <a:solidFill>
                  <a:srgbClr val="FFFFFF"/>
                </a:solidFill>
                <a:latin typeface="LG스마트체 Regular"/>
                <a:cs typeface="LG스마트체 Regular"/>
              </a:rPr>
              <a:t>앙</a:t>
            </a:r>
            <a:r>
              <a:rPr sz="1000" spc="-90" dirty="0">
                <a:solidFill>
                  <a:srgbClr val="FFFFFF"/>
                </a:solidFill>
                <a:latin typeface="LG스마트체 Regular"/>
                <a:cs typeface="LG스마트체 Regular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LG스마트체 Regular"/>
                <a:cs typeface="LG스마트체 Regular"/>
              </a:rPr>
              <a:t>8</a:t>
            </a:r>
            <a:r>
              <a:rPr sz="1000" dirty="0">
                <a:solidFill>
                  <a:srgbClr val="FFFFFF"/>
                </a:solidFill>
                <a:latin typeface="LG스마트체 Regular"/>
                <a:cs typeface="LG스마트체 Regular"/>
              </a:rPr>
              <a:t>로</a:t>
            </a:r>
            <a:r>
              <a:rPr sz="1000" spc="-90" dirty="0">
                <a:solidFill>
                  <a:srgbClr val="FFFFFF"/>
                </a:solidFill>
                <a:latin typeface="LG스마트체 Regular"/>
                <a:cs typeface="LG스마트체 Regular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LG스마트체 Regular"/>
                <a:cs typeface="LG스마트체 Regular"/>
              </a:rPr>
              <a:t>7</a:t>
            </a:r>
            <a:r>
              <a:rPr sz="1000" dirty="0">
                <a:solidFill>
                  <a:srgbClr val="FFFFFF"/>
                </a:solidFill>
                <a:latin typeface="LG스마트체 Regular"/>
                <a:cs typeface="LG스마트체 Regular"/>
              </a:rPr>
              <a:t>1</a:t>
            </a:r>
            <a:r>
              <a:rPr sz="1000" spc="-90" dirty="0">
                <a:solidFill>
                  <a:srgbClr val="FFFFFF"/>
                </a:solidFill>
                <a:latin typeface="LG스마트체 Regular"/>
                <a:cs typeface="LG스마트체 Regular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LG스마트체 Regular"/>
                <a:cs typeface="LG스마트체 Regular"/>
              </a:rPr>
              <a:t>마곡사이언스파</a:t>
            </a:r>
            <a:r>
              <a:rPr sz="1000" dirty="0">
                <a:solidFill>
                  <a:srgbClr val="FFFFFF"/>
                </a:solidFill>
                <a:latin typeface="LG스마트체 Regular"/>
                <a:cs typeface="LG스마트체 Regular"/>
              </a:rPr>
              <a:t>크</a:t>
            </a:r>
            <a:r>
              <a:rPr sz="1000" spc="-90" dirty="0">
                <a:solidFill>
                  <a:srgbClr val="FFFFFF"/>
                </a:solidFill>
                <a:latin typeface="LG스마트체 Regular"/>
                <a:cs typeface="LG스마트체 Regular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LG스마트체 Regular"/>
                <a:cs typeface="LG스마트체 Regular"/>
              </a:rPr>
              <a:t>E13</a:t>
            </a:r>
            <a:endParaRPr sz="1000" dirty="0">
              <a:latin typeface="LG스마트체 Regular"/>
              <a:cs typeface="LG스마트체 Regular"/>
            </a:endParaRPr>
          </a:p>
        </p:txBody>
      </p:sp>
      <p:pic>
        <p:nvPicPr>
          <p:cNvPr id="35" name="그림 34" descr="폰트, 그래픽, 로고, 상징이(가) 표시된 사진&#10;&#10;자동 생성된 설명">
            <a:extLst>
              <a:ext uri="{FF2B5EF4-FFF2-40B4-BE49-F238E27FC236}">
                <a16:creationId xmlns:a16="http://schemas.microsoft.com/office/drawing/2014/main" id="{5CDADDC8-A3E0-78C5-606C-546FF445E74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76" y="5269519"/>
            <a:ext cx="1334089" cy="19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5">
            <a:extLst>
              <a:ext uri="{FF2B5EF4-FFF2-40B4-BE49-F238E27FC236}">
                <a16:creationId xmlns:a16="http://schemas.microsoft.com/office/drawing/2014/main" id="{29A0669D-C0F3-CB8C-B6F8-4F10022AF858}"/>
              </a:ext>
            </a:extLst>
          </p:cNvPr>
          <p:cNvSpPr/>
          <p:nvPr/>
        </p:nvSpPr>
        <p:spPr>
          <a:xfrm>
            <a:off x="184649" y="104858"/>
            <a:ext cx="362427" cy="438510"/>
          </a:xfrm>
          <a:custGeom>
            <a:avLst/>
            <a:gdLst/>
            <a:ahLst/>
            <a:cxnLst/>
            <a:rect l="l" t="t" r="r" b="b"/>
            <a:pathLst>
              <a:path w="258445" h="248285">
                <a:moveTo>
                  <a:pt x="181868" y="0"/>
                </a:moveTo>
                <a:lnTo>
                  <a:pt x="4309" y="0"/>
                </a:lnTo>
                <a:lnTo>
                  <a:pt x="1845" y="5969"/>
                </a:lnTo>
                <a:lnTo>
                  <a:pt x="0" y="18835"/>
                </a:lnTo>
                <a:lnTo>
                  <a:pt x="4253" y="30411"/>
                </a:lnTo>
                <a:lnTo>
                  <a:pt x="13320" y="38771"/>
                </a:lnTo>
                <a:lnTo>
                  <a:pt x="25912" y="41986"/>
                </a:lnTo>
                <a:lnTo>
                  <a:pt x="90174" y="41986"/>
                </a:lnTo>
                <a:lnTo>
                  <a:pt x="30230" y="248183"/>
                </a:lnTo>
                <a:lnTo>
                  <a:pt x="84929" y="248183"/>
                </a:lnTo>
                <a:lnTo>
                  <a:pt x="108385" y="167830"/>
                </a:lnTo>
                <a:lnTo>
                  <a:pt x="174435" y="167830"/>
                </a:lnTo>
                <a:lnTo>
                  <a:pt x="214127" y="157668"/>
                </a:lnTo>
                <a:lnTo>
                  <a:pt x="243633" y="130886"/>
                </a:lnTo>
                <a:lnTo>
                  <a:pt x="252627" y="113322"/>
                </a:lnTo>
                <a:lnTo>
                  <a:pt x="161014" y="113322"/>
                </a:lnTo>
                <a:lnTo>
                  <a:pt x="124159" y="113284"/>
                </a:lnTo>
                <a:lnTo>
                  <a:pt x="141177" y="54673"/>
                </a:lnTo>
                <a:lnTo>
                  <a:pt x="253024" y="54673"/>
                </a:lnTo>
                <a:lnTo>
                  <a:pt x="250181" y="47955"/>
                </a:lnTo>
                <a:lnTo>
                  <a:pt x="222571" y="15151"/>
                </a:lnTo>
                <a:lnTo>
                  <a:pt x="189284" y="1003"/>
                </a:lnTo>
                <a:lnTo>
                  <a:pt x="181868" y="0"/>
                </a:lnTo>
                <a:close/>
              </a:path>
              <a:path w="258445" h="248285">
                <a:moveTo>
                  <a:pt x="174435" y="167830"/>
                </a:moveTo>
                <a:lnTo>
                  <a:pt x="108385" y="167830"/>
                </a:lnTo>
                <a:lnTo>
                  <a:pt x="174171" y="167843"/>
                </a:lnTo>
                <a:lnTo>
                  <a:pt x="174435" y="167830"/>
                </a:lnTo>
                <a:close/>
              </a:path>
              <a:path w="258445" h="248285">
                <a:moveTo>
                  <a:pt x="253024" y="54673"/>
                </a:moveTo>
                <a:lnTo>
                  <a:pt x="174489" y="54673"/>
                </a:lnTo>
                <a:lnTo>
                  <a:pt x="178261" y="55448"/>
                </a:lnTo>
                <a:lnTo>
                  <a:pt x="185347" y="58508"/>
                </a:lnTo>
                <a:lnTo>
                  <a:pt x="199686" y="79984"/>
                </a:lnTo>
                <a:lnTo>
                  <a:pt x="199686" y="88023"/>
                </a:lnTo>
                <a:lnTo>
                  <a:pt x="174489" y="113322"/>
                </a:lnTo>
                <a:lnTo>
                  <a:pt x="252627" y="113322"/>
                </a:lnTo>
                <a:lnTo>
                  <a:pt x="254307" y="108790"/>
                </a:lnTo>
                <a:lnTo>
                  <a:pt x="256363" y="100774"/>
                </a:lnTo>
                <a:lnTo>
                  <a:pt x="257594" y="92511"/>
                </a:lnTo>
                <a:lnTo>
                  <a:pt x="258004" y="83997"/>
                </a:lnTo>
                <a:lnTo>
                  <a:pt x="257991" y="76187"/>
                </a:lnTo>
                <a:lnTo>
                  <a:pt x="257014" y="68884"/>
                </a:lnTo>
                <a:lnTo>
                  <a:pt x="253024" y="546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773C6FE-016F-10CC-607F-156EFB67B22F}"/>
              </a:ext>
            </a:extLst>
          </p:cNvPr>
          <p:cNvGrpSpPr/>
          <p:nvPr/>
        </p:nvGrpSpPr>
        <p:grpSpPr>
          <a:xfrm>
            <a:off x="1224198" y="265600"/>
            <a:ext cx="5632045" cy="272298"/>
            <a:chOff x="450850" y="359677"/>
            <a:chExt cx="4539807" cy="24856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C7D71E-89E1-542E-8629-DD5CB5804E57}"/>
                </a:ext>
              </a:extLst>
            </p:cNvPr>
            <p:cNvSpPr txBox="1"/>
            <p:nvPr/>
          </p:nvSpPr>
          <p:spPr>
            <a:xfrm>
              <a:off x="450850" y="427992"/>
              <a:ext cx="62119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kumimoji="1" lang="en-US" altLang="ko-KR" sz="1400" b="1" spc="-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endParaRPr kumimoji="1" lang="ko-Kore-KR" altLang="en-US" sz="1400" b="1" spc="-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B42882-98E7-233F-4959-9F9BC537B710}"/>
                </a:ext>
              </a:extLst>
            </p:cNvPr>
            <p:cNvSpPr txBox="1"/>
            <p:nvPr/>
          </p:nvSpPr>
          <p:spPr>
            <a:xfrm>
              <a:off x="454657" y="359677"/>
              <a:ext cx="453600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882650"/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5. </a:t>
              </a:r>
              <a:r>
                <a:rPr lang="ko-KR" altLang="en-US" sz="1400" b="1" kern="0" dirty="0" err="1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뱅가드랩</a:t>
              </a:r>
              <a:r>
                <a:rPr lang="ko-KR" altLang="en-US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 </a:t>
              </a:r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(1/4)</a:t>
              </a:r>
              <a:endParaRPr lang="ko-KR" altLang="en-US" sz="14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</p:grpSp>
      <p:sp>
        <p:nvSpPr>
          <p:cNvPr id="9" name="제목 1">
            <a:extLst>
              <a:ext uri="{FF2B5EF4-FFF2-40B4-BE49-F238E27FC236}">
                <a16:creationId xmlns:a16="http://schemas.microsoft.com/office/drawing/2014/main" id="{B69020D1-5285-5DE8-AEAC-0ADF9E4F4EAF}"/>
              </a:ext>
            </a:extLst>
          </p:cNvPr>
          <p:cNvSpPr txBox="1">
            <a:spLocks/>
          </p:cNvSpPr>
          <p:nvPr/>
        </p:nvSpPr>
        <p:spPr>
          <a:xfrm>
            <a:off x="1060315" y="672093"/>
            <a:ext cx="10077855" cy="51930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뱅가드랩은 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2017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년 설립이래 지난 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7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년간 은행 카드 등의 보고서 시스템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연결회계시스템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정보계 고도화 등 금융 분야와 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ERP 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시스템 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PI/ISP 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 비 금융 분야에서 고객에게 다양한 서비스를 제공하고 있는 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IT 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전문 기업입니다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</a:p>
        </p:txBody>
      </p:sp>
      <p:graphicFrame>
        <p:nvGraphicFramePr>
          <p:cNvPr id="29" name="내용 개체 틀 3">
            <a:extLst>
              <a:ext uri="{FF2B5EF4-FFF2-40B4-BE49-F238E27FC236}">
                <a16:creationId xmlns:a16="http://schemas.microsoft.com/office/drawing/2014/main" id="{4B79A489-868E-D9E8-E0FC-1E527800C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1830415"/>
              </p:ext>
            </p:extLst>
          </p:nvPr>
        </p:nvGraphicFramePr>
        <p:xfrm>
          <a:off x="1480617" y="1565809"/>
          <a:ext cx="9373642" cy="4757170"/>
        </p:xfrm>
        <a:graphic>
          <a:graphicData uri="http://schemas.openxmlformats.org/drawingml/2006/table">
            <a:tbl>
              <a:tblPr/>
              <a:tblGrid>
                <a:gridCol w="2249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1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328">
                  <a:extLst>
                    <a:ext uri="{9D8B030D-6E8A-4147-A177-3AD203B41FA5}">
                      <a16:colId xmlns:a16="http://schemas.microsoft.com/office/drawing/2014/main" val="72466793"/>
                    </a:ext>
                  </a:extLst>
                </a:gridCol>
                <a:gridCol w="2374656">
                  <a:extLst>
                    <a:ext uri="{9D8B030D-6E8A-4147-A177-3AD203B41FA5}">
                      <a16:colId xmlns:a16="http://schemas.microsoft.com/office/drawing/2014/main" val="2761443489"/>
                    </a:ext>
                  </a:extLst>
                </a:gridCol>
              </a:tblGrid>
              <a:tr h="40447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i="0" kern="120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  <a:cs typeface="+mn-cs"/>
                        </a:rPr>
                        <a:t>회사명</a:t>
                      </a:r>
                    </a:p>
                  </a:txBody>
                  <a:tcPr marL="108000" marR="108000" marT="1593" marB="1593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6AC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1100" i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㈜</a:t>
                      </a:r>
                      <a:r>
                        <a:rPr lang="ko-KR" altLang="en-US" sz="1100" i="0" baseline="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뱅가드랩</a:t>
                      </a:r>
                      <a:endParaRPr lang="ko-KR" altLang="en-US" sz="1100" i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108000" marR="108000" marT="1593" marB="1593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kern="0" spc="-5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i="0" kern="120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  <a:cs typeface="+mn-cs"/>
                        </a:rPr>
                        <a:t>대표자</a:t>
                      </a:r>
                    </a:p>
                  </a:txBody>
                  <a:tcPr marL="108000" marR="108000" marT="1593" marB="1593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6A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i="0" kern="0" spc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김 종 영</a:t>
                      </a:r>
                      <a:endParaRPr lang="ko-KR" altLang="en-US" sz="1600" dirty="0"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108000" marR="108000" marT="1593" marB="1593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7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i="0" kern="120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  <a:cs typeface="+mn-cs"/>
                        </a:rPr>
                        <a:t>기술용역등록분야</a:t>
                      </a:r>
                    </a:p>
                  </a:txBody>
                  <a:tcPr marL="108000" marR="108000" marT="1593" marB="1593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6AC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i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소프트웨어 개발 및 공급</a:t>
                      </a:r>
                    </a:p>
                  </a:txBody>
                  <a:tcPr marL="108000" marR="108000" marT="1593" marB="1593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i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1593" marB="1593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D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D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i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1593" marB="1593" anchor="ctr">
                    <a:lnL w="12700" cap="flat" cmpd="sng" algn="ctr">
                      <a:solidFill>
                        <a:srgbClr val="ABCD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D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CD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D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153531"/>
                  </a:ext>
                </a:extLst>
              </a:tr>
              <a:tr h="40447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i="0" kern="120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  <a:cs typeface="+mn-cs"/>
                        </a:rPr>
                        <a:t>주소</a:t>
                      </a:r>
                    </a:p>
                  </a:txBody>
                  <a:tcPr marL="108000" marR="108000" marT="1593" marB="1593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6AC2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서울특별시 구로구 디지털로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32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길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30, 1201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호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(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코오롱디지털타워빌란트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차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)</a:t>
                      </a:r>
                      <a:endParaRPr lang="ko-KR" altLang="en-US" sz="1100" i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108000" marR="108000" marT="1593" marB="1593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ABCD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ABCD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ABCD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7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i="0" kern="120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  <a:cs typeface="+mn-cs"/>
                        </a:rPr>
                        <a:t>연락처</a:t>
                      </a:r>
                    </a:p>
                  </a:txBody>
                  <a:tcPr marL="108000" marR="108000" marT="1593" marB="1593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6AC2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1100" b="0" i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전화번호 </a:t>
                      </a:r>
                      <a:r>
                        <a:rPr lang="en-US" altLang="ko-KR" sz="1100" b="0" i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: 02-2103-5567    </a:t>
                      </a:r>
                      <a:r>
                        <a:rPr lang="ko-KR" altLang="en-US" sz="1100" b="0" i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팩스번호 </a:t>
                      </a:r>
                      <a:r>
                        <a:rPr lang="en-US" altLang="ko-KR" sz="1100" b="0" i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: 02-2103-5566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108000" marR="108000" marT="1593" marB="1593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108000" marR="108000" marT="1593" marB="1593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108000" marR="108000" marT="1593" marB="1593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702097"/>
                  </a:ext>
                </a:extLst>
              </a:tr>
              <a:tr h="40447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i="0" kern="120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  <a:cs typeface="+mn-cs"/>
                        </a:rPr>
                        <a:t>회사설립년도</a:t>
                      </a:r>
                      <a:endParaRPr lang="ko-KR" altLang="en-US" sz="1100" b="1" i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  <a:cs typeface="+mn-cs"/>
                      </a:endParaRPr>
                    </a:p>
                  </a:txBody>
                  <a:tcPr marL="108000" marR="108000" marT="1593" marB="1593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6AC2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i="0" kern="0" spc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2017</a:t>
                      </a:r>
                      <a:r>
                        <a:rPr lang="ko-KR" altLang="en-US" sz="1100" i="0" kern="0" spc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년 </a:t>
                      </a:r>
                      <a:r>
                        <a:rPr lang="en-US" altLang="ko-KR" sz="1100" i="0" kern="0" spc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10</a:t>
                      </a:r>
                      <a:r>
                        <a:rPr lang="ko-KR" altLang="en-US" sz="1100" i="0" kern="0" spc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월 </a:t>
                      </a:r>
                    </a:p>
                  </a:txBody>
                  <a:tcPr marL="108000" marR="108000" marT="1593" marB="1593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ABCD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4820"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593" marR="1593" marT="1593" marB="1593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ABCD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ABCD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ABCD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" name="Text Box 17">
            <a:extLst>
              <a:ext uri="{FF2B5EF4-FFF2-40B4-BE49-F238E27FC236}">
                <a16:creationId xmlns:a16="http://schemas.microsoft.com/office/drawing/2014/main" id="{3904C160-4652-1FC5-50EC-7A4DB9031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630" y="3835482"/>
            <a:ext cx="793954" cy="329935"/>
          </a:xfrm>
          <a:prstGeom prst="rect">
            <a:avLst/>
          </a:prstGeom>
          <a:noFill/>
          <a:ln w="12700"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87406" tIns="42889" rIns="85776" bIns="42889" anchor="ctr"/>
          <a:lstStyle/>
          <a:p>
            <a:pPr marL="0" marR="0" lvl="0" indent="0" algn="l" defTabSz="618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Tx/>
              <a:buNone/>
              <a:tabLst>
                <a:tab pos="838703" algn="l"/>
                <a:tab pos="1312015" algn="l"/>
              </a:tabLst>
              <a:defRPr/>
            </a:pPr>
            <a:r>
              <a:rPr kumimoji="0" lang="ko-KR" altLang="en-US" sz="1200" b="1" i="0" u="sng" strike="noStrike" kern="0" cap="none" spc="0" normalizeH="0" baseline="0" noProof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주요 연혁</a:t>
            </a:r>
            <a:endParaRPr kumimoji="0" lang="en-US" altLang="ko-KR" sz="1200" b="1" i="0" u="sng" strike="noStrike" kern="1200" cap="none" spc="0" normalizeH="0" baseline="0" noProof="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prstClr val="black"/>
              </a:solidFill>
              <a:effectLst/>
              <a:uLnTx/>
              <a:uFillTx/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C1AFEB2-1DB1-3B89-80EB-16FD417FEF0C}"/>
              </a:ext>
            </a:extLst>
          </p:cNvPr>
          <p:cNvGrpSpPr/>
          <p:nvPr/>
        </p:nvGrpSpPr>
        <p:grpSpPr>
          <a:xfrm>
            <a:off x="1863350" y="4098141"/>
            <a:ext cx="9040870" cy="1948664"/>
            <a:chOff x="721386" y="4247806"/>
            <a:chExt cx="9040870" cy="1915078"/>
          </a:xfrm>
        </p:grpSpPr>
        <p:sp>
          <p:nvSpPr>
            <p:cNvPr id="32" name="Text Box 17">
              <a:extLst>
                <a:ext uri="{FF2B5EF4-FFF2-40B4-BE49-F238E27FC236}">
                  <a16:creationId xmlns:a16="http://schemas.microsoft.com/office/drawing/2014/main" id="{D60F813A-78DA-82C5-42B2-890BB5AC9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386" y="4247806"/>
              <a:ext cx="4531205" cy="1915078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  <a:alpha val="0"/>
                </a:schemeClr>
              </a:solidFill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87406" tIns="42889" rIns="85776" bIns="42889" anchor="t">
              <a:spAutoFit/>
            </a:bodyPr>
            <a:lstStyle/>
            <a:p>
              <a:pPr marL="0" marR="0" lvl="0" indent="0" algn="l" defTabSz="618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Tx/>
                <a:buFontTx/>
                <a:buChar char="•"/>
                <a:tabLst>
                  <a:tab pos="838703" algn="l"/>
                  <a:tab pos="1312015" algn="l"/>
                </a:tabLst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2023.08  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수협 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IT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개발 협력사 선정</a:t>
              </a:r>
              <a:endParaRPr kumimoji="0" lang="en-US" altLang="ko-KR" sz="1100" b="0" i="0" u="none" strike="noStrike" kern="0" cap="none" spc="0" normalizeH="0" baseline="0" noProof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  <a:p>
              <a:pPr marL="0" marR="0" lvl="0" indent="0" algn="l" defTabSz="618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Tx/>
                <a:buFontTx/>
                <a:buChar char="•"/>
                <a:tabLst>
                  <a:tab pos="838703" algn="l"/>
                  <a:tab pos="1312015" algn="l"/>
                </a:tabLst>
                <a:defRPr/>
              </a:pPr>
              <a:r>
                <a:rPr lang="en-US" altLang="ko-KR" sz="1100" kern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2023.05  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농협정보시스템 협력사 선정</a:t>
              </a:r>
              <a:endParaRPr kumimoji="0" lang="en-US" altLang="ko-KR" sz="1100" b="0" i="0" u="none" strike="noStrike" kern="0" cap="none" spc="0" normalizeH="0" baseline="0" noProof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  <a:p>
              <a:pPr marL="0" marR="0" lvl="0" indent="0" algn="l" defTabSz="618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Tx/>
                <a:buFontTx/>
                <a:buChar char="•"/>
                <a:tabLst>
                  <a:tab pos="838703" algn="l"/>
                  <a:tab pos="1312015" algn="l"/>
                </a:tabLst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2022.09   IBM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협력사 선정</a:t>
              </a:r>
            </a:p>
            <a:p>
              <a:pPr marL="0" marR="0" lvl="0" indent="0" algn="l" defTabSz="618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Tx/>
                <a:buFontTx/>
                <a:buChar char="•"/>
                <a:tabLst>
                  <a:tab pos="838703" algn="l"/>
                  <a:tab pos="1312015" algn="l"/>
                </a:tabLst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2022.03  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멀티 세션 여신 거래 특허 등록</a:t>
              </a:r>
              <a:endParaRPr kumimoji="0" lang="en-US" altLang="ko-KR" sz="1100" b="0" i="0" u="none" strike="noStrike" kern="0" cap="none" spc="0" normalizeH="0" baseline="0" noProof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  <a:p>
              <a:pPr marL="0" marR="0" lvl="0" indent="0" algn="l" defTabSz="618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Tx/>
                <a:buFontTx/>
                <a:buChar char="•"/>
                <a:tabLst>
                  <a:tab pos="838703" algn="l"/>
                  <a:tab pos="1312015" algn="l"/>
                </a:tabLst>
                <a:defRPr/>
              </a:pPr>
              <a:r>
                <a:rPr lang="en-US" altLang="ko-KR" sz="1100" kern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2022.03  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여신거래 시스템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/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장치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/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단말기 </a:t>
              </a:r>
              <a:r>
                <a:rPr lang="ko-KR" altLang="en-US" sz="1100" kern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관련 특허 등록</a:t>
              </a:r>
              <a:endParaRPr lang="en-US" altLang="ko-KR" sz="1100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  <a:p>
              <a:pPr marL="0" marR="0" lvl="0" indent="0" algn="l" defTabSz="618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Tx/>
                <a:buFontTx/>
                <a:buChar char="•"/>
                <a:tabLst>
                  <a:tab pos="838703" algn="l"/>
                  <a:tab pos="1312015" algn="l"/>
                </a:tabLst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2022.02   </a:t>
              </a:r>
              <a:r>
                <a:rPr kumimoji="0" lang="en-US" altLang="ko-KR" sz="1100" b="0" i="0" u="none" strike="noStrike" kern="0" cap="none" spc="0" normalizeH="0" baseline="0" noProof="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vMARK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-F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저작권 등록</a:t>
              </a:r>
            </a:p>
            <a:p>
              <a:pPr marL="0" marR="0" lvl="0" indent="0" algn="l" defTabSz="618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Tx/>
                <a:buFontTx/>
                <a:buChar char="•"/>
                <a:tabLst>
                  <a:tab pos="838703" algn="l"/>
                  <a:tab pos="1312015" algn="l"/>
                </a:tabLst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2021.05   LG CNS PerfecTwin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파트너 선정</a:t>
              </a:r>
            </a:p>
            <a:p>
              <a:pPr marL="0" marR="0" lvl="0" indent="0" algn="l" defTabSz="618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Tx/>
                <a:buFontTx/>
                <a:buChar char="•"/>
                <a:tabLst>
                  <a:tab pos="838703" algn="l"/>
                  <a:tab pos="1312015" algn="l"/>
                </a:tabLst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2021.01   </a:t>
              </a:r>
              <a:r>
                <a:rPr kumimoji="0" lang="ko-KR" altLang="en-US" sz="1100" b="0" i="0" u="none" strike="noStrike" kern="0" cap="none" spc="0" normalizeH="0" baseline="0" noProof="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한국소프트웨어산업협회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소프트웨어사업자 등록</a:t>
              </a:r>
            </a:p>
            <a:p>
              <a:pPr marL="0" marR="0" lvl="0" indent="0" algn="l" defTabSz="618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Tx/>
                <a:buFontTx/>
                <a:buChar char="•"/>
                <a:tabLst>
                  <a:tab pos="838703" algn="l"/>
                  <a:tab pos="1312015" algn="l"/>
                </a:tabLst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2020.10   Microsoft Silver Partner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역량 획득</a:t>
              </a:r>
            </a:p>
            <a:p>
              <a:pPr marL="0" marR="0" lvl="0" indent="0" algn="l" defTabSz="618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Tx/>
                <a:buFontTx/>
                <a:buChar char="•"/>
                <a:tabLst>
                  <a:tab pos="838703" algn="l"/>
                  <a:tab pos="1312015" algn="l"/>
                </a:tabLst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2020.06   BI Matrix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파트너 체결</a:t>
              </a:r>
              <a:endParaRPr kumimoji="0" lang="en-US" altLang="ko-KR" sz="1100" b="0" i="0" u="none" strike="noStrike" kern="0" cap="none" spc="0" normalizeH="0" baseline="0" noProof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  <a:p>
              <a:pPr marL="0" marR="0" lvl="0" indent="0" algn="l" defTabSz="618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Tx/>
                <a:buFontTx/>
                <a:buChar char="•"/>
                <a:tabLst>
                  <a:tab pos="838703" algn="l"/>
                  <a:tab pos="1312015" algn="l"/>
                </a:tabLst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2020.06   </a:t>
              </a:r>
              <a:r>
                <a:rPr kumimoji="0" lang="ko-KR" altLang="en-US" sz="1100" b="0" i="0" u="none" strike="noStrike" kern="0" cap="none" spc="0" normalizeH="0" baseline="0" noProof="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인젠트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</a:t>
              </a:r>
              <a:r>
                <a:rPr kumimoji="0" lang="en-US" altLang="ko-KR" sz="1100" b="0" i="0" u="none" strike="noStrike" kern="0" cap="none" spc="0" normalizeH="0" baseline="0" noProof="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eXperDB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TSP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파트너 체결</a:t>
              </a:r>
            </a:p>
          </p:txBody>
        </p:sp>
        <p:sp>
          <p:nvSpPr>
            <p:cNvPr id="33" name="Text Box 17">
              <a:extLst>
                <a:ext uri="{FF2B5EF4-FFF2-40B4-BE49-F238E27FC236}">
                  <a16:creationId xmlns:a16="http://schemas.microsoft.com/office/drawing/2014/main" id="{A5CE5D0D-FEE2-7177-39A6-EE04D27BE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7269" y="4247806"/>
              <a:ext cx="4664987" cy="1748719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  <a:alpha val="0"/>
                </a:schemeClr>
              </a:solidFill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87406" tIns="42889" rIns="85776" bIns="42889" anchor="t">
              <a:spAutoFit/>
            </a:bodyPr>
            <a:lstStyle/>
            <a:p>
              <a:pPr defTabSz="618235">
                <a:buClr>
                  <a:srgbClr val="4F81BD"/>
                </a:buClr>
                <a:buFontTx/>
                <a:buChar char="•"/>
                <a:tabLst>
                  <a:tab pos="838703" algn="l"/>
                  <a:tab pos="1312015" algn="l"/>
                </a:tabLst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2024.06   SGI </a:t>
              </a:r>
              <a:r>
                <a:rPr kumimoji="0" lang="ko-KR" altLang="en-US" sz="1100" b="0" i="0" u="none" strike="noStrike" kern="0" cap="none" spc="0" normalizeH="0" baseline="0" noProof="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이지스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차세대 구축 프로젝트 </a:t>
              </a:r>
              <a:r>
                <a:rPr lang="ko-KR" altLang="en-US" sz="1100" kern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병행 검증</a:t>
              </a:r>
              <a:endParaRPr lang="en-US" altLang="ko-KR" sz="1100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  <a:p>
              <a:pPr defTabSz="618235">
                <a:buClr>
                  <a:srgbClr val="4F81BD"/>
                </a:buClr>
                <a:buFontTx/>
                <a:buChar char="•"/>
                <a:tabLst>
                  <a:tab pos="838703" algn="l"/>
                  <a:tab pos="1312015" algn="l"/>
                </a:tabLst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2024.02   </a:t>
              </a:r>
              <a:r>
                <a:rPr lang="ko-KR" altLang="en-US" sz="1100" kern="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현대오토에버</a:t>
              </a:r>
              <a:r>
                <a:rPr lang="ko-KR" altLang="en-US" sz="1100" kern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</a:t>
              </a:r>
              <a:r>
                <a:rPr lang="en-US" altLang="ko-KR" sz="1100" kern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PerfecTwin </a:t>
              </a:r>
              <a:r>
                <a:rPr lang="ko-KR" altLang="en-US" sz="1100" kern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자동화 툴 </a:t>
              </a:r>
              <a:r>
                <a:rPr lang="en-US" altLang="ko-KR" sz="1100" kern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POC</a:t>
              </a:r>
              <a:endParaRPr kumimoji="0" lang="en-US" altLang="ko-KR" sz="1100" b="0" i="0" u="none" strike="noStrike" kern="0" cap="none" spc="0" normalizeH="0" baseline="0" noProof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  <a:p>
              <a:pPr defTabSz="618235">
                <a:buClr>
                  <a:srgbClr val="4F81BD"/>
                </a:buClr>
                <a:buFontTx/>
                <a:buChar char="•"/>
                <a:tabLst>
                  <a:tab pos="838703" algn="l"/>
                  <a:tab pos="1312015" algn="l"/>
                </a:tabLst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2023.10  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하나은행 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ONE ICT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마케팅 플랫폼 구축 병행 검증</a:t>
              </a:r>
              <a:endParaRPr kumimoji="0" lang="en-US" altLang="ko-KR" sz="1100" b="0" i="0" u="none" strike="noStrike" kern="1200" cap="none" spc="0" normalizeH="0" baseline="0" noProof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  <a:p>
              <a:pPr marL="0" marR="0" lvl="0" indent="0" algn="l" defTabSz="618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Tx/>
                <a:buFontTx/>
                <a:buChar char="•"/>
                <a:tabLst>
                  <a:tab pos="838703" algn="l"/>
                  <a:tab pos="1312015" algn="l"/>
                </a:tabLst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2023.</a:t>
              </a:r>
              <a:r>
                <a:rPr lang="en-US" altLang="ko-KR" sz="11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10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광주은행 주전산시스템 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U2L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전환 구축 사업 병행 검증</a:t>
              </a:r>
              <a:endParaRPr kumimoji="0" lang="en-US" altLang="ko-KR" sz="1100" b="0" i="0" u="none" strike="noStrike" kern="1200" cap="none" spc="0" normalizeH="0" baseline="0" noProof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  <a:p>
              <a:pPr marL="0" marR="0" lvl="0" indent="0" algn="l" defTabSz="618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Tx/>
                <a:buFontTx/>
                <a:buChar char="•"/>
                <a:tabLst>
                  <a:tab pos="838703" algn="l"/>
                  <a:tab pos="1312015" algn="l"/>
                </a:tabLst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2023.08  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신한은행 차세대 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THE NEXT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시스템 구축 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2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차 병행 검증</a:t>
              </a:r>
            </a:p>
            <a:p>
              <a:pPr marL="0" marR="0" lvl="0" indent="0" algn="l" defTabSz="618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Tx/>
                <a:buFontTx/>
                <a:buChar char="•"/>
                <a:tabLst>
                  <a:tab pos="838703" algn="l"/>
                  <a:tab pos="1312015" algn="l"/>
                </a:tabLst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2023.07   KB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국민카드 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PA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대행시스템 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ICT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고도화 병행 검증</a:t>
              </a:r>
              <a:endParaRPr kumimoji="0" lang="en-US" altLang="ko-KR" sz="1100" b="0" i="0" u="none" strike="noStrike" kern="1200" cap="none" spc="0" normalizeH="0" baseline="0" noProof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  <a:p>
              <a:pPr marL="0" marR="0" lvl="0" indent="0" algn="l" defTabSz="618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Tx/>
                <a:buFontTx/>
                <a:buChar char="•"/>
                <a:tabLst>
                  <a:tab pos="838703" algn="l"/>
                  <a:tab pos="1312015" algn="l"/>
                </a:tabLst>
                <a:defRPr/>
              </a:pPr>
              <a:r>
                <a:rPr lang="en-US" altLang="ko-KR" sz="11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2022.06   LX</a:t>
              </a:r>
              <a:r>
                <a:rPr kumimoji="0" lang="ko-KR" altLang="en-US" sz="1100" b="0" i="0" u="none" strike="noStrike" kern="1200" cap="none" spc="0" normalizeH="0" baseline="0" noProof="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판토스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차세대 구축 사업 병행 검증</a:t>
              </a:r>
            </a:p>
            <a:p>
              <a:pPr marL="0" marR="0" lvl="0" indent="0" algn="l" defTabSz="618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Tx/>
                <a:buFontTx/>
                <a:buChar char="•"/>
                <a:tabLst>
                  <a:tab pos="838703" algn="l"/>
                  <a:tab pos="1312015" algn="l"/>
                </a:tabLst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2022.09  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전북은행 주전산시스템 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U2L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전환 구축 사업 병행 검증</a:t>
              </a:r>
            </a:p>
            <a:p>
              <a:pPr marL="0" marR="0" lvl="0" indent="0" algn="l" defTabSz="618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Tx/>
                <a:buFontTx/>
                <a:buChar char="•"/>
                <a:tabLst>
                  <a:tab pos="838703" algn="l"/>
                  <a:tab pos="1312015" algn="l"/>
                </a:tabLst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2022.06  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신한은행 차세대 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THE NEXT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시스템 구축 병행 검증</a:t>
              </a:r>
            </a:p>
            <a:p>
              <a:pPr marL="0" marR="0" lvl="0" indent="0" algn="l" defTabSz="618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Tx/>
                <a:buFontTx/>
                <a:buChar char="•"/>
                <a:tabLst>
                  <a:tab pos="838703" algn="l"/>
                  <a:tab pos="1312015" algn="l"/>
                </a:tabLst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2022.05   U+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차세대 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UCUBE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구축 병행 검증</a:t>
              </a:r>
              <a:endParaRPr kumimoji="0" lang="en-US" altLang="ko-KR" sz="1100" b="0" i="0" u="none" strike="noStrike" kern="1200" cap="none" spc="0" normalizeH="0" baseline="0" noProof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</p:txBody>
        </p:sp>
      </p:grpSp>
      <p:sp>
        <p:nvSpPr>
          <p:cNvPr id="35" name="Text Box 17">
            <a:extLst>
              <a:ext uri="{FF2B5EF4-FFF2-40B4-BE49-F238E27FC236}">
                <a16:creationId xmlns:a16="http://schemas.microsoft.com/office/drawing/2014/main" id="{06D95948-F255-BB68-BAC7-56F02FE3A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341" y="3835482"/>
            <a:ext cx="1768475" cy="329935"/>
          </a:xfrm>
          <a:prstGeom prst="rect">
            <a:avLst/>
          </a:prstGeom>
          <a:noFill/>
          <a:ln w="12700"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87406" tIns="42889" rIns="85776" bIns="42889" anchor="ctr"/>
          <a:lstStyle/>
          <a:p>
            <a:pPr marL="0" marR="0" lvl="0" indent="0" algn="l" defTabSz="618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Tx/>
              <a:buNone/>
              <a:tabLst>
                <a:tab pos="838703" algn="l"/>
                <a:tab pos="1312015" algn="l"/>
              </a:tabLst>
              <a:defRPr/>
            </a:pPr>
            <a:r>
              <a:rPr lang="en-US" altLang="ko-KR" sz="1200" b="1" u="sng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PerfecTwin </a:t>
            </a:r>
            <a:r>
              <a:rPr kumimoji="0" lang="ko-KR" altLang="en-US" sz="1200" b="1" i="0" u="sng" strike="noStrike" kern="0" cap="none" spc="0" normalizeH="0" baseline="0" noProof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구축</a:t>
            </a:r>
            <a:endParaRPr kumimoji="0" lang="en-US" altLang="ko-KR" sz="1200" b="1" i="0" u="sng" strike="noStrike" kern="1200" cap="none" spc="0" normalizeH="0" baseline="0" noProof="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prstClr val="black"/>
              </a:solidFill>
              <a:effectLst/>
              <a:uLnTx/>
              <a:uFillTx/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655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6">
            <a:extLst>
              <a:ext uri="{FF2B5EF4-FFF2-40B4-BE49-F238E27FC236}">
                <a16:creationId xmlns:a16="http://schemas.microsoft.com/office/drawing/2014/main" id="{6CCAAF48-7304-392B-FC6D-6468FB03CCE6}"/>
              </a:ext>
            </a:extLst>
          </p:cNvPr>
          <p:cNvSpPr txBox="1"/>
          <p:nvPr/>
        </p:nvSpPr>
        <p:spPr>
          <a:xfrm>
            <a:off x="2120465" y="5045458"/>
            <a:ext cx="2952000" cy="115204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약 </a:t>
            </a:r>
            <a:r>
              <a:rPr lang="en-US" altLang="ko-KR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8</a:t>
            </a:r>
            <a:r>
              <a:rPr lang="en-US" altLang="ko-KR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,700</a:t>
            </a:r>
            <a:r>
              <a:rPr lang="ko-KR" altLang="en-US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개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의 </a:t>
            </a:r>
            <a:r>
              <a:rPr sz="1100" b="0" spc="-4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서비</a:t>
            </a:r>
            <a:r>
              <a:rPr sz="1100" b="0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스</a:t>
            </a: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와 </a:t>
            </a:r>
            <a:r>
              <a:rPr lang="en-US" altLang="ko-KR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I/F</a:t>
            </a: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를 점검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80"/>
              </a:spcBef>
              <a:buChar char="•"/>
              <a:tabLst>
                <a:tab pos="137795" algn="l"/>
              </a:tabLst>
            </a:pPr>
            <a:r>
              <a:rPr sz="1100" b="0" spc="-4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성공</a:t>
            </a:r>
            <a:r>
              <a:rPr lang="ko-KR" altLang="en-US" sz="1100" spc="-4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률</a:t>
            </a:r>
            <a:r>
              <a:rPr sz="1100" b="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9</a:t>
            </a:r>
            <a:r>
              <a:rPr 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5</a:t>
            </a:r>
            <a:r>
              <a:rPr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%</a:t>
            </a:r>
            <a:r>
              <a:rPr 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이상의 안정성 확인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80"/>
              </a:spcBef>
              <a:buChar char="•"/>
              <a:tabLst>
                <a:tab pos="137795" algn="l"/>
              </a:tabLst>
            </a:pP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총 </a:t>
            </a:r>
            <a:r>
              <a:rPr lang="en-US" altLang="ko-KR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3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회의 수행으로 오류 </a:t>
            </a:r>
            <a:r>
              <a:rPr lang="ko-KR" altLang="en-US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추출과 수정 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개선을 확인</a:t>
            </a:r>
            <a:endParaRPr lang="en-US" altLang="ko-KR" sz="1100" b="0" spc="-4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80"/>
              </a:spcBef>
              <a:buChar char="•"/>
              <a:tabLst>
                <a:tab pos="137795" algn="l"/>
              </a:tabLst>
            </a:pPr>
            <a:r>
              <a:rPr lang="ko-KR" altLang="en-US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대량 </a:t>
            </a:r>
            <a:r>
              <a:rPr lang="ko-KR" altLang="en-US" sz="1100" dirty="0" err="1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실거래</a:t>
            </a:r>
            <a:r>
              <a:rPr lang="ko-KR" altLang="en-US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검증이 아니면 발견하기 힘든 중대결함 식별 및 조치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B1CADB1E-6C37-FA54-ABD9-5CF327592AC8}"/>
              </a:ext>
            </a:extLst>
          </p:cNvPr>
          <p:cNvSpPr txBox="1"/>
          <p:nvPr/>
        </p:nvSpPr>
        <p:spPr>
          <a:xfrm>
            <a:off x="2116396" y="2053741"/>
            <a:ext cx="295200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lang="ko-KR" altLang="en-US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광주 은행 주전산시스템 </a:t>
            </a:r>
            <a:r>
              <a:rPr lang="en-US" altLang="ko-KR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U2L </a:t>
            </a:r>
            <a:r>
              <a:rPr lang="ko-KR" altLang="en-US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전환 구축 사업</a:t>
            </a: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5CB71F07-8720-7A56-FAC9-B6CB51E402AD}"/>
              </a:ext>
            </a:extLst>
          </p:cNvPr>
          <p:cNvSpPr txBox="1"/>
          <p:nvPr/>
        </p:nvSpPr>
        <p:spPr>
          <a:xfrm>
            <a:off x="2116396" y="2610246"/>
            <a:ext cx="2952000" cy="1113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시스템 환경 변화에 따른 전반적 오류 점검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테스트 시나리오와 병행하여 다양한 입력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CASE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로 확인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대외 기관 연계 점검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ORACLE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업그레이드에 대한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SQL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오류 점검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08CF5A7D-7B4B-1554-081B-B7C981790AA4}"/>
              </a:ext>
            </a:extLst>
          </p:cNvPr>
          <p:cNvSpPr txBox="1"/>
          <p:nvPr/>
        </p:nvSpPr>
        <p:spPr>
          <a:xfrm>
            <a:off x="2116396" y="4001006"/>
            <a:ext cx="2952000" cy="1080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MCI,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EAI, FEP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의 주요 서비스와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I/F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를 대상으로 수행</a:t>
            </a: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1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일 약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1,400</a:t>
            </a:r>
            <a:r>
              <a:rPr lang="ko-KR" altLang="en-US" sz="1100" spc="-5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만건의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AS-IS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거래를 총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3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회  수행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55" name="object 2">
            <a:extLst>
              <a:ext uri="{FF2B5EF4-FFF2-40B4-BE49-F238E27FC236}">
                <a16:creationId xmlns:a16="http://schemas.microsoft.com/office/drawing/2014/main" id="{9745F124-667B-1AD3-D4F9-3DCD3D365AD5}"/>
              </a:ext>
            </a:extLst>
          </p:cNvPr>
          <p:cNvSpPr txBox="1"/>
          <p:nvPr/>
        </p:nvSpPr>
        <p:spPr>
          <a:xfrm>
            <a:off x="5124117" y="2053741"/>
            <a:ext cx="295200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lang="en-US" altLang="ko-KR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KB</a:t>
            </a:r>
            <a:r>
              <a:rPr lang="ko-KR" altLang="en-US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국민카드 </a:t>
            </a:r>
            <a:r>
              <a:rPr lang="en-US" altLang="ko-KR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PA</a:t>
            </a:r>
            <a:r>
              <a:rPr lang="ko-KR" altLang="en-US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대행시스템 </a:t>
            </a:r>
            <a:r>
              <a:rPr lang="en-US" altLang="ko-KR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ICT </a:t>
            </a:r>
            <a:r>
              <a:rPr lang="ko-KR" altLang="en-US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고도화</a:t>
            </a:r>
            <a:endParaRPr sz="1000" b="1" dirty="0">
              <a:latin typeface="LG스마트체 Bold" panose="020B0600000101010101" pitchFamily="50" charset="-127"/>
              <a:ea typeface="LG스마트체 Bold" panose="020B0600000101010101" pitchFamily="50" charset="-127"/>
              <a:cs typeface="LG스마트체 Light"/>
            </a:endParaRPr>
          </a:p>
        </p:txBody>
      </p:sp>
      <p:sp>
        <p:nvSpPr>
          <p:cNvPr id="59" name="object 43">
            <a:extLst>
              <a:ext uri="{FF2B5EF4-FFF2-40B4-BE49-F238E27FC236}">
                <a16:creationId xmlns:a16="http://schemas.microsoft.com/office/drawing/2014/main" id="{0AB85851-9C64-13DF-70DE-68767E317CC5}"/>
              </a:ext>
            </a:extLst>
          </p:cNvPr>
          <p:cNvSpPr txBox="1"/>
          <p:nvPr/>
        </p:nvSpPr>
        <p:spPr>
          <a:xfrm>
            <a:off x="5124117" y="2610246"/>
            <a:ext cx="295200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시스템 환경 변화에 따른 전반적 오류 점검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다양한 입력 유형에 대한 오류 검증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오픈에 대한 최종 점검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대외 기관 연계 점검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60" name="object 44">
            <a:extLst>
              <a:ext uri="{FF2B5EF4-FFF2-40B4-BE49-F238E27FC236}">
                <a16:creationId xmlns:a16="http://schemas.microsoft.com/office/drawing/2014/main" id="{349A6EF6-13E3-FE4B-1BDE-77FE1B7F83A4}"/>
              </a:ext>
            </a:extLst>
          </p:cNvPr>
          <p:cNvSpPr txBox="1"/>
          <p:nvPr/>
        </p:nvSpPr>
        <p:spPr>
          <a:xfrm>
            <a:off x="5124117" y="4001006"/>
            <a:ext cx="295200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MCI,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EAI, FEP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의 주요 서비스와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I/F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를 대상으로 수행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1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회 약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100</a:t>
            </a:r>
            <a:r>
              <a:rPr lang="ko-KR" altLang="en-US" sz="1100" spc="-5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만건의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AS-IS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거래를 총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3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회  수행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14" name="AutoShape 184">
            <a:extLst>
              <a:ext uri="{FF2B5EF4-FFF2-40B4-BE49-F238E27FC236}">
                <a16:creationId xmlns:a16="http://schemas.microsoft.com/office/drawing/2014/main" id="{98744241-9138-4AE2-513D-FFE70B4F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200" y="1530000"/>
            <a:ext cx="9781200" cy="262800"/>
          </a:xfrm>
          <a:prstGeom prst="rect">
            <a:avLst/>
          </a:prstGeom>
          <a:solidFill>
            <a:srgbClr val="0D6AC2"/>
          </a:solidFill>
          <a:ln w="63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1200" b="1" dirty="0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뱅가드랩의 </a:t>
            </a:r>
            <a:r>
              <a:rPr lang="en-US" altLang="ko-KR" sz="1200" b="1" dirty="0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PerfecTwin </a:t>
            </a:r>
            <a:r>
              <a:rPr lang="ko-KR" altLang="en-US" sz="1200" b="1" dirty="0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구축 사례</a:t>
            </a:r>
          </a:p>
        </p:txBody>
      </p:sp>
      <p:sp>
        <p:nvSpPr>
          <p:cNvPr id="15" name="AutoShape 133">
            <a:extLst>
              <a:ext uri="{FF2B5EF4-FFF2-40B4-BE49-F238E27FC236}">
                <a16:creationId xmlns:a16="http://schemas.microsoft.com/office/drawing/2014/main" id="{C9E92AB0-40E0-4E0F-307A-6CE95591340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57072" y="1520825"/>
            <a:ext cx="10090078" cy="4825245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latinLnBrk="0">
              <a:lnSpc>
                <a:spcPct val="120000"/>
              </a:lnSpc>
              <a:spcBef>
                <a:spcPct val="120000"/>
              </a:spcBef>
            </a:pPr>
            <a:endParaRPr lang="ko-KR" altLang="ko-KR" dirty="0">
              <a:solidFill>
                <a:srgbClr val="FFFFFF"/>
              </a:solidFill>
              <a:latin typeface="Pretendard" panose="020B0600000101010101" charset="-127"/>
              <a:ea typeface="Pretendard" panose="020B0600000101010101" charset="-127"/>
            </a:endParaRPr>
          </a:p>
        </p:txBody>
      </p:sp>
      <p:sp>
        <p:nvSpPr>
          <p:cNvPr id="61" name="object 6">
            <a:extLst>
              <a:ext uri="{FF2B5EF4-FFF2-40B4-BE49-F238E27FC236}">
                <a16:creationId xmlns:a16="http://schemas.microsoft.com/office/drawing/2014/main" id="{87C53F0A-1FF8-979B-9BD9-F72420DCCEDA}"/>
              </a:ext>
            </a:extLst>
          </p:cNvPr>
          <p:cNvSpPr txBox="1"/>
          <p:nvPr/>
        </p:nvSpPr>
        <p:spPr>
          <a:xfrm>
            <a:off x="5124117" y="5045458"/>
            <a:ext cx="2952000" cy="982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약 </a:t>
            </a:r>
            <a:r>
              <a:rPr lang="en-US" altLang="ko-KR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600</a:t>
            </a:r>
            <a:r>
              <a:rPr lang="ko-KR" altLang="en-US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개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의 </a:t>
            </a:r>
            <a:r>
              <a:rPr sz="1100" b="0" spc="-4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서비</a:t>
            </a:r>
            <a:r>
              <a:rPr sz="1100" b="0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스</a:t>
            </a: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와 </a:t>
            </a:r>
            <a:r>
              <a:rPr lang="en-US" altLang="ko-KR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I/F</a:t>
            </a: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를 점검</a:t>
            </a:r>
            <a:endParaRPr lang="en-US" altLang="ko-KR" sz="1100" spc="-90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80"/>
              </a:spcBef>
              <a:buChar char="•"/>
              <a:tabLst>
                <a:tab pos="137795" algn="l"/>
              </a:tabLst>
            </a:pPr>
            <a:r>
              <a:rPr sz="1100" b="0" spc="-4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성공</a:t>
            </a:r>
            <a:r>
              <a:rPr sz="1100" b="0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률</a:t>
            </a:r>
            <a:r>
              <a:rPr sz="1100" b="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9</a:t>
            </a:r>
            <a:r>
              <a:rPr 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8</a:t>
            </a:r>
            <a:r>
              <a:rPr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%</a:t>
            </a:r>
            <a:r>
              <a:rPr 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이상의 안정성 확인</a:t>
            </a:r>
            <a:endParaRPr lang="en-US" altLang="ko-KR" sz="1100" b="0" spc="-4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spcBef>
                <a:spcPts val="680"/>
              </a:spcBef>
              <a:buFontTx/>
              <a:buChar char="•"/>
              <a:tabLst>
                <a:tab pos="137795" algn="l"/>
              </a:tabLst>
            </a:pP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특정 서비스와 </a:t>
            </a:r>
            <a:r>
              <a:rPr lang="en-US" altLang="ko-KR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I/F</a:t>
            </a: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의 속도 이상 오류 추출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80"/>
              </a:spcBef>
              <a:buChar char="•"/>
              <a:tabLst>
                <a:tab pos="137795" algn="l"/>
              </a:tabLst>
            </a:pP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총 </a:t>
            </a:r>
            <a:r>
              <a:rPr lang="en-US" altLang="ko-KR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3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회의 수행으로 오류 </a:t>
            </a:r>
            <a:r>
              <a:rPr lang="ko-KR" altLang="en-US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추출과 수정 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개선을 확인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94A375-8D50-295B-A32A-3579F307E36F}"/>
              </a:ext>
            </a:extLst>
          </p:cNvPr>
          <p:cNvSpPr txBox="1">
            <a:spLocks/>
          </p:cNvSpPr>
          <p:nvPr/>
        </p:nvSpPr>
        <p:spPr>
          <a:xfrm>
            <a:off x="1058595" y="672094"/>
            <a:ext cx="10182054" cy="2977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뱅가드랩은 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PerfecTwin 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구축 전문 업체로 다양한 성공 사례를 가지고 있습니다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  <a:endParaRPr lang="ko-KR" altLang="en-US" sz="1200" b="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6CD38CE-6B56-5035-5D1D-17262300A8D5}"/>
              </a:ext>
            </a:extLst>
          </p:cNvPr>
          <p:cNvGrpSpPr/>
          <p:nvPr/>
        </p:nvGrpSpPr>
        <p:grpSpPr>
          <a:xfrm>
            <a:off x="1224202" y="265600"/>
            <a:ext cx="5632045" cy="272298"/>
            <a:chOff x="450850" y="359677"/>
            <a:chExt cx="4539807" cy="24856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2FF80E-C91E-3AF9-2389-47240E269A8F}"/>
                </a:ext>
              </a:extLst>
            </p:cNvPr>
            <p:cNvSpPr txBox="1"/>
            <p:nvPr/>
          </p:nvSpPr>
          <p:spPr>
            <a:xfrm>
              <a:off x="450850" y="427992"/>
              <a:ext cx="62119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kumimoji="1" lang="en-US" altLang="ko-KR" sz="1400" b="1" spc="-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endParaRPr kumimoji="1" lang="ko-Kore-KR" altLang="en-US" sz="1400" b="1" spc="-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75BCDB-863A-ABF9-C350-2AD9A31FA700}"/>
                </a:ext>
              </a:extLst>
            </p:cNvPr>
            <p:cNvSpPr txBox="1"/>
            <p:nvPr/>
          </p:nvSpPr>
          <p:spPr>
            <a:xfrm>
              <a:off x="454657" y="359677"/>
              <a:ext cx="453600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882650"/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4. </a:t>
              </a:r>
              <a:r>
                <a:rPr lang="ko-KR" altLang="en-US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구축 사례 </a:t>
              </a:r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(2/3)</a:t>
              </a:r>
              <a:endParaRPr lang="ko-KR" altLang="en-US" sz="14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</p:grpSp>
      <p:sp>
        <p:nvSpPr>
          <p:cNvPr id="19" name="object 2">
            <a:extLst>
              <a:ext uri="{FF2B5EF4-FFF2-40B4-BE49-F238E27FC236}">
                <a16:creationId xmlns:a16="http://schemas.microsoft.com/office/drawing/2014/main" id="{0D4A89AF-D712-7FBC-9E9E-E43C19EB9296}"/>
              </a:ext>
            </a:extLst>
          </p:cNvPr>
          <p:cNvSpPr txBox="1"/>
          <p:nvPr/>
        </p:nvSpPr>
        <p:spPr>
          <a:xfrm>
            <a:off x="8185178" y="2055076"/>
            <a:ext cx="295200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lang="en-US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U+ </a:t>
            </a:r>
            <a:r>
              <a:rPr lang="ko-KR" altLang="en-US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차세대 </a:t>
            </a:r>
            <a:r>
              <a:rPr lang="en-US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UCUBE</a:t>
            </a:r>
            <a:endParaRPr sz="1400" b="1" dirty="0">
              <a:latin typeface="LG스마트체 Bold" panose="020B0600000101010101" pitchFamily="50" charset="-127"/>
              <a:ea typeface="LG스마트체 Bold" panose="020B0600000101010101" pitchFamily="50" charset="-127"/>
              <a:cs typeface="LG스마트체 Light"/>
            </a:endParaRPr>
          </a:p>
        </p:txBody>
      </p:sp>
      <p:sp>
        <p:nvSpPr>
          <p:cNvPr id="23" name="object 43">
            <a:extLst>
              <a:ext uri="{FF2B5EF4-FFF2-40B4-BE49-F238E27FC236}">
                <a16:creationId xmlns:a16="http://schemas.microsoft.com/office/drawing/2014/main" id="{AF4EA541-A76C-1D5B-DAB4-26B9A12F2105}"/>
              </a:ext>
            </a:extLst>
          </p:cNvPr>
          <p:cNvSpPr txBox="1"/>
          <p:nvPr/>
        </p:nvSpPr>
        <p:spPr>
          <a:xfrm>
            <a:off x="8185178" y="2610246"/>
            <a:ext cx="2791222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MSA </a:t>
            </a:r>
            <a:r>
              <a:rPr lang="ko-KR" altLang="en-US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적용으로 신규 시스템 검증</a:t>
            </a:r>
            <a:endParaRPr lang="en-US" altLang="ko-KR"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주요 업무인 모바일</a:t>
            </a:r>
            <a:r>
              <a:rPr lang="en-US" altLang="ko-KR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, </a:t>
            </a:r>
            <a:r>
              <a:rPr lang="ko-KR" altLang="en-US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홈</a:t>
            </a:r>
            <a:r>
              <a:rPr lang="en-US" altLang="ko-KR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, </a:t>
            </a:r>
            <a:r>
              <a:rPr lang="ko-KR" altLang="en-US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기업 상품의 검증</a:t>
            </a:r>
            <a:endParaRPr lang="en-US" altLang="ko-KR"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테스트 시나리오에 따른 처리 결과 검증</a:t>
            </a:r>
            <a:endParaRPr lang="en-US" altLang="ko-KR"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대외 연계 처리 점검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24" name="object 44">
            <a:extLst>
              <a:ext uri="{FF2B5EF4-FFF2-40B4-BE49-F238E27FC236}">
                <a16:creationId xmlns:a16="http://schemas.microsoft.com/office/drawing/2014/main" id="{631BA053-6E9C-481F-DDCE-A944D6455C99}"/>
              </a:ext>
            </a:extLst>
          </p:cNvPr>
          <p:cNvSpPr txBox="1"/>
          <p:nvPr/>
        </p:nvSpPr>
        <p:spPr>
          <a:xfrm>
            <a:off x="8185179" y="4001005"/>
            <a:ext cx="2791221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모바일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,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홈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,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기업 상품의 등록과 변경 관리에 따른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CRUD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검증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신규 시스템의 성능 검증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128D073D-EE59-AA8B-DD41-1FB398751FE5}"/>
              </a:ext>
            </a:extLst>
          </p:cNvPr>
          <p:cNvSpPr txBox="1"/>
          <p:nvPr/>
        </p:nvSpPr>
        <p:spPr>
          <a:xfrm>
            <a:off x="8189246" y="5045458"/>
            <a:ext cx="2807554" cy="85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약 </a:t>
            </a:r>
            <a:r>
              <a:rPr lang="en-US" altLang="ko-KR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3,0</a:t>
            </a:r>
            <a:r>
              <a:rPr lang="en-US" altLang="ko-KR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00</a:t>
            </a:r>
            <a:r>
              <a:rPr lang="ko-KR" altLang="en-US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개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의 </a:t>
            </a:r>
            <a:r>
              <a:rPr sz="1100" b="0" spc="-4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서비</a:t>
            </a:r>
            <a:r>
              <a:rPr sz="1100" b="0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스</a:t>
            </a: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와 </a:t>
            </a:r>
            <a:r>
              <a:rPr lang="en-US" altLang="ko-KR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I/F</a:t>
            </a: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를 점검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80"/>
              </a:spcBef>
              <a:buChar char="•"/>
              <a:tabLst>
                <a:tab pos="137795" algn="l"/>
              </a:tabLst>
            </a:pP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개발 오류 추출 및 수정에 대한 지속적 테스트 수행을 통한 안정화</a:t>
            </a:r>
            <a:endParaRPr lang="en-US" altLang="ko-KR" sz="1100" b="0" spc="-4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80"/>
              </a:spcBef>
              <a:buChar char="•"/>
              <a:tabLst>
                <a:tab pos="137795" algn="l"/>
              </a:tabLst>
            </a:pP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대외 연계 기능의 이상 점검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3" name="AutoShape 184">
            <a:extLst>
              <a:ext uri="{FF2B5EF4-FFF2-40B4-BE49-F238E27FC236}">
                <a16:creationId xmlns:a16="http://schemas.microsoft.com/office/drawing/2014/main" id="{33698B20-2AA4-1263-46B9-5123E6FB1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200" y="2610246"/>
            <a:ext cx="756000" cy="1251047"/>
          </a:xfrm>
          <a:prstGeom prst="rect">
            <a:avLst/>
          </a:prstGeom>
          <a:solidFill>
            <a:srgbClr val="EAEAEA"/>
          </a:solidFill>
          <a:ln w="63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1200" b="1" dirty="0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고객 </a:t>
            </a:r>
            <a:r>
              <a:rPr lang="en-US" altLang="ko-KR" sz="1200" b="1" dirty="0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Pain points &amp; Needs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54E568C-A4A8-581A-62D2-4A29F4E0E3BC}"/>
              </a:ext>
            </a:extLst>
          </p:cNvPr>
          <p:cNvCxnSpPr>
            <a:cxnSpLocks/>
          </p:cNvCxnSpPr>
          <p:nvPr/>
        </p:nvCxnSpPr>
        <p:spPr>
          <a:xfrm>
            <a:off x="5072564" y="2713027"/>
            <a:ext cx="0" cy="352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B5E9B3A-7C8D-2E79-F84C-FB5773C0A599}"/>
              </a:ext>
            </a:extLst>
          </p:cNvPr>
          <p:cNvCxnSpPr>
            <a:cxnSpLocks/>
          </p:cNvCxnSpPr>
          <p:nvPr/>
        </p:nvCxnSpPr>
        <p:spPr>
          <a:xfrm>
            <a:off x="8087658" y="2700056"/>
            <a:ext cx="0" cy="352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184">
            <a:extLst>
              <a:ext uri="{FF2B5EF4-FFF2-40B4-BE49-F238E27FC236}">
                <a16:creationId xmlns:a16="http://schemas.microsoft.com/office/drawing/2014/main" id="{C1BCC773-AB45-6E39-0BE8-83C5F0723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200" y="4003376"/>
            <a:ext cx="756000" cy="900000"/>
          </a:xfrm>
          <a:prstGeom prst="rect">
            <a:avLst/>
          </a:prstGeom>
          <a:solidFill>
            <a:srgbClr val="EAEAEA"/>
          </a:solidFill>
          <a:ln w="63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1200" b="1" dirty="0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적용 개요</a:t>
            </a:r>
          </a:p>
        </p:txBody>
      </p:sp>
      <p:sp>
        <p:nvSpPr>
          <p:cNvPr id="5" name="AutoShape 184">
            <a:extLst>
              <a:ext uri="{FF2B5EF4-FFF2-40B4-BE49-F238E27FC236}">
                <a16:creationId xmlns:a16="http://schemas.microsoft.com/office/drawing/2014/main" id="{28B1CFA2-C6CC-253A-FA6F-2AEDDC573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199" y="5045458"/>
            <a:ext cx="756000" cy="1080000"/>
          </a:xfrm>
          <a:prstGeom prst="rect">
            <a:avLst/>
          </a:prstGeom>
          <a:solidFill>
            <a:srgbClr val="EAEAEA"/>
          </a:solidFill>
          <a:ln w="63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1200" b="1" dirty="0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적용 결과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3891CD6-CF88-CADB-DE8F-8D30B92C4909}"/>
              </a:ext>
            </a:extLst>
          </p:cNvPr>
          <p:cNvCxnSpPr>
            <a:cxnSpLocks/>
          </p:cNvCxnSpPr>
          <p:nvPr/>
        </p:nvCxnSpPr>
        <p:spPr>
          <a:xfrm>
            <a:off x="2170176" y="3861293"/>
            <a:ext cx="88062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7163AF8-633D-70BB-7140-636EFE0F65D9}"/>
              </a:ext>
            </a:extLst>
          </p:cNvPr>
          <p:cNvCxnSpPr>
            <a:cxnSpLocks/>
          </p:cNvCxnSpPr>
          <p:nvPr/>
        </p:nvCxnSpPr>
        <p:spPr>
          <a:xfrm>
            <a:off x="2170176" y="4903376"/>
            <a:ext cx="88062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157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2">
            <a:extLst>
              <a:ext uri="{FF2B5EF4-FFF2-40B4-BE49-F238E27FC236}">
                <a16:creationId xmlns:a16="http://schemas.microsoft.com/office/drawing/2014/main" id="{B1CADB1E-6C37-FA54-ABD9-5CF327592AC8}"/>
              </a:ext>
            </a:extLst>
          </p:cNvPr>
          <p:cNvSpPr txBox="1"/>
          <p:nvPr/>
        </p:nvSpPr>
        <p:spPr>
          <a:xfrm>
            <a:off x="2121841" y="2048369"/>
            <a:ext cx="295200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lang="ko-KR" altLang="en-US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전북 은행 주전산시스템 </a:t>
            </a:r>
            <a:r>
              <a:rPr lang="en-US" altLang="ko-KR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U2L </a:t>
            </a:r>
            <a:r>
              <a:rPr lang="ko-KR" altLang="en-US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전환 구축 사업</a:t>
            </a: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5CB71F07-8720-7A56-FAC9-B6CB51E402AD}"/>
              </a:ext>
            </a:extLst>
          </p:cNvPr>
          <p:cNvSpPr txBox="1"/>
          <p:nvPr/>
        </p:nvSpPr>
        <p:spPr>
          <a:xfrm>
            <a:off x="2112114" y="2610246"/>
            <a:ext cx="295200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시스템 환경 변화에 따른 전반적 오류 점검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테스트 시나리오와 병행하여 다양한 입력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CASE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로 확인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대외 기관 연계 점검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08CF5A7D-7B4B-1554-081B-B7C981790AA4}"/>
              </a:ext>
            </a:extLst>
          </p:cNvPr>
          <p:cNvSpPr txBox="1"/>
          <p:nvPr/>
        </p:nvSpPr>
        <p:spPr>
          <a:xfrm>
            <a:off x="2112115" y="4003376"/>
            <a:ext cx="295200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MCI,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EAI, FEP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의 주요 서비스와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I/F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를 대상으로 수행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1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회 약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400</a:t>
            </a:r>
            <a:r>
              <a:rPr lang="ko-KR" altLang="en-US" sz="1100" spc="-5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만건의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AS-IS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거래를 총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4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회  수행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45" name="object 6">
            <a:extLst>
              <a:ext uri="{FF2B5EF4-FFF2-40B4-BE49-F238E27FC236}">
                <a16:creationId xmlns:a16="http://schemas.microsoft.com/office/drawing/2014/main" id="{6CCAAF48-7304-392B-FC6D-6468FB03CCE6}"/>
              </a:ext>
            </a:extLst>
          </p:cNvPr>
          <p:cNvSpPr txBox="1"/>
          <p:nvPr/>
        </p:nvSpPr>
        <p:spPr>
          <a:xfrm>
            <a:off x="2116182" y="5045458"/>
            <a:ext cx="2952000" cy="428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 indent="-99695">
              <a:lnSpc>
                <a:spcPct val="100000"/>
              </a:lnSpc>
              <a:spcBef>
                <a:spcPts val="680"/>
              </a:spcBef>
              <a:buChar char="•"/>
              <a:tabLst>
                <a:tab pos="137795" algn="l"/>
              </a:tabLst>
            </a:pPr>
            <a:r>
              <a:rPr sz="1100" b="0" spc="-4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성공</a:t>
            </a:r>
            <a:r>
              <a:rPr lang="ko-KR" altLang="en-US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률</a:t>
            </a:r>
            <a:r>
              <a:rPr sz="1100" b="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90%</a:t>
            </a:r>
            <a:r>
              <a:rPr 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이상의 안정성 확인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80"/>
              </a:spcBef>
              <a:buChar char="•"/>
              <a:tabLst>
                <a:tab pos="137795" algn="l"/>
              </a:tabLst>
            </a:pP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총 </a:t>
            </a:r>
            <a:r>
              <a:rPr lang="en-US" altLang="ko-KR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4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회의 수행으로 오류 </a:t>
            </a:r>
            <a:r>
              <a:rPr lang="ko-KR" altLang="en-US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추출과 수정 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개선을 확인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55" name="object 2">
            <a:extLst>
              <a:ext uri="{FF2B5EF4-FFF2-40B4-BE49-F238E27FC236}">
                <a16:creationId xmlns:a16="http://schemas.microsoft.com/office/drawing/2014/main" id="{9745F124-667B-1AD3-D4F9-3DCD3D365AD5}"/>
              </a:ext>
            </a:extLst>
          </p:cNvPr>
          <p:cNvSpPr txBox="1"/>
          <p:nvPr/>
        </p:nvSpPr>
        <p:spPr>
          <a:xfrm>
            <a:off x="5120863" y="2048369"/>
            <a:ext cx="295200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lang="ko-KR" altLang="en-US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신한은행 차세대 </a:t>
            </a:r>
            <a:r>
              <a:rPr lang="en-US" altLang="ko-KR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THE NEXT </a:t>
            </a:r>
            <a:r>
              <a:rPr lang="ko-KR" altLang="en-US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시스템 구축</a:t>
            </a:r>
          </a:p>
        </p:txBody>
      </p:sp>
      <p:sp>
        <p:nvSpPr>
          <p:cNvPr id="59" name="object 43">
            <a:extLst>
              <a:ext uri="{FF2B5EF4-FFF2-40B4-BE49-F238E27FC236}">
                <a16:creationId xmlns:a16="http://schemas.microsoft.com/office/drawing/2014/main" id="{0AB85851-9C64-13DF-70DE-68767E317CC5}"/>
              </a:ext>
            </a:extLst>
          </p:cNvPr>
          <p:cNvSpPr txBox="1"/>
          <p:nvPr/>
        </p:nvSpPr>
        <p:spPr>
          <a:xfrm>
            <a:off x="5120864" y="2610246"/>
            <a:ext cx="295200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시스템 환경 변화에 따른 전반적 오류 점검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대외 기관 연계 점검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60" name="object 44">
            <a:extLst>
              <a:ext uri="{FF2B5EF4-FFF2-40B4-BE49-F238E27FC236}">
                <a16:creationId xmlns:a16="http://schemas.microsoft.com/office/drawing/2014/main" id="{349A6EF6-13E3-FE4B-1BDE-77FE1B7F83A4}"/>
              </a:ext>
            </a:extLst>
          </p:cNvPr>
          <p:cNvSpPr txBox="1"/>
          <p:nvPr/>
        </p:nvSpPr>
        <p:spPr>
          <a:xfrm>
            <a:off x="5120865" y="4003376"/>
            <a:ext cx="295200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MCI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서비스와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I/F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를 대상으로 수행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1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회 약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7,000</a:t>
            </a:r>
            <a:r>
              <a:rPr lang="ko-KR" altLang="en-US" sz="1100" spc="-5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만건의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AS-IS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거래를 총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3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회  수행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61" name="object 6">
            <a:extLst>
              <a:ext uri="{FF2B5EF4-FFF2-40B4-BE49-F238E27FC236}">
                <a16:creationId xmlns:a16="http://schemas.microsoft.com/office/drawing/2014/main" id="{87C53F0A-1FF8-979B-9BD9-F72420DCCEDA}"/>
              </a:ext>
            </a:extLst>
          </p:cNvPr>
          <p:cNvSpPr txBox="1"/>
          <p:nvPr/>
        </p:nvSpPr>
        <p:spPr>
          <a:xfrm>
            <a:off x="5124932" y="5045458"/>
            <a:ext cx="2952000" cy="428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 indent="-99695">
              <a:spcBef>
                <a:spcPts val="680"/>
              </a:spcBef>
              <a:buFontTx/>
              <a:buChar char="•"/>
              <a:tabLst>
                <a:tab pos="137795" algn="l"/>
              </a:tabLst>
            </a:pP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특정 서비스와 </a:t>
            </a:r>
            <a:r>
              <a:rPr lang="en-US" altLang="ko-KR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I/F</a:t>
            </a: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의 속도 이상 오류 추출</a:t>
            </a:r>
            <a:endParaRPr lang="en-US" altLang="ko-KR" sz="1100" spc="-90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spcBef>
                <a:spcPts val="680"/>
              </a:spcBef>
              <a:buFontTx/>
              <a:buChar char="•"/>
              <a:tabLst>
                <a:tab pos="137795" algn="l"/>
              </a:tabLst>
            </a:pP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프로그램 및 </a:t>
            </a:r>
            <a:r>
              <a:rPr lang="en-US" altLang="ko-KR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DB </a:t>
            </a: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오류 추출과 수정 개선을 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지속적 테스트 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4" name="AutoShape 184">
            <a:extLst>
              <a:ext uri="{FF2B5EF4-FFF2-40B4-BE49-F238E27FC236}">
                <a16:creationId xmlns:a16="http://schemas.microsoft.com/office/drawing/2014/main" id="{CAC743A5-46B7-26CF-3D1A-911E2F52A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200" y="1530000"/>
            <a:ext cx="9781200" cy="262800"/>
          </a:xfrm>
          <a:prstGeom prst="rect">
            <a:avLst/>
          </a:prstGeom>
          <a:solidFill>
            <a:srgbClr val="0D6AC2"/>
          </a:solidFill>
          <a:ln w="63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1200" b="1" dirty="0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뱅가드랩의 </a:t>
            </a:r>
            <a:r>
              <a:rPr lang="en-US" altLang="ko-KR" sz="1200" b="1" dirty="0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PerfecTwin </a:t>
            </a:r>
            <a:r>
              <a:rPr lang="ko-KR" altLang="en-US" sz="1200" b="1" dirty="0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구축 사례</a:t>
            </a:r>
          </a:p>
        </p:txBody>
      </p:sp>
      <p:sp>
        <p:nvSpPr>
          <p:cNvPr id="5" name="AutoShape 133">
            <a:extLst>
              <a:ext uri="{FF2B5EF4-FFF2-40B4-BE49-F238E27FC236}">
                <a16:creationId xmlns:a16="http://schemas.microsoft.com/office/drawing/2014/main" id="{EB96101E-8893-A957-A61C-EEB3060D221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57072" y="1520825"/>
            <a:ext cx="10090078" cy="4825245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latinLnBrk="0">
              <a:lnSpc>
                <a:spcPct val="120000"/>
              </a:lnSpc>
              <a:spcBef>
                <a:spcPct val="120000"/>
              </a:spcBef>
            </a:pPr>
            <a:endParaRPr lang="ko-KR" altLang="ko-KR" dirty="0">
              <a:solidFill>
                <a:srgbClr val="FFFFFF"/>
              </a:solidFill>
              <a:latin typeface="Pretendard" panose="020B0600000101010101" charset="-127"/>
              <a:ea typeface="Pretendard" panose="020B0600000101010101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05291A0-F04E-4CF3-DD20-A773F3F2FA70}"/>
              </a:ext>
            </a:extLst>
          </p:cNvPr>
          <p:cNvSpPr txBox="1">
            <a:spLocks/>
          </p:cNvSpPr>
          <p:nvPr/>
        </p:nvSpPr>
        <p:spPr>
          <a:xfrm>
            <a:off x="1058597" y="672093"/>
            <a:ext cx="10182054" cy="2977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뱅가드랩은 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PerfecTwin 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구축 전문 업체로 다양한 성공 사례를 가지고 있습니다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  <a:endParaRPr lang="ko-KR" altLang="en-US" sz="1200" b="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305ABF9-6D48-2F86-99F6-C07B0FC81FCB}"/>
              </a:ext>
            </a:extLst>
          </p:cNvPr>
          <p:cNvGrpSpPr/>
          <p:nvPr/>
        </p:nvGrpSpPr>
        <p:grpSpPr>
          <a:xfrm>
            <a:off x="1224202" y="265600"/>
            <a:ext cx="5632045" cy="272298"/>
            <a:chOff x="450850" y="359677"/>
            <a:chExt cx="4539807" cy="24856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E9D2A4-456B-D91F-EECA-D0697C5A5E09}"/>
                </a:ext>
              </a:extLst>
            </p:cNvPr>
            <p:cNvSpPr txBox="1"/>
            <p:nvPr/>
          </p:nvSpPr>
          <p:spPr>
            <a:xfrm>
              <a:off x="450850" y="427992"/>
              <a:ext cx="62119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kumimoji="1" lang="en-US" altLang="ko-KR" sz="1400" b="1" spc="-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endParaRPr kumimoji="1" lang="ko-Kore-KR" altLang="en-US" sz="1400" b="1" spc="-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DE99EA-CF3B-81CB-5667-3F58E0F1AB9F}"/>
                </a:ext>
              </a:extLst>
            </p:cNvPr>
            <p:cNvSpPr txBox="1"/>
            <p:nvPr/>
          </p:nvSpPr>
          <p:spPr>
            <a:xfrm>
              <a:off x="454657" y="359677"/>
              <a:ext cx="453600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882650"/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4. </a:t>
              </a:r>
              <a:r>
                <a:rPr lang="ko-KR" altLang="en-US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구축 사례 </a:t>
              </a:r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(3/3)</a:t>
              </a:r>
              <a:endParaRPr lang="ko-KR" altLang="en-US" sz="14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</p:grpSp>
      <p:sp>
        <p:nvSpPr>
          <p:cNvPr id="2" name="object 2">
            <a:extLst>
              <a:ext uri="{FF2B5EF4-FFF2-40B4-BE49-F238E27FC236}">
                <a16:creationId xmlns:a16="http://schemas.microsoft.com/office/drawing/2014/main" id="{89631FFE-C2B8-4061-B335-97D4C57DC7F6}"/>
              </a:ext>
            </a:extLst>
          </p:cNvPr>
          <p:cNvSpPr txBox="1"/>
          <p:nvPr/>
        </p:nvSpPr>
        <p:spPr>
          <a:xfrm>
            <a:off x="8187842" y="2043432"/>
            <a:ext cx="295200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lang="en-US" altLang="ko-KR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LX</a:t>
            </a:r>
            <a:r>
              <a:rPr lang="ko-KR" altLang="en-US" sz="1400" b="1" spc="-135" dirty="0" err="1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판토스</a:t>
            </a:r>
            <a:r>
              <a:rPr lang="ko-KR" altLang="en-US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 차세대 구축</a:t>
            </a:r>
            <a:endParaRPr sz="1000" b="1" dirty="0">
              <a:latin typeface="LG스마트체 Bold" panose="020B0600000101010101" pitchFamily="50" charset="-127"/>
              <a:ea typeface="LG스마트체 Bold" panose="020B0600000101010101" pitchFamily="50" charset="-127"/>
              <a:cs typeface="LG스마트체 Light"/>
            </a:endParaRPr>
          </a:p>
        </p:txBody>
      </p:sp>
      <p:sp>
        <p:nvSpPr>
          <p:cNvPr id="9" name="object 43">
            <a:extLst>
              <a:ext uri="{FF2B5EF4-FFF2-40B4-BE49-F238E27FC236}">
                <a16:creationId xmlns:a16="http://schemas.microsoft.com/office/drawing/2014/main" id="{4B8D1309-33F9-29EA-694B-93CBCC25C0BB}"/>
              </a:ext>
            </a:extLst>
          </p:cNvPr>
          <p:cNvSpPr txBox="1"/>
          <p:nvPr/>
        </p:nvSpPr>
        <p:spPr>
          <a:xfrm>
            <a:off x="8187842" y="2610246"/>
            <a:ext cx="2784487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GSI (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글로벌 통합 물류 시스템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)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의 검증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성능 점검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13" name="object 44">
            <a:extLst>
              <a:ext uri="{FF2B5EF4-FFF2-40B4-BE49-F238E27FC236}">
                <a16:creationId xmlns:a16="http://schemas.microsoft.com/office/drawing/2014/main" id="{12A46828-5865-6FC6-D718-085F2FE896DA}"/>
              </a:ext>
            </a:extLst>
          </p:cNvPr>
          <p:cNvSpPr txBox="1"/>
          <p:nvPr/>
        </p:nvSpPr>
        <p:spPr>
          <a:xfrm>
            <a:off x="8187843" y="4003376"/>
            <a:ext cx="2784488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물류 시스템의 로직에 따른 매핑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서비스 분할에 따른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1 : N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처리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spcBef>
                <a:spcPts val="620"/>
              </a:spcBef>
              <a:buFontTx/>
              <a:buChar char="•"/>
              <a:tabLst>
                <a:tab pos="137795" algn="l"/>
              </a:tabLst>
            </a:pPr>
            <a:r>
              <a:rPr lang="ko-KR" altLang="en-US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실시간 캡처를 활용한 검증 수행</a:t>
            </a:r>
            <a:endParaRPr sz="1100" dirty="0">
              <a:latin typeface="LG스마트체 Light"/>
              <a:cs typeface="LG스마트체 Light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26E0987B-B43E-C2E6-0EEC-AE778B3BB171}"/>
              </a:ext>
            </a:extLst>
          </p:cNvPr>
          <p:cNvSpPr txBox="1"/>
          <p:nvPr/>
        </p:nvSpPr>
        <p:spPr>
          <a:xfrm>
            <a:off x="8191910" y="5045458"/>
            <a:ext cx="278448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신규 개발의 로직 및 파라미터에 대한 오류 추출과 수정 후 재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확인 검증</a:t>
            </a:r>
            <a:endParaRPr lang="en-US" altLang="ko-KR" sz="1100" b="0" spc="-4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3" name="AutoShape 184">
            <a:extLst>
              <a:ext uri="{FF2B5EF4-FFF2-40B4-BE49-F238E27FC236}">
                <a16:creationId xmlns:a16="http://schemas.microsoft.com/office/drawing/2014/main" id="{3ECCADB0-2B5B-99F8-376F-88C0E8D46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200" y="2610246"/>
            <a:ext cx="756000" cy="1251047"/>
          </a:xfrm>
          <a:prstGeom prst="rect">
            <a:avLst/>
          </a:prstGeom>
          <a:solidFill>
            <a:srgbClr val="EAEAEA"/>
          </a:solidFill>
          <a:ln w="63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1200" b="1" dirty="0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고객 </a:t>
            </a:r>
            <a:r>
              <a:rPr lang="en-US" altLang="ko-KR" sz="1200" b="1" dirty="0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Pain points &amp; Needs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E3CCBB0-77CA-9923-16AE-D88FF8C291E2}"/>
              </a:ext>
            </a:extLst>
          </p:cNvPr>
          <p:cNvCxnSpPr>
            <a:cxnSpLocks/>
          </p:cNvCxnSpPr>
          <p:nvPr/>
        </p:nvCxnSpPr>
        <p:spPr>
          <a:xfrm>
            <a:off x="5072564" y="2713027"/>
            <a:ext cx="0" cy="352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88CD173-B167-C245-EA75-6FEEF121D3B8}"/>
              </a:ext>
            </a:extLst>
          </p:cNvPr>
          <p:cNvCxnSpPr>
            <a:cxnSpLocks/>
          </p:cNvCxnSpPr>
          <p:nvPr/>
        </p:nvCxnSpPr>
        <p:spPr>
          <a:xfrm>
            <a:off x="8087658" y="2700056"/>
            <a:ext cx="0" cy="352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utoShape 184">
            <a:extLst>
              <a:ext uri="{FF2B5EF4-FFF2-40B4-BE49-F238E27FC236}">
                <a16:creationId xmlns:a16="http://schemas.microsoft.com/office/drawing/2014/main" id="{665486FD-9FDD-9E75-2772-54B999499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200" y="4003376"/>
            <a:ext cx="756000" cy="900000"/>
          </a:xfrm>
          <a:prstGeom prst="rect">
            <a:avLst/>
          </a:prstGeom>
          <a:solidFill>
            <a:srgbClr val="EAEAEA"/>
          </a:solidFill>
          <a:ln w="63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1200" b="1" dirty="0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적용 개요</a:t>
            </a:r>
          </a:p>
        </p:txBody>
      </p:sp>
      <p:sp>
        <p:nvSpPr>
          <p:cNvPr id="16" name="AutoShape 184">
            <a:extLst>
              <a:ext uri="{FF2B5EF4-FFF2-40B4-BE49-F238E27FC236}">
                <a16:creationId xmlns:a16="http://schemas.microsoft.com/office/drawing/2014/main" id="{CC4FB320-380A-2903-CCE8-405A29148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199" y="5045458"/>
            <a:ext cx="756000" cy="1080000"/>
          </a:xfrm>
          <a:prstGeom prst="rect">
            <a:avLst/>
          </a:prstGeom>
          <a:solidFill>
            <a:srgbClr val="EAEAEA"/>
          </a:solidFill>
          <a:ln w="63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1200" b="1" dirty="0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적용 결과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C1248CA-7003-D70E-5C37-AB8363F1A5CC}"/>
              </a:ext>
            </a:extLst>
          </p:cNvPr>
          <p:cNvCxnSpPr>
            <a:cxnSpLocks/>
          </p:cNvCxnSpPr>
          <p:nvPr/>
        </p:nvCxnSpPr>
        <p:spPr>
          <a:xfrm>
            <a:off x="2170176" y="3861293"/>
            <a:ext cx="88062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341D1BF-62F0-A209-A54A-8B999DD1BD60}"/>
              </a:ext>
            </a:extLst>
          </p:cNvPr>
          <p:cNvCxnSpPr>
            <a:cxnSpLocks/>
          </p:cNvCxnSpPr>
          <p:nvPr/>
        </p:nvCxnSpPr>
        <p:spPr>
          <a:xfrm>
            <a:off x="2170176" y="4903376"/>
            <a:ext cx="88062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324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6">
            <a:extLst>
              <a:ext uri="{FF2B5EF4-FFF2-40B4-BE49-F238E27FC236}">
                <a16:creationId xmlns:a16="http://schemas.microsoft.com/office/drawing/2014/main" id="{6CCAAF48-7304-392B-FC6D-6468FB03CCE6}"/>
              </a:ext>
            </a:extLst>
          </p:cNvPr>
          <p:cNvSpPr txBox="1"/>
          <p:nvPr/>
        </p:nvSpPr>
        <p:spPr>
          <a:xfrm>
            <a:off x="1442285" y="5018532"/>
            <a:ext cx="3132000" cy="131510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97485" rIns="0" bIns="0" rtlCol="0">
            <a:spAutoFit/>
          </a:bodyPr>
          <a:lstStyle/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약 </a:t>
            </a:r>
            <a:r>
              <a:rPr lang="en-US" altLang="ko-KR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8</a:t>
            </a:r>
            <a:r>
              <a:rPr lang="en-US" altLang="ko-KR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,700</a:t>
            </a:r>
            <a:r>
              <a:rPr lang="ko-KR" altLang="en-US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개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의 </a:t>
            </a:r>
            <a:r>
              <a:rPr sz="1100" b="0" spc="-4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서비</a:t>
            </a:r>
            <a:r>
              <a:rPr sz="1100" b="0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스</a:t>
            </a: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와 </a:t>
            </a:r>
            <a:r>
              <a:rPr lang="en-US" altLang="ko-KR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I/F</a:t>
            </a: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를 점검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80"/>
              </a:spcBef>
              <a:buChar char="•"/>
              <a:tabLst>
                <a:tab pos="137795" algn="l"/>
              </a:tabLst>
            </a:pPr>
            <a:r>
              <a:rPr sz="1100" b="0" spc="-4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성공</a:t>
            </a:r>
            <a:r>
              <a:rPr lang="ko-KR" altLang="en-US" sz="1100" spc="-4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률</a:t>
            </a:r>
            <a:r>
              <a:rPr sz="1100" b="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9</a:t>
            </a:r>
            <a:r>
              <a:rPr 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5</a:t>
            </a:r>
            <a:r>
              <a:rPr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%</a:t>
            </a:r>
            <a:r>
              <a:rPr 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이상의 안정성 확인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80"/>
              </a:spcBef>
              <a:buChar char="•"/>
              <a:tabLst>
                <a:tab pos="137795" algn="l"/>
              </a:tabLst>
            </a:pP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총 </a:t>
            </a:r>
            <a:r>
              <a:rPr lang="en-US" altLang="ko-KR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3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회의 수행으로 오류 </a:t>
            </a:r>
            <a:r>
              <a:rPr lang="ko-KR" altLang="en-US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추출과 수정 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개선을 확인</a:t>
            </a:r>
            <a:endParaRPr lang="en-US" altLang="ko-KR" sz="1100" b="0" spc="-4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80"/>
              </a:spcBef>
              <a:buChar char="•"/>
              <a:tabLst>
                <a:tab pos="137795" algn="l"/>
              </a:tabLst>
            </a:pPr>
            <a:r>
              <a:rPr lang="ko-KR" altLang="en-US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대량 </a:t>
            </a:r>
            <a:r>
              <a:rPr lang="ko-KR" altLang="en-US" sz="1100" dirty="0" err="1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실거래</a:t>
            </a:r>
            <a:r>
              <a:rPr lang="ko-KR" altLang="en-US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검증이 아니면 발견하기 힘든 중대결함 식별 및 조치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B1CADB1E-6C37-FA54-ABD9-5CF327592AC8}"/>
              </a:ext>
            </a:extLst>
          </p:cNvPr>
          <p:cNvSpPr txBox="1"/>
          <p:nvPr/>
        </p:nvSpPr>
        <p:spPr>
          <a:xfrm>
            <a:off x="1438216" y="2053741"/>
            <a:ext cx="313200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lang="ko-KR" altLang="en-US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광주 은행 주전산시스템 </a:t>
            </a:r>
            <a:r>
              <a:rPr lang="en-US" altLang="ko-KR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U2L </a:t>
            </a:r>
            <a:r>
              <a:rPr lang="ko-KR" altLang="en-US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전환 구축 사업</a:t>
            </a: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5CB71F07-8720-7A56-FAC9-B6CB51E402AD}"/>
              </a:ext>
            </a:extLst>
          </p:cNvPr>
          <p:cNvSpPr txBox="1"/>
          <p:nvPr/>
        </p:nvSpPr>
        <p:spPr>
          <a:xfrm>
            <a:off x="1438216" y="2770639"/>
            <a:ext cx="3132000" cy="102207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시스템 환경 변화에 따른 전반적 오류 점검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테스트 시나리오와 병행하여 다양한 입력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CASE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로 확인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대외 기관 연계 점검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ORACLE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업그레이드에 대한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SQL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오류 점검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08CF5A7D-7B4B-1554-081B-B7C981790AA4}"/>
              </a:ext>
            </a:extLst>
          </p:cNvPr>
          <p:cNvSpPr txBox="1"/>
          <p:nvPr/>
        </p:nvSpPr>
        <p:spPr>
          <a:xfrm>
            <a:off x="1438216" y="4093989"/>
            <a:ext cx="3132000" cy="586662"/>
          </a:xfrm>
          <a:prstGeom prst="rect">
            <a:avLst/>
          </a:prstGeom>
        </p:spPr>
        <p:txBody>
          <a:bodyPr vert="horz" wrap="square" lIns="0" tIns="113030" rIns="0" bIns="0" rtlCol="0">
            <a:noAutofit/>
          </a:bodyPr>
          <a:lstStyle/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MCI,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EAI, FEP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의 주요 서비스와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I/F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를 대상으로 수행</a:t>
            </a: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1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일 약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1,400</a:t>
            </a:r>
            <a:r>
              <a:rPr lang="ko-KR" altLang="en-US" sz="1100" spc="-5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만건의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AS-IS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거래를 총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3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회  수행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55" name="object 2">
            <a:extLst>
              <a:ext uri="{FF2B5EF4-FFF2-40B4-BE49-F238E27FC236}">
                <a16:creationId xmlns:a16="http://schemas.microsoft.com/office/drawing/2014/main" id="{9745F124-667B-1AD3-D4F9-3DCD3D365AD5}"/>
              </a:ext>
            </a:extLst>
          </p:cNvPr>
          <p:cNvSpPr txBox="1"/>
          <p:nvPr/>
        </p:nvSpPr>
        <p:spPr>
          <a:xfrm>
            <a:off x="4720257" y="2053741"/>
            <a:ext cx="313200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lang="en-US" altLang="ko-KR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KB</a:t>
            </a:r>
            <a:r>
              <a:rPr lang="ko-KR" altLang="en-US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국민카드 </a:t>
            </a:r>
            <a:r>
              <a:rPr lang="en-US" altLang="ko-KR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PA</a:t>
            </a:r>
            <a:r>
              <a:rPr lang="ko-KR" altLang="en-US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대행시스템 </a:t>
            </a:r>
            <a:r>
              <a:rPr lang="en-US" altLang="ko-KR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ICT </a:t>
            </a:r>
            <a:r>
              <a:rPr lang="ko-KR" altLang="en-US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고도화</a:t>
            </a:r>
            <a:endParaRPr sz="1000" b="1" dirty="0">
              <a:latin typeface="LG스마트체 Bold" panose="020B0600000101010101" pitchFamily="50" charset="-127"/>
              <a:ea typeface="LG스마트체 Bold" panose="020B0600000101010101" pitchFamily="50" charset="-127"/>
              <a:cs typeface="LG스마트체 Light"/>
            </a:endParaRPr>
          </a:p>
        </p:txBody>
      </p:sp>
      <p:sp>
        <p:nvSpPr>
          <p:cNvPr id="59" name="object 43">
            <a:extLst>
              <a:ext uri="{FF2B5EF4-FFF2-40B4-BE49-F238E27FC236}">
                <a16:creationId xmlns:a16="http://schemas.microsoft.com/office/drawing/2014/main" id="{0AB85851-9C64-13DF-70DE-68767E317CC5}"/>
              </a:ext>
            </a:extLst>
          </p:cNvPr>
          <p:cNvSpPr txBox="1"/>
          <p:nvPr/>
        </p:nvSpPr>
        <p:spPr>
          <a:xfrm>
            <a:off x="4720257" y="2770639"/>
            <a:ext cx="3132000" cy="102207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시스템 환경 변화에 따른 전반적 오류 점검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다양한 입력 유형에 대한 오류 검증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오픈에 대한 최종 점검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대외 기관 연계 점검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60" name="object 44">
            <a:extLst>
              <a:ext uri="{FF2B5EF4-FFF2-40B4-BE49-F238E27FC236}">
                <a16:creationId xmlns:a16="http://schemas.microsoft.com/office/drawing/2014/main" id="{349A6EF6-13E3-FE4B-1BDE-77FE1B7F83A4}"/>
              </a:ext>
            </a:extLst>
          </p:cNvPr>
          <p:cNvSpPr txBox="1"/>
          <p:nvPr/>
        </p:nvSpPr>
        <p:spPr>
          <a:xfrm>
            <a:off x="4720257" y="4093989"/>
            <a:ext cx="3132000" cy="529632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MCI,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EAI, FEP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의 주요 서비스와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I/F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를 대상으로 수행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1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회 약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100</a:t>
            </a:r>
            <a:r>
              <a:rPr lang="ko-KR" altLang="en-US" sz="1100" spc="-5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만건의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AS-IS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거래를 총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3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회  수행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14" name="AutoShape 184">
            <a:extLst>
              <a:ext uri="{FF2B5EF4-FFF2-40B4-BE49-F238E27FC236}">
                <a16:creationId xmlns:a16="http://schemas.microsoft.com/office/drawing/2014/main" id="{98744241-9138-4AE2-513D-FFE70B4F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200" y="1530000"/>
            <a:ext cx="9781200" cy="262800"/>
          </a:xfrm>
          <a:prstGeom prst="rect">
            <a:avLst/>
          </a:prstGeom>
          <a:solidFill>
            <a:srgbClr val="0D6AC2"/>
          </a:solidFill>
          <a:ln w="63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1200" b="1" dirty="0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뱅가드랩의 </a:t>
            </a:r>
            <a:r>
              <a:rPr lang="en-US" altLang="ko-KR" sz="1200" b="1" dirty="0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PerfecTwin </a:t>
            </a:r>
            <a:r>
              <a:rPr lang="ko-KR" altLang="en-US" sz="1200" b="1" dirty="0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구축 사례</a:t>
            </a:r>
          </a:p>
        </p:txBody>
      </p:sp>
      <p:sp>
        <p:nvSpPr>
          <p:cNvPr id="15" name="AutoShape 133">
            <a:extLst>
              <a:ext uri="{FF2B5EF4-FFF2-40B4-BE49-F238E27FC236}">
                <a16:creationId xmlns:a16="http://schemas.microsoft.com/office/drawing/2014/main" id="{C9E92AB0-40E0-4E0F-307A-6CE95591340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57072" y="1520825"/>
            <a:ext cx="10090078" cy="4825245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latinLnBrk="0">
              <a:lnSpc>
                <a:spcPct val="120000"/>
              </a:lnSpc>
              <a:spcBef>
                <a:spcPct val="120000"/>
              </a:spcBef>
            </a:pPr>
            <a:endParaRPr lang="ko-KR" altLang="ko-KR" dirty="0">
              <a:solidFill>
                <a:srgbClr val="FFFFFF"/>
              </a:solidFill>
              <a:latin typeface="Pretendard" panose="020B0600000101010101" charset="-127"/>
              <a:ea typeface="Pretendard" panose="020B0600000101010101" charset="-127"/>
            </a:endParaRPr>
          </a:p>
        </p:txBody>
      </p:sp>
      <p:sp>
        <p:nvSpPr>
          <p:cNvPr id="61" name="object 6">
            <a:extLst>
              <a:ext uri="{FF2B5EF4-FFF2-40B4-BE49-F238E27FC236}">
                <a16:creationId xmlns:a16="http://schemas.microsoft.com/office/drawing/2014/main" id="{87C53F0A-1FF8-979B-9BD9-F72420DCCEDA}"/>
              </a:ext>
            </a:extLst>
          </p:cNvPr>
          <p:cNvSpPr txBox="1"/>
          <p:nvPr/>
        </p:nvSpPr>
        <p:spPr>
          <a:xfrm>
            <a:off x="4720257" y="5018532"/>
            <a:ext cx="3132000" cy="1145826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약 </a:t>
            </a:r>
            <a:r>
              <a:rPr lang="en-US" altLang="ko-KR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600</a:t>
            </a:r>
            <a:r>
              <a:rPr lang="ko-KR" altLang="en-US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개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의 </a:t>
            </a:r>
            <a:r>
              <a:rPr sz="1100" b="0" spc="-4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서비</a:t>
            </a:r>
            <a:r>
              <a:rPr sz="1100" b="0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스</a:t>
            </a: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와 </a:t>
            </a:r>
            <a:r>
              <a:rPr lang="en-US" altLang="ko-KR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I/F</a:t>
            </a: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를 점검</a:t>
            </a:r>
            <a:endParaRPr lang="en-US" altLang="ko-KR" sz="1100" spc="-90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80"/>
              </a:spcBef>
              <a:buChar char="•"/>
              <a:tabLst>
                <a:tab pos="137795" algn="l"/>
              </a:tabLst>
            </a:pPr>
            <a:r>
              <a:rPr sz="1100" b="0" spc="-4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성공</a:t>
            </a:r>
            <a:r>
              <a:rPr sz="1100" b="0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률</a:t>
            </a:r>
            <a:r>
              <a:rPr sz="1100" b="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9</a:t>
            </a:r>
            <a:r>
              <a:rPr 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8</a:t>
            </a:r>
            <a:r>
              <a:rPr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%</a:t>
            </a:r>
            <a:r>
              <a:rPr 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이상의 안정성 확인</a:t>
            </a:r>
            <a:endParaRPr lang="en-US" altLang="ko-KR" sz="1100" b="0" spc="-4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spcBef>
                <a:spcPts val="680"/>
              </a:spcBef>
              <a:buFontTx/>
              <a:buChar char="•"/>
              <a:tabLst>
                <a:tab pos="137795" algn="l"/>
              </a:tabLst>
            </a:pP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특정 서비스와 </a:t>
            </a:r>
            <a:r>
              <a:rPr lang="en-US" altLang="ko-KR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I/F</a:t>
            </a: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의 속도 이상 오류 추출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80"/>
              </a:spcBef>
              <a:buChar char="•"/>
              <a:tabLst>
                <a:tab pos="137795" algn="l"/>
              </a:tabLst>
            </a:pP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총 </a:t>
            </a:r>
            <a:r>
              <a:rPr lang="en-US" altLang="ko-KR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3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회의 수행으로 오류 </a:t>
            </a:r>
            <a:r>
              <a:rPr lang="ko-KR" altLang="en-US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추출과 수정 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개선을 확인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94A375-8D50-295B-A32A-3579F307E36F}"/>
              </a:ext>
            </a:extLst>
          </p:cNvPr>
          <p:cNvSpPr txBox="1">
            <a:spLocks/>
          </p:cNvSpPr>
          <p:nvPr/>
        </p:nvSpPr>
        <p:spPr>
          <a:xfrm>
            <a:off x="1058595" y="672094"/>
            <a:ext cx="10182054" cy="2977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뱅가드랩은 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PerfecTwin 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구축 전문 업체로 다양한 성공 사례를 가지고 있습니다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  <a:endParaRPr lang="ko-KR" altLang="en-US" sz="1200" b="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6CD38CE-6B56-5035-5D1D-17262300A8D5}"/>
              </a:ext>
            </a:extLst>
          </p:cNvPr>
          <p:cNvGrpSpPr/>
          <p:nvPr/>
        </p:nvGrpSpPr>
        <p:grpSpPr>
          <a:xfrm>
            <a:off x="1224202" y="265600"/>
            <a:ext cx="5632045" cy="272298"/>
            <a:chOff x="450850" y="359677"/>
            <a:chExt cx="4539807" cy="24856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2FF80E-C91E-3AF9-2389-47240E269A8F}"/>
                </a:ext>
              </a:extLst>
            </p:cNvPr>
            <p:cNvSpPr txBox="1"/>
            <p:nvPr/>
          </p:nvSpPr>
          <p:spPr>
            <a:xfrm>
              <a:off x="450850" y="427992"/>
              <a:ext cx="62119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kumimoji="1" lang="en-US" altLang="ko-KR" sz="1400" b="1" spc="-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endParaRPr kumimoji="1" lang="ko-Kore-KR" altLang="en-US" sz="1400" b="1" spc="-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75BCDB-863A-ABF9-C350-2AD9A31FA700}"/>
                </a:ext>
              </a:extLst>
            </p:cNvPr>
            <p:cNvSpPr txBox="1"/>
            <p:nvPr/>
          </p:nvSpPr>
          <p:spPr>
            <a:xfrm>
              <a:off x="454657" y="359677"/>
              <a:ext cx="453600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882650"/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4. </a:t>
              </a:r>
              <a:r>
                <a:rPr lang="ko-KR" altLang="en-US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구축 사례 </a:t>
              </a:r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(2/3)</a:t>
              </a:r>
              <a:endParaRPr lang="ko-KR" altLang="en-US" sz="14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</p:grpSp>
      <p:sp>
        <p:nvSpPr>
          <p:cNvPr id="19" name="object 2">
            <a:extLst>
              <a:ext uri="{FF2B5EF4-FFF2-40B4-BE49-F238E27FC236}">
                <a16:creationId xmlns:a16="http://schemas.microsoft.com/office/drawing/2014/main" id="{0D4A89AF-D712-7FBC-9E9E-E43C19EB9296}"/>
              </a:ext>
            </a:extLst>
          </p:cNvPr>
          <p:cNvSpPr txBox="1"/>
          <p:nvPr/>
        </p:nvSpPr>
        <p:spPr>
          <a:xfrm>
            <a:off x="8002298" y="2055076"/>
            <a:ext cx="313200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lang="en-US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U+ </a:t>
            </a:r>
            <a:r>
              <a:rPr lang="ko-KR" altLang="en-US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차세대 </a:t>
            </a:r>
            <a:r>
              <a:rPr lang="en-US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UCUBE</a:t>
            </a:r>
            <a:endParaRPr sz="1400" b="1" dirty="0">
              <a:latin typeface="LG스마트체 Bold" panose="020B0600000101010101" pitchFamily="50" charset="-127"/>
              <a:ea typeface="LG스마트체 Bold" panose="020B0600000101010101" pitchFamily="50" charset="-127"/>
              <a:cs typeface="LG스마트체 Light"/>
            </a:endParaRPr>
          </a:p>
        </p:txBody>
      </p:sp>
      <p:sp>
        <p:nvSpPr>
          <p:cNvPr id="23" name="object 43">
            <a:extLst>
              <a:ext uri="{FF2B5EF4-FFF2-40B4-BE49-F238E27FC236}">
                <a16:creationId xmlns:a16="http://schemas.microsoft.com/office/drawing/2014/main" id="{AF4EA541-A76C-1D5B-DAB4-26B9A12F2105}"/>
              </a:ext>
            </a:extLst>
          </p:cNvPr>
          <p:cNvSpPr txBox="1"/>
          <p:nvPr/>
        </p:nvSpPr>
        <p:spPr>
          <a:xfrm>
            <a:off x="8002298" y="2770639"/>
            <a:ext cx="3132000" cy="102207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MSA </a:t>
            </a:r>
            <a:r>
              <a:rPr lang="ko-KR" altLang="en-US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적용으로 신규 시스템 검증</a:t>
            </a:r>
            <a:endParaRPr lang="en-US" altLang="ko-KR"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주요 업무인 모바일</a:t>
            </a:r>
            <a:r>
              <a:rPr lang="en-US" altLang="ko-KR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, </a:t>
            </a:r>
            <a:r>
              <a:rPr lang="ko-KR" altLang="en-US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홈</a:t>
            </a:r>
            <a:r>
              <a:rPr lang="en-US" altLang="ko-KR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, </a:t>
            </a:r>
            <a:r>
              <a:rPr lang="ko-KR" altLang="en-US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기업 상품의 검증</a:t>
            </a:r>
            <a:endParaRPr lang="en-US" altLang="ko-KR"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테스트 시나리오에 따른 처리 결과 검증</a:t>
            </a:r>
            <a:endParaRPr lang="en-US" altLang="ko-KR"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대외 연계 처리 점검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24" name="object 44">
            <a:extLst>
              <a:ext uri="{FF2B5EF4-FFF2-40B4-BE49-F238E27FC236}">
                <a16:creationId xmlns:a16="http://schemas.microsoft.com/office/drawing/2014/main" id="{631BA053-6E9C-481F-DDCE-A944D6455C99}"/>
              </a:ext>
            </a:extLst>
          </p:cNvPr>
          <p:cNvSpPr txBox="1"/>
          <p:nvPr/>
        </p:nvSpPr>
        <p:spPr>
          <a:xfrm>
            <a:off x="8002299" y="4093989"/>
            <a:ext cx="3132000" cy="698909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모바일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,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홈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,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기업 상품의 등록과 변경 관리에 따른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CRUD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검증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신규 시스템의 성능 검증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128D073D-EE59-AA8B-DD41-1FB398751FE5}"/>
              </a:ext>
            </a:extLst>
          </p:cNvPr>
          <p:cNvSpPr txBox="1"/>
          <p:nvPr/>
        </p:nvSpPr>
        <p:spPr>
          <a:xfrm>
            <a:off x="8006366" y="5018532"/>
            <a:ext cx="3132000" cy="1056058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약 </a:t>
            </a:r>
            <a:r>
              <a:rPr lang="en-US" altLang="ko-KR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3,0</a:t>
            </a:r>
            <a:r>
              <a:rPr lang="en-US" altLang="ko-KR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00</a:t>
            </a:r>
            <a:r>
              <a:rPr lang="ko-KR" altLang="en-US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개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의 </a:t>
            </a:r>
            <a:r>
              <a:rPr sz="1100" b="0" spc="-4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서비</a:t>
            </a:r>
            <a:r>
              <a:rPr sz="1100" b="0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스</a:t>
            </a: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와 </a:t>
            </a:r>
            <a:r>
              <a:rPr lang="en-US" altLang="ko-KR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I/F</a:t>
            </a: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를 점검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80"/>
              </a:spcBef>
              <a:buChar char="•"/>
              <a:tabLst>
                <a:tab pos="137795" algn="l"/>
              </a:tabLst>
            </a:pP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개발 오류 추출 및 수정에 대한 지속적 테스트 수행을 통한 안정화</a:t>
            </a:r>
            <a:endParaRPr lang="en-US" altLang="ko-KR" sz="1100" b="0" spc="-4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80"/>
              </a:spcBef>
              <a:buChar char="•"/>
              <a:tabLst>
                <a:tab pos="137795" algn="l"/>
              </a:tabLst>
            </a:pP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대외 연계 기능의 이상 점검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3" name="AutoShape 184">
            <a:extLst>
              <a:ext uri="{FF2B5EF4-FFF2-40B4-BE49-F238E27FC236}">
                <a16:creationId xmlns:a16="http://schemas.microsoft.com/office/drawing/2014/main" id="{33698B20-2AA4-1263-46B9-5123E6FB1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200" y="2541667"/>
            <a:ext cx="9781200" cy="262800"/>
          </a:xfrm>
          <a:prstGeom prst="rect">
            <a:avLst/>
          </a:prstGeom>
          <a:solidFill>
            <a:srgbClr val="EAEAEA"/>
          </a:solidFill>
          <a:ln w="63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1200" b="1" dirty="0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고객 </a:t>
            </a:r>
            <a:r>
              <a:rPr lang="en-US" altLang="ko-KR" sz="1200" b="1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Pain points &amp; Needs</a:t>
            </a:r>
            <a:endParaRPr lang="en-US" altLang="ko-KR" sz="1200" b="1" dirty="0">
              <a:ln>
                <a:solidFill>
                  <a:srgbClr val="FFFFFF">
                    <a:lumMod val="95000"/>
                    <a:alpha val="0"/>
                  </a:srgbClr>
                </a:solidFill>
              </a:ln>
              <a:solidFill>
                <a:sysClr val="windowText" lastClr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54E568C-A4A8-581A-62D2-4A29F4E0E3BC}"/>
              </a:ext>
            </a:extLst>
          </p:cNvPr>
          <p:cNvCxnSpPr>
            <a:cxnSpLocks/>
          </p:cNvCxnSpPr>
          <p:nvPr/>
        </p:nvCxnSpPr>
        <p:spPr>
          <a:xfrm>
            <a:off x="4668704" y="2804467"/>
            <a:ext cx="0" cy="352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B5E9B3A-7C8D-2E79-F84C-FB5773C0A599}"/>
              </a:ext>
            </a:extLst>
          </p:cNvPr>
          <p:cNvCxnSpPr>
            <a:cxnSpLocks/>
          </p:cNvCxnSpPr>
          <p:nvPr/>
        </p:nvCxnSpPr>
        <p:spPr>
          <a:xfrm>
            <a:off x="7904778" y="2791496"/>
            <a:ext cx="0" cy="352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184">
            <a:extLst>
              <a:ext uri="{FF2B5EF4-FFF2-40B4-BE49-F238E27FC236}">
                <a16:creationId xmlns:a16="http://schemas.microsoft.com/office/drawing/2014/main" id="{C1BCC773-AB45-6E39-0BE8-83C5F0723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006" y="3880552"/>
            <a:ext cx="9781200" cy="262800"/>
          </a:xfrm>
          <a:prstGeom prst="rect">
            <a:avLst/>
          </a:prstGeom>
          <a:solidFill>
            <a:srgbClr val="EAEAEA"/>
          </a:solidFill>
          <a:ln w="63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1200" b="1" dirty="0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적용 개요</a:t>
            </a:r>
          </a:p>
        </p:txBody>
      </p:sp>
      <p:sp>
        <p:nvSpPr>
          <p:cNvPr id="5" name="AutoShape 184">
            <a:extLst>
              <a:ext uri="{FF2B5EF4-FFF2-40B4-BE49-F238E27FC236}">
                <a16:creationId xmlns:a16="http://schemas.microsoft.com/office/drawing/2014/main" id="{28B1CFA2-C6CC-253A-FA6F-2AEDDC573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925" y="4905478"/>
            <a:ext cx="9781200" cy="262800"/>
          </a:xfrm>
          <a:prstGeom prst="rect">
            <a:avLst/>
          </a:prstGeom>
          <a:solidFill>
            <a:srgbClr val="EAEAEA"/>
          </a:solidFill>
          <a:ln w="63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1200" b="1" dirty="0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적용 결과</a:t>
            </a:r>
          </a:p>
        </p:txBody>
      </p:sp>
    </p:spTree>
    <p:extLst>
      <p:ext uri="{BB962C8B-B14F-4D97-AF65-F5344CB8AC3E}">
        <p14:creationId xmlns:p14="http://schemas.microsoft.com/office/powerpoint/2010/main" val="1331815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2">
            <a:extLst>
              <a:ext uri="{FF2B5EF4-FFF2-40B4-BE49-F238E27FC236}">
                <a16:creationId xmlns:a16="http://schemas.microsoft.com/office/drawing/2014/main" id="{B1CADB1E-6C37-FA54-ABD9-5CF327592AC8}"/>
              </a:ext>
            </a:extLst>
          </p:cNvPr>
          <p:cNvSpPr txBox="1"/>
          <p:nvPr/>
        </p:nvSpPr>
        <p:spPr>
          <a:xfrm>
            <a:off x="1451281" y="2048369"/>
            <a:ext cx="313200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lang="ko-KR" altLang="en-US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전북 은행 주전산시스템 </a:t>
            </a:r>
            <a:r>
              <a:rPr lang="en-US" altLang="ko-KR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U2L </a:t>
            </a:r>
            <a:r>
              <a:rPr lang="ko-KR" altLang="en-US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전환 구축 사업</a:t>
            </a: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5CB71F07-8720-7A56-FAC9-B6CB51E402AD}"/>
              </a:ext>
            </a:extLst>
          </p:cNvPr>
          <p:cNvSpPr txBox="1"/>
          <p:nvPr/>
        </p:nvSpPr>
        <p:spPr>
          <a:xfrm>
            <a:off x="1441554" y="2810651"/>
            <a:ext cx="3132000" cy="775853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시스템 환경 변화에 따른 전반적 오류 점검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테스트 시나리오와 병행하여 다양한 입력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CASE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로 확인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대외 기관 연계 점검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08CF5A7D-7B4B-1554-081B-B7C981790AA4}"/>
              </a:ext>
            </a:extLst>
          </p:cNvPr>
          <p:cNvSpPr txBox="1"/>
          <p:nvPr/>
        </p:nvSpPr>
        <p:spPr>
          <a:xfrm>
            <a:off x="1441555" y="4115844"/>
            <a:ext cx="3132000" cy="529632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MCI,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EAI, FEP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의 주요 서비스와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I/F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를 대상으로 수행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1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회 약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400</a:t>
            </a:r>
            <a:r>
              <a:rPr lang="ko-KR" altLang="en-US" sz="1100" spc="-5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만건의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AS-IS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거래를 총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4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회  수행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45" name="object 6">
            <a:extLst>
              <a:ext uri="{FF2B5EF4-FFF2-40B4-BE49-F238E27FC236}">
                <a16:creationId xmlns:a16="http://schemas.microsoft.com/office/drawing/2014/main" id="{6CCAAF48-7304-392B-FC6D-6468FB03CCE6}"/>
              </a:ext>
            </a:extLst>
          </p:cNvPr>
          <p:cNvSpPr txBox="1"/>
          <p:nvPr/>
        </p:nvSpPr>
        <p:spPr>
          <a:xfrm>
            <a:off x="1445622" y="5251017"/>
            <a:ext cx="3132000" cy="627736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37160" indent="-99695">
              <a:lnSpc>
                <a:spcPct val="100000"/>
              </a:lnSpc>
              <a:spcBef>
                <a:spcPts val="680"/>
              </a:spcBef>
              <a:buChar char="•"/>
              <a:tabLst>
                <a:tab pos="137795" algn="l"/>
              </a:tabLst>
            </a:pPr>
            <a:r>
              <a:rPr sz="1100" b="0" spc="-4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성공</a:t>
            </a:r>
            <a:r>
              <a:rPr lang="ko-KR" altLang="en-US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률</a:t>
            </a:r>
            <a:r>
              <a:rPr sz="1100" b="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90%</a:t>
            </a:r>
            <a:r>
              <a:rPr 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이상의 안정성 확인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80"/>
              </a:spcBef>
              <a:buChar char="•"/>
              <a:tabLst>
                <a:tab pos="137795" algn="l"/>
              </a:tabLst>
            </a:pP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총 </a:t>
            </a:r>
            <a:r>
              <a:rPr lang="en-US" altLang="ko-KR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4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회의 수행으로 오류 </a:t>
            </a:r>
            <a:r>
              <a:rPr lang="ko-KR" altLang="en-US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추출과 수정 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개선을 확인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55" name="object 2">
            <a:extLst>
              <a:ext uri="{FF2B5EF4-FFF2-40B4-BE49-F238E27FC236}">
                <a16:creationId xmlns:a16="http://schemas.microsoft.com/office/drawing/2014/main" id="{9745F124-667B-1AD3-D4F9-3DCD3D365AD5}"/>
              </a:ext>
            </a:extLst>
          </p:cNvPr>
          <p:cNvSpPr txBox="1"/>
          <p:nvPr/>
        </p:nvSpPr>
        <p:spPr>
          <a:xfrm>
            <a:off x="4709383" y="2048369"/>
            <a:ext cx="313200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lang="ko-KR" altLang="en-US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신한은행 차세대 </a:t>
            </a:r>
            <a:r>
              <a:rPr lang="en-US" altLang="ko-KR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THE NEXT </a:t>
            </a:r>
            <a:r>
              <a:rPr lang="ko-KR" altLang="en-US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시스템 구축</a:t>
            </a:r>
          </a:p>
        </p:txBody>
      </p:sp>
      <p:sp>
        <p:nvSpPr>
          <p:cNvPr id="59" name="object 43">
            <a:extLst>
              <a:ext uri="{FF2B5EF4-FFF2-40B4-BE49-F238E27FC236}">
                <a16:creationId xmlns:a16="http://schemas.microsoft.com/office/drawing/2014/main" id="{0AB85851-9C64-13DF-70DE-68767E317CC5}"/>
              </a:ext>
            </a:extLst>
          </p:cNvPr>
          <p:cNvSpPr txBox="1"/>
          <p:nvPr/>
        </p:nvSpPr>
        <p:spPr>
          <a:xfrm>
            <a:off x="4709384" y="2810651"/>
            <a:ext cx="3132000" cy="529632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시스템 환경 변화에 따른 전반적 오류 점검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대외 기관 연계 점검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60" name="object 44">
            <a:extLst>
              <a:ext uri="{FF2B5EF4-FFF2-40B4-BE49-F238E27FC236}">
                <a16:creationId xmlns:a16="http://schemas.microsoft.com/office/drawing/2014/main" id="{349A6EF6-13E3-FE4B-1BDE-77FE1B7F83A4}"/>
              </a:ext>
            </a:extLst>
          </p:cNvPr>
          <p:cNvSpPr txBox="1"/>
          <p:nvPr/>
        </p:nvSpPr>
        <p:spPr>
          <a:xfrm>
            <a:off x="4709385" y="4115844"/>
            <a:ext cx="3132000" cy="529632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MCI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서비스와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I/F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를 대상으로 수행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1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회 약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7,000</a:t>
            </a:r>
            <a:r>
              <a:rPr lang="ko-KR" altLang="en-US" sz="1100" spc="-5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만건의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AS-IS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거래를 총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3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회  수행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61" name="object 6">
            <a:extLst>
              <a:ext uri="{FF2B5EF4-FFF2-40B4-BE49-F238E27FC236}">
                <a16:creationId xmlns:a16="http://schemas.microsoft.com/office/drawing/2014/main" id="{87C53F0A-1FF8-979B-9BD9-F72420DCCEDA}"/>
              </a:ext>
            </a:extLst>
          </p:cNvPr>
          <p:cNvSpPr txBox="1"/>
          <p:nvPr/>
        </p:nvSpPr>
        <p:spPr>
          <a:xfrm>
            <a:off x="4713452" y="5251017"/>
            <a:ext cx="3132000" cy="627736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37160" indent="-99695">
              <a:spcBef>
                <a:spcPts val="680"/>
              </a:spcBef>
              <a:buFontTx/>
              <a:buChar char="•"/>
              <a:tabLst>
                <a:tab pos="137795" algn="l"/>
              </a:tabLst>
            </a:pP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특정 서비스와 </a:t>
            </a:r>
            <a:r>
              <a:rPr lang="en-US" altLang="ko-KR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I/F</a:t>
            </a: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의 속도 이상 오류 추출</a:t>
            </a:r>
            <a:endParaRPr lang="en-US" altLang="ko-KR" sz="1100" spc="-90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spcBef>
                <a:spcPts val="680"/>
              </a:spcBef>
              <a:buFontTx/>
              <a:buChar char="•"/>
              <a:tabLst>
                <a:tab pos="137795" algn="l"/>
              </a:tabLst>
            </a:pP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프로그램 및 </a:t>
            </a:r>
            <a:r>
              <a:rPr lang="en-US" altLang="ko-KR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DB </a:t>
            </a: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오류 추출과 수정 개선을 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지속적 테스트 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4" name="AutoShape 184">
            <a:extLst>
              <a:ext uri="{FF2B5EF4-FFF2-40B4-BE49-F238E27FC236}">
                <a16:creationId xmlns:a16="http://schemas.microsoft.com/office/drawing/2014/main" id="{CAC743A5-46B7-26CF-3D1A-911E2F52A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200" y="1530000"/>
            <a:ext cx="9781200" cy="262800"/>
          </a:xfrm>
          <a:prstGeom prst="rect">
            <a:avLst/>
          </a:prstGeom>
          <a:solidFill>
            <a:srgbClr val="0D6AC2"/>
          </a:solidFill>
          <a:ln w="63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1200" b="1" dirty="0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뱅가드랩의 </a:t>
            </a:r>
            <a:r>
              <a:rPr lang="en-US" altLang="ko-KR" sz="1200" b="1" dirty="0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PerfecTwin </a:t>
            </a:r>
            <a:r>
              <a:rPr lang="ko-KR" altLang="en-US" sz="1200" b="1" dirty="0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구축 사례</a:t>
            </a:r>
          </a:p>
        </p:txBody>
      </p:sp>
      <p:sp>
        <p:nvSpPr>
          <p:cNvPr id="5" name="AutoShape 133">
            <a:extLst>
              <a:ext uri="{FF2B5EF4-FFF2-40B4-BE49-F238E27FC236}">
                <a16:creationId xmlns:a16="http://schemas.microsoft.com/office/drawing/2014/main" id="{EB96101E-8893-A957-A61C-EEB3060D221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57072" y="1520825"/>
            <a:ext cx="10090078" cy="4825245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latinLnBrk="0">
              <a:lnSpc>
                <a:spcPct val="120000"/>
              </a:lnSpc>
              <a:spcBef>
                <a:spcPct val="120000"/>
              </a:spcBef>
            </a:pPr>
            <a:endParaRPr lang="ko-KR" altLang="ko-KR" dirty="0">
              <a:solidFill>
                <a:srgbClr val="FFFFFF"/>
              </a:solidFill>
              <a:latin typeface="Pretendard" panose="020B0600000101010101" charset="-127"/>
              <a:ea typeface="Pretendard" panose="020B0600000101010101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05291A0-F04E-4CF3-DD20-A773F3F2FA70}"/>
              </a:ext>
            </a:extLst>
          </p:cNvPr>
          <p:cNvSpPr txBox="1">
            <a:spLocks/>
          </p:cNvSpPr>
          <p:nvPr/>
        </p:nvSpPr>
        <p:spPr>
          <a:xfrm>
            <a:off x="1058597" y="672093"/>
            <a:ext cx="10182054" cy="2977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뱅가드랩은 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PerfecTwin 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구축 전문 업체로 다양한 성공 사례를 가지고 있습니다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  <a:endParaRPr lang="ko-KR" altLang="en-US" sz="1200" b="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305ABF9-6D48-2F86-99F6-C07B0FC81FCB}"/>
              </a:ext>
            </a:extLst>
          </p:cNvPr>
          <p:cNvGrpSpPr/>
          <p:nvPr/>
        </p:nvGrpSpPr>
        <p:grpSpPr>
          <a:xfrm>
            <a:off x="1224202" y="265600"/>
            <a:ext cx="5632045" cy="272298"/>
            <a:chOff x="450850" y="359677"/>
            <a:chExt cx="4539807" cy="24856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E9D2A4-456B-D91F-EECA-D0697C5A5E09}"/>
                </a:ext>
              </a:extLst>
            </p:cNvPr>
            <p:cNvSpPr txBox="1"/>
            <p:nvPr/>
          </p:nvSpPr>
          <p:spPr>
            <a:xfrm>
              <a:off x="450850" y="427992"/>
              <a:ext cx="62119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kumimoji="1" lang="en-US" altLang="ko-KR" sz="1400" b="1" spc="-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endParaRPr kumimoji="1" lang="ko-Kore-KR" altLang="en-US" sz="1400" b="1" spc="-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DE99EA-CF3B-81CB-5667-3F58E0F1AB9F}"/>
                </a:ext>
              </a:extLst>
            </p:cNvPr>
            <p:cNvSpPr txBox="1"/>
            <p:nvPr/>
          </p:nvSpPr>
          <p:spPr>
            <a:xfrm>
              <a:off x="454657" y="359677"/>
              <a:ext cx="453600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882650"/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4. </a:t>
              </a:r>
              <a:r>
                <a:rPr lang="ko-KR" altLang="en-US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구축 사례 </a:t>
              </a:r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(3/3)</a:t>
              </a:r>
              <a:endParaRPr lang="ko-KR" altLang="en-US" sz="14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</p:grpSp>
      <p:sp>
        <p:nvSpPr>
          <p:cNvPr id="2" name="object 2">
            <a:extLst>
              <a:ext uri="{FF2B5EF4-FFF2-40B4-BE49-F238E27FC236}">
                <a16:creationId xmlns:a16="http://schemas.microsoft.com/office/drawing/2014/main" id="{89631FFE-C2B8-4061-B335-97D4C57DC7F6}"/>
              </a:ext>
            </a:extLst>
          </p:cNvPr>
          <p:cNvSpPr txBox="1"/>
          <p:nvPr/>
        </p:nvSpPr>
        <p:spPr>
          <a:xfrm>
            <a:off x="7997342" y="2043432"/>
            <a:ext cx="313200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lang="en-US" altLang="ko-KR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LX</a:t>
            </a:r>
            <a:r>
              <a:rPr lang="ko-KR" altLang="en-US" sz="1400" b="1" spc="-135" dirty="0" err="1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판토스</a:t>
            </a:r>
            <a:r>
              <a:rPr lang="ko-KR" altLang="en-US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 차세대 구축</a:t>
            </a:r>
            <a:endParaRPr sz="1000" b="1" dirty="0">
              <a:latin typeface="LG스마트체 Bold" panose="020B0600000101010101" pitchFamily="50" charset="-127"/>
              <a:ea typeface="LG스마트체 Bold" panose="020B0600000101010101" pitchFamily="50" charset="-127"/>
              <a:cs typeface="LG스마트체 Light"/>
            </a:endParaRPr>
          </a:p>
        </p:txBody>
      </p:sp>
      <p:sp>
        <p:nvSpPr>
          <p:cNvPr id="9" name="object 43">
            <a:extLst>
              <a:ext uri="{FF2B5EF4-FFF2-40B4-BE49-F238E27FC236}">
                <a16:creationId xmlns:a16="http://schemas.microsoft.com/office/drawing/2014/main" id="{4B8D1309-33F9-29EA-694B-93CBCC25C0BB}"/>
              </a:ext>
            </a:extLst>
          </p:cNvPr>
          <p:cNvSpPr txBox="1"/>
          <p:nvPr/>
        </p:nvSpPr>
        <p:spPr>
          <a:xfrm>
            <a:off x="7997342" y="2807699"/>
            <a:ext cx="3132000" cy="529632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GSI (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글로벌 통합 물류 시스템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)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의 검증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성능 점검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13" name="object 44">
            <a:extLst>
              <a:ext uri="{FF2B5EF4-FFF2-40B4-BE49-F238E27FC236}">
                <a16:creationId xmlns:a16="http://schemas.microsoft.com/office/drawing/2014/main" id="{12A46828-5865-6FC6-D718-085F2FE896DA}"/>
              </a:ext>
            </a:extLst>
          </p:cNvPr>
          <p:cNvSpPr txBox="1"/>
          <p:nvPr/>
        </p:nvSpPr>
        <p:spPr>
          <a:xfrm>
            <a:off x="7997343" y="4115844"/>
            <a:ext cx="3132000" cy="775853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물류 시스템의 로직에 따른 매핑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서비스 분할에 따른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1 : N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처리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spcBef>
                <a:spcPts val="620"/>
              </a:spcBef>
              <a:buFontTx/>
              <a:buChar char="•"/>
              <a:tabLst>
                <a:tab pos="137795" algn="l"/>
              </a:tabLst>
            </a:pPr>
            <a:r>
              <a:rPr lang="ko-KR" altLang="en-US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실시간 캡처를 활용한 검증 수행</a:t>
            </a:r>
            <a:endParaRPr sz="1100" dirty="0">
              <a:latin typeface="LG스마트체 Light"/>
              <a:cs typeface="LG스마트체 Light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26E0987B-B43E-C2E6-0EEC-AE778B3BB171}"/>
              </a:ext>
            </a:extLst>
          </p:cNvPr>
          <p:cNvSpPr txBox="1"/>
          <p:nvPr/>
        </p:nvSpPr>
        <p:spPr>
          <a:xfrm>
            <a:off x="8001410" y="5280197"/>
            <a:ext cx="3132000" cy="537968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신규 개발의 로직 및 파라미터에 대한 오류 추출과 수정 후 재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확인 검증</a:t>
            </a:r>
            <a:endParaRPr lang="en-US" altLang="ko-KR" sz="1100" b="0" spc="-4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19" name="AutoShape 184">
            <a:extLst>
              <a:ext uri="{FF2B5EF4-FFF2-40B4-BE49-F238E27FC236}">
                <a16:creationId xmlns:a16="http://schemas.microsoft.com/office/drawing/2014/main" id="{FDAA551E-5387-3439-1EE6-192863FFE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200" y="2541667"/>
            <a:ext cx="9781200" cy="262800"/>
          </a:xfrm>
          <a:prstGeom prst="rect">
            <a:avLst/>
          </a:prstGeom>
          <a:solidFill>
            <a:srgbClr val="EAEAEA"/>
          </a:solidFill>
          <a:ln w="63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1200" b="1" dirty="0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고객 </a:t>
            </a:r>
            <a:r>
              <a:rPr lang="en-US" altLang="ko-KR" sz="1200" b="1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Pain points &amp; Needs</a:t>
            </a:r>
            <a:endParaRPr lang="en-US" altLang="ko-KR" sz="1200" b="1" dirty="0">
              <a:ln>
                <a:solidFill>
                  <a:srgbClr val="FFFFFF">
                    <a:lumMod val="95000"/>
                    <a:alpha val="0"/>
                  </a:srgbClr>
                </a:solidFill>
              </a:ln>
              <a:solidFill>
                <a:sysClr val="windowText" lastClr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B17DBA0-1ECD-628B-BABF-196AB976E0BC}"/>
              </a:ext>
            </a:extLst>
          </p:cNvPr>
          <p:cNvCxnSpPr>
            <a:cxnSpLocks/>
          </p:cNvCxnSpPr>
          <p:nvPr/>
        </p:nvCxnSpPr>
        <p:spPr>
          <a:xfrm>
            <a:off x="4668704" y="2804467"/>
            <a:ext cx="0" cy="352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ED06273-1718-4A62-2095-45CE0434BAAB}"/>
              </a:ext>
            </a:extLst>
          </p:cNvPr>
          <p:cNvCxnSpPr>
            <a:cxnSpLocks/>
          </p:cNvCxnSpPr>
          <p:nvPr/>
        </p:nvCxnSpPr>
        <p:spPr>
          <a:xfrm>
            <a:off x="7904778" y="2791496"/>
            <a:ext cx="0" cy="352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utoShape 184">
            <a:extLst>
              <a:ext uri="{FF2B5EF4-FFF2-40B4-BE49-F238E27FC236}">
                <a16:creationId xmlns:a16="http://schemas.microsoft.com/office/drawing/2014/main" id="{F9441D41-8E05-F8A9-CBE8-9BF996022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006" y="3880552"/>
            <a:ext cx="9781200" cy="262800"/>
          </a:xfrm>
          <a:prstGeom prst="rect">
            <a:avLst/>
          </a:prstGeom>
          <a:solidFill>
            <a:srgbClr val="EAEAEA"/>
          </a:solidFill>
          <a:ln w="63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1200" b="1" dirty="0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적용 개요</a:t>
            </a:r>
          </a:p>
        </p:txBody>
      </p:sp>
      <p:sp>
        <p:nvSpPr>
          <p:cNvPr id="32" name="AutoShape 184">
            <a:extLst>
              <a:ext uri="{FF2B5EF4-FFF2-40B4-BE49-F238E27FC236}">
                <a16:creationId xmlns:a16="http://schemas.microsoft.com/office/drawing/2014/main" id="{E88C7978-7869-5452-8845-449D44527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925" y="5112742"/>
            <a:ext cx="9781200" cy="262800"/>
          </a:xfrm>
          <a:prstGeom prst="rect">
            <a:avLst/>
          </a:prstGeom>
          <a:solidFill>
            <a:srgbClr val="EAEAEA"/>
          </a:solidFill>
          <a:ln w="63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1200" b="1" dirty="0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적용 결과</a:t>
            </a:r>
          </a:p>
        </p:txBody>
      </p:sp>
    </p:spTree>
    <p:extLst>
      <p:ext uri="{BB962C8B-B14F-4D97-AF65-F5344CB8AC3E}">
        <p14:creationId xmlns:p14="http://schemas.microsoft.com/office/powerpoint/2010/main" val="3974905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6">
            <a:extLst>
              <a:ext uri="{FF2B5EF4-FFF2-40B4-BE49-F238E27FC236}">
                <a16:creationId xmlns:a16="http://schemas.microsoft.com/office/drawing/2014/main" id="{6CCAAF48-7304-392B-FC6D-6468FB03CCE6}"/>
              </a:ext>
            </a:extLst>
          </p:cNvPr>
          <p:cNvSpPr txBox="1"/>
          <p:nvPr/>
        </p:nvSpPr>
        <p:spPr>
          <a:xfrm>
            <a:off x="1442285" y="4690519"/>
            <a:ext cx="3132000" cy="1607491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97485" rIns="0" bIns="0" rtlCol="0">
            <a:spAutoFit/>
          </a:bodyPr>
          <a:lstStyle/>
          <a:p>
            <a:pPr marL="12700">
              <a:spcBef>
                <a:spcPts val="1350"/>
              </a:spcBef>
            </a:pPr>
            <a:r>
              <a:rPr sz="14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적용</a:t>
            </a:r>
            <a:r>
              <a:rPr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 결과</a:t>
            </a: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약 </a:t>
            </a:r>
            <a:r>
              <a:rPr lang="en-US" altLang="ko-KR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8</a:t>
            </a:r>
            <a:r>
              <a:rPr lang="en-US" altLang="ko-KR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,700</a:t>
            </a:r>
            <a:r>
              <a:rPr lang="ko-KR" altLang="en-US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개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의 </a:t>
            </a:r>
            <a:r>
              <a:rPr sz="1100" b="0" spc="-4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서비</a:t>
            </a:r>
            <a:r>
              <a:rPr sz="1100" b="0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스</a:t>
            </a: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와 </a:t>
            </a:r>
            <a:r>
              <a:rPr lang="en-US" altLang="ko-KR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I/F</a:t>
            </a: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를 점검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80"/>
              </a:spcBef>
              <a:buChar char="•"/>
              <a:tabLst>
                <a:tab pos="137795" algn="l"/>
              </a:tabLst>
            </a:pPr>
            <a:r>
              <a:rPr sz="1100" b="0" spc="-4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성공</a:t>
            </a:r>
            <a:r>
              <a:rPr lang="ko-KR" altLang="en-US" sz="1100" spc="-4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률</a:t>
            </a:r>
            <a:r>
              <a:rPr sz="1100" b="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9</a:t>
            </a:r>
            <a:r>
              <a:rPr 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5</a:t>
            </a:r>
            <a:r>
              <a:rPr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%</a:t>
            </a:r>
            <a:r>
              <a:rPr 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이상의 안정성 확인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80"/>
              </a:spcBef>
              <a:buChar char="•"/>
              <a:tabLst>
                <a:tab pos="137795" algn="l"/>
              </a:tabLst>
            </a:pP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총 </a:t>
            </a:r>
            <a:r>
              <a:rPr lang="en-US" altLang="ko-KR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3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회의 수행으로 오류 </a:t>
            </a:r>
            <a:r>
              <a:rPr lang="ko-KR" altLang="en-US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추출과 수정 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개선을 확인</a:t>
            </a:r>
            <a:endParaRPr lang="en-US" altLang="ko-KR" sz="1100" b="0" spc="-4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80"/>
              </a:spcBef>
              <a:buChar char="•"/>
              <a:tabLst>
                <a:tab pos="137795" algn="l"/>
              </a:tabLst>
            </a:pPr>
            <a:r>
              <a:rPr lang="ko-KR" altLang="en-US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대량 </a:t>
            </a:r>
            <a:r>
              <a:rPr lang="ko-KR" altLang="en-US" sz="1100" dirty="0" err="1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실거래</a:t>
            </a:r>
            <a:r>
              <a:rPr lang="ko-KR" altLang="en-US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검증이 아니면 발견하기 힘든 중대결함 식별 및 조치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grpSp>
        <p:nvGrpSpPr>
          <p:cNvPr id="11" name="object 3">
            <a:extLst>
              <a:ext uri="{FF2B5EF4-FFF2-40B4-BE49-F238E27FC236}">
                <a16:creationId xmlns:a16="http://schemas.microsoft.com/office/drawing/2014/main" id="{554F5619-98B8-D027-5D00-2B52465EC316}"/>
              </a:ext>
            </a:extLst>
          </p:cNvPr>
          <p:cNvGrpSpPr/>
          <p:nvPr/>
        </p:nvGrpSpPr>
        <p:grpSpPr>
          <a:xfrm>
            <a:off x="4453608" y="2043426"/>
            <a:ext cx="216000" cy="216000"/>
            <a:chOff x="8801302" y="965277"/>
            <a:chExt cx="306705" cy="306705"/>
          </a:xfrm>
          <a:solidFill>
            <a:srgbClr val="083E88"/>
          </a:solidFill>
        </p:grpSpPr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904166AA-7A1C-5320-740B-825C61D0BCF9}"/>
                </a:ext>
              </a:extLst>
            </p:cNvPr>
            <p:cNvSpPr/>
            <p:nvPr/>
          </p:nvSpPr>
          <p:spPr>
            <a:xfrm>
              <a:off x="8801302" y="965277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5">
                  <a:moveTo>
                    <a:pt x="153288" y="0"/>
                  </a:moveTo>
                  <a:lnTo>
                    <a:pt x="104838" y="7814"/>
                  </a:lnTo>
                  <a:lnTo>
                    <a:pt x="62758" y="29576"/>
                  </a:lnTo>
                  <a:lnTo>
                    <a:pt x="29576" y="62758"/>
                  </a:lnTo>
                  <a:lnTo>
                    <a:pt x="7814" y="104838"/>
                  </a:lnTo>
                  <a:lnTo>
                    <a:pt x="0" y="153289"/>
                  </a:lnTo>
                  <a:lnTo>
                    <a:pt x="7814" y="201739"/>
                  </a:lnTo>
                  <a:lnTo>
                    <a:pt x="29576" y="243819"/>
                  </a:lnTo>
                  <a:lnTo>
                    <a:pt x="62758" y="277001"/>
                  </a:lnTo>
                  <a:lnTo>
                    <a:pt x="104838" y="298763"/>
                  </a:lnTo>
                  <a:lnTo>
                    <a:pt x="153288" y="306578"/>
                  </a:lnTo>
                  <a:lnTo>
                    <a:pt x="201739" y="298763"/>
                  </a:lnTo>
                  <a:lnTo>
                    <a:pt x="243819" y="277001"/>
                  </a:lnTo>
                  <a:lnTo>
                    <a:pt x="277001" y="243819"/>
                  </a:lnTo>
                  <a:lnTo>
                    <a:pt x="298763" y="201739"/>
                  </a:lnTo>
                  <a:lnTo>
                    <a:pt x="306577" y="153289"/>
                  </a:lnTo>
                  <a:lnTo>
                    <a:pt x="298763" y="104838"/>
                  </a:lnTo>
                  <a:lnTo>
                    <a:pt x="277001" y="62758"/>
                  </a:lnTo>
                  <a:lnTo>
                    <a:pt x="243819" y="29576"/>
                  </a:lnTo>
                  <a:lnTo>
                    <a:pt x="201739" y="7814"/>
                  </a:lnTo>
                  <a:lnTo>
                    <a:pt x="15328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5">
              <a:extLst>
                <a:ext uri="{FF2B5EF4-FFF2-40B4-BE49-F238E27FC236}">
                  <a16:creationId xmlns:a16="http://schemas.microsoft.com/office/drawing/2014/main" id="{C6CC54D8-8CDA-58ED-E91A-693B47B30BB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1958" y="1034017"/>
              <a:ext cx="125512" cy="168850"/>
            </a:xfrm>
            <a:prstGeom prst="rect">
              <a:avLst/>
            </a:prstGeom>
            <a:grpFill/>
          </p:spPr>
        </p:pic>
      </p:grpSp>
      <p:grpSp>
        <p:nvGrpSpPr>
          <p:cNvPr id="8" name="object 3">
            <a:extLst>
              <a:ext uri="{FF2B5EF4-FFF2-40B4-BE49-F238E27FC236}">
                <a16:creationId xmlns:a16="http://schemas.microsoft.com/office/drawing/2014/main" id="{1CD0E302-C8C4-D6B8-1A59-D1AFFB2416F6}"/>
              </a:ext>
            </a:extLst>
          </p:cNvPr>
          <p:cNvGrpSpPr/>
          <p:nvPr/>
        </p:nvGrpSpPr>
        <p:grpSpPr>
          <a:xfrm>
            <a:off x="1156161" y="2043426"/>
            <a:ext cx="216000" cy="216000"/>
            <a:chOff x="8801302" y="965277"/>
            <a:chExt cx="306705" cy="306705"/>
          </a:xfrm>
          <a:solidFill>
            <a:srgbClr val="083E88"/>
          </a:solidFill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A45E54BB-B2FC-C64F-18FC-F6EF57185B68}"/>
                </a:ext>
              </a:extLst>
            </p:cNvPr>
            <p:cNvSpPr/>
            <p:nvPr/>
          </p:nvSpPr>
          <p:spPr>
            <a:xfrm>
              <a:off x="8801302" y="965277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5">
                  <a:moveTo>
                    <a:pt x="153288" y="0"/>
                  </a:moveTo>
                  <a:lnTo>
                    <a:pt x="104838" y="7814"/>
                  </a:lnTo>
                  <a:lnTo>
                    <a:pt x="62758" y="29576"/>
                  </a:lnTo>
                  <a:lnTo>
                    <a:pt x="29576" y="62758"/>
                  </a:lnTo>
                  <a:lnTo>
                    <a:pt x="7814" y="104838"/>
                  </a:lnTo>
                  <a:lnTo>
                    <a:pt x="0" y="153289"/>
                  </a:lnTo>
                  <a:lnTo>
                    <a:pt x="7814" y="201739"/>
                  </a:lnTo>
                  <a:lnTo>
                    <a:pt x="29576" y="243819"/>
                  </a:lnTo>
                  <a:lnTo>
                    <a:pt x="62758" y="277001"/>
                  </a:lnTo>
                  <a:lnTo>
                    <a:pt x="104838" y="298763"/>
                  </a:lnTo>
                  <a:lnTo>
                    <a:pt x="153288" y="306578"/>
                  </a:lnTo>
                  <a:lnTo>
                    <a:pt x="201739" y="298763"/>
                  </a:lnTo>
                  <a:lnTo>
                    <a:pt x="243819" y="277001"/>
                  </a:lnTo>
                  <a:lnTo>
                    <a:pt x="277001" y="243819"/>
                  </a:lnTo>
                  <a:lnTo>
                    <a:pt x="298763" y="201739"/>
                  </a:lnTo>
                  <a:lnTo>
                    <a:pt x="306577" y="153289"/>
                  </a:lnTo>
                  <a:lnTo>
                    <a:pt x="298763" y="104838"/>
                  </a:lnTo>
                  <a:lnTo>
                    <a:pt x="277001" y="62758"/>
                  </a:lnTo>
                  <a:lnTo>
                    <a:pt x="243819" y="29576"/>
                  </a:lnTo>
                  <a:lnTo>
                    <a:pt x="201739" y="7814"/>
                  </a:lnTo>
                  <a:lnTo>
                    <a:pt x="15328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5">
              <a:extLst>
                <a:ext uri="{FF2B5EF4-FFF2-40B4-BE49-F238E27FC236}">
                  <a16:creationId xmlns:a16="http://schemas.microsoft.com/office/drawing/2014/main" id="{0A0AF85F-F458-BA50-D67A-2BF5D68A0A1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1958" y="1034017"/>
              <a:ext cx="125512" cy="168850"/>
            </a:xfrm>
            <a:prstGeom prst="rect">
              <a:avLst/>
            </a:prstGeom>
            <a:grpFill/>
          </p:spPr>
        </p:pic>
      </p:grpSp>
      <p:sp>
        <p:nvSpPr>
          <p:cNvPr id="39" name="object 2">
            <a:extLst>
              <a:ext uri="{FF2B5EF4-FFF2-40B4-BE49-F238E27FC236}">
                <a16:creationId xmlns:a16="http://schemas.microsoft.com/office/drawing/2014/main" id="{B1CADB1E-6C37-FA54-ABD9-5CF327592AC8}"/>
              </a:ext>
            </a:extLst>
          </p:cNvPr>
          <p:cNvSpPr txBox="1"/>
          <p:nvPr/>
        </p:nvSpPr>
        <p:spPr>
          <a:xfrm>
            <a:off x="1438216" y="2053741"/>
            <a:ext cx="313200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lang="ko-KR" altLang="en-US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광주 은행 주전산시스템 </a:t>
            </a:r>
            <a:r>
              <a:rPr lang="en-US" altLang="ko-KR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U2L </a:t>
            </a:r>
            <a:r>
              <a:rPr lang="ko-KR" altLang="en-US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전환 구축 사업</a:t>
            </a: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5CB71F07-8720-7A56-FAC9-B6CB51E402AD}"/>
              </a:ext>
            </a:extLst>
          </p:cNvPr>
          <p:cNvSpPr txBox="1"/>
          <p:nvPr/>
        </p:nvSpPr>
        <p:spPr>
          <a:xfrm>
            <a:off x="1438216" y="2420442"/>
            <a:ext cx="3132000" cy="1314462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고객 Pain points &amp; Needs</a:t>
            </a: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시스템 환경 변화에 따른 전반적 오류 점검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테스트 시나리오와 병행하여 다양한 입력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CASE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로 확인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대외 기관 연계 점검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ORACLE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업그레이드에 대한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SQL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오류 점검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08CF5A7D-7B4B-1554-081B-B7C981790AA4}"/>
              </a:ext>
            </a:extLst>
          </p:cNvPr>
          <p:cNvSpPr txBox="1"/>
          <p:nvPr/>
        </p:nvSpPr>
        <p:spPr>
          <a:xfrm>
            <a:off x="1438216" y="3857993"/>
            <a:ext cx="3132000" cy="908555"/>
          </a:xfrm>
          <a:prstGeom prst="rect">
            <a:avLst/>
          </a:prstGeom>
        </p:spPr>
        <p:txBody>
          <a:bodyPr vert="horz" wrap="square" lIns="0" tIns="113030" rIns="0" bIns="0" rtlCol="0">
            <a:noAutofit/>
          </a:bodyPr>
          <a:lstStyle/>
          <a:p>
            <a:pPr marL="12700">
              <a:spcBef>
                <a:spcPts val="1350"/>
              </a:spcBef>
            </a:pPr>
            <a:r>
              <a:rPr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적용 개요</a:t>
            </a: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MCI,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EAI, FEP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의 주요 서비스와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I/F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를 대상으로 수행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1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일 약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1,400</a:t>
            </a:r>
            <a:r>
              <a:rPr lang="ko-KR" altLang="en-US" sz="1100" spc="-5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만건의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AS-IS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거래를 총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3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회  수행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55" name="object 2">
            <a:extLst>
              <a:ext uri="{FF2B5EF4-FFF2-40B4-BE49-F238E27FC236}">
                <a16:creationId xmlns:a16="http://schemas.microsoft.com/office/drawing/2014/main" id="{9745F124-667B-1AD3-D4F9-3DCD3D365AD5}"/>
              </a:ext>
            </a:extLst>
          </p:cNvPr>
          <p:cNvSpPr txBox="1"/>
          <p:nvPr/>
        </p:nvSpPr>
        <p:spPr>
          <a:xfrm>
            <a:off x="4720257" y="2053741"/>
            <a:ext cx="313200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lang="en-US" altLang="ko-KR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KB</a:t>
            </a:r>
            <a:r>
              <a:rPr lang="ko-KR" altLang="en-US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국민카드 </a:t>
            </a:r>
            <a:r>
              <a:rPr lang="en-US" altLang="ko-KR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PA</a:t>
            </a:r>
            <a:r>
              <a:rPr lang="ko-KR" altLang="en-US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대행시스템 </a:t>
            </a:r>
            <a:r>
              <a:rPr lang="en-US" altLang="ko-KR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ICT </a:t>
            </a:r>
            <a:r>
              <a:rPr lang="ko-KR" altLang="en-US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고도화</a:t>
            </a:r>
            <a:endParaRPr sz="1000" b="1" dirty="0">
              <a:latin typeface="LG스마트체 Bold" panose="020B0600000101010101" pitchFamily="50" charset="-127"/>
              <a:ea typeface="LG스마트체 Bold" panose="020B0600000101010101" pitchFamily="50" charset="-127"/>
              <a:cs typeface="LG스마트체 Light"/>
            </a:endParaRPr>
          </a:p>
        </p:txBody>
      </p:sp>
      <p:sp>
        <p:nvSpPr>
          <p:cNvPr id="59" name="object 43">
            <a:extLst>
              <a:ext uri="{FF2B5EF4-FFF2-40B4-BE49-F238E27FC236}">
                <a16:creationId xmlns:a16="http://schemas.microsoft.com/office/drawing/2014/main" id="{0AB85851-9C64-13DF-70DE-68767E317CC5}"/>
              </a:ext>
            </a:extLst>
          </p:cNvPr>
          <p:cNvSpPr txBox="1"/>
          <p:nvPr/>
        </p:nvSpPr>
        <p:spPr>
          <a:xfrm>
            <a:off x="4720257" y="2420442"/>
            <a:ext cx="3132000" cy="1314462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spcBef>
                <a:spcPts val="1350"/>
              </a:spcBef>
            </a:pPr>
            <a:r>
              <a:rPr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고객 Pain points &amp; Needs</a:t>
            </a: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시스템 환경 변화에 따른 전반적 오류 점검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다양한 입력 유형에 대한 오류 검증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오픈에 대한 최종 점검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대외 기관 연계 점검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60" name="object 44">
            <a:extLst>
              <a:ext uri="{FF2B5EF4-FFF2-40B4-BE49-F238E27FC236}">
                <a16:creationId xmlns:a16="http://schemas.microsoft.com/office/drawing/2014/main" id="{349A6EF6-13E3-FE4B-1BDE-77FE1B7F83A4}"/>
              </a:ext>
            </a:extLst>
          </p:cNvPr>
          <p:cNvSpPr txBox="1"/>
          <p:nvPr/>
        </p:nvSpPr>
        <p:spPr>
          <a:xfrm>
            <a:off x="4720257" y="3857994"/>
            <a:ext cx="3132000" cy="8220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적용 개요</a:t>
            </a: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MCI,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EAI, FEP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의 주요 서비스와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I/F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를 대상으로 수행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1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회 약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100</a:t>
            </a:r>
            <a:r>
              <a:rPr lang="ko-KR" altLang="en-US" sz="1100" spc="-5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만건의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AS-IS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거래를 총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3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회  수행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14" name="AutoShape 184">
            <a:extLst>
              <a:ext uri="{FF2B5EF4-FFF2-40B4-BE49-F238E27FC236}">
                <a16:creationId xmlns:a16="http://schemas.microsoft.com/office/drawing/2014/main" id="{98744241-9138-4AE2-513D-FFE70B4F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200" y="1530000"/>
            <a:ext cx="9781200" cy="262800"/>
          </a:xfrm>
          <a:prstGeom prst="rect">
            <a:avLst/>
          </a:prstGeom>
          <a:solidFill>
            <a:srgbClr val="0D6AC2"/>
          </a:solidFill>
          <a:ln w="63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1200" b="1" dirty="0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뱅가드랩의 </a:t>
            </a:r>
            <a:r>
              <a:rPr lang="en-US" altLang="ko-KR" sz="1200" b="1" dirty="0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PerfecTwin </a:t>
            </a:r>
            <a:r>
              <a:rPr lang="ko-KR" altLang="en-US" sz="1200" b="1" dirty="0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구축 사례</a:t>
            </a:r>
          </a:p>
        </p:txBody>
      </p:sp>
      <p:sp>
        <p:nvSpPr>
          <p:cNvPr id="15" name="AutoShape 133">
            <a:extLst>
              <a:ext uri="{FF2B5EF4-FFF2-40B4-BE49-F238E27FC236}">
                <a16:creationId xmlns:a16="http://schemas.microsoft.com/office/drawing/2014/main" id="{C9E92AB0-40E0-4E0F-307A-6CE95591340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57072" y="1520825"/>
            <a:ext cx="10090078" cy="4825245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latinLnBrk="0">
              <a:lnSpc>
                <a:spcPct val="120000"/>
              </a:lnSpc>
              <a:spcBef>
                <a:spcPct val="120000"/>
              </a:spcBef>
            </a:pPr>
            <a:endParaRPr lang="ko-KR" altLang="ko-KR" dirty="0">
              <a:solidFill>
                <a:srgbClr val="FFFFFF"/>
              </a:solidFill>
              <a:latin typeface="Pretendard" panose="020B0600000101010101" charset="-127"/>
              <a:ea typeface="Pretendard" panose="020B0600000101010101" charset="-127"/>
            </a:endParaRPr>
          </a:p>
        </p:txBody>
      </p:sp>
      <p:sp>
        <p:nvSpPr>
          <p:cNvPr id="61" name="object 6">
            <a:extLst>
              <a:ext uri="{FF2B5EF4-FFF2-40B4-BE49-F238E27FC236}">
                <a16:creationId xmlns:a16="http://schemas.microsoft.com/office/drawing/2014/main" id="{87C53F0A-1FF8-979B-9BD9-F72420DCCEDA}"/>
              </a:ext>
            </a:extLst>
          </p:cNvPr>
          <p:cNvSpPr txBox="1"/>
          <p:nvPr/>
        </p:nvSpPr>
        <p:spPr>
          <a:xfrm>
            <a:off x="4720257" y="4690519"/>
            <a:ext cx="3132000" cy="1438214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적용 결과</a:t>
            </a: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약 </a:t>
            </a:r>
            <a:r>
              <a:rPr lang="en-US" altLang="ko-KR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600</a:t>
            </a:r>
            <a:r>
              <a:rPr lang="ko-KR" altLang="en-US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개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의 </a:t>
            </a:r>
            <a:r>
              <a:rPr sz="1100" b="0" spc="-4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서비</a:t>
            </a:r>
            <a:r>
              <a:rPr sz="1100" b="0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스</a:t>
            </a: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와 </a:t>
            </a:r>
            <a:r>
              <a:rPr lang="en-US" altLang="ko-KR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I/F</a:t>
            </a: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를 점검</a:t>
            </a:r>
            <a:endParaRPr lang="en-US" altLang="ko-KR" sz="1100" spc="-90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80"/>
              </a:spcBef>
              <a:buChar char="•"/>
              <a:tabLst>
                <a:tab pos="137795" algn="l"/>
              </a:tabLst>
            </a:pPr>
            <a:r>
              <a:rPr sz="1100" b="0" spc="-4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성공</a:t>
            </a:r>
            <a:r>
              <a:rPr sz="1100" b="0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률</a:t>
            </a:r>
            <a:r>
              <a:rPr sz="1100" b="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9</a:t>
            </a:r>
            <a:r>
              <a:rPr 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8</a:t>
            </a:r>
            <a:r>
              <a:rPr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%</a:t>
            </a:r>
            <a:r>
              <a:rPr 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이상의 안정성 확인</a:t>
            </a:r>
            <a:endParaRPr lang="en-US" altLang="ko-KR" sz="1100" b="0" spc="-4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spcBef>
                <a:spcPts val="680"/>
              </a:spcBef>
              <a:buFontTx/>
              <a:buChar char="•"/>
              <a:tabLst>
                <a:tab pos="137795" algn="l"/>
              </a:tabLst>
            </a:pP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특정 서비스와 </a:t>
            </a:r>
            <a:r>
              <a:rPr lang="en-US" altLang="ko-KR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I/F</a:t>
            </a: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의 속도 이상 오류 추출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80"/>
              </a:spcBef>
              <a:buChar char="•"/>
              <a:tabLst>
                <a:tab pos="137795" algn="l"/>
              </a:tabLst>
            </a:pP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총 </a:t>
            </a:r>
            <a:r>
              <a:rPr lang="en-US" altLang="ko-KR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3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회의 수행으로 오류 </a:t>
            </a:r>
            <a:r>
              <a:rPr lang="ko-KR" altLang="en-US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추출과 수정 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개선을 확인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94A375-8D50-295B-A32A-3579F307E36F}"/>
              </a:ext>
            </a:extLst>
          </p:cNvPr>
          <p:cNvSpPr txBox="1">
            <a:spLocks/>
          </p:cNvSpPr>
          <p:nvPr/>
        </p:nvSpPr>
        <p:spPr>
          <a:xfrm>
            <a:off x="1058595" y="672094"/>
            <a:ext cx="10182054" cy="2977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뱅가드랩은 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PerfecTwin 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구축 전문 업체로 다양한 성공 사례를 가지고 있습니다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  <a:endParaRPr lang="ko-KR" altLang="en-US" sz="1200" b="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6CD38CE-6B56-5035-5D1D-17262300A8D5}"/>
              </a:ext>
            </a:extLst>
          </p:cNvPr>
          <p:cNvGrpSpPr/>
          <p:nvPr/>
        </p:nvGrpSpPr>
        <p:grpSpPr>
          <a:xfrm>
            <a:off x="1224202" y="265600"/>
            <a:ext cx="5632045" cy="272298"/>
            <a:chOff x="450850" y="359677"/>
            <a:chExt cx="4539807" cy="24856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2FF80E-C91E-3AF9-2389-47240E269A8F}"/>
                </a:ext>
              </a:extLst>
            </p:cNvPr>
            <p:cNvSpPr txBox="1"/>
            <p:nvPr/>
          </p:nvSpPr>
          <p:spPr>
            <a:xfrm>
              <a:off x="450850" y="427992"/>
              <a:ext cx="62119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kumimoji="1" lang="en-US" altLang="ko-KR" sz="1400" b="1" spc="-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endParaRPr kumimoji="1" lang="ko-Kore-KR" altLang="en-US" sz="1400" b="1" spc="-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75BCDB-863A-ABF9-C350-2AD9A31FA700}"/>
                </a:ext>
              </a:extLst>
            </p:cNvPr>
            <p:cNvSpPr txBox="1"/>
            <p:nvPr/>
          </p:nvSpPr>
          <p:spPr>
            <a:xfrm>
              <a:off x="454657" y="359677"/>
              <a:ext cx="453600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882650"/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4. </a:t>
              </a:r>
              <a:r>
                <a:rPr lang="ko-KR" altLang="en-US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구축 사례 </a:t>
              </a:r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(2/4)</a:t>
              </a:r>
              <a:endParaRPr lang="ko-KR" altLang="en-US" sz="14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</p:grpSp>
      <p:sp>
        <p:nvSpPr>
          <p:cNvPr id="19" name="object 2">
            <a:extLst>
              <a:ext uri="{FF2B5EF4-FFF2-40B4-BE49-F238E27FC236}">
                <a16:creationId xmlns:a16="http://schemas.microsoft.com/office/drawing/2014/main" id="{0D4A89AF-D712-7FBC-9E9E-E43C19EB9296}"/>
              </a:ext>
            </a:extLst>
          </p:cNvPr>
          <p:cNvSpPr txBox="1"/>
          <p:nvPr/>
        </p:nvSpPr>
        <p:spPr>
          <a:xfrm>
            <a:off x="8002298" y="2055076"/>
            <a:ext cx="313200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lang="en-US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U+ </a:t>
            </a:r>
            <a:r>
              <a:rPr lang="ko-KR" altLang="en-US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차세대 </a:t>
            </a:r>
            <a:r>
              <a:rPr lang="en-US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UCUBE</a:t>
            </a:r>
            <a:endParaRPr sz="1400" b="1" dirty="0">
              <a:latin typeface="LG스마트체 Bold" panose="020B0600000101010101" pitchFamily="50" charset="-127"/>
              <a:ea typeface="LG스마트체 Bold" panose="020B0600000101010101" pitchFamily="50" charset="-127"/>
              <a:cs typeface="LG스마트체 Light"/>
            </a:endParaRPr>
          </a:p>
        </p:txBody>
      </p:sp>
      <p:grpSp>
        <p:nvGrpSpPr>
          <p:cNvPr id="20" name="object 3">
            <a:extLst>
              <a:ext uri="{FF2B5EF4-FFF2-40B4-BE49-F238E27FC236}">
                <a16:creationId xmlns:a16="http://schemas.microsoft.com/office/drawing/2014/main" id="{2AE371EB-1FEE-0C69-7853-43B7F24E86C2}"/>
              </a:ext>
            </a:extLst>
          </p:cNvPr>
          <p:cNvGrpSpPr/>
          <p:nvPr/>
        </p:nvGrpSpPr>
        <p:grpSpPr>
          <a:xfrm>
            <a:off x="7717341" y="2045348"/>
            <a:ext cx="216000" cy="216000"/>
            <a:chOff x="8801302" y="965277"/>
            <a:chExt cx="306705" cy="306705"/>
          </a:xfrm>
          <a:solidFill>
            <a:srgbClr val="083E88"/>
          </a:solidFill>
        </p:grpSpPr>
        <p:sp>
          <p:nvSpPr>
            <p:cNvPr id="21" name="object 4">
              <a:extLst>
                <a:ext uri="{FF2B5EF4-FFF2-40B4-BE49-F238E27FC236}">
                  <a16:creationId xmlns:a16="http://schemas.microsoft.com/office/drawing/2014/main" id="{CFF718B7-4BCD-8EA3-374A-DA18E1CC80E2}"/>
                </a:ext>
              </a:extLst>
            </p:cNvPr>
            <p:cNvSpPr/>
            <p:nvPr/>
          </p:nvSpPr>
          <p:spPr>
            <a:xfrm>
              <a:off x="8801302" y="965277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5">
                  <a:moveTo>
                    <a:pt x="153288" y="0"/>
                  </a:moveTo>
                  <a:lnTo>
                    <a:pt x="104838" y="7814"/>
                  </a:lnTo>
                  <a:lnTo>
                    <a:pt x="62758" y="29576"/>
                  </a:lnTo>
                  <a:lnTo>
                    <a:pt x="29576" y="62758"/>
                  </a:lnTo>
                  <a:lnTo>
                    <a:pt x="7814" y="104838"/>
                  </a:lnTo>
                  <a:lnTo>
                    <a:pt x="0" y="153289"/>
                  </a:lnTo>
                  <a:lnTo>
                    <a:pt x="7814" y="201739"/>
                  </a:lnTo>
                  <a:lnTo>
                    <a:pt x="29576" y="243819"/>
                  </a:lnTo>
                  <a:lnTo>
                    <a:pt x="62758" y="277001"/>
                  </a:lnTo>
                  <a:lnTo>
                    <a:pt x="104838" y="298763"/>
                  </a:lnTo>
                  <a:lnTo>
                    <a:pt x="153288" y="306578"/>
                  </a:lnTo>
                  <a:lnTo>
                    <a:pt x="201739" y="298763"/>
                  </a:lnTo>
                  <a:lnTo>
                    <a:pt x="243819" y="277001"/>
                  </a:lnTo>
                  <a:lnTo>
                    <a:pt x="277001" y="243819"/>
                  </a:lnTo>
                  <a:lnTo>
                    <a:pt x="298763" y="201739"/>
                  </a:lnTo>
                  <a:lnTo>
                    <a:pt x="306577" y="153289"/>
                  </a:lnTo>
                  <a:lnTo>
                    <a:pt x="298763" y="104838"/>
                  </a:lnTo>
                  <a:lnTo>
                    <a:pt x="277001" y="62758"/>
                  </a:lnTo>
                  <a:lnTo>
                    <a:pt x="243819" y="29576"/>
                  </a:lnTo>
                  <a:lnTo>
                    <a:pt x="201739" y="7814"/>
                  </a:lnTo>
                  <a:lnTo>
                    <a:pt x="15328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5">
              <a:extLst>
                <a:ext uri="{FF2B5EF4-FFF2-40B4-BE49-F238E27FC236}">
                  <a16:creationId xmlns:a16="http://schemas.microsoft.com/office/drawing/2014/main" id="{1CD2F5D5-0BAD-4AAE-51C2-AAB32632F20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1958" y="1034017"/>
              <a:ext cx="125512" cy="168850"/>
            </a:xfrm>
            <a:prstGeom prst="rect">
              <a:avLst/>
            </a:prstGeom>
            <a:grpFill/>
          </p:spPr>
        </p:pic>
      </p:grpSp>
      <p:sp>
        <p:nvSpPr>
          <p:cNvPr id="23" name="object 43">
            <a:extLst>
              <a:ext uri="{FF2B5EF4-FFF2-40B4-BE49-F238E27FC236}">
                <a16:creationId xmlns:a16="http://schemas.microsoft.com/office/drawing/2014/main" id="{AF4EA541-A76C-1D5B-DAB4-26B9A12F2105}"/>
              </a:ext>
            </a:extLst>
          </p:cNvPr>
          <p:cNvSpPr txBox="1"/>
          <p:nvPr/>
        </p:nvSpPr>
        <p:spPr>
          <a:xfrm>
            <a:off x="8002298" y="2420505"/>
            <a:ext cx="3132000" cy="1314462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spcBef>
                <a:spcPts val="890"/>
              </a:spcBef>
            </a:pPr>
            <a:r>
              <a:rPr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고객 Pain points &amp; Needs</a:t>
            </a: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MSA </a:t>
            </a:r>
            <a:r>
              <a:rPr lang="ko-KR" altLang="en-US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적용으로 신규 시스템 검증</a:t>
            </a:r>
            <a:endParaRPr lang="en-US" altLang="ko-KR"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주요 업무인 모바일</a:t>
            </a:r>
            <a:r>
              <a:rPr lang="en-US" altLang="ko-KR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, </a:t>
            </a:r>
            <a:r>
              <a:rPr lang="ko-KR" altLang="en-US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홈</a:t>
            </a:r>
            <a:r>
              <a:rPr lang="en-US" altLang="ko-KR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, </a:t>
            </a:r>
            <a:r>
              <a:rPr lang="ko-KR" altLang="en-US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기업 상품의 검증</a:t>
            </a:r>
            <a:endParaRPr lang="en-US" altLang="ko-KR"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테스트 시나리오에 따른 처리 결과 검증</a:t>
            </a:r>
            <a:endParaRPr lang="en-US" altLang="ko-KR"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대외 연계 처리 점검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24" name="object 44">
            <a:extLst>
              <a:ext uri="{FF2B5EF4-FFF2-40B4-BE49-F238E27FC236}">
                <a16:creationId xmlns:a16="http://schemas.microsoft.com/office/drawing/2014/main" id="{631BA053-6E9C-481F-DDCE-A944D6455C99}"/>
              </a:ext>
            </a:extLst>
          </p:cNvPr>
          <p:cNvSpPr txBox="1"/>
          <p:nvPr/>
        </p:nvSpPr>
        <p:spPr>
          <a:xfrm>
            <a:off x="8002299" y="3802163"/>
            <a:ext cx="3132000" cy="8220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적용 개요</a:t>
            </a: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모바일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,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홈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,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기업 상품의 등록과 변경 관리에 따른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CRUD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검증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신규 시스템의 성능 검증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128D073D-EE59-AA8B-DD41-1FB398751FE5}"/>
              </a:ext>
            </a:extLst>
          </p:cNvPr>
          <p:cNvSpPr txBox="1"/>
          <p:nvPr/>
        </p:nvSpPr>
        <p:spPr>
          <a:xfrm>
            <a:off x="8006366" y="4844372"/>
            <a:ext cx="3132000" cy="1179169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4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적용</a:t>
            </a:r>
            <a:r>
              <a:rPr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 결과</a:t>
            </a: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약 </a:t>
            </a:r>
            <a:r>
              <a:rPr lang="en-US" altLang="ko-KR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3,0</a:t>
            </a:r>
            <a:r>
              <a:rPr lang="en-US" altLang="ko-KR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00</a:t>
            </a:r>
            <a:r>
              <a:rPr lang="ko-KR" altLang="en-US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개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의 </a:t>
            </a:r>
            <a:r>
              <a:rPr sz="1100" b="0" spc="-4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서비</a:t>
            </a:r>
            <a:r>
              <a:rPr sz="1100" b="0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스</a:t>
            </a: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와 </a:t>
            </a:r>
            <a:r>
              <a:rPr lang="en-US" altLang="ko-KR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I/F</a:t>
            </a: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를 점검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80"/>
              </a:spcBef>
              <a:buChar char="•"/>
              <a:tabLst>
                <a:tab pos="137795" algn="l"/>
              </a:tabLst>
            </a:pP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개발 오류 추출 및 수정에 대한 지속적 테스트 수행을 통한 안정화</a:t>
            </a:r>
            <a:endParaRPr lang="en-US" altLang="ko-KR" sz="1100" b="0" spc="-4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80"/>
              </a:spcBef>
              <a:buChar char="•"/>
              <a:tabLst>
                <a:tab pos="137795" algn="l"/>
              </a:tabLst>
            </a:pP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대외 연계 기능의 이상 점검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176473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제목 1">
            <a:extLst>
              <a:ext uri="{FF2B5EF4-FFF2-40B4-BE49-F238E27FC236}">
                <a16:creationId xmlns:a16="http://schemas.microsoft.com/office/drawing/2014/main" id="{240CC9D8-96D0-4805-A420-3B9F62FE3046}"/>
              </a:ext>
            </a:extLst>
          </p:cNvPr>
          <p:cNvSpPr txBox="1">
            <a:spLocks/>
          </p:cNvSpPr>
          <p:nvPr/>
        </p:nvSpPr>
        <p:spPr>
          <a:xfrm>
            <a:off x="1066801" y="676704"/>
            <a:ext cx="10058398" cy="51930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전통적인 테스트 방식의 수행 단계별 제약사항들에 대한 새로운 접근 방식을 통해 결함의 조기 발견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장애 방지 및 시스템 품질을 높일 수 있는</a:t>
            </a:r>
            <a:endParaRPr lang="en-US" altLang="ko-KR" sz="1200" b="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83F88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 거래 자동 검증 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83F88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</a:t>
            </a:r>
            <a:r>
              <a:rPr lang="ko-KR" altLang="en-US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83F88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병행 검증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83F88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솔루션 입니다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  <a:endParaRPr lang="ko-KR" altLang="en-US" sz="1200" b="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55CE0EC-0F8E-1FEB-6AAC-64F737CE3018}"/>
              </a:ext>
            </a:extLst>
          </p:cNvPr>
          <p:cNvSpPr/>
          <p:nvPr/>
        </p:nvSpPr>
        <p:spPr>
          <a:xfrm>
            <a:off x="1253586" y="1881010"/>
            <a:ext cx="4598574" cy="4336910"/>
          </a:xfrm>
          <a:prstGeom prst="roundRect">
            <a:avLst>
              <a:gd name="adj" fmla="val 6256"/>
            </a:avLst>
          </a:prstGeom>
          <a:solidFill>
            <a:schemeClr val="bg1"/>
          </a:solidFill>
          <a:ln w="9525">
            <a:noFill/>
            <a:prstDash val="sysDot"/>
          </a:ln>
          <a:effectLst>
            <a:outerShdw blurRad="381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8DAE112-A804-EAC7-5AA7-EF31BD642FDB}"/>
              </a:ext>
            </a:extLst>
          </p:cNvPr>
          <p:cNvGrpSpPr/>
          <p:nvPr/>
        </p:nvGrpSpPr>
        <p:grpSpPr>
          <a:xfrm>
            <a:off x="3875939" y="2336684"/>
            <a:ext cx="1868250" cy="1045766"/>
            <a:chOff x="4723723" y="2281687"/>
            <a:chExt cx="2843088" cy="939410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21919C6A-A02B-0316-979B-D50B0F0E3A28}"/>
                </a:ext>
              </a:extLst>
            </p:cNvPr>
            <p:cNvSpPr/>
            <p:nvPr/>
          </p:nvSpPr>
          <p:spPr>
            <a:xfrm>
              <a:off x="4804157" y="2281687"/>
              <a:ext cx="2695266" cy="612515"/>
            </a:xfrm>
            <a:prstGeom prst="roundRect">
              <a:avLst>
                <a:gd name="adj" fmla="val 17646"/>
              </a:avLst>
            </a:prstGeom>
            <a:gradFill flip="none" rotWithShape="1">
              <a:gsLst>
                <a:gs pos="0">
                  <a:srgbClr val="083F88">
                    <a:shade val="30000"/>
                    <a:satMod val="115000"/>
                  </a:srgbClr>
                </a:gs>
                <a:gs pos="50000">
                  <a:srgbClr val="083F88">
                    <a:shade val="67500"/>
                    <a:satMod val="115000"/>
                  </a:srgbClr>
                </a:gs>
                <a:gs pos="100000">
                  <a:srgbClr val="083F88">
                    <a:shade val="100000"/>
                    <a:satMod val="115000"/>
                    <a:alpha val="8000"/>
                  </a:srgbClr>
                </a:gs>
              </a:gsLst>
              <a:lin ang="2700000" scaled="1"/>
              <a:tileRect/>
            </a:gradFill>
            <a:ln w="6350">
              <a:solidFill>
                <a:srgbClr val="0B56A8"/>
              </a:solidFill>
            </a:ln>
            <a:effectLst>
              <a:innerShdw blurRad="381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C0B53286-A4FD-F285-7DF0-FF0E137E1D6F}"/>
                </a:ext>
              </a:extLst>
            </p:cNvPr>
            <p:cNvSpPr/>
            <p:nvPr/>
          </p:nvSpPr>
          <p:spPr>
            <a:xfrm>
              <a:off x="4804157" y="2620295"/>
              <a:ext cx="2695266" cy="600802"/>
            </a:xfrm>
            <a:prstGeom prst="roundRect">
              <a:avLst>
                <a:gd name="adj" fmla="val 18342"/>
              </a:avLst>
            </a:prstGeom>
            <a:solidFill>
              <a:schemeClr val="bg1"/>
            </a:solidFill>
            <a:ln w="6350">
              <a:solidFill>
                <a:srgbClr val="0B56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F3F681B-84AE-88FE-1984-B656F2C5DC6C}"/>
                </a:ext>
              </a:extLst>
            </p:cNvPr>
            <p:cNvSpPr txBox="1"/>
            <p:nvPr/>
          </p:nvSpPr>
          <p:spPr>
            <a:xfrm>
              <a:off x="4723723" y="2373517"/>
              <a:ext cx="2843088" cy="15206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tabLst>
                  <a:tab pos="182563" algn="l"/>
                </a:tabLst>
                <a:defRPr/>
              </a:pPr>
              <a:r>
                <a:rPr kumimoji="0" lang="ko-KR" altLang="en-US" sz="110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① 테스트 케이스</a:t>
              </a:r>
              <a:r>
                <a:rPr kumimoji="0" lang="en-US" altLang="ko-KR" sz="110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/</a:t>
              </a:r>
              <a:r>
                <a:rPr kumimoji="0" lang="ko-KR" altLang="en-US" sz="110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시나리오</a:t>
              </a:r>
              <a:endParaRPr kumimoji="0" lang="en-US" altLang="ko-KR" sz="110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83AF65-3616-EC83-AF7A-A4842583438C}"/>
                </a:ext>
              </a:extLst>
            </p:cNvPr>
            <p:cNvSpPr txBox="1"/>
            <p:nvPr/>
          </p:nvSpPr>
          <p:spPr>
            <a:xfrm>
              <a:off x="5014534" y="2718234"/>
              <a:ext cx="2264320" cy="3041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>
                <a:buSzPts val="1300"/>
                <a:buFont typeface="Arial" panose="020B0604020202020204" pitchFamily="34" charset="0"/>
                <a:buChar char="•"/>
              </a:pPr>
              <a:r>
                <a:rPr lang="ko-KR" altLang="en-US" sz="1100" i="0" u="none" strike="noStrike" kern="1200" baseline="0" dirty="0">
                  <a:solidFill>
                    <a:srgbClr val="40404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누락된 테스트 케이스</a:t>
              </a:r>
              <a:endParaRPr lang="en-US" altLang="ko-KR" sz="1100" i="0" u="none" strike="noStrike" kern="1200" baseline="0" dirty="0">
                <a:solidFill>
                  <a:srgbClr val="40404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rtl="0">
                <a:buSzPts val="1300"/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rgbClr val="40404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임의 </a:t>
              </a:r>
              <a:r>
                <a:rPr lang="en-US" altLang="ko-KR" sz="1100" dirty="0">
                  <a:solidFill>
                    <a:srgbClr val="40404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/ </a:t>
              </a:r>
              <a:r>
                <a:rPr lang="ko-KR" altLang="en-US" sz="1100" dirty="0">
                  <a:solidFill>
                    <a:srgbClr val="40404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샘플 데이터</a:t>
              </a:r>
              <a:endParaRPr lang="ko-KR" altLang="en-US" sz="1100" i="0" u="none" strike="noStrike" kern="1200" baseline="0" dirty="0">
                <a:solidFill>
                  <a:srgbClr val="40404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1BEF603F-7347-4BF9-8558-52573047522F}"/>
              </a:ext>
            </a:extLst>
          </p:cNvPr>
          <p:cNvGrpSpPr/>
          <p:nvPr/>
        </p:nvGrpSpPr>
        <p:grpSpPr>
          <a:xfrm>
            <a:off x="1371774" y="2019730"/>
            <a:ext cx="2385977" cy="837027"/>
            <a:chOff x="779744" y="1327994"/>
            <a:chExt cx="2940728" cy="1003091"/>
          </a:xfrm>
        </p:grpSpPr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77CEE0D8-DA26-7A79-8E8C-AF7A344077C9}"/>
                </a:ext>
              </a:extLst>
            </p:cNvPr>
            <p:cNvSpPr/>
            <p:nvPr/>
          </p:nvSpPr>
          <p:spPr>
            <a:xfrm>
              <a:off x="779744" y="1571638"/>
              <a:ext cx="2940728" cy="7594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noFill/>
              <a:prstDash val="sysDot"/>
            </a:ln>
            <a:effectLst>
              <a:innerShdw blurRad="381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41" name="그래픽 140">
              <a:extLst>
                <a:ext uri="{FF2B5EF4-FFF2-40B4-BE49-F238E27FC236}">
                  <a16:creationId xmlns:a16="http://schemas.microsoft.com/office/drawing/2014/main" id="{8370E221-6E4A-FE3C-C392-6AC006C7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2324" y="1327994"/>
              <a:ext cx="887131" cy="896182"/>
            </a:xfrm>
            <a:prstGeom prst="rect">
              <a:avLst/>
            </a:prstGeom>
          </p:spPr>
        </p:pic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D6F6A8D-CD36-9505-0F5A-CA74D6FAA4C9}"/>
                </a:ext>
              </a:extLst>
            </p:cNvPr>
            <p:cNvSpPr txBox="1"/>
            <p:nvPr/>
          </p:nvSpPr>
          <p:spPr>
            <a:xfrm>
              <a:off x="2145994" y="1740068"/>
              <a:ext cx="1530679" cy="3872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buSzPct val="80000"/>
                <a:buFont typeface="Arial" panose="020B0604020202020204" pitchFamily="34" charset="0"/>
                <a:buChar char="•"/>
                <a:tabLst/>
                <a:defRPr kumimoji="0" sz="1050" b="0" i="0" u="none" strike="noStrike" cap="none" spc="-50" normalizeH="0" baseline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defRPr>
              </a:lvl1pPr>
            </a:lstStyle>
            <a:p>
              <a:r>
                <a:rPr lang="ko-KR" altLang="en-US" dirty="0"/>
                <a:t> 테스트 시나리오</a:t>
              </a:r>
              <a:endParaRPr lang="en-US" altLang="ko-KR" dirty="0"/>
            </a:p>
            <a:p>
              <a:r>
                <a:rPr lang="en-US" altLang="ko-KR" dirty="0"/>
                <a:t> </a:t>
              </a:r>
              <a:r>
                <a:rPr lang="ko-KR" altLang="en-US" dirty="0"/>
                <a:t>테스트 케이스 작성</a:t>
              </a:r>
              <a:endParaRPr lang="en-US" altLang="ko-KR" dirty="0"/>
            </a:p>
          </p:txBody>
        </p:sp>
      </p:grp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3FC10DA7-BD41-56AE-B50B-A0AF670328EA}"/>
              </a:ext>
            </a:extLst>
          </p:cNvPr>
          <p:cNvSpPr/>
          <p:nvPr/>
        </p:nvSpPr>
        <p:spPr>
          <a:xfrm>
            <a:off x="1371773" y="3309378"/>
            <a:ext cx="2385977" cy="633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  <a:prstDash val="sysDot"/>
          </a:ln>
          <a:effectLst>
            <a:innerShdw blurRad="381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44" name="그래픽 143">
            <a:extLst>
              <a:ext uri="{FF2B5EF4-FFF2-40B4-BE49-F238E27FC236}">
                <a16:creationId xmlns:a16="http://schemas.microsoft.com/office/drawing/2014/main" id="{88AE109F-3D6A-EE42-EE14-A37F9B44D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4798" y="3018071"/>
            <a:ext cx="601901" cy="863765"/>
          </a:xfrm>
          <a:prstGeom prst="rect">
            <a:avLst/>
          </a:prstGeom>
        </p:spPr>
      </p:pic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95306D5D-0612-B458-3FA7-A42AFB9B378F}"/>
              </a:ext>
            </a:extLst>
          </p:cNvPr>
          <p:cNvGrpSpPr>
            <a:grpSpLocks noChangeAspect="1"/>
          </p:cNvGrpSpPr>
          <p:nvPr/>
        </p:nvGrpSpPr>
        <p:grpSpPr>
          <a:xfrm>
            <a:off x="2546277" y="2986001"/>
            <a:ext cx="133207" cy="217822"/>
            <a:chOff x="3128673" y="4746978"/>
            <a:chExt cx="180000" cy="286193"/>
          </a:xfrm>
        </p:grpSpPr>
        <p:sp>
          <p:nvSpPr>
            <p:cNvPr id="146" name="직사각형 5">
              <a:extLst>
                <a:ext uri="{FF2B5EF4-FFF2-40B4-BE49-F238E27FC236}">
                  <a16:creationId xmlns:a16="http://schemas.microsoft.com/office/drawing/2014/main" id="{BE584502-64A4-D121-941D-1E2166245ED5}"/>
                </a:ext>
              </a:extLst>
            </p:cNvPr>
            <p:cNvSpPr/>
            <p:nvPr/>
          </p:nvSpPr>
          <p:spPr>
            <a:xfrm rot="13500000">
              <a:off x="3128673" y="4800075"/>
              <a:ext cx="180000" cy="180000"/>
            </a:xfrm>
            <a:custGeom>
              <a:avLst/>
              <a:gdLst>
                <a:gd name="connsiteX0" fmla="*/ 0 w 670560"/>
                <a:gd name="connsiteY0" fmla="*/ 0 h 670560"/>
                <a:gd name="connsiteX1" fmla="*/ 670560 w 670560"/>
                <a:gd name="connsiteY1" fmla="*/ 0 h 670560"/>
                <a:gd name="connsiteX2" fmla="*/ 670560 w 670560"/>
                <a:gd name="connsiteY2" fmla="*/ 670560 h 670560"/>
                <a:gd name="connsiteX3" fmla="*/ 0 w 670560"/>
                <a:gd name="connsiteY3" fmla="*/ 670560 h 670560"/>
                <a:gd name="connsiteX4" fmla="*/ 0 w 670560"/>
                <a:gd name="connsiteY4" fmla="*/ 0 h 670560"/>
                <a:gd name="connsiteX0" fmla="*/ 0 w 670560"/>
                <a:gd name="connsiteY0" fmla="*/ 0 h 670560"/>
                <a:gd name="connsiteX1" fmla="*/ 670560 w 670560"/>
                <a:gd name="connsiteY1" fmla="*/ 0 h 670560"/>
                <a:gd name="connsiteX2" fmla="*/ 0 w 670560"/>
                <a:gd name="connsiteY2" fmla="*/ 670560 h 670560"/>
                <a:gd name="connsiteX3" fmla="*/ 0 w 670560"/>
                <a:gd name="connsiteY3" fmla="*/ 0 h 670560"/>
                <a:gd name="connsiteX0" fmla="*/ 136066 w 670560"/>
                <a:gd name="connsiteY0" fmla="*/ 136066 h 670560"/>
                <a:gd name="connsiteX1" fmla="*/ 670560 w 670560"/>
                <a:gd name="connsiteY1" fmla="*/ 0 h 670560"/>
                <a:gd name="connsiteX2" fmla="*/ 0 w 670560"/>
                <a:gd name="connsiteY2" fmla="*/ 670560 h 670560"/>
                <a:gd name="connsiteX3" fmla="*/ 136066 w 670560"/>
                <a:gd name="connsiteY3" fmla="*/ 136066 h 670560"/>
                <a:gd name="connsiteX0" fmla="*/ 111074 w 670560"/>
                <a:gd name="connsiteY0" fmla="*/ 111074 h 670560"/>
                <a:gd name="connsiteX1" fmla="*/ 670560 w 670560"/>
                <a:gd name="connsiteY1" fmla="*/ 0 h 670560"/>
                <a:gd name="connsiteX2" fmla="*/ 0 w 670560"/>
                <a:gd name="connsiteY2" fmla="*/ 670560 h 670560"/>
                <a:gd name="connsiteX3" fmla="*/ 111074 w 670560"/>
                <a:gd name="connsiteY3" fmla="*/ 111074 h 670560"/>
                <a:gd name="connsiteX0" fmla="*/ 0 w 670560"/>
                <a:gd name="connsiteY0" fmla="*/ 670560 h 753430"/>
                <a:gd name="connsiteX1" fmla="*/ 111074 w 670560"/>
                <a:gd name="connsiteY1" fmla="*/ 111074 h 753430"/>
                <a:gd name="connsiteX2" fmla="*/ 670560 w 670560"/>
                <a:gd name="connsiteY2" fmla="*/ 0 h 753430"/>
                <a:gd name="connsiteX3" fmla="*/ 82870 w 670560"/>
                <a:gd name="connsiteY3" fmla="*/ 753430 h 753430"/>
                <a:gd name="connsiteX0" fmla="*/ 0 w 670560"/>
                <a:gd name="connsiteY0" fmla="*/ 670560 h 670560"/>
                <a:gd name="connsiteX1" fmla="*/ 111074 w 670560"/>
                <a:gd name="connsiteY1" fmla="*/ 111074 h 670560"/>
                <a:gd name="connsiteX2" fmla="*/ 670560 w 670560"/>
                <a:gd name="connsiteY2" fmla="*/ 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0560" h="670560">
                  <a:moveTo>
                    <a:pt x="0" y="670560"/>
                  </a:moveTo>
                  <a:lnTo>
                    <a:pt x="111074" y="111074"/>
                  </a:lnTo>
                  <a:lnTo>
                    <a:pt x="670560" y="0"/>
                  </a:lnTo>
                </a:path>
              </a:pathLst>
            </a:custGeom>
            <a:noFill/>
            <a:ln w="9525">
              <a:solidFill>
                <a:srgbClr val="0B56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47" name="직사각형 5">
              <a:extLst>
                <a:ext uri="{FF2B5EF4-FFF2-40B4-BE49-F238E27FC236}">
                  <a16:creationId xmlns:a16="http://schemas.microsoft.com/office/drawing/2014/main" id="{B6469A3B-3808-4F49-1B45-DD366EE770F8}"/>
                </a:ext>
              </a:extLst>
            </p:cNvPr>
            <p:cNvSpPr/>
            <p:nvPr/>
          </p:nvSpPr>
          <p:spPr>
            <a:xfrm rot="13500000">
              <a:off x="3128673" y="4746978"/>
              <a:ext cx="180000" cy="180000"/>
            </a:xfrm>
            <a:custGeom>
              <a:avLst/>
              <a:gdLst>
                <a:gd name="connsiteX0" fmla="*/ 0 w 670560"/>
                <a:gd name="connsiteY0" fmla="*/ 0 h 670560"/>
                <a:gd name="connsiteX1" fmla="*/ 670560 w 670560"/>
                <a:gd name="connsiteY1" fmla="*/ 0 h 670560"/>
                <a:gd name="connsiteX2" fmla="*/ 670560 w 670560"/>
                <a:gd name="connsiteY2" fmla="*/ 670560 h 670560"/>
                <a:gd name="connsiteX3" fmla="*/ 0 w 670560"/>
                <a:gd name="connsiteY3" fmla="*/ 670560 h 670560"/>
                <a:gd name="connsiteX4" fmla="*/ 0 w 670560"/>
                <a:gd name="connsiteY4" fmla="*/ 0 h 670560"/>
                <a:gd name="connsiteX0" fmla="*/ 0 w 670560"/>
                <a:gd name="connsiteY0" fmla="*/ 0 h 670560"/>
                <a:gd name="connsiteX1" fmla="*/ 670560 w 670560"/>
                <a:gd name="connsiteY1" fmla="*/ 0 h 670560"/>
                <a:gd name="connsiteX2" fmla="*/ 0 w 670560"/>
                <a:gd name="connsiteY2" fmla="*/ 670560 h 670560"/>
                <a:gd name="connsiteX3" fmla="*/ 0 w 670560"/>
                <a:gd name="connsiteY3" fmla="*/ 0 h 670560"/>
                <a:gd name="connsiteX0" fmla="*/ 136066 w 670560"/>
                <a:gd name="connsiteY0" fmla="*/ 136066 h 670560"/>
                <a:gd name="connsiteX1" fmla="*/ 670560 w 670560"/>
                <a:gd name="connsiteY1" fmla="*/ 0 h 670560"/>
                <a:gd name="connsiteX2" fmla="*/ 0 w 670560"/>
                <a:gd name="connsiteY2" fmla="*/ 670560 h 670560"/>
                <a:gd name="connsiteX3" fmla="*/ 136066 w 670560"/>
                <a:gd name="connsiteY3" fmla="*/ 136066 h 670560"/>
                <a:gd name="connsiteX0" fmla="*/ 111074 w 670560"/>
                <a:gd name="connsiteY0" fmla="*/ 111074 h 670560"/>
                <a:gd name="connsiteX1" fmla="*/ 670560 w 670560"/>
                <a:gd name="connsiteY1" fmla="*/ 0 h 670560"/>
                <a:gd name="connsiteX2" fmla="*/ 0 w 670560"/>
                <a:gd name="connsiteY2" fmla="*/ 670560 h 670560"/>
                <a:gd name="connsiteX3" fmla="*/ 111074 w 670560"/>
                <a:gd name="connsiteY3" fmla="*/ 111074 h 670560"/>
                <a:gd name="connsiteX0" fmla="*/ 0 w 670560"/>
                <a:gd name="connsiteY0" fmla="*/ 670560 h 753430"/>
                <a:gd name="connsiteX1" fmla="*/ 111074 w 670560"/>
                <a:gd name="connsiteY1" fmla="*/ 111074 h 753430"/>
                <a:gd name="connsiteX2" fmla="*/ 670560 w 670560"/>
                <a:gd name="connsiteY2" fmla="*/ 0 h 753430"/>
                <a:gd name="connsiteX3" fmla="*/ 82870 w 670560"/>
                <a:gd name="connsiteY3" fmla="*/ 753430 h 753430"/>
                <a:gd name="connsiteX0" fmla="*/ 0 w 670560"/>
                <a:gd name="connsiteY0" fmla="*/ 670560 h 670560"/>
                <a:gd name="connsiteX1" fmla="*/ 111074 w 670560"/>
                <a:gd name="connsiteY1" fmla="*/ 111074 h 670560"/>
                <a:gd name="connsiteX2" fmla="*/ 670560 w 670560"/>
                <a:gd name="connsiteY2" fmla="*/ 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0560" h="670560">
                  <a:moveTo>
                    <a:pt x="0" y="670560"/>
                  </a:moveTo>
                  <a:lnTo>
                    <a:pt x="111074" y="111074"/>
                  </a:lnTo>
                  <a:lnTo>
                    <a:pt x="670560" y="0"/>
                  </a:lnTo>
                </a:path>
              </a:pathLst>
            </a:custGeom>
            <a:noFill/>
            <a:ln w="9525">
              <a:solidFill>
                <a:srgbClr val="0B56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48" name="직사각형 5">
              <a:extLst>
                <a:ext uri="{FF2B5EF4-FFF2-40B4-BE49-F238E27FC236}">
                  <a16:creationId xmlns:a16="http://schemas.microsoft.com/office/drawing/2014/main" id="{6297E87C-38BD-D754-5CAD-5B0D22E4716C}"/>
                </a:ext>
              </a:extLst>
            </p:cNvPr>
            <p:cNvSpPr/>
            <p:nvPr/>
          </p:nvSpPr>
          <p:spPr>
            <a:xfrm rot="13500000">
              <a:off x="3128674" y="4853171"/>
              <a:ext cx="180000" cy="179999"/>
            </a:xfrm>
            <a:custGeom>
              <a:avLst/>
              <a:gdLst>
                <a:gd name="connsiteX0" fmla="*/ 0 w 670560"/>
                <a:gd name="connsiteY0" fmla="*/ 0 h 670560"/>
                <a:gd name="connsiteX1" fmla="*/ 670560 w 670560"/>
                <a:gd name="connsiteY1" fmla="*/ 0 h 670560"/>
                <a:gd name="connsiteX2" fmla="*/ 670560 w 670560"/>
                <a:gd name="connsiteY2" fmla="*/ 670560 h 670560"/>
                <a:gd name="connsiteX3" fmla="*/ 0 w 670560"/>
                <a:gd name="connsiteY3" fmla="*/ 670560 h 670560"/>
                <a:gd name="connsiteX4" fmla="*/ 0 w 670560"/>
                <a:gd name="connsiteY4" fmla="*/ 0 h 670560"/>
                <a:gd name="connsiteX0" fmla="*/ 0 w 670560"/>
                <a:gd name="connsiteY0" fmla="*/ 0 h 670560"/>
                <a:gd name="connsiteX1" fmla="*/ 670560 w 670560"/>
                <a:gd name="connsiteY1" fmla="*/ 0 h 670560"/>
                <a:gd name="connsiteX2" fmla="*/ 0 w 670560"/>
                <a:gd name="connsiteY2" fmla="*/ 670560 h 670560"/>
                <a:gd name="connsiteX3" fmla="*/ 0 w 670560"/>
                <a:gd name="connsiteY3" fmla="*/ 0 h 670560"/>
                <a:gd name="connsiteX0" fmla="*/ 136066 w 670560"/>
                <a:gd name="connsiteY0" fmla="*/ 136066 h 670560"/>
                <a:gd name="connsiteX1" fmla="*/ 670560 w 670560"/>
                <a:gd name="connsiteY1" fmla="*/ 0 h 670560"/>
                <a:gd name="connsiteX2" fmla="*/ 0 w 670560"/>
                <a:gd name="connsiteY2" fmla="*/ 670560 h 670560"/>
                <a:gd name="connsiteX3" fmla="*/ 136066 w 670560"/>
                <a:gd name="connsiteY3" fmla="*/ 136066 h 670560"/>
                <a:gd name="connsiteX0" fmla="*/ 111074 w 670560"/>
                <a:gd name="connsiteY0" fmla="*/ 111074 h 670560"/>
                <a:gd name="connsiteX1" fmla="*/ 670560 w 670560"/>
                <a:gd name="connsiteY1" fmla="*/ 0 h 670560"/>
                <a:gd name="connsiteX2" fmla="*/ 0 w 670560"/>
                <a:gd name="connsiteY2" fmla="*/ 670560 h 670560"/>
                <a:gd name="connsiteX3" fmla="*/ 111074 w 670560"/>
                <a:gd name="connsiteY3" fmla="*/ 111074 h 670560"/>
                <a:gd name="connsiteX0" fmla="*/ 0 w 670560"/>
                <a:gd name="connsiteY0" fmla="*/ 670560 h 753430"/>
                <a:gd name="connsiteX1" fmla="*/ 111074 w 670560"/>
                <a:gd name="connsiteY1" fmla="*/ 111074 h 753430"/>
                <a:gd name="connsiteX2" fmla="*/ 670560 w 670560"/>
                <a:gd name="connsiteY2" fmla="*/ 0 h 753430"/>
                <a:gd name="connsiteX3" fmla="*/ 82870 w 670560"/>
                <a:gd name="connsiteY3" fmla="*/ 753430 h 753430"/>
                <a:gd name="connsiteX0" fmla="*/ 0 w 670560"/>
                <a:gd name="connsiteY0" fmla="*/ 670560 h 670560"/>
                <a:gd name="connsiteX1" fmla="*/ 111074 w 670560"/>
                <a:gd name="connsiteY1" fmla="*/ 111074 h 670560"/>
                <a:gd name="connsiteX2" fmla="*/ 670560 w 670560"/>
                <a:gd name="connsiteY2" fmla="*/ 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0560" h="670560">
                  <a:moveTo>
                    <a:pt x="0" y="670560"/>
                  </a:moveTo>
                  <a:lnTo>
                    <a:pt x="111074" y="111074"/>
                  </a:lnTo>
                  <a:lnTo>
                    <a:pt x="670560" y="0"/>
                  </a:lnTo>
                </a:path>
              </a:pathLst>
            </a:custGeom>
            <a:noFill/>
            <a:ln w="9525">
              <a:solidFill>
                <a:srgbClr val="0B56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23FF88E3-0ACB-74FA-0C34-1FA9492F64E3}"/>
              </a:ext>
            </a:extLst>
          </p:cNvPr>
          <p:cNvSpPr txBox="1"/>
          <p:nvPr/>
        </p:nvSpPr>
        <p:spPr>
          <a:xfrm>
            <a:off x="2480288" y="3447704"/>
            <a:ext cx="1253871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50" b="0" i="0" u="none" strike="noStrike" kern="1200" cap="none" spc="-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임의 데이터 생성</a:t>
            </a:r>
            <a:endParaRPr kumimoji="0" lang="en-US" altLang="ko-KR" sz="1050" b="0" i="0" u="none" strike="noStrike" kern="1200" cap="none" spc="-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050" b="0" i="0" u="none" strike="noStrike" kern="1200" cap="none" spc="-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kumimoji="0" lang="ko-KR" altLang="en-US" sz="1050" b="0" i="0" u="none" strike="noStrike" kern="1200" cap="none" spc="-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샘플 데이터 생성</a:t>
            </a:r>
            <a:endParaRPr kumimoji="0" lang="en-US" altLang="ko-KR" sz="1000" b="0" i="0" u="none" strike="noStrike" kern="1200" cap="none" spc="-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6E3CE69D-DA69-775D-B7B5-3921B98E7F66}"/>
              </a:ext>
            </a:extLst>
          </p:cNvPr>
          <p:cNvSpPr/>
          <p:nvPr/>
        </p:nvSpPr>
        <p:spPr>
          <a:xfrm>
            <a:off x="1371773" y="4342377"/>
            <a:ext cx="2385976" cy="633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  <a:prstDash val="sysDot"/>
          </a:ln>
          <a:effectLst>
            <a:innerShdw blurRad="381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51" name="그래픽 150">
            <a:extLst>
              <a:ext uri="{FF2B5EF4-FFF2-40B4-BE49-F238E27FC236}">
                <a16:creationId xmlns:a16="http://schemas.microsoft.com/office/drawing/2014/main" id="{236842C0-1C14-F94E-C43E-697BBEF00D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04176" y="4186205"/>
            <a:ext cx="869208" cy="677911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5BBC4EB8-234E-A4B3-CC3C-FC43C84E4817}"/>
              </a:ext>
            </a:extLst>
          </p:cNvPr>
          <p:cNvSpPr txBox="1"/>
          <p:nvPr/>
        </p:nvSpPr>
        <p:spPr>
          <a:xfrm>
            <a:off x="2429486" y="4428219"/>
            <a:ext cx="1458165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80000"/>
              <a:buFont typeface="Arial" panose="020B0604020202020204" pitchFamily="34" charset="0"/>
              <a:buChar char="•"/>
              <a:tabLst/>
              <a:defRPr kumimoji="0" sz="1050" b="0" i="0" u="none" strike="noStrike" cap="none" spc="-50" normalizeH="0" baseline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1pPr>
          </a:lstStyle>
          <a:p>
            <a:r>
              <a:rPr lang="ko-KR" altLang="en-US" dirty="0"/>
              <a:t> 케이스별 테스트 수행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 (</a:t>
            </a:r>
            <a:r>
              <a:rPr lang="ko-KR" altLang="en-US" dirty="0"/>
              <a:t>수작업 </a:t>
            </a:r>
            <a:r>
              <a:rPr lang="en-US" altLang="ko-KR" dirty="0"/>
              <a:t>/ </a:t>
            </a:r>
          </a:p>
          <a:p>
            <a:pPr>
              <a:buNone/>
            </a:pPr>
            <a:r>
              <a:rPr lang="en-US" altLang="ko-KR" dirty="0"/>
              <a:t>    </a:t>
            </a:r>
            <a:r>
              <a:rPr lang="ko-KR" altLang="en-US" dirty="0"/>
              <a:t>단위 테스트 도구</a:t>
            </a:r>
            <a:r>
              <a:rPr lang="en-US" altLang="ko-KR" dirty="0"/>
              <a:t>)</a:t>
            </a: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DE6A42A6-AEF7-98EE-E9FD-62F1AA9F464F}"/>
              </a:ext>
            </a:extLst>
          </p:cNvPr>
          <p:cNvSpPr/>
          <p:nvPr/>
        </p:nvSpPr>
        <p:spPr>
          <a:xfrm>
            <a:off x="1371774" y="5405854"/>
            <a:ext cx="2385976" cy="70083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  <a:prstDash val="sysDot"/>
          </a:ln>
          <a:effectLst>
            <a:innerShdw blurRad="381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54" name="그래픽 153">
            <a:extLst>
              <a:ext uri="{FF2B5EF4-FFF2-40B4-BE49-F238E27FC236}">
                <a16:creationId xmlns:a16="http://schemas.microsoft.com/office/drawing/2014/main" id="{42F6AE18-CA99-5DC9-595F-BC3B026241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35269" y="5170598"/>
            <a:ext cx="659041" cy="841123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A2422AFB-AB86-1446-440F-522386369479}"/>
              </a:ext>
            </a:extLst>
          </p:cNvPr>
          <p:cNvSpPr txBox="1"/>
          <p:nvPr/>
        </p:nvSpPr>
        <p:spPr>
          <a:xfrm>
            <a:off x="2480290" y="5533385"/>
            <a:ext cx="1277460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80000"/>
              <a:buFont typeface="Arial" panose="020B0604020202020204" pitchFamily="34" charset="0"/>
              <a:buChar char="•"/>
              <a:tabLst/>
              <a:defRPr kumimoji="0" sz="1050" b="0" i="0" u="none" strike="noStrike" cap="none" spc="-50" normalizeH="0" baseline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1pPr>
          </a:lstStyle>
          <a:p>
            <a:r>
              <a:rPr lang="ko-KR" altLang="en-US" dirty="0"/>
              <a:t> 예상결과 대비 실제</a:t>
            </a:r>
            <a:r>
              <a:rPr lang="en-US" altLang="ko-KR" dirty="0"/>
              <a:t>             </a:t>
            </a:r>
          </a:p>
          <a:p>
            <a:pPr>
              <a:buNone/>
            </a:pPr>
            <a:r>
              <a:rPr lang="en-US" altLang="ko-KR" dirty="0"/>
              <a:t>  </a:t>
            </a:r>
            <a:r>
              <a:rPr lang="ko-KR" altLang="en-US" dirty="0"/>
              <a:t>결과 확인</a:t>
            </a:r>
            <a:r>
              <a:rPr lang="en-US" altLang="ko-KR" dirty="0"/>
              <a:t>  </a:t>
            </a:r>
          </a:p>
          <a:p>
            <a:pPr>
              <a:buNone/>
            </a:pPr>
            <a:r>
              <a:rPr lang="en-US" altLang="ko-KR" dirty="0"/>
              <a:t>  * (</a:t>
            </a:r>
            <a:r>
              <a:rPr lang="ko-KR" altLang="en-US" dirty="0"/>
              <a:t>주로 </a:t>
            </a:r>
            <a:r>
              <a:rPr lang="en-US" altLang="ko-KR" dirty="0"/>
              <a:t>Eye Check)</a:t>
            </a: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C8DC0D3B-B43E-2D14-67AD-F4C5384CFBA3}"/>
              </a:ext>
            </a:extLst>
          </p:cNvPr>
          <p:cNvGrpSpPr>
            <a:grpSpLocks noChangeAspect="1"/>
          </p:cNvGrpSpPr>
          <p:nvPr/>
        </p:nvGrpSpPr>
        <p:grpSpPr>
          <a:xfrm>
            <a:off x="2558074" y="4050052"/>
            <a:ext cx="133207" cy="217822"/>
            <a:chOff x="3128673" y="4746978"/>
            <a:chExt cx="180000" cy="286193"/>
          </a:xfrm>
        </p:grpSpPr>
        <p:sp>
          <p:nvSpPr>
            <p:cNvPr id="157" name="직사각형 5">
              <a:extLst>
                <a:ext uri="{FF2B5EF4-FFF2-40B4-BE49-F238E27FC236}">
                  <a16:creationId xmlns:a16="http://schemas.microsoft.com/office/drawing/2014/main" id="{FF8AFF83-8D3C-6EB1-492F-64D93D9DB369}"/>
                </a:ext>
              </a:extLst>
            </p:cNvPr>
            <p:cNvSpPr/>
            <p:nvPr/>
          </p:nvSpPr>
          <p:spPr>
            <a:xfrm rot="13500000">
              <a:off x="3128673" y="4800075"/>
              <a:ext cx="180000" cy="180000"/>
            </a:xfrm>
            <a:custGeom>
              <a:avLst/>
              <a:gdLst>
                <a:gd name="connsiteX0" fmla="*/ 0 w 670560"/>
                <a:gd name="connsiteY0" fmla="*/ 0 h 670560"/>
                <a:gd name="connsiteX1" fmla="*/ 670560 w 670560"/>
                <a:gd name="connsiteY1" fmla="*/ 0 h 670560"/>
                <a:gd name="connsiteX2" fmla="*/ 670560 w 670560"/>
                <a:gd name="connsiteY2" fmla="*/ 670560 h 670560"/>
                <a:gd name="connsiteX3" fmla="*/ 0 w 670560"/>
                <a:gd name="connsiteY3" fmla="*/ 670560 h 670560"/>
                <a:gd name="connsiteX4" fmla="*/ 0 w 670560"/>
                <a:gd name="connsiteY4" fmla="*/ 0 h 670560"/>
                <a:gd name="connsiteX0" fmla="*/ 0 w 670560"/>
                <a:gd name="connsiteY0" fmla="*/ 0 h 670560"/>
                <a:gd name="connsiteX1" fmla="*/ 670560 w 670560"/>
                <a:gd name="connsiteY1" fmla="*/ 0 h 670560"/>
                <a:gd name="connsiteX2" fmla="*/ 0 w 670560"/>
                <a:gd name="connsiteY2" fmla="*/ 670560 h 670560"/>
                <a:gd name="connsiteX3" fmla="*/ 0 w 670560"/>
                <a:gd name="connsiteY3" fmla="*/ 0 h 670560"/>
                <a:gd name="connsiteX0" fmla="*/ 136066 w 670560"/>
                <a:gd name="connsiteY0" fmla="*/ 136066 h 670560"/>
                <a:gd name="connsiteX1" fmla="*/ 670560 w 670560"/>
                <a:gd name="connsiteY1" fmla="*/ 0 h 670560"/>
                <a:gd name="connsiteX2" fmla="*/ 0 w 670560"/>
                <a:gd name="connsiteY2" fmla="*/ 670560 h 670560"/>
                <a:gd name="connsiteX3" fmla="*/ 136066 w 670560"/>
                <a:gd name="connsiteY3" fmla="*/ 136066 h 670560"/>
                <a:gd name="connsiteX0" fmla="*/ 111074 w 670560"/>
                <a:gd name="connsiteY0" fmla="*/ 111074 h 670560"/>
                <a:gd name="connsiteX1" fmla="*/ 670560 w 670560"/>
                <a:gd name="connsiteY1" fmla="*/ 0 h 670560"/>
                <a:gd name="connsiteX2" fmla="*/ 0 w 670560"/>
                <a:gd name="connsiteY2" fmla="*/ 670560 h 670560"/>
                <a:gd name="connsiteX3" fmla="*/ 111074 w 670560"/>
                <a:gd name="connsiteY3" fmla="*/ 111074 h 670560"/>
                <a:gd name="connsiteX0" fmla="*/ 0 w 670560"/>
                <a:gd name="connsiteY0" fmla="*/ 670560 h 753430"/>
                <a:gd name="connsiteX1" fmla="*/ 111074 w 670560"/>
                <a:gd name="connsiteY1" fmla="*/ 111074 h 753430"/>
                <a:gd name="connsiteX2" fmla="*/ 670560 w 670560"/>
                <a:gd name="connsiteY2" fmla="*/ 0 h 753430"/>
                <a:gd name="connsiteX3" fmla="*/ 82870 w 670560"/>
                <a:gd name="connsiteY3" fmla="*/ 753430 h 753430"/>
                <a:gd name="connsiteX0" fmla="*/ 0 w 670560"/>
                <a:gd name="connsiteY0" fmla="*/ 670560 h 670560"/>
                <a:gd name="connsiteX1" fmla="*/ 111074 w 670560"/>
                <a:gd name="connsiteY1" fmla="*/ 111074 h 670560"/>
                <a:gd name="connsiteX2" fmla="*/ 670560 w 670560"/>
                <a:gd name="connsiteY2" fmla="*/ 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0560" h="670560">
                  <a:moveTo>
                    <a:pt x="0" y="670560"/>
                  </a:moveTo>
                  <a:lnTo>
                    <a:pt x="111074" y="111074"/>
                  </a:lnTo>
                  <a:lnTo>
                    <a:pt x="670560" y="0"/>
                  </a:lnTo>
                </a:path>
              </a:pathLst>
            </a:custGeom>
            <a:noFill/>
            <a:ln w="9525">
              <a:solidFill>
                <a:srgbClr val="0B56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58" name="직사각형 5">
              <a:extLst>
                <a:ext uri="{FF2B5EF4-FFF2-40B4-BE49-F238E27FC236}">
                  <a16:creationId xmlns:a16="http://schemas.microsoft.com/office/drawing/2014/main" id="{07B3A9EB-CAE1-9EBE-D07C-DDBD4BDC13FC}"/>
                </a:ext>
              </a:extLst>
            </p:cNvPr>
            <p:cNvSpPr/>
            <p:nvPr/>
          </p:nvSpPr>
          <p:spPr>
            <a:xfrm rot="13500000">
              <a:off x="3128673" y="4746978"/>
              <a:ext cx="180000" cy="180000"/>
            </a:xfrm>
            <a:custGeom>
              <a:avLst/>
              <a:gdLst>
                <a:gd name="connsiteX0" fmla="*/ 0 w 670560"/>
                <a:gd name="connsiteY0" fmla="*/ 0 h 670560"/>
                <a:gd name="connsiteX1" fmla="*/ 670560 w 670560"/>
                <a:gd name="connsiteY1" fmla="*/ 0 h 670560"/>
                <a:gd name="connsiteX2" fmla="*/ 670560 w 670560"/>
                <a:gd name="connsiteY2" fmla="*/ 670560 h 670560"/>
                <a:gd name="connsiteX3" fmla="*/ 0 w 670560"/>
                <a:gd name="connsiteY3" fmla="*/ 670560 h 670560"/>
                <a:gd name="connsiteX4" fmla="*/ 0 w 670560"/>
                <a:gd name="connsiteY4" fmla="*/ 0 h 670560"/>
                <a:gd name="connsiteX0" fmla="*/ 0 w 670560"/>
                <a:gd name="connsiteY0" fmla="*/ 0 h 670560"/>
                <a:gd name="connsiteX1" fmla="*/ 670560 w 670560"/>
                <a:gd name="connsiteY1" fmla="*/ 0 h 670560"/>
                <a:gd name="connsiteX2" fmla="*/ 0 w 670560"/>
                <a:gd name="connsiteY2" fmla="*/ 670560 h 670560"/>
                <a:gd name="connsiteX3" fmla="*/ 0 w 670560"/>
                <a:gd name="connsiteY3" fmla="*/ 0 h 670560"/>
                <a:gd name="connsiteX0" fmla="*/ 136066 w 670560"/>
                <a:gd name="connsiteY0" fmla="*/ 136066 h 670560"/>
                <a:gd name="connsiteX1" fmla="*/ 670560 w 670560"/>
                <a:gd name="connsiteY1" fmla="*/ 0 h 670560"/>
                <a:gd name="connsiteX2" fmla="*/ 0 w 670560"/>
                <a:gd name="connsiteY2" fmla="*/ 670560 h 670560"/>
                <a:gd name="connsiteX3" fmla="*/ 136066 w 670560"/>
                <a:gd name="connsiteY3" fmla="*/ 136066 h 670560"/>
                <a:gd name="connsiteX0" fmla="*/ 111074 w 670560"/>
                <a:gd name="connsiteY0" fmla="*/ 111074 h 670560"/>
                <a:gd name="connsiteX1" fmla="*/ 670560 w 670560"/>
                <a:gd name="connsiteY1" fmla="*/ 0 h 670560"/>
                <a:gd name="connsiteX2" fmla="*/ 0 w 670560"/>
                <a:gd name="connsiteY2" fmla="*/ 670560 h 670560"/>
                <a:gd name="connsiteX3" fmla="*/ 111074 w 670560"/>
                <a:gd name="connsiteY3" fmla="*/ 111074 h 670560"/>
                <a:gd name="connsiteX0" fmla="*/ 0 w 670560"/>
                <a:gd name="connsiteY0" fmla="*/ 670560 h 753430"/>
                <a:gd name="connsiteX1" fmla="*/ 111074 w 670560"/>
                <a:gd name="connsiteY1" fmla="*/ 111074 h 753430"/>
                <a:gd name="connsiteX2" fmla="*/ 670560 w 670560"/>
                <a:gd name="connsiteY2" fmla="*/ 0 h 753430"/>
                <a:gd name="connsiteX3" fmla="*/ 82870 w 670560"/>
                <a:gd name="connsiteY3" fmla="*/ 753430 h 753430"/>
                <a:gd name="connsiteX0" fmla="*/ 0 w 670560"/>
                <a:gd name="connsiteY0" fmla="*/ 670560 h 670560"/>
                <a:gd name="connsiteX1" fmla="*/ 111074 w 670560"/>
                <a:gd name="connsiteY1" fmla="*/ 111074 h 670560"/>
                <a:gd name="connsiteX2" fmla="*/ 670560 w 670560"/>
                <a:gd name="connsiteY2" fmla="*/ 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0560" h="670560">
                  <a:moveTo>
                    <a:pt x="0" y="670560"/>
                  </a:moveTo>
                  <a:lnTo>
                    <a:pt x="111074" y="111074"/>
                  </a:lnTo>
                  <a:lnTo>
                    <a:pt x="670560" y="0"/>
                  </a:lnTo>
                </a:path>
              </a:pathLst>
            </a:custGeom>
            <a:noFill/>
            <a:ln w="9525">
              <a:solidFill>
                <a:srgbClr val="0B56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59" name="직사각형 5">
              <a:extLst>
                <a:ext uri="{FF2B5EF4-FFF2-40B4-BE49-F238E27FC236}">
                  <a16:creationId xmlns:a16="http://schemas.microsoft.com/office/drawing/2014/main" id="{A26E4022-F04F-6AF1-0AD1-EE874306E0A3}"/>
                </a:ext>
              </a:extLst>
            </p:cNvPr>
            <p:cNvSpPr/>
            <p:nvPr/>
          </p:nvSpPr>
          <p:spPr>
            <a:xfrm rot="13500000">
              <a:off x="3128674" y="4853171"/>
              <a:ext cx="180000" cy="179999"/>
            </a:xfrm>
            <a:custGeom>
              <a:avLst/>
              <a:gdLst>
                <a:gd name="connsiteX0" fmla="*/ 0 w 670560"/>
                <a:gd name="connsiteY0" fmla="*/ 0 h 670560"/>
                <a:gd name="connsiteX1" fmla="*/ 670560 w 670560"/>
                <a:gd name="connsiteY1" fmla="*/ 0 h 670560"/>
                <a:gd name="connsiteX2" fmla="*/ 670560 w 670560"/>
                <a:gd name="connsiteY2" fmla="*/ 670560 h 670560"/>
                <a:gd name="connsiteX3" fmla="*/ 0 w 670560"/>
                <a:gd name="connsiteY3" fmla="*/ 670560 h 670560"/>
                <a:gd name="connsiteX4" fmla="*/ 0 w 670560"/>
                <a:gd name="connsiteY4" fmla="*/ 0 h 670560"/>
                <a:gd name="connsiteX0" fmla="*/ 0 w 670560"/>
                <a:gd name="connsiteY0" fmla="*/ 0 h 670560"/>
                <a:gd name="connsiteX1" fmla="*/ 670560 w 670560"/>
                <a:gd name="connsiteY1" fmla="*/ 0 h 670560"/>
                <a:gd name="connsiteX2" fmla="*/ 0 w 670560"/>
                <a:gd name="connsiteY2" fmla="*/ 670560 h 670560"/>
                <a:gd name="connsiteX3" fmla="*/ 0 w 670560"/>
                <a:gd name="connsiteY3" fmla="*/ 0 h 670560"/>
                <a:gd name="connsiteX0" fmla="*/ 136066 w 670560"/>
                <a:gd name="connsiteY0" fmla="*/ 136066 h 670560"/>
                <a:gd name="connsiteX1" fmla="*/ 670560 w 670560"/>
                <a:gd name="connsiteY1" fmla="*/ 0 h 670560"/>
                <a:gd name="connsiteX2" fmla="*/ 0 w 670560"/>
                <a:gd name="connsiteY2" fmla="*/ 670560 h 670560"/>
                <a:gd name="connsiteX3" fmla="*/ 136066 w 670560"/>
                <a:gd name="connsiteY3" fmla="*/ 136066 h 670560"/>
                <a:gd name="connsiteX0" fmla="*/ 111074 w 670560"/>
                <a:gd name="connsiteY0" fmla="*/ 111074 h 670560"/>
                <a:gd name="connsiteX1" fmla="*/ 670560 w 670560"/>
                <a:gd name="connsiteY1" fmla="*/ 0 h 670560"/>
                <a:gd name="connsiteX2" fmla="*/ 0 w 670560"/>
                <a:gd name="connsiteY2" fmla="*/ 670560 h 670560"/>
                <a:gd name="connsiteX3" fmla="*/ 111074 w 670560"/>
                <a:gd name="connsiteY3" fmla="*/ 111074 h 670560"/>
                <a:gd name="connsiteX0" fmla="*/ 0 w 670560"/>
                <a:gd name="connsiteY0" fmla="*/ 670560 h 753430"/>
                <a:gd name="connsiteX1" fmla="*/ 111074 w 670560"/>
                <a:gd name="connsiteY1" fmla="*/ 111074 h 753430"/>
                <a:gd name="connsiteX2" fmla="*/ 670560 w 670560"/>
                <a:gd name="connsiteY2" fmla="*/ 0 h 753430"/>
                <a:gd name="connsiteX3" fmla="*/ 82870 w 670560"/>
                <a:gd name="connsiteY3" fmla="*/ 753430 h 753430"/>
                <a:gd name="connsiteX0" fmla="*/ 0 w 670560"/>
                <a:gd name="connsiteY0" fmla="*/ 670560 h 670560"/>
                <a:gd name="connsiteX1" fmla="*/ 111074 w 670560"/>
                <a:gd name="connsiteY1" fmla="*/ 111074 h 670560"/>
                <a:gd name="connsiteX2" fmla="*/ 670560 w 670560"/>
                <a:gd name="connsiteY2" fmla="*/ 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0560" h="670560">
                  <a:moveTo>
                    <a:pt x="0" y="670560"/>
                  </a:moveTo>
                  <a:lnTo>
                    <a:pt x="111074" y="111074"/>
                  </a:lnTo>
                  <a:lnTo>
                    <a:pt x="670560" y="0"/>
                  </a:lnTo>
                </a:path>
              </a:pathLst>
            </a:custGeom>
            <a:noFill/>
            <a:ln w="9525">
              <a:solidFill>
                <a:srgbClr val="0B56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6B425AC5-3BBD-70D5-D181-B893948C32E2}"/>
              </a:ext>
            </a:extLst>
          </p:cNvPr>
          <p:cNvGrpSpPr>
            <a:grpSpLocks noChangeAspect="1"/>
          </p:cNvGrpSpPr>
          <p:nvPr/>
        </p:nvGrpSpPr>
        <p:grpSpPr>
          <a:xfrm>
            <a:off x="2546276" y="5084998"/>
            <a:ext cx="133207" cy="217822"/>
            <a:chOff x="3128673" y="4746978"/>
            <a:chExt cx="180000" cy="286193"/>
          </a:xfrm>
        </p:grpSpPr>
        <p:sp>
          <p:nvSpPr>
            <p:cNvPr id="161" name="직사각형 5">
              <a:extLst>
                <a:ext uri="{FF2B5EF4-FFF2-40B4-BE49-F238E27FC236}">
                  <a16:creationId xmlns:a16="http://schemas.microsoft.com/office/drawing/2014/main" id="{9345E850-C087-3E06-4CC0-73CA60F7501A}"/>
                </a:ext>
              </a:extLst>
            </p:cNvPr>
            <p:cNvSpPr/>
            <p:nvPr/>
          </p:nvSpPr>
          <p:spPr>
            <a:xfrm rot="13500000">
              <a:off x="3128673" y="4800075"/>
              <a:ext cx="180000" cy="180000"/>
            </a:xfrm>
            <a:custGeom>
              <a:avLst/>
              <a:gdLst>
                <a:gd name="connsiteX0" fmla="*/ 0 w 670560"/>
                <a:gd name="connsiteY0" fmla="*/ 0 h 670560"/>
                <a:gd name="connsiteX1" fmla="*/ 670560 w 670560"/>
                <a:gd name="connsiteY1" fmla="*/ 0 h 670560"/>
                <a:gd name="connsiteX2" fmla="*/ 670560 w 670560"/>
                <a:gd name="connsiteY2" fmla="*/ 670560 h 670560"/>
                <a:gd name="connsiteX3" fmla="*/ 0 w 670560"/>
                <a:gd name="connsiteY3" fmla="*/ 670560 h 670560"/>
                <a:gd name="connsiteX4" fmla="*/ 0 w 670560"/>
                <a:gd name="connsiteY4" fmla="*/ 0 h 670560"/>
                <a:gd name="connsiteX0" fmla="*/ 0 w 670560"/>
                <a:gd name="connsiteY0" fmla="*/ 0 h 670560"/>
                <a:gd name="connsiteX1" fmla="*/ 670560 w 670560"/>
                <a:gd name="connsiteY1" fmla="*/ 0 h 670560"/>
                <a:gd name="connsiteX2" fmla="*/ 0 w 670560"/>
                <a:gd name="connsiteY2" fmla="*/ 670560 h 670560"/>
                <a:gd name="connsiteX3" fmla="*/ 0 w 670560"/>
                <a:gd name="connsiteY3" fmla="*/ 0 h 670560"/>
                <a:gd name="connsiteX0" fmla="*/ 136066 w 670560"/>
                <a:gd name="connsiteY0" fmla="*/ 136066 h 670560"/>
                <a:gd name="connsiteX1" fmla="*/ 670560 w 670560"/>
                <a:gd name="connsiteY1" fmla="*/ 0 h 670560"/>
                <a:gd name="connsiteX2" fmla="*/ 0 w 670560"/>
                <a:gd name="connsiteY2" fmla="*/ 670560 h 670560"/>
                <a:gd name="connsiteX3" fmla="*/ 136066 w 670560"/>
                <a:gd name="connsiteY3" fmla="*/ 136066 h 670560"/>
                <a:gd name="connsiteX0" fmla="*/ 111074 w 670560"/>
                <a:gd name="connsiteY0" fmla="*/ 111074 h 670560"/>
                <a:gd name="connsiteX1" fmla="*/ 670560 w 670560"/>
                <a:gd name="connsiteY1" fmla="*/ 0 h 670560"/>
                <a:gd name="connsiteX2" fmla="*/ 0 w 670560"/>
                <a:gd name="connsiteY2" fmla="*/ 670560 h 670560"/>
                <a:gd name="connsiteX3" fmla="*/ 111074 w 670560"/>
                <a:gd name="connsiteY3" fmla="*/ 111074 h 670560"/>
                <a:gd name="connsiteX0" fmla="*/ 0 w 670560"/>
                <a:gd name="connsiteY0" fmla="*/ 670560 h 753430"/>
                <a:gd name="connsiteX1" fmla="*/ 111074 w 670560"/>
                <a:gd name="connsiteY1" fmla="*/ 111074 h 753430"/>
                <a:gd name="connsiteX2" fmla="*/ 670560 w 670560"/>
                <a:gd name="connsiteY2" fmla="*/ 0 h 753430"/>
                <a:gd name="connsiteX3" fmla="*/ 82870 w 670560"/>
                <a:gd name="connsiteY3" fmla="*/ 753430 h 753430"/>
                <a:gd name="connsiteX0" fmla="*/ 0 w 670560"/>
                <a:gd name="connsiteY0" fmla="*/ 670560 h 670560"/>
                <a:gd name="connsiteX1" fmla="*/ 111074 w 670560"/>
                <a:gd name="connsiteY1" fmla="*/ 111074 h 670560"/>
                <a:gd name="connsiteX2" fmla="*/ 670560 w 670560"/>
                <a:gd name="connsiteY2" fmla="*/ 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0560" h="670560">
                  <a:moveTo>
                    <a:pt x="0" y="670560"/>
                  </a:moveTo>
                  <a:lnTo>
                    <a:pt x="111074" y="111074"/>
                  </a:lnTo>
                  <a:lnTo>
                    <a:pt x="670560" y="0"/>
                  </a:lnTo>
                </a:path>
              </a:pathLst>
            </a:custGeom>
            <a:noFill/>
            <a:ln w="9525">
              <a:solidFill>
                <a:srgbClr val="0B56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62" name="직사각형 5">
              <a:extLst>
                <a:ext uri="{FF2B5EF4-FFF2-40B4-BE49-F238E27FC236}">
                  <a16:creationId xmlns:a16="http://schemas.microsoft.com/office/drawing/2014/main" id="{0EF2419E-E22A-BF8E-E1D5-AF706AC7F812}"/>
                </a:ext>
              </a:extLst>
            </p:cNvPr>
            <p:cNvSpPr/>
            <p:nvPr/>
          </p:nvSpPr>
          <p:spPr>
            <a:xfrm rot="13500000">
              <a:off x="3128673" y="4746978"/>
              <a:ext cx="180000" cy="180000"/>
            </a:xfrm>
            <a:custGeom>
              <a:avLst/>
              <a:gdLst>
                <a:gd name="connsiteX0" fmla="*/ 0 w 670560"/>
                <a:gd name="connsiteY0" fmla="*/ 0 h 670560"/>
                <a:gd name="connsiteX1" fmla="*/ 670560 w 670560"/>
                <a:gd name="connsiteY1" fmla="*/ 0 h 670560"/>
                <a:gd name="connsiteX2" fmla="*/ 670560 w 670560"/>
                <a:gd name="connsiteY2" fmla="*/ 670560 h 670560"/>
                <a:gd name="connsiteX3" fmla="*/ 0 w 670560"/>
                <a:gd name="connsiteY3" fmla="*/ 670560 h 670560"/>
                <a:gd name="connsiteX4" fmla="*/ 0 w 670560"/>
                <a:gd name="connsiteY4" fmla="*/ 0 h 670560"/>
                <a:gd name="connsiteX0" fmla="*/ 0 w 670560"/>
                <a:gd name="connsiteY0" fmla="*/ 0 h 670560"/>
                <a:gd name="connsiteX1" fmla="*/ 670560 w 670560"/>
                <a:gd name="connsiteY1" fmla="*/ 0 h 670560"/>
                <a:gd name="connsiteX2" fmla="*/ 0 w 670560"/>
                <a:gd name="connsiteY2" fmla="*/ 670560 h 670560"/>
                <a:gd name="connsiteX3" fmla="*/ 0 w 670560"/>
                <a:gd name="connsiteY3" fmla="*/ 0 h 670560"/>
                <a:gd name="connsiteX0" fmla="*/ 136066 w 670560"/>
                <a:gd name="connsiteY0" fmla="*/ 136066 h 670560"/>
                <a:gd name="connsiteX1" fmla="*/ 670560 w 670560"/>
                <a:gd name="connsiteY1" fmla="*/ 0 h 670560"/>
                <a:gd name="connsiteX2" fmla="*/ 0 w 670560"/>
                <a:gd name="connsiteY2" fmla="*/ 670560 h 670560"/>
                <a:gd name="connsiteX3" fmla="*/ 136066 w 670560"/>
                <a:gd name="connsiteY3" fmla="*/ 136066 h 670560"/>
                <a:gd name="connsiteX0" fmla="*/ 111074 w 670560"/>
                <a:gd name="connsiteY0" fmla="*/ 111074 h 670560"/>
                <a:gd name="connsiteX1" fmla="*/ 670560 w 670560"/>
                <a:gd name="connsiteY1" fmla="*/ 0 h 670560"/>
                <a:gd name="connsiteX2" fmla="*/ 0 w 670560"/>
                <a:gd name="connsiteY2" fmla="*/ 670560 h 670560"/>
                <a:gd name="connsiteX3" fmla="*/ 111074 w 670560"/>
                <a:gd name="connsiteY3" fmla="*/ 111074 h 670560"/>
                <a:gd name="connsiteX0" fmla="*/ 0 w 670560"/>
                <a:gd name="connsiteY0" fmla="*/ 670560 h 753430"/>
                <a:gd name="connsiteX1" fmla="*/ 111074 w 670560"/>
                <a:gd name="connsiteY1" fmla="*/ 111074 h 753430"/>
                <a:gd name="connsiteX2" fmla="*/ 670560 w 670560"/>
                <a:gd name="connsiteY2" fmla="*/ 0 h 753430"/>
                <a:gd name="connsiteX3" fmla="*/ 82870 w 670560"/>
                <a:gd name="connsiteY3" fmla="*/ 753430 h 753430"/>
                <a:gd name="connsiteX0" fmla="*/ 0 w 670560"/>
                <a:gd name="connsiteY0" fmla="*/ 670560 h 670560"/>
                <a:gd name="connsiteX1" fmla="*/ 111074 w 670560"/>
                <a:gd name="connsiteY1" fmla="*/ 111074 h 670560"/>
                <a:gd name="connsiteX2" fmla="*/ 670560 w 670560"/>
                <a:gd name="connsiteY2" fmla="*/ 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0560" h="670560">
                  <a:moveTo>
                    <a:pt x="0" y="670560"/>
                  </a:moveTo>
                  <a:lnTo>
                    <a:pt x="111074" y="111074"/>
                  </a:lnTo>
                  <a:lnTo>
                    <a:pt x="670560" y="0"/>
                  </a:lnTo>
                </a:path>
              </a:pathLst>
            </a:custGeom>
            <a:noFill/>
            <a:ln w="9525">
              <a:solidFill>
                <a:srgbClr val="0B56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63" name="직사각형 5">
              <a:extLst>
                <a:ext uri="{FF2B5EF4-FFF2-40B4-BE49-F238E27FC236}">
                  <a16:creationId xmlns:a16="http://schemas.microsoft.com/office/drawing/2014/main" id="{B7504E9A-CD60-F4B8-1580-40BC33B8C41E}"/>
                </a:ext>
              </a:extLst>
            </p:cNvPr>
            <p:cNvSpPr/>
            <p:nvPr/>
          </p:nvSpPr>
          <p:spPr>
            <a:xfrm rot="13500000">
              <a:off x="3128674" y="4853171"/>
              <a:ext cx="180000" cy="179999"/>
            </a:xfrm>
            <a:custGeom>
              <a:avLst/>
              <a:gdLst>
                <a:gd name="connsiteX0" fmla="*/ 0 w 670560"/>
                <a:gd name="connsiteY0" fmla="*/ 0 h 670560"/>
                <a:gd name="connsiteX1" fmla="*/ 670560 w 670560"/>
                <a:gd name="connsiteY1" fmla="*/ 0 h 670560"/>
                <a:gd name="connsiteX2" fmla="*/ 670560 w 670560"/>
                <a:gd name="connsiteY2" fmla="*/ 670560 h 670560"/>
                <a:gd name="connsiteX3" fmla="*/ 0 w 670560"/>
                <a:gd name="connsiteY3" fmla="*/ 670560 h 670560"/>
                <a:gd name="connsiteX4" fmla="*/ 0 w 670560"/>
                <a:gd name="connsiteY4" fmla="*/ 0 h 670560"/>
                <a:gd name="connsiteX0" fmla="*/ 0 w 670560"/>
                <a:gd name="connsiteY0" fmla="*/ 0 h 670560"/>
                <a:gd name="connsiteX1" fmla="*/ 670560 w 670560"/>
                <a:gd name="connsiteY1" fmla="*/ 0 h 670560"/>
                <a:gd name="connsiteX2" fmla="*/ 0 w 670560"/>
                <a:gd name="connsiteY2" fmla="*/ 670560 h 670560"/>
                <a:gd name="connsiteX3" fmla="*/ 0 w 670560"/>
                <a:gd name="connsiteY3" fmla="*/ 0 h 670560"/>
                <a:gd name="connsiteX0" fmla="*/ 136066 w 670560"/>
                <a:gd name="connsiteY0" fmla="*/ 136066 h 670560"/>
                <a:gd name="connsiteX1" fmla="*/ 670560 w 670560"/>
                <a:gd name="connsiteY1" fmla="*/ 0 h 670560"/>
                <a:gd name="connsiteX2" fmla="*/ 0 w 670560"/>
                <a:gd name="connsiteY2" fmla="*/ 670560 h 670560"/>
                <a:gd name="connsiteX3" fmla="*/ 136066 w 670560"/>
                <a:gd name="connsiteY3" fmla="*/ 136066 h 670560"/>
                <a:gd name="connsiteX0" fmla="*/ 111074 w 670560"/>
                <a:gd name="connsiteY0" fmla="*/ 111074 h 670560"/>
                <a:gd name="connsiteX1" fmla="*/ 670560 w 670560"/>
                <a:gd name="connsiteY1" fmla="*/ 0 h 670560"/>
                <a:gd name="connsiteX2" fmla="*/ 0 w 670560"/>
                <a:gd name="connsiteY2" fmla="*/ 670560 h 670560"/>
                <a:gd name="connsiteX3" fmla="*/ 111074 w 670560"/>
                <a:gd name="connsiteY3" fmla="*/ 111074 h 670560"/>
                <a:gd name="connsiteX0" fmla="*/ 0 w 670560"/>
                <a:gd name="connsiteY0" fmla="*/ 670560 h 753430"/>
                <a:gd name="connsiteX1" fmla="*/ 111074 w 670560"/>
                <a:gd name="connsiteY1" fmla="*/ 111074 h 753430"/>
                <a:gd name="connsiteX2" fmla="*/ 670560 w 670560"/>
                <a:gd name="connsiteY2" fmla="*/ 0 h 753430"/>
                <a:gd name="connsiteX3" fmla="*/ 82870 w 670560"/>
                <a:gd name="connsiteY3" fmla="*/ 753430 h 753430"/>
                <a:gd name="connsiteX0" fmla="*/ 0 w 670560"/>
                <a:gd name="connsiteY0" fmla="*/ 670560 h 670560"/>
                <a:gd name="connsiteX1" fmla="*/ 111074 w 670560"/>
                <a:gd name="connsiteY1" fmla="*/ 111074 h 670560"/>
                <a:gd name="connsiteX2" fmla="*/ 670560 w 670560"/>
                <a:gd name="connsiteY2" fmla="*/ 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0560" h="670560">
                  <a:moveTo>
                    <a:pt x="0" y="670560"/>
                  </a:moveTo>
                  <a:lnTo>
                    <a:pt x="111074" y="111074"/>
                  </a:lnTo>
                  <a:lnTo>
                    <a:pt x="670560" y="0"/>
                  </a:lnTo>
                </a:path>
              </a:pathLst>
            </a:custGeom>
            <a:noFill/>
            <a:ln w="9525">
              <a:solidFill>
                <a:srgbClr val="0B56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852FC33D-A528-0048-0962-0EA44E2C816F}"/>
              </a:ext>
            </a:extLst>
          </p:cNvPr>
          <p:cNvGrpSpPr/>
          <p:nvPr/>
        </p:nvGrpSpPr>
        <p:grpSpPr>
          <a:xfrm>
            <a:off x="3875961" y="3562899"/>
            <a:ext cx="1867981" cy="1084016"/>
            <a:chOff x="4723723" y="2281687"/>
            <a:chExt cx="2843088" cy="939410"/>
          </a:xfrm>
        </p:grpSpPr>
        <p:sp>
          <p:nvSpPr>
            <p:cNvPr id="165" name="사각형: 둥근 모서리 164">
              <a:extLst>
                <a:ext uri="{FF2B5EF4-FFF2-40B4-BE49-F238E27FC236}">
                  <a16:creationId xmlns:a16="http://schemas.microsoft.com/office/drawing/2014/main" id="{21F47C25-6AED-AE6A-AEC1-5D142E6E03B4}"/>
                </a:ext>
              </a:extLst>
            </p:cNvPr>
            <p:cNvSpPr/>
            <p:nvPr/>
          </p:nvSpPr>
          <p:spPr>
            <a:xfrm>
              <a:off x="4804157" y="2281687"/>
              <a:ext cx="2695266" cy="612515"/>
            </a:xfrm>
            <a:prstGeom prst="roundRect">
              <a:avLst>
                <a:gd name="adj" fmla="val 17646"/>
              </a:avLst>
            </a:prstGeom>
            <a:gradFill flip="none" rotWithShape="1">
              <a:gsLst>
                <a:gs pos="0">
                  <a:srgbClr val="083F88">
                    <a:shade val="30000"/>
                    <a:satMod val="115000"/>
                  </a:srgbClr>
                </a:gs>
                <a:gs pos="50000">
                  <a:srgbClr val="083F88">
                    <a:shade val="67500"/>
                    <a:satMod val="115000"/>
                  </a:srgbClr>
                </a:gs>
                <a:gs pos="100000">
                  <a:srgbClr val="083F88">
                    <a:shade val="100000"/>
                    <a:satMod val="115000"/>
                    <a:alpha val="8000"/>
                  </a:srgbClr>
                </a:gs>
              </a:gsLst>
              <a:lin ang="2700000" scaled="1"/>
              <a:tileRect/>
            </a:gradFill>
            <a:ln w="6350">
              <a:solidFill>
                <a:srgbClr val="0B56A8"/>
              </a:solidFill>
            </a:ln>
            <a:effectLst>
              <a:innerShdw blurRad="381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380E3084-474A-1847-14E1-9D7490CFC069}"/>
                </a:ext>
              </a:extLst>
            </p:cNvPr>
            <p:cNvSpPr/>
            <p:nvPr/>
          </p:nvSpPr>
          <p:spPr>
            <a:xfrm>
              <a:off x="4804157" y="2620295"/>
              <a:ext cx="2695266" cy="600802"/>
            </a:xfrm>
            <a:prstGeom prst="roundRect">
              <a:avLst>
                <a:gd name="adj" fmla="val 18342"/>
              </a:avLst>
            </a:prstGeom>
            <a:solidFill>
              <a:schemeClr val="bg1"/>
            </a:solidFill>
            <a:ln w="6350">
              <a:solidFill>
                <a:srgbClr val="0B56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5289EE49-EB66-A233-5652-923B2451BE3C}"/>
                </a:ext>
              </a:extLst>
            </p:cNvPr>
            <p:cNvSpPr txBox="1"/>
            <p:nvPr/>
          </p:nvSpPr>
          <p:spPr>
            <a:xfrm>
              <a:off x="4723723" y="2372793"/>
              <a:ext cx="2843088" cy="14669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tabLst>
                  <a:tab pos="182563" algn="l"/>
                </a:tabLst>
                <a:defRPr/>
              </a:pPr>
              <a:r>
                <a:rPr kumimoji="0" lang="ko-KR" altLang="en-US" sz="110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② 테스트 실행</a:t>
              </a:r>
              <a:endParaRPr kumimoji="0" lang="en-US" altLang="ko-KR" sz="110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A0AFAC6-D938-B41E-6E04-8FECA5E40E81}"/>
                </a:ext>
              </a:extLst>
            </p:cNvPr>
            <p:cNvSpPr txBox="1"/>
            <p:nvPr/>
          </p:nvSpPr>
          <p:spPr>
            <a:xfrm>
              <a:off x="5014532" y="2718234"/>
              <a:ext cx="2403411" cy="2933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>
                <a:buSzPts val="1300"/>
                <a:buFont typeface="Arial" panose="020B0604020202020204" pitchFamily="34" charset="0"/>
                <a:buChar char="•"/>
              </a:pPr>
              <a:r>
                <a:rPr lang="ko-KR" altLang="en-US" sz="1100" i="0" u="none" strike="noStrike" kern="1200" baseline="0" dirty="0">
                  <a:solidFill>
                    <a:srgbClr val="40404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수작업 반복 수행 한계</a:t>
              </a:r>
              <a:endParaRPr lang="en-US" altLang="ko-KR" sz="1100" i="0" u="none" strike="noStrike" kern="1200" baseline="0" dirty="0">
                <a:solidFill>
                  <a:srgbClr val="40404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rtl="0">
                <a:buSzPts val="1300"/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rgbClr val="40404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대외 연계 테스트 제약</a:t>
              </a:r>
              <a:endParaRPr lang="en-US" altLang="ko-KR" sz="1100" i="0" u="none" strike="noStrike" kern="1200" baseline="0" dirty="0">
                <a:solidFill>
                  <a:srgbClr val="40404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E35C9D17-D490-404A-5706-A3E08D4D06C5}"/>
              </a:ext>
            </a:extLst>
          </p:cNvPr>
          <p:cNvGrpSpPr/>
          <p:nvPr/>
        </p:nvGrpSpPr>
        <p:grpSpPr>
          <a:xfrm>
            <a:off x="3875961" y="4827363"/>
            <a:ext cx="1867981" cy="1084016"/>
            <a:chOff x="4723723" y="2281687"/>
            <a:chExt cx="2843088" cy="939410"/>
          </a:xfrm>
        </p:grpSpPr>
        <p:sp>
          <p:nvSpPr>
            <p:cNvPr id="170" name="사각형: 둥근 모서리 169">
              <a:extLst>
                <a:ext uri="{FF2B5EF4-FFF2-40B4-BE49-F238E27FC236}">
                  <a16:creationId xmlns:a16="http://schemas.microsoft.com/office/drawing/2014/main" id="{6C486CA0-A872-ADAA-6978-DACC7594E7F7}"/>
                </a:ext>
              </a:extLst>
            </p:cNvPr>
            <p:cNvSpPr/>
            <p:nvPr/>
          </p:nvSpPr>
          <p:spPr>
            <a:xfrm>
              <a:off x="4804157" y="2281687"/>
              <a:ext cx="2695266" cy="612515"/>
            </a:xfrm>
            <a:prstGeom prst="roundRect">
              <a:avLst>
                <a:gd name="adj" fmla="val 17646"/>
              </a:avLst>
            </a:prstGeom>
            <a:gradFill flip="none" rotWithShape="1">
              <a:gsLst>
                <a:gs pos="0">
                  <a:srgbClr val="083F88">
                    <a:shade val="30000"/>
                    <a:satMod val="115000"/>
                  </a:srgbClr>
                </a:gs>
                <a:gs pos="50000">
                  <a:srgbClr val="083F88">
                    <a:shade val="67500"/>
                    <a:satMod val="115000"/>
                  </a:srgbClr>
                </a:gs>
                <a:gs pos="100000">
                  <a:srgbClr val="083F88">
                    <a:shade val="100000"/>
                    <a:satMod val="115000"/>
                    <a:alpha val="8000"/>
                  </a:srgbClr>
                </a:gs>
              </a:gsLst>
              <a:lin ang="2700000" scaled="1"/>
              <a:tileRect/>
            </a:gradFill>
            <a:ln w="6350">
              <a:solidFill>
                <a:srgbClr val="0B56A8"/>
              </a:solidFill>
            </a:ln>
            <a:effectLst>
              <a:innerShdw blurRad="381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30DB8FB4-2B84-B387-8F13-CCCE21482F82}"/>
                </a:ext>
              </a:extLst>
            </p:cNvPr>
            <p:cNvSpPr/>
            <p:nvPr/>
          </p:nvSpPr>
          <p:spPr>
            <a:xfrm>
              <a:off x="4804157" y="2620295"/>
              <a:ext cx="2695266" cy="600802"/>
            </a:xfrm>
            <a:prstGeom prst="roundRect">
              <a:avLst>
                <a:gd name="adj" fmla="val 18342"/>
              </a:avLst>
            </a:prstGeom>
            <a:solidFill>
              <a:schemeClr val="bg1"/>
            </a:solidFill>
            <a:ln w="6350">
              <a:solidFill>
                <a:srgbClr val="0B56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C7CD3234-139E-2D85-3D9F-AA5606E37C94}"/>
                </a:ext>
              </a:extLst>
            </p:cNvPr>
            <p:cNvSpPr txBox="1"/>
            <p:nvPr/>
          </p:nvSpPr>
          <p:spPr>
            <a:xfrm>
              <a:off x="4723723" y="2372793"/>
              <a:ext cx="2843088" cy="14669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tabLst>
                  <a:tab pos="182563" algn="l"/>
                </a:tabLst>
                <a:defRPr/>
              </a:pPr>
              <a:r>
                <a:rPr kumimoji="0" lang="ko-KR" altLang="en-US" sz="110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③ 테스트 결과 비교</a:t>
              </a:r>
              <a:endParaRPr kumimoji="0" lang="en-US" altLang="ko-KR" sz="110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20E0A06-31F3-E781-F318-EE5D6429C588}"/>
                </a:ext>
              </a:extLst>
            </p:cNvPr>
            <p:cNvSpPr txBox="1"/>
            <p:nvPr/>
          </p:nvSpPr>
          <p:spPr>
            <a:xfrm>
              <a:off x="5014532" y="2718234"/>
              <a:ext cx="2264321" cy="2933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>
                <a:buSzPts val="1300"/>
                <a:buFont typeface="Arial" panose="020B0604020202020204" pitchFamily="34" charset="0"/>
                <a:buChar char="•"/>
              </a:pPr>
              <a:r>
                <a:rPr lang="ko-KR" altLang="en-US" sz="1100" i="0" u="none" strike="noStrike" kern="1200" baseline="0" dirty="0">
                  <a:solidFill>
                    <a:srgbClr val="40404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기능</a:t>
              </a:r>
              <a:r>
                <a:rPr lang="en-US" altLang="ko-KR" sz="1100" i="0" u="none" strike="noStrike" kern="1200" baseline="0" dirty="0">
                  <a:solidFill>
                    <a:srgbClr val="40404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/</a:t>
              </a:r>
              <a:r>
                <a:rPr lang="ko-KR" altLang="en-US" sz="1100" i="0" u="none" strike="noStrike" kern="1200" baseline="0" dirty="0">
                  <a:solidFill>
                    <a:srgbClr val="40404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성능 판정 시</a:t>
              </a:r>
              <a:r>
                <a:rPr lang="en-US" altLang="ko-KR" sz="1100" i="0" u="none" strike="noStrike" kern="1200" baseline="0" dirty="0">
                  <a:solidFill>
                    <a:srgbClr val="40404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</a:t>
              </a:r>
            </a:p>
            <a:p>
              <a:pPr rtl="0">
                <a:buSzPts val="1300"/>
              </a:pPr>
              <a:r>
                <a:rPr lang="en-US" altLang="ko-KR" sz="1100" dirty="0">
                  <a:solidFill>
                    <a:srgbClr val="40404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 </a:t>
              </a:r>
              <a:r>
                <a:rPr lang="en-US" altLang="ko-KR" sz="1100" i="0" u="none" strike="noStrike" kern="1200" baseline="0" dirty="0">
                  <a:solidFill>
                    <a:srgbClr val="40404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AS-IS </a:t>
              </a:r>
              <a:r>
                <a:rPr lang="ko-KR" altLang="en-US" sz="1100" i="0" u="none" strike="noStrike" kern="1200" baseline="0" dirty="0">
                  <a:solidFill>
                    <a:srgbClr val="40404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비교 한계</a:t>
              </a:r>
              <a:endParaRPr lang="en-US" altLang="ko-KR" sz="1100" i="0" u="none" strike="noStrike" kern="1200" baseline="0" dirty="0">
                <a:solidFill>
                  <a:srgbClr val="40404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772F73F-3E78-2340-6139-2AEEEF4ACF4C}"/>
              </a:ext>
            </a:extLst>
          </p:cNvPr>
          <p:cNvSpPr/>
          <p:nvPr/>
        </p:nvSpPr>
        <p:spPr bwMode="auto">
          <a:xfrm>
            <a:off x="1195200" y="1530000"/>
            <a:ext cx="4680000" cy="252000"/>
          </a:xfrm>
          <a:prstGeom prst="rect">
            <a:avLst/>
          </a:prstGeom>
          <a:solidFill>
            <a:srgbClr val="0D6AC2"/>
          </a:solidFill>
          <a:ln w="6350" algn="ctr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rgbClr val="FFFFFF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전통적인 테스트 방식의 제약 사항</a:t>
            </a:r>
          </a:p>
        </p:txBody>
      </p:sp>
      <p:sp>
        <p:nvSpPr>
          <p:cNvPr id="175" name="Rectangle 5">
            <a:extLst>
              <a:ext uri="{FF2B5EF4-FFF2-40B4-BE49-F238E27FC236}">
                <a16:creationId xmlns:a16="http://schemas.microsoft.com/office/drawing/2014/main" id="{9DB3EE7D-4EFD-CB82-4BF4-801D17CDD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4194" y="1530000"/>
            <a:ext cx="4680000" cy="252000"/>
          </a:xfrm>
          <a:prstGeom prst="rect">
            <a:avLst/>
          </a:prstGeom>
          <a:solidFill>
            <a:srgbClr val="0D6AC2"/>
          </a:solidFill>
          <a:ln w="63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200" dirty="0">
                <a:solidFill>
                  <a:srgbClr val="FFFFFF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PerfecTwin</a:t>
            </a:r>
            <a:r>
              <a:rPr lang="ko-KR" altLang="en-US" sz="1200" dirty="0">
                <a:solidFill>
                  <a:srgbClr val="FFFFFF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을 통한 테스트 개선 </a:t>
            </a:r>
            <a:endParaRPr lang="en-US" altLang="ko-KR" sz="1200" dirty="0">
              <a:solidFill>
                <a:srgbClr val="FFFFFF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223D7B6C-218E-1944-721E-DDABB8F48E20}"/>
              </a:ext>
            </a:extLst>
          </p:cNvPr>
          <p:cNvGrpSpPr/>
          <p:nvPr/>
        </p:nvGrpSpPr>
        <p:grpSpPr>
          <a:xfrm>
            <a:off x="6389913" y="1933238"/>
            <a:ext cx="4465151" cy="462523"/>
            <a:chOff x="5643154" y="1933238"/>
            <a:chExt cx="3653072" cy="462523"/>
          </a:xfrm>
        </p:grpSpPr>
        <p:sp>
          <p:nvSpPr>
            <p:cNvPr id="177" name="AutoShape 110">
              <a:extLst>
                <a:ext uri="{FF2B5EF4-FFF2-40B4-BE49-F238E27FC236}">
                  <a16:creationId xmlns:a16="http://schemas.microsoft.com/office/drawing/2014/main" id="{7297249E-90C8-2514-796F-222B223178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 flipV="1">
              <a:off x="5643154" y="1933238"/>
              <a:ext cx="3653072" cy="23736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288000" tIns="0" rIns="0" bIns="0" anchor="ctr"/>
            <a:lstStyle/>
            <a:p>
              <a:pPr defTabSz="882650"/>
              <a:r>
                <a:rPr lang="ko-KR" altLang="en-US" sz="11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  테스트 케이스</a:t>
              </a:r>
            </a:p>
          </p:txBody>
        </p:sp>
        <p:sp>
          <p:nvSpPr>
            <p:cNvPr id="178" name="Rectangle 133">
              <a:extLst>
                <a:ext uri="{FF2B5EF4-FFF2-40B4-BE49-F238E27FC236}">
                  <a16:creationId xmlns:a16="http://schemas.microsoft.com/office/drawing/2014/main" id="{0D3CE136-CF88-CFE2-C2E1-3197E571F47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711348" y="2226484"/>
              <a:ext cx="3584877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182563" indent="-95250">
                <a:spcBef>
                  <a:spcPts val="10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tabLst>
                  <a:tab pos="302260" algn="l"/>
                </a:tabLst>
              </a:pPr>
              <a:r>
                <a:rPr lang="ko-KR" altLang="en-US" sz="1100" spc="5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운영시스템에 발생하는 </a:t>
              </a:r>
              <a:r>
                <a:rPr lang="ko-KR" altLang="en-US" sz="1100" spc="5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D6AC2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실제 시나리오</a:t>
              </a:r>
              <a:r>
                <a:rPr lang="en-US" altLang="ko-KR" sz="1100" spc="5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D6AC2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/</a:t>
              </a:r>
              <a:r>
                <a:rPr lang="ko-KR" altLang="en-US" sz="1100" spc="5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D6AC2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케이스 수행</a:t>
              </a:r>
              <a:endParaRPr lang="ko-KR" altLang="en-US" sz="11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79" name="Rectangle 22" descr="그림1">
              <a:extLst>
                <a:ext uri="{FF2B5EF4-FFF2-40B4-BE49-F238E27FC236}">
                  <a16:creationId xmlns:a16="http://schemas.microsoft.com/office/drawing/2014/main" id="{FCE15125-03DE-27C2-7197-EEB0D69E0B6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65817" y="1951336"/>
              <a:ext cx="235790" cy="189086"/>
            </a:xfrm>
            <a:prstGeom prst="rect">
              <a:avLst/>
            </a:prstGeom>
            <a:solidFill>
              <a:srgbClr val="12699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25400" dir="2700000" algn="ctr" rotWithShape="0">
                <a:srgbClr val="808080">
                  <a:alpha val="27000"/>
                </a:srgbClr>
              </a:outerShdw>
            </a:effectLst>
          </p:spPr>
          <p:txBody>
            <a:bodyPr lIns="0" tIns="0" rIns="0" bIns="0" anchor="ctr"/>
            <a:lstStyle/>
            <a:p>
              <a:pPr algn="ctr" defTabSz="457200" latinLnBrk="0">
                <a:defRPr/>
              </a:pPr>
              <a:r>
                <a:rPr lang="en-US" altLang="ko-KR" sz="1100" b="1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+mn-ea"/>
                </a:rPr>
                <a:t>1</a:t>
              </a:r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53B16C81-97FF-3AF2-E206-50611FD50E4D}"/>
              </a:ext>
            </a:extLst>
          </p:cNvPr>
          <p:cNvGrpSpPr/>
          <p:nvPr/>
        </p:nvGrpSpPr>
        <p:grpSpPr>
          <a:xfrm>
            <a:off x="6389913" y="2696593"/>
            <a:ext cx="4465151" cy="462523"/>
            <a:chOff x="5649833" y="2747936"/>
            <a:chExt cx="3653072" cy="462523"/>
          </a:xfrm>
        </p:grpSpPr>
        <p:sp>
          <p:nvSpPr>
            <p:cNvPr id="181" name="AutoShape 110">
              <a:extLst>
                <a:ext uri="{FF2B5EF4-FFF2-40B4-BE49-F238E27FC236}">
                  <a16:creationId xmlns:a16="http://schemas.microsoft.com/office/drawing/2014/main" id="{5E6B5748-683C-1E66-3E6C-6CC336E940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 flipV="1">
              <a:off x="5649833" y="2747936"/>
              <a:ext cx="3653072" cy="23736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288000" tIns="0" rIns="0" bIns="0" anchor="ctr"/>
            <a:lstStyle/>
            <a:p>
              <a:pPr defTabSz="882650"/>
              <a:r>
                <a:rPr lang="ko-KR" altLang="en-US" sz="11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  테스트 데이터</a:t>
              </a:r>
            </a:p>
          </p:txBody>
        </p:sp>
        <p:sp>
          <p:nvSpPr>
            <p:cNvPr id="182" name="Rectangle 133">
              <a:extLst>
                <a:ext uri="{FF2B5EF4-FFF2-40B4-BE49-F238E27FC236}">
                  <a16:creationId xmlns:a16="http://schemas.microsoft.com/office/drawing/2014/main" id="{F27EDD72-6F31-03B6-7F23-4150EAEFA72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718027" y="3041182"/>
              <a:ext cx="3584877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182563" indent="-95250">
                <a:spcBef>
                  <a:spcPts val="10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tabLst>
                  <a:tab pos="302260" algn="l"/>
                </a:tabLst>
              </a:pPr>
              <a:r>
                <a:rPr lang="ko-KR" altLang="en-US" sz="1100" spc="5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실제 사용자 및 대외기관에서 발생한 실제 </a:t>
              </a:r>
              <a:r>
                <a:rPr lang="ko-KR" altLang="en-US" sz="1100" spc="5" dirty="0" err="1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트랜젝션</a:t>
              </a:r>
              <a:r>
                <a:rPr lang="ko-KR" altLang="en-US" sz="1100" spc="5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데이터 적용</a:t>
              </a:r>
            </a:p>
          </p:txBody>
        </p:sp>
        <p:sp>
          <p:nvSpPr>
            <p:cNvPr id="183" name="Rectangle 22" descr="그림1">
              <a:extLst>
                <a:ext uri="{FF2B5EF4-FFF2-40B4-BE49-F238E27FC236}">
                  <a16:creationId xmlns:a16="http://schemas.microsoft.com/office/drawing/2014/main" id="{1C9945CC-1511-885B-9BB5-4E242EDF4C9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2496" y="2766034"/>
              <a:ext cx="235790" cy="189086"/>
            </a:xfrm>
            <a:prstGeom prst="rect">
              <a:avLst/>
            </a:prstGeom>
            <a:solidFill>
              <a:srgbClr val="12699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25400" dir="2700000" algn="ctr" rotWithShape="0">
                <a:srgbClr val="808080">
                  <a:alpha val="27000"/>
                </a:srgbClr>
              </a:outerShdw>
            </a:effectLst>
          </p:spPr>
          <p:txBody>
            <a:bodyPr lIns="0" tIns="0" rIns="0" bIns="0" anchor="ctr"/>
            <a:lstStyle/>
            <a:p>
              <a:pPr algn="ctr" defTabSz="457200" latinLnBrk="0">
                <a:defRPr/>
              </a:pPr>
              <a:r>
                <a:rPr lang="en-US" altLang="ko-KR" sz="1100" b="1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+mn-ea"/>
                </a:rPr>
                <a:t>2</a:t>
              </a: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64200159-A6A7-91D4-3AB6-33B06D5B8E8C}"/>
              </a:ext>
            </a:extLst>
          </p:cNvPr>
          <p:cNvGrpSpPr/>
          <p:nvPr/>
        </p:nvGrpSpPr>
        <p:grpSpPr>
          <a:xfrm>
            <a:off x="6389913" y="3459948"/>
            <a:ext cx="4465151" cy="654076"/>
            <a:chOff x="5683929" y="3647666"/>
            <a:chExt cx="3653072" cy="654076"/>
          </a:xfrm>
        </p:grpSpPr>
        <p:sp>
          <p:nvSpPr>
            <p:cNvPr id="185" name="AutoShape 110">
              <a:extLst>
                <a:ext uri="{FF2B5EF4-FFF2-40B4-BE49-F238E27FC236}">
                  <a16:creationId xmlns:a16="http://schemas.microsoft.com/office/drawing/2014/main" id="{12F71962-460B-499D-D371-AAD1549498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 flipV="1">
              <a:off x="5683929" y="3647666"/>
              <a:ext cx="3653072" cy="23736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288000" tIns="0" rIns="0" bIns="0" anchor="ctr"/>
            <a:lstStyle/>
            <a:p>
              <a:pPr defTabSz="882650"/>
              <a:r>
                <a:rPr lang="ko-KR" altLang="en-US" sz="11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  테스트 수행 기능</a:t>
              </a:r>
            </a:p>
          </p:txBody>
        </p:sp>
        <p:sp>
          <p:nvSpPr>
            <p:cNvPr id="186" name="Rectangle 133">
              <a:extLst>
                <a:ext uri="{FF2B5EF4-FFF2-40B4-BE49-F238E27FC236}">
                  <a16:creationId xmlns:a16="http://schemas.microsoft.com/office/drawing/2014/main" id="{5930BE8E-0A4A-17DF-B1F8-EDC59EB3180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752123" y="3963188"/>
              <a:ext cx="35848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182563" indent="-95250">
                <a:spcBef>
                  <a:spcPts val="10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tabLst>
                  <a:tab pos="302260" algn="l"/>
                </a:tabLst>
              </a:pPr>
              <a:r>
                <a:rPr lang="ko-KR" altLang="en-US" sz="1100" spc="5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운영시스템에서 트랜잭션 발생 시 </a:t>
              </a:r>
              <a:r>
                <a:rPr lang="ko-KR" altLang="en-US" sz="1100" spc="5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D6AC2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실시간으로 자동 실행 </a:t>
              </a:r>
              <a:r>
                <a:rPr lang="ko-KR" altLang="en-US" sz="1100" spc="5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또는 선택적으로 </a:t>
              </a:r>
              <a:r>
                <a:rPr lang="ko-KR" altLang="en-US" sz="1100" spc="5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D6AC2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일괄 실행</a:t>
              </a:r>
              <a:endParaRPr lang="en-US" altLang="ko-KR" sz="11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6AC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7" name="Rectangle 22" descr="그림1">
              <a:extLst>
                <a:ext uri="{FF2B5EF4-FFF2-40B4-BE49-F238E27FC236}">
                  <a16:creationId xmlns:a16="http://schemas.microsoft.com/office/drawing/2014/main" id="{94D197C7-289C-0F03-F2EF-CC9F229516B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706592" y="3665764"/>
              <a:ext cx="235790" cy="189086"/>
            </a:xfrm>
            <a:prstGeom prst="rect">
              <a:avLst/>
            </a:prstGeom>
            <a:solidFill>
              <a:srgbClr val="12699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25400" dir="2700000" algn="ctr" rotWithShape="0">
                <a:srgbClr val="808080">
                  <a:alpha val="27000"/>
                </a:srgbClr>
              </a:outerShdw>
            </a:effectLst>
          </p:spPr>
          <p:txBody>
            <a:bodyPr lIns="0" tIns="0" rIns="0" bIns="0" anchor="ctr"/>
            <a:lstStyle/>
            <a:p>
              <a:pPr algn="ctr" defTabSz="457200" latinLnBrk="0">
                <a:defRPr/>
              </a:pPr>
              <a:r>
                <a:rPr lang="en-US" altLang="ko-KR" sz="1100" b="1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+mn-ea"/>
                </a:rPr>
                <a:t>3</a:t>
              </a:r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674E231D-F5C8-1AEE-684E-156B402FD2FB}"/>
              </a:ext>
            </a:extLst>
          </p:cNvPr>
          <p:cNvGrpSpPr/>
          <p:nvPr/>
        </p:nvGrpSpPr>
        <p:grpSpPr>
          <a:xfrm>
            <a:off x="6389913" y="4399468"/>
            <a:ext cx="4465151" cy="484799"/>
            <a:chOff x="5665817" y="4440426"/>
            <a:chExt cx="3653072" cy="484799"/>
          </a:xfrm>
        </p:grpSpPr>
        <p:sp>
          <p:nvSpPr>
            <p:cNvPr id="189" name="AutoShape 110">
              <a:extLst>
                <a:ext uri="{FF2B5EF4-FFF2-40B4-BE49-F238E27FC236}">
                  <a16:creationId xmlns:a16="http://schemas.microsoft.com/office/drawing/2014/main" id="{5EB44808-0C7B-594A-CCE4-B74556561AA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 flipV="1">
              <a:off x="5665817" y="4440426"/>
              <a:ext cx="3653072" cy="23736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288000" tIns="0" rIns="0" bIns="0" anchor="ctr"/>
            <a:lstStyle/>
            <a:p>
              <a:pPr defTabSz="882650"/>
              <a:r>
                <a:rPr lang="ko-KR" altLang="en-US" sz="11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  테스트 수행 성능</a:t>
              </a:r>
            </a:p>
          </p:txBody>
        </p:sp>
        <p:sp>
          <p:nvSpPr>
            <p:cNvPr id="190" name="Rectangle 133">
              <a:extLst>
                <a:ext uri="{FF2B5EF4-FFF2-40B4-BE49-F238E27FC236}">
                  <a16:creationId xmlns:a16="http://schemas.microsoft.com/office/drawing/2014/main" id="{32D63660-4505-86AE-B226-E238379508C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734011" y="4755948"/>
              <a:ext cx="3584877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182563" indent="-95250">
                <a:spcBef>
                  <a:spcPts val="10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tabLst>
                  <a:tab pos="302260" algn="l"/>
                </a:tabLst>
              </a:pPr>
              <a:r>
                <a:rPr lang="ko-KR" altLang="en-US" sz="1100" spc="5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D6AC2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검증대상 전체 업무를 </a:t>
              </a:r>
              <a:r>
                <a:rPr lang="ko-KR" altLang="en-US" sz="1100" spc="5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운영시스템의 실제 트랜잭션 부하로 실행</a:t>
              </a:r>
            </a:p>
          </p:txBody>
        </p:sp>
        <p:sp>
          <p:nvSpPr>
            <p:cNvPr id="191" name="Rectangle 22" descr="그림1">
              <a:extLst>
                <a:ext uri="{FF2B5EF4-FFF2-40B4-BE49-F238E27FC236}">
                  <a16:creationId xmlns:a16="http://schemas.microsoft.com/office/drawing/2014/main" id="{F16DC851-5C06-AF2F-2A00-B4D90CD9A2D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88480" y="4458524"/>
              <a:ext cx="235790" cy="189086"/>
            </a:xfrm>
            <a:prstGeom prst="rect">
              <a:avLst/>
            </a:prstGeom>
            <a:solidFill>
              <a:srgbClr val="12699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25400" dir="2700000" algn="ctr" rotWithShape="0">
                <a:srgbClr val="808080">
                  <a:alpha val="27000"/>
                </a:srgbClr>
              </a:outerShdw>
            </a:effectLst>
          </p:spPr>
          <p:txBody>
            <a:bodyPr lIns="0" tIns="0" rIns="0" bIns="0" anchor="ctr"/>
            <a:lstStyle/>
            <a:p>
              <a:pPr algn="ctr" defTabSz="457200" latinLnBrk="0">
                <a:defRPr/>
              </a:pPr>
              <a:r>
                <a:rPr lang="en-US" altLang="ko-KR" sz="1100" b="1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+mn-ea"/>
                </a:rPr>
                <a:t>4</a:t>
              </a: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7B3C3874-9765-D26C-3F0F-F429250D90C4}"/>
              </a:ext>
            </a:extLst>
          </p:cNvPr>
          <p:cNvGrpSpPr/>
          <p:nvPr/>
        </p:nvGrpSpPr>
        <p:grpSpPr>
          <a:xfrm>
            <a:off x="6389913" y="5185098"/>
            <a:ext cx="4465151" cy="666900"/>
            <a:chOff x="5699913" y="5185098"/>
            <a:chExt cx="3653072" cy="666900"/>
          </a:xfrm>
        </p:grpSpPr>
        <p:sp>
          <p:nvSpPr>
            <p:cNvPr id="193" name="AutoShape 110">
              <a:extLst>
                <a:ext uri="{FF2B5EF4-FFF2-40B4-BE49-F238E27FC236}">
                  <a16:creationId xmlns:a16="http://schemas.microsoft.com/office/drawing/2014/main" id="{31A140AA-A54F-3B9C-88AC-4DD7AF33F0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 flipV="1">
              <a:off x="5699913" y="5185098"/>
              <a:ext cx="3653072" cy="23736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288000" tIns="0" rIns="0" bIns="0" anchor="ctr"/>
            <a:lstStyle/>
            <a:p>
              <a:pPr defTabSz="882650"/>
              <a:r>
                <a:rPr lang="ko-KR" altLang="en-US" sz="11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  테스트 결과 확인</a:t>
              </a:r>
            </a:p>
          </p:txBody>
        </p:sp>
        <p:sp>
          <p:nvSpPr>
            <p:cNvPr id="194" name="Rectangle 133">
              <a:extLst>
                <a:ext uri="{FF2B5EF4-FFF2-40B4-BE49-F238E27FC236}">
                  <a16:creationId xmlns:a16="http://schemas.microsoft.com/office/drawing/2014/main" id="{AEAF9273-7384-9E95-13D2-236EE913CCF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768106" y="5500620"/>
              <a:ext cx="3584877" cy="351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182563" indent="-95250">
                <a:spcBef>
                  <a:spcPts val="10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tabLst>
                  <a:tab pos="302260" algn="l"/>
                </a:tabLst>
              </a:pPr>
              <a:r>
                <a:rPr lang="en-US" altLang="ko-KR" sz="1100" spc="5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AS-IS/TO-BE </a:t>
              </a:r>
              <a:r>
                <a:rPr lang="ko-KR" altLang="en-US" sz="1100" spc="5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응답결과를 </a:t>
              </a:r>
              <a:r>
                <a:rPr lang="ko-KR" altLang="en-US" sz="1100" spc="5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자동으로 비교 및 판정</a:t>
              </a:r>
              <a:endParaRPr lang="en-US" altLang="ko-KR" sz="11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182563" indent="-95250">
                <a:spcBef>
                  <a:spcPts val="10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tabLst>
                  <a:tab pos="302260" algn="l"/>
                </a:tabLst>
              </a:pPr>
              <a:r>
                <a:rPr lang="ko-KR" altLang="en-US" sz="1100" spc="5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실패 트랜잭션은 즉각적으로 확인 가능</a:t>
              </a:r>
            </a:p>
          </p:txBody>
        </p:sp>
        <p:sp>
          <p:nvSpPr>
            <p:cNvPr id="195" name="Rectangle 22" descr="그림1">
              <a:extLst>
                <a:ext uri="{FF2B5EF4-FFF2-40B4-BE49-F238E27FC236}">
                  <a16:creationId xmlns:a16="http://schemas.microsoft.com/office/drawing/2014/main" id="{AD69D138-EA91-8600-D492-6CFF678127A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722576" y="5203196"/>
              <a:ext cx="235790" cy="189086"/>
            </a:xfrm>
            <a:prstGeom prst="rect">
              <a:avLst/>
            </a:prstGeom>
            <a:solidFill>
              <a:srgbClr val="12699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25400" dir="2700000" algn="ctr" rotWithShape="0">
                <a:srgbClr val="808080">
                  <a:alpha val="27000"/>
                </a:srgbClr>
              </a:outerShdw>
            </a:effectLst>
          </p:spPr>
          <p:txBody>
            <a:bodyPr lIns="0" tIns="0" rIns="0" bIns="0" anchor="ctr"/>
            <a:lstStyle/>
            <a:p>
              <a:pPr algn="ctr" defTabSz="457200" latinLnBrk="0">
                <a:defRPr/>
              </a:pPr>
              <a:r>
                <a:rPr lang="en-US" altLang="ko-KR" sz="1100" b="1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+mn-ea"/>
                </a:rPr>
                <a:t>5</a:t>
              </a:r>
            </a:p>
          </p:txBody>
        </p:sp>
      </p:grp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50DFB9DC-CDB8-D3B0-8C9E-56AA2A064E83}"/>
              </a:ext>
            </a:extLst>
          </p:cNvPr>
          <p:cNvSpPr/>
          <p:nvPr/>
        </p:nvSpPr>
        <p:spPr>
          <a:xfrm>
            <a:off x="1066801" y="1522392"/>
            <a:ext cx="4946469" cy="4788068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tlCol="0" anchor="ctr">
            <a:scene3d>
              <a:camera prst="orthographicFront"/>
              <a:lightRig rig="threePt" dir="t"/>
            </a:scene3d>
            <a:sp3d>
              <a:bevelB w="6350"/>
            </a:sp3d>
          </a:bodyPr>
          <a:lstStyle/>
          <a:p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black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Pretendard" panose="02000503000000020004" pitchFamily="50" charset="-127"/>
            </a:endParaRPr>
          </a:p>
          <a:p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black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Pretendard" panose="02000503000000020004" pitchFamily="50" charset="-127"/>
            </a:endParaRPr>
          </a:p>
          <a:p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black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Pretendard" panose="02000503000000020004" pitchFamily="50" charset="-127"/>
              </a:rPr>
              <a:t>        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black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Pretendard" panose="02000503000000020004" pitchFamily="50" charset="-127"/>
            </a:endParaRPr>
          </a:p>
          <a:p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black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Pretendard" panose="02000503000000020004" pitchFamily="50" charset="-127"/>
              </a:rPr>
              <a:t>       </a:t>
            </a:r>
          </a:p>
          <a:p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black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Pretendard" panose="02000503000000020004" pitchFamily="50" charset="-127"/>
            </a:endParaRPr>
          </a:p>
          <a:p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black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Pretendard" panose="02000503000000020004" pitchFamily="50" charset="-127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ACBAD1C3-B68A-5C99-58DE-609952A9F3F3}"/>
              </a:ext>
            </a:extLst>
          </p:cNvPr>
          <p:cNvSpPr/>
          <p:nvPr/>
        </p:nvSpPr>
        <p:spPr>
          <a:xfrm>
            <a:off x="6209210" y="1521292"/>
            <a:ext cx="4915989" cy="4788068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tlCol="0" anchor="ctr">
            <a:scene3d>
              <a:camera prst="orthographicFront"/>
              <a:lightRig rig="threePt" dir="t"/>
            </a:scene3d>
            <a:sp3d>
              <a:bevelB w="6350"/>
            </a:sp3d>
          </a:bodyPr>
          <a:lstStyle/>
          <a:p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black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Pretendard" panose="02000503000000020004" pitchFamily="50" charset="-127"/>
            </a:endParaRPr>
          </a:p>
          <a:p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black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Pretendard" panose="02000503000000020004" pitchFamily="50" charset="-127"/>
            </a:endParaRPr>
          </a:p>
          <a:p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black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Pretendard" panose="02000503000000020004" pitchFamily="50" charset="-127"/>
              </a:rPr>
              <a:t>        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black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Pretendard" panose="02000503000000020004" pitchFamily="50" charset="-127"/>
            </a:endParaRPr>
          </a:p>
          <a:p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black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Pretendard" panose="02000503000000020004" pitchFamily="50" charset="-127"/>
              </a:rPr>
              <a:t>       </a:t>
            </a:r>
          </a:p>
          <a:p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black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Pretendard" panose="02000503000000020004" pitchFamily="50" charset="-127"/>
            </a:endParaRPr>
          </a:p>
          <a:p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black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46512B0-E69E-3147-9409-FC9E17A0158D}"/>
              </a:ext>
            </a:extLst>
          </p:cNvPr>
          <p:cNvGrpSpPr/>
          <p:nvPr/>
        </p:nvGrpSpPr>
        <p:grpSpPr>
          <a:xfrm>
            <a:off x="1224194" y="265600"/>
            <a:ext cx="5632045" cy="272298"/>
            <a:chOff x="450850" y="359677"/>
            <a:chExt cx="4539807" cy="24856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BA7CB7-FE87-0060-642B-82C634903987}"/>
                </a:ext>
              </a:extLst>
            </p:cNvPr>
            <p:cNvSpPr txBox="1"/>
            <p:nvPr/>
          </p:nvSpPr>
          <p:spPr>
            <a:xfrm>
              <a:off x="450850" y="427992"/>
              <a:ext cx="62119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kumimoji="1" lang="en-US" altLang="ko-KR" sz="1400" b="1" spc="-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endParaRPr kumimoji="1" lang="ko-Kore-KR" altLang="en-US" sz="1400" b="1" spc="-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F21FFB-D825-C6D9-F660-E9A1A4610AC1}"/>
                </a:ext>
              </a:extLst>
            </p:cNvPr>
            <p:cNvSpPr txBox="1"/>
            <p:nvPr/>
          </p:nvSpPr>
          <p:spPr>
            <a:xfrm>
              <a:off x="454657" y="359677"/>
              <a:ext cx="453600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882650"/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1. </a:t>
              </a:r>
              <a:r>
                <a:rPr lang="ko-KR" altLang="en-US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테스트 자동화 솔루션 도입의 필요성 </a:t>
              </a:r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(1/2)</a:t>
              </a:r>
              <a:endParaRPr lang="ko-KR" altLang="en-US" sz="14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210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2">
            <a:extLst>
              <a:ext uri="{FF2B5EF4-FFF2-40B4-BE49-F238E27FC236}">
                <a16:creationId xmlns:a16="http://schemas.microsoft.com/office/drawing/2014/main" id="{B1CADB1E-6C37-FA54-ABD9-5CF327592AC8}"/>
              </a:ext>
            </a:extLst>
          </p:cNvPr>
          <p:cNvSpPr txBox="1"/>
          <p:nvPr/>
        </p:nvSpPr>
        <p:spPr>
          <a:xfrm>
            <a:off x="1451281" y="2048369"/>
            <a:ext cx="313200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lang="ko-KR" altLang="en-US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전북 은행 주전산시스템 </a:t>
            </a:r>
            <a:r>
              <a:rPr lang="en-US" altLang="ko-KR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U2L </a:t>
            </a:r>
            <a:r>
              <a:rPr lang="ko-KR" altLang="en-US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전환 구축 사업</a:t>
            </a: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5CB71F07-8720-7A56-FAC9-B6CB51E402AD}"/>
              </a:ext>
            </a:extLst>
          </p:cNvPr>
          <p:cNvSpPr txBox="1"/>
          <p:nvPr/>
        </p:nvSpPr>
        <p:spPr>
          <a:xfrm>
            <a:off x="1441554" y="2421542"/>
            <a:ext cx="3132000" cy="1068241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spcBef>
                <a:spcPts val="1350"/>
              </a:spcBef>
            </a:pPr>
            <a:r>
              <a:rPr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고객 Pain points &amp; Needs</a:t>
            </a: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시스템 환경 변화에 따른 전반적 오류 점검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테스트 시나리오와 병행하여 다양한 입력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CASE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로 확인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대외 기관 연계 점검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08CF5A7D-7B4B-1554-081B-B7C981790AA4}"/>
              </a:ext>
            </a:extLst>
          </p:cNvPr>
          <p:cNvSpPr txBox="1"/>
          <p:nvPr/>
        </p:nvSpPr>
        <p:spPr>
          <a:xfrm>
            <a:off x="1441555" y="3726735"/>
            <a:ext cx="3132000" cy="8220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spcBef>
                <a:spcPts val="1350"/>
              </a:spcBef>
            </a:pPr>
            <a:r>
              <a:rPr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적용 개요</a:t>
            </a: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MCI,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EAI, FEP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의 주요 서비스와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I/F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를 대상으로 수행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1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회 약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400</a:t>
            </a:r>
            <a:r>
              <a:rPr lang="ko-KR" altLang="en-US" sz="1100" spc="-5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만건의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AS-IS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거래를 총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4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회  수행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45" name="object 6">
            <a:extLst>
              <a:ext uri="{FF2B5EF4-FFF2-40B4-BE49-F238E27FC236}">
                <a16:creationId xmlns:a16="http://schemas.microsoft.com/office/drawing/2014/main" id="{6CCAAF48-7304-392B-FC6D-6468FB03CCE6}"/>
              </a:ext>
            </a:extLst>
          </p:cNvPr>
          <p:cNvSpPr txBox="1"/>
          <p:nvPr/>
        </p:nvSpPr>
        <p:spPr>
          <a:xfrm>
            <a:off x="1445622" y="4813277"/>
            <a:ext cx="3132000" cy="932948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2700">
              <a:spcBef>
                <a:spcPts val="1350"/>
              </a:spcBef>
            </a:pPr>
            <a:r>
              <a:rPr sz="14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적용</a:t>
            </a:r>
            <a:r>
              <a:rPr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 결과</a:t>
            </a:r>
          </a:p>
          <a:p>
            <a:pPr marL="137160" indent="-99695">
              <a:lnSpc>
                <a:spcPct val="100000"/>
              </a:lnSpc>
              <a:spcBef>
                <a:spcPts val="680"/>
              </a:spcBef>
              <a:buChar char="•"/>
              <a:tabLst>
                <a:tab pos="137795" algn="l"/>
              </a:tabLst>
            </a:pPr>
            <a:r>
              <a:rPr sz="1100" b="0" spc="-4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성공</a:t>
            </a:r>
            <a:r>
              <a:rPr lang="ko-KR" altLang="en-US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률</a:t>
            </a:r>
            <a:r>
              <a:rPr sz="1100" b="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90%</a:t>
            </a:r>
            <a:r>
              <a:rPr 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이상의 안정성 확인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80"/>
              </a:spcBef>
              <a:buChar char="•"/>
              <a:tabLst>
                <a:tab pos="137795" algn="l"/>
              </a:tabLst>
            </a:pP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총 </a:t>
            </a:r>
            <a:r>
              <a:rPr lang="en-US" altLang="ko-KR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4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회의 수행으로 오류 </a:t>
            </a:r>
            <a:r>
              <a:rPr lang="ko-KR" altLang="en-US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추출과 수정 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개선을 확인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55" name="object 2">
            <a:extLst>
              <a:ext uri="{FF2B5EF4-FFF2-40B4-BE49-F238E27FC236}">
                <a16:creationId xmlns:a16="http://schemas.microsoft.com/office/drawing/2014/main" id="{9745F124-667B-1AD3-D4F9-3DCD3D365AD5}"/>
              </a:ext>
            </a:extLst>
          </p:cNvPr>
          <p:cNvSpPr txBox="1"/>
          <p:nvPr/>
        </p:nvSpPr>
        <p:spPr>
          <a:xfrm>
            <a:off x="4709383" y="2048369"/>
            <a:ext cx="313200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lang="ko-KR" altLang="en-US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신한은행 차세대 </a:t>
            </a:r>
            <a:r>
              <a:rPr lang="en-US" altLang="ko-KR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THE NEXT </a:t>
            </a:r>
            <a:r>
              <a:rPr lang="ko-KR" altLang="en-US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시스템 구축</a:t>
            </a:r>
          </a:p>
        </p:txBody>
      </p:sp>
      <p:sp>
        <p:nvSpPr>
          <p:cNvPr id="59" name="object 43">
            <a:extLst>
              <a:ext uri="{FF2B5EF4-FFF2-40B4-BE49-F238E27FC236}">
                <a16:creationId xmlns:a16="http://schemas.microsoft.com/office/drawing/2014/main" id="{0AB85851-9C64-13DF-70DE-68767E317CC5}"/>
              </a:ext>
            </a:extLst>
          </p:cNvPr>
          <p:cNvSpPr txBox="1"/>
          <p:nvPr/>
        </p:nvSpPr>
        <p:spPr>
          <a:xfrm>
            <a:off x="4709384" y="2421542"/>
            <a:ext cx="3132000" cy="8220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고객 Pain points &amp; Needs</a:t>
            </a: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시스템 환경 변화에 따른 전반적 오류 점검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대외 기관 연계 점검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60" name="object 44">
            <a:extLst>
              <a:ext uri="{FF2B5EF4-FFF2-40B4-BE49-F238E27FC236}">
                <a16:creationId xmlns:a16="http://schemas.microsoft.com/office/drawing/2014/main" id="{349A6EF6-13E3-FE4B-1BDE-77FE1B7F83A4}"/>
              </a:ext>
            </a:extLst>
          </p:cNvPr>
          <p:cNvSpPr txBox="1"/>
          <p:nvPr/>
        </p:nvSpPr>
        <p:spPr>
          <a:xfrm>
            <a:off x="4709385" y="3726735"/>
            <a:ext cx="3132000" cy="8220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적용 개요</a:t>
            </a: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MCI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서비스와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I/F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를 대상으로 수행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1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회 약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7,000</a:t>
            </a:r>
            <a:r>
              <a:rPr lang="ko-KR" altLang="en-US" sz="1100" spc="-55" dirty="0" err="1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만건의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AS-IS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거래를 총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3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회  수행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61" name="object 6">
            <a:extLst>
              <a:ext uri="{FF2B5EF4-FFF2-40B4-BE49-F238E27FC236}">
                <a16:creationId xmlns:a16="http://schemas.microsoft.com/office/drawing/2014/main" id="{87C53F0A-1FF8-979B-9BD9-F72420DCCEDA}"/>
              </a:ext>
            </a:extLst>
          </p:cNvPr>
          <p:cNvSpPr txBox="1"/>
          <p:nvPr/>
        </p:nvSpPr>
        <p:spPr>
          <a:xfrm>
            <a:off x="4713452" y="4813277"/>
            <a:ext cx="3132000" cy="932948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4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적용</a:t>
            </a:r>
            <a:r>
              <a:rPr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 결과</a:t>
            </a:r>
          </a:p>
          <a:p>
            <a:pPr marL="137160" indent="-99695">
              <a:spcBef>
                <a:spcPts val="680"/>
              </a:spcBef>
              <a:buFontTx/>
              <a:buChar char="•"/>
              <a:tabLst>
                <a:tab pos="137795" algn="l"/>
              </a:tabLst>
            </a:pP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특정 서비스와 </a:t>
            </a:r>
            <a:r>
              <a:rPr lang="en-US" altLang="ko-KR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I/F</a:t>
            </a: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의 속도 이상 오류 추출</a:t>
            </a:r>
            <a:endParaRPr lang="en-US" altLang="ko-KR" sz="1100" spc="-90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spcBef>
                <a:spcPts val="680"/>
              </a:spcBef>
              <a:buFontTx/>
              <a:buChar char="•"/>
              <a:tabLst>
                <a:tab pos="137795" algn="l"/>
              </a:tabLst>
            </a:pP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프로그램 및 </a:t>
            </a:r>
            <a:r>
              <a:rPr lang="en-US" altLang="ko-KR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DB </a:t>
            </a:r>
            <a:r>
              <a:rPr lang="ko-KR" altLang="en-US" sz="1100" spc="-90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오류 추출과 수정 개선을 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지속적 테스트 </a:t>
            </a:r>
            <a:endParaRPr sz="11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4" name="AutoShape 184">
            <a:extLst>
              <a:ext uri="{FF2B5EF4-FFF2-40B4-BE49-F238E27FC236}">
                <a16:creationId xmlns:a16="http://schemas.microsoft.com/office/drawing/2014/main" id="{CAC743A5-46B7-26CF-3D1A-911E2F52A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200" y="1530000"/>
            <a:ext cx="9781200" cy="262800"/>
          </a:xfrm>
          <a:prstGeom prst="rect">
            <a:avLst/>
          </a:prstGeom>
          <a:solidFill>
            <a:srgbClr val="0D6AC2"/>
          </a:solidFill>
          <a:ln w="63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1200" b="1" dirty="0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뱅가드랩의 </a:t>
            </a:r>
            <a:r>
              <a:rPr lang="en-US" altLang="ko-KR" sz="1200" b="1" dirty="0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PerfecTwin </a:t>
            </a:r>
            <a:r>
              <a:rPr lang="ko-KR" altLang="en-US" sz="1200" b="1" dirty="0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구축 사례</a:t>
            </a:r>
          </a:p>
        </p:txBody>
      </p:sp>
      <p:sp>
        <p:nvSpPr>
          <p:cNvPr id="5" name="AutoShape 133">
            <a:extLst>
              <a:ext uri="{FF2B5EF4-FFF2-40B4-BE49-F238E27FC236}">
                <a16:creationId xmlns:a16="http://schemas.microsoft.com/office/drawing/2014/main" id="{EB96101E-8893-A957-A61C-EEB3060D221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57072" y="1520825"/>
            <a:ext cx="10090078" cy="4825245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latinLnBrk="0">
              <a:lnSpc>
                <a:spcPct val="120000"/>
              </a:lnSpc>
              <a:spcBef>
                <a:spcPct val="120000"/>
              </a:spcBef>
            </a:pPr>
            <a:endParaRPr lang="ko-KR" altLang="ko-KR" dirty="0">
              <a:solidFill>
                <a:srgbClr val="FFFFFF"/>
              </a:solidFill>
              <a:latin typeface="Pretendard" panose="020B0600000101010101" charset="-127"/>
              <a:ea typeface="Pretendard" panose="020B0600000101010101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05291A0-F04E-4CF3-DD20-A773F3F2FA70}"/>
              </a:ext>
            </a:extLst>
          </p:cNvPr>
          <p:cNvSpPr txBox="1">
            <a:spLocks/>
          </p:cNvSpPr>
          <p:nvPr/>
        </p:nvSpPr>
        <p:spPr>
          <a:xfrm>
            <a:off x="1058597" y="672093"/>
            <a:ext cx="10182054" cy="2977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뱅가드랩은 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PerfecTwin 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구축 전문 업체로 다양한 성공 사례를 가지고 있습니다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  <a:endParaRPr lang="ko-KR" altLang="en-US" sz="1200" b="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305ABF9-6D48-2F86-99F6-C07B0FC81FCB}"/>
              </a:ext>
            </a:extLst>
          </p:cNvPr>
          <p:cNvGrpSpPr/>
          <p:nvPr/>
        </p:nvGrpSpPr>
        <p:grpSpPr>
          <a:xfrm>
            <a:off x="1224202" y="265600"/>
            <a:ext cx="5632045" cy="272298"/>
            <a:chOff x="450850" y="359677"/>
            <a:chExt cx="4539807" cy="24856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E9D2A4-456B-D91F-EECA-D0697C5A5E09}"/>
                </a:ext>
              </a:extLst>
            </p:cNvPr>
            <p:cNvSpPr txBox="1"/>
            <p:nvPr/>
          </p:nvSpPr>
          <p:spPr>
            <a:xfrm>
              <a:off x="450850" y="427992"/>
              <a:ext cx="62119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kumimoji="1" lang="en-US" altLang="ko-KR" sz="1400" b="1" spc="-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endParaRPr kumimoji="1" lang="ko-Kore-KR" altLang="en-US" sz="1400" b="1" spc="-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DE99EA-CF3B-81CB-5667-3F58E0F1AB9F}"/>
                </a:ext>
              </a:extLst>
            </p:cNvPr>
            <p:cNvSpPr txBox="1"/>
            <p:nvPr/>
          </p:nvSpPr>
          <p:spPr>
            <a:xfrm>
              <a:off x="454657" y="359677"/>
              <a:ext cx="453600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882650"/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4. </a:t>
              </a:r>
              <a:r>
                <a:rPr lang="ko-KR" altLang="en-US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구축 사례 </a:t>
              </a:r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(4/4)</a:t>
              </a:r>
              <a:endParaRPr lang="ko-KR" altLang="en-US" sz="14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</p:grpSp>
      <p:sp>
        <p:nvSpPr>
          <p:cNvPr id="2" name="object 2">
            <a:extLst>
              <a:ext uri="{FF2B5EF4-FFF2-40B4-BE49-F238E27FC236}">
                <a16:creationId xmlns:a16="http://schemas.microsoft.com/office/drawing/2014/main" id="{89631FFE-C2B8-4061-B335-97D4C57DC7F6}"/>
              </a:ext>
            </a:extLst>
          </p:cNvPr>
          <p:cNvSpPr txBox="1"/>
          <p:nvPr/>
        </p:nvSpPr>
        <p:spPr>
          <a:xfrm>
            <a:off x="7997342" y="2043432"/>
            <a:ext cx="313200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lang="en-US" altLang="ko-KR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LX</a:t>
            </a:r>
            <a:r>
              <a:rPr lang="ko-KR" altLang="en-US" sz="1400" b="1" spc="-135" dirty="0" err="1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판토스</a:t>
            </a:r>
            <a:r>
              <a:rPr lang="ko-KR" altLang="en-US" sz="1400" b="1" spc="-135" dirty="0">
                <a:solidFill>
                  <a:srgbClr val="083E88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LG스마트체 Bold"/>
              </a:rPr>
              <a:t> 차세대 구축</a:t>
            </a:r>
            <a:endParaRPr sz="1000" b="1" dirty="0">
              <a:latin typeface="LG스마트체 Bold" panose="020B0600000101010101" pitchFamily="50" charset="-127"/>
              <a:ea typeface="LG스마트체 Bold" panose="020B0600000101010101" pitchFamily="50" charset="-127"/>
              <a:cs typeface="LG스마트체 Light"/>
            </a:endParaRPr>
          </a:p>
        </p:txBody>
      </p:sp>
      <p:sp>
        <p:nvSpPr>
          <p:cNvPr id="9" name="object 43">
            <a:extLst>
              <a:ext uri="{FF2B5EF4-FFF2-40B4-BE49-F238E27FC236}">
                <a16:creationId xmlns:a16="http://schemas.microsoft.com/office/drawing/2014/main" id="{4B8D1309-33F9-29EA-694B-93CBCC25C0BB}"/>
              </a:ext>
            </a:extLst>
          </p:cNvPr>
          <p:cNvSpPr txBox="1"/>
          <p:nvPr/>
        </p:nvSpPr>
        <p:spPr>
          <a:xfrm>
            <a:off x="7997342" y="2418590"/>
            <a:ext cx="3132000" cy="8220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고객 Pain points &amp; Needs</a:t>
            </a: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GSI (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글로벌 통합 물류 시스템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)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의 검증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성능 점검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sp>
        <p:nvSpPr>
          <p:cNvPr id="13" name="object 44">
            <a:extLst>
              <a:ext uri="{FF2B5EF4-FFF2-40B4-BE49-F238E27FC236}">
                <a16:creationId xmlns:a16="http://schemas.microsoft.com/office/drawing/2014/main" id="{12A46828-5865-6FC6-D718-085F2FE896DA}"/>
              </a:ext>
            </a:extLst>
          </p:cNvPr>
          <p:cNvSpPr txBox="1"/>
          <p:nvPr/>
        </p:nvSpPr>
        <p:spPr>
          <a:xfrm>
            <a:off x="7997343" y="3800248"/>
            <a:ext cx="3132000" cy="1068241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spcBef>
                <a:spcPts val="890"/>
              </a:spcBef>
            </a:pPr>
            <a:r>
              <a:rPr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적용 개요</a:t>
            </a: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물류 시스템의 로직에 따른 매핑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서비스 분할에 따른 </a:t>
            </a:r>
            <a:r>
              <a:rPr lang="en-US" altLang="ko-KR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1 : N </a:t>
            </a:r>
            <a:r>
              <a:rPr lang="ko-KR" altLang="en-US" sz="1100" spc="-5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처리</a:t>
            </a:r>
            <a:endParaRPr lang="en-US" altLang="ko-KR" sz="1100" spc="-5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  <a:p>
            <a:pPr marL="137160" indent="-99695">
              <a:spcBef>
                <a:spcPts val="620"/>
              </a:spcBef>
              <a:buFontTx/>
              <a:buChar char="•"/>
              <a:tabLst>
                <a:tab pos="137795" algn="l"/>
              </a:tabLst>
            </a:pPr>
            <a:r>
              <a:rPr lang="ko-KR" altLang="en-US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실시간 캡처를 활용한 검증 수행</a:t>
            </a:r>
            <a:endParaRPr sz="1100" dirty="0">
              <a:latin typeface="LG스마트체 Light"/>
              <a:cs typeface="LG스마트체 Light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26E0987B-B43E-C2E6-0EEC-AE778B3BB171}"/>
              </a:ext>
            </a:extLst>
          </p:cNvPr>
          <p:cNvSpPr txBox="1"/>
          <p:nvPr/>
        </p:nvSpPr>
        <p:spPr>
          <a:xfrm>
            <a:off x="8001410" y="4842457"/>
            <a:ext cx="3132000" cy="661078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2700">
              <a:spcBef>
                <a:spcPts val="890"/>
              </a:spcBef>
            </a:pPr>
            <a:r>
              <a:rPr sz="14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적용</a:t>
            </a:r>
            <a:r>
              <a:rPr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 결과</a:t>
            </a:r>
          </a:p>
          <a:p>
            <a:pPr marL="137160" indent="-99695">
              <a:lnSpc>
                <a:spcPct val="100000"/>
              </a:lnSpc>
              <a:spcBef>
                <a:spcPts val="620"/>
              </a:spcBef>
              <a:buChar char="•"/>
              <a:tabLst>
                <a:tab pos="137795" algn="l"/>
              </a:tabLst>
            </a:pPr>
            <a:r>
              <a:rPr lang="ko-KR" altLang="en-US" sz="110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신규 개발의 로직 및 파라미터에 대한 오류 추출과 수정 후 재</a:t>
            </a:r>
            <a:r>
              <a:rPr lang="ko-KR" altLang="en-US" sz="1100" b="0" spc="-45" dirty="0">
                <a:solidFill>
                  <a:srgbClr val="1D1D1B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LG스마트체 Light"/>
              </a:rPr>
              <a:t>확인 검증</a:t>
            </a:r>
            <a:endParaRPr lang="en-US" altLang="ko-KR" sz="1100" b="0" spc="-45" dirty="0">
              <a:solidFill>
                <a:srgbClr val="1D1D1B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LG스마트체 Light"/>
            </a:endParaRPr>
          </a:p>
        </p:txBody>
      </p:sp>
      <p:grpSp>
        <p:nvGrpSpPr>
          <p:cNvPr id="21" name="object 3">
            <a:extLst>
              <a:ext uri="{FF2B5EF4-FFF2-40B4-BE49-F238E27FC236}">
                <a16:creationId xmlns:a16="http://schemas.microsoft.com/office/drawing/2014/main" id="{E4F7BE53-B0A8-B533-AFD3-B18F7F854518}"/>
              </a:ext>
            </a:extLst>
          </p:cNvPr>
          <p:cNvGrpSpPr/>
          <p:nvPr/>
        </p:nvGrpSpPr>
        <p:grpSpPr>
          <a:xfrm>
            <a:off x="4453608" y="2043426"/>
            <a:ext cx="216000" cy="216000"/>
            <a:chOff x="8801302" y="965277"/>
            <a:chExt cx="306705" cy="306705"/>
          </a:xfrm>
          <a:solidFill>
            <a:srgbClr val="083E88"/>
          </a:solidFill>
        </p:grpSpPr>
        <p:sp>
          <p:nvSpPr>
            <p:cNvPr id="22" name="object 4">
              <a:extLst>
                <a:ext uri="{FF2B5EF4-FFF2-40B4-BE49-F238E27FC236}">
                  <a16:creationId xmlns:a16="http://schemas.microsoft.com/office/drawing/2014/main" id="{5F17101C-49AC-0674-545A-DB997C07F4EB}"/>
                </a:ext>
              </a:extLst>
            </p:cNvPr>
            <p:cNvSpPr/>
            <p:nvPr/>
          </p:nvSpPr>
          <p:spPr>
            <a:xfrm>
              <a:off x="8801302" y="965277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5">
                  <a:moveTo>
                    <a:pt x="153288" y="0"/>
                  </a:moveTo>
                  <a:lnTo>
                    <a:pt x="104838" y="7814"/>
                  </a:lnTo>
                  <a:lnTo>
                    <a:pt x="62758" y="29576"/>
                  </a:lnTo>
                  <a:lnTo>
                    <a:pt x="29576" y="62758"/>
                  </a:lnTo>
                  <a:lnTo>
                    <a:pt x="7814" y="104838"/>
                  </a:lnTo>
                  <a:lnTo>
                    <a:pt x="0" y="153289"/>
                  </a:lnTo>
                  <a:lnTo>
                    <a:pt x="7814" y="201739"/>
                  </a:lnTo>
                  <a:lnTo>
                    <a:pt x="29576" y="243819"/>
                  </a:lnTo>
                  <a:lnTo>
                    <a:pt x="62758" y="277001"/>
                  </a:lnTo>
                  <a:lnTo>
                    <a:pt x="104838" y="298763"/>
                  </a:lnTo>
                  <a:lnTo>
                    <a:pt x="153288" y="306578"/>
                  </a:lnTo>
                  <a:lnTo>
                    <a:pt x="201739" y="298763"/>
                  </a:lnTo>
                  <a:lnTo>
                    <a:pt x="243819" y="277001"/>
                  </a:lnTo>
                  <a:lnTo>
                    <a:pt x="277001" y="243819"/>
                  </a:lnTo>
                  <a:lnTo>
                    <a:pt x="298763" y="201739"/>
                  </a:lnTo>
                  <a:lnTo>
                    <a:pt x="306577" y="153289"/>
                  </a:lnTo>
                  <a:lnTo>
                    <a:pt x="298763" y="104838"/>
                  </a:lnTo>
                  <a:lnTo>
                    <a:pt x="277001" y="62758"/>
                  </a:lnTo>
                  <a:lnTo>
                    <a:pt x="243819" y="29576"/>
                  </a:lnTo>
                  <a:lnTo>
                    <a:pt x="201739" y="7814"/>
                  </a:lnTo>
                  <a:lnTo>
                    <a:pt x="15328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5">
              <a:extLst>
                <a:ext uri="{FF2B5EF4-FFF2-40B4-BE49-F238E27FC236}">
                  <a16:creationId xmlns:a16="http://schemas.microsoft.com/office/drawing/2014/main" id="{5F9C4AE4-3F88-70BE-6A84-0B8FD969509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1958" y="1034017"/>
              <a:ext cx="125512" cy="168850"/>
            </a:xfrm>
            <a:prstGeom prst="rect">
              <a:avLst/>
            </a:prstGeom>
            <a:grpFill/>
          </p:spPr>
        </p:pic>
      </p:grpSp>
      <p:grpSp>
        <p:nvGrpSpPr>
          <p:cNvPr id="24" name="object 3">
            <a:extLst>
              <a:ext uri="{FF2B5EF4-FFF2-40B4-BE49-F238E27FC236}">
                <a16:creationId xmlns:a16="http://schemas.microsoft.com/office/drawing/2014/main" id="{214EBB5D-6DBF-86F8-25AF-F28DDF8707A9}"/>
              </a:ext>
            </a:extLst>
          </p:cNvPr>
          <p:cNvGrpSpPr/>
          <p:nvPr/>
        </p:nvGrpSpPr>
        <p:grpSpPr>
          <a:xfrm>
            <a:off x="1156161" y="2043426"/>
            <a:ext cx="216000" cy="216000"/>
            <a:chOff x="8801302" y="965277"/>
            <a:chExt cx="306705" cy="306705"/>
          </a:xfrm>
          <a:solidFill>
            <a:srgbClr val="083E88"/>
          </a:solidFill>
        </p:grpSpPr>
        <p:sp>
          <p:nvSpPr>
            <p:cNvPr id="25" name="object 4">
              <a:extLst>
                <a:ext uri="{FF2B5EF4-FFF2-40B4-BE49-F238E27FC236}">
                  <a16:creationId xmlns:a16="http://schemas.microsoft.com/office/drawing/2014/main" id="{6A16684D-4611-0B2E-BA9A-0432D500CE89}"/>
                </a:ext>
              </a:extLst>
            </p:cNvPr>
            <p:cNvSpPr/>
            <p:nvPr/>
          </p:nvSpPr>
          <p:spPr>
            <a:xfrm>
              <a:off x="8801302" y="965277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5">
                  <a:moveTo>
                    <a:pt x="153288" y="0"/>
                  </a:moveTo>
                  <a:lnTo>
                    <a:pt x="104838" y="7814"/>
                  </a:lnTo>
                  <a:lnTo>
                    <a:pt x="62758" y="29576"/>
                  </a:lnTo>
                  <a:lnTo>
                    <a:pt x="29576" y="62758"/>
                  </a:lnTo>
                  <a:lnTo>
                    <a:pt x="7814" y="104838"/>
                  </a:lnTo>
                  <a:lnTo>
                    <a:pt x="0" y="153289"/>
                  </a:lnTo>
                  <a:lnTo>
                    <a:pt x="7814" y="201739"/>
                  </a:lnTo>
                  <a:lnTo>
                    <a:pt x="29576" y="243819"/>
                  </a:lnTo>
                  <a:lnTo>
                    <a:pt x="62758" y="277001"/>
                  </a:lnTo>
                  <a:lnTo>
                    <a:pt x="104838" y="298763"/>
                  </a:lnTo>
                  <a:lnTo>
                    <a:pt x="153288" y="306578"/>
                  </a:lnTo>
                  <a:lnTo>
                    <a:pt x="201739" y="298763"/>
                  </a:lnTo>
                  <a:lnTo>
                    <a:pt x="243819" y="277001"/>
                  </a:lnTo>
                  <a:lnTo>
                    <a:pt x="277001" y="243819"/>
                  </a:lnTo>
                  <a:lnTo>
                    <a:pt x="298763" y="201739"/>
                  </a:lnTo>
                  <a:lnTo>
                    <a:pt x="306577" y="153289"/>
                  </a:lnTo>
                  <a:lnTo>
                    <a:pt x="298763" y="104838"/>
                  </a:lnTo>
                  <a:lnTo>
                    <a:pt x="277001" y="62758"/>
                  </a:lnTo>
                  <a:lnTo>
                    <a:pt x="243819" y="29576"/>
                  </a:lnTo>
                  <a:lnTo>
                    <a:pt x="201739" y="7814"/>
                  </a:lnTo>
                  <a:lnTo>
                    <a:pt x="15328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5">
              <a:extLst>
                <a:ext uri="{FF2B5EF4-FFF2-40B4-BE49-F238E27FC236}">
                  <a16:creationId xmlns:a16="http://schemas.microsoft.com/office/drawing/2014/main" id="{8D304811-4DD6-567A-0C53-F63F6E01EBA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1958" y="1034017"/>
              <a:ext cx="125512" cy="168850"/>
            </a:xfrm>
            <a:prstGeom prst="rect">
              <a:avLst/>
            </a:prstGeom>
            <a:grpFill/>
          </p:spPr>
        </p:pic>
      </p:grpSp>
      <p:grpSp>
        <p:nvGrpSpPr>
          <p:cNvPr id="27" name="object 3">
            <a:extLst>
              <a:ext uri="{FF2B5EF4-FFF2-40B4-BE49-F238E27FC236}">
                <a16:creationId xmlns:a16="http://schemas.microsoft.com/office/drawing/2014/main" id="{92415986-F6B9-D415-85F2-AE2AEF132182}"/>
              </a:ext>
            </a:extLst>
          </p:cNvPr>
          <p:cNvGrpSpPr/>
          <p:nvPr/>
        </p:nvGrpSpPr>
        <p:grpSpPr>
          <a:xfrm>
            <a:off x="7717341" y="2045348"/>
            <a:ext cx="216000" cy="216000"/>
            <a:chOff x="8801302" y="965277"/>
            <a:chExt cx="306705" cy="306705"/>
          </a:xfrm>
          <a:solidFill>
            <a:srgbClr val="083E88"/>
          </a:solidFill>
        </p:grpSpPr>
        <p:sp>
          <p:nvSpPr>
            <p:cNvPr id="28" name="object 4">
              <a:extLst>
                <a:ext uri="{FF2B5EF4-FFF2-40B4-BE49-F238E27FC236}">
                  <a16:creationId xmlns:a16="http://schemas.microsoft.com/office/drawing/2014/main" id="{44DF3A1E-9067-294F-FAFA-2F3E3F916F21}"/>
                </a:ext>
              </a:extLst>
            </p:cNvPr>
            <p:cNvSpPr/>
            <p:nvPr/>
          </p:nvSpPr>
          <p:spPr>
            <a:xfrm>
              <a:off x="8801302" y="965277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5">
                  <a:moveTo>
                    <a:pt x="153288" y="0"/>
                  </a:moveTo>
                  <a:lnTo>
                    <a:pt x="104838" y="7814"/>
                  </a:lnTo>
                  <a:lnTo>
                    <a:pt x="62758" y="29576"/>
                  </a:lnTo>
                  <a:lnTo>
                    <a:pt x="29576" y="62758"/>
                  </a:lnTo>
                  <a:lnTo>
                    <a:pt x="7814" y="104838"/>
                  </a:lnTo>
                  <a:lnTo>
                    <a:pt x="0" y="153289"/>
                  </a:lnTo>
                  <a:lnTo>
                    <a:pt x="7814" y="201739"/>
                  </a:lnTo>
                  <a:lnTo>
                    <a:pt x="29576" y="243819"/>
                  </a:lnTo>
                  <a:lnTo>
                    <a:pt x="62758" y="277001"/>
                  </a:lnTo>
                  <a:lnTo>
                    <a:pt x="104838" y="298763"/>
                  </a:lnTo>
                  <a:lnTo>
                    <a:pt x="153288" y="306578"/>
                  </a:lnTo>
                  <a:lnTo>
                    <a:pt x="201739" y="298763"/>
                  </a:lnTo>
                  <a:lnTo>
                    <a:pt x="243819" y="277001"/>
                  </a:lnTo>
                  <a:lnTo>
                    <a:pt x="277001" y="243819"/>
                  </a:lnTo>
                  <a:lnTo>
                    <a:pt x="298763" y="201739"/>
                  </a:lnTo>
                  <a:lnTo>
                    <a:pt x="306577" y="153289"/>
                  </a:lnTo>
                  <a:lnTo>
                    <a:pt x="298763" y="104838"/>
                  </a:lnTo>
                  <a:lnTo>
                    <a:pt x="277001" y="62758"/>
                  </a:lnTo>
                  <a:lnTo>
                    <a:pt x="243819" y="29576"/>
                  </a:lnTo>
                  <a:lnTo>
                    <a:pt x="201739" y="7814"/>
                  </a:lnTo>
                  <a:lnTo>
                    <a:pt x="15328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5">
              <a:extLst>
                <a:ext uri="{FF2B5EF4-FFF2-40B4-BE49-F238E27FC236}">
                  <a16:creationId xmlns:a16="http://schemas.microsoft.com/office/drawing/2014/main" id="{74C67F51-21FC-8414-824C-44A71326C52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1958" y="1034017"/>
              <a:ext cx="125512" cy="16885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41153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제목 1">
            <a:extLst>
              <a:ext uri="{FF2B5EF4-FFF2-40B4-BE49-F238E27FC236}">
                <a16:creationId xmlns:a16="http://schemas.microsoft.com/office/drawing/2014/main" id="{240CC9D8-96D0-4805-A420-3B9F62FE3046}"/>
              </a:ext>
            </a:extLst>
          </p:cNvPr>
          <p:cNvSpPr txBox="1">
            <a:spLocks/>
          </p:cNvSpPr>
          <p:nvPr/>
        </p:nvSpPr>
        <p:spPr>
          <a:xfrm>
            <a:off x="1076960" y="676621"/>
            <a:ext cx="10068560" cy="5262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PerfecTwin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은 </a:t>
            </a:r>
            <a:r>
              <a:rPr lang="ko-KR" altLang="en-US" sz="1200" b="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실거래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데이터 기반 자동 검증 테스트를 통해 기존 테스트 방식의 전통적인 문제점을 혁신적으로 개선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/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반영한 세계 유일의 실시간 자동 검증 테스트 솔루션입니다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ECBDDD-5678-7C9D-48BD-A4219E678AF5}"/>
              </a:ext>
            </a:extLst>
          </p:cNvPr>
          <p:cNvSpPr txBox="1"/>
          <p:nvPr/>
        </p:nvSpPr>
        <p:spPr>
          <a:xfrm>
            <a:off x="1468787" y="166863"/>
            <a:ext cx="775009" cy="21050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kumimoji="1" lang="en-US" altLang="en-US" sz="1400" b="1" spc="-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2.1</a:t>
            </a:r>
            <a:endParaRPr kumimoji="1" lang="ko-Kore-KR" altLang="en-US" sz="1400" b="1" spc="-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한쪽 모서리가 둥근 사각형 376">
            <a:extLst>
              <a:ext uri="{FF2B5EF4-FFF2-40B4-BE49-F238E27FC236}">
                <a16:creationId xmlns:a16="http://schemas.microsoft.com/office/drawing/2014/main" id="{73AFD202-5EB2-D8D5-E831-6500B01D24F0}"/>
              </a:ext>
            </a:extLst>
          </p:cNvPr>
          <p:cNvSpPr/>
          <p:nvPr/>
        </p:nvSpPr>
        <p:spPr>
          <a:xfrm flipH="1">
            <a:off x="1505208" y="4675225"/>
            <a:ext cx="3536183" cy="1545888"/>
          </a:xfrm>
          <a:prstGeom prst="round1Rect">
            <a:avLst>
              <a:gd name="adj" fmla="val 33442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3973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53" b="0" i="0" u="none" strike="noStrike" kern="1200" cap="none" spc="0" normalizeH="0" baseline="0" noProof="0" dirty="0">
              <a:ln w="0"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D08885-93F5-CB36-0ABF-DEC73E3DF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200" y="1529153"/>
            <a:ext cx="4680000" cy="252000"/>
          </a:xfrm>
          <a:prstGeom prst="rect">
            <a:avLst/>
          </a:prstGeom>
          <a:solidFill>
            <a:srgbClr val="0D6AC2"/>
          </a:solidFill>
          <a:ln w="63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200" b="1" dirty="0">
                <a:solidFill>
                  <a:srgbClr val="FFFFFF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PerfecTwin</a:t>
            </a:r>
            <a:r>
              <a:rPr lang="ko-KR" altLang="en-US" sz="1200" b="1" dirty="0">
                <a:solidFill>
                  <a:srgbClr val="FFFFFF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 주요 기능 특장점</a:t>
            </a:r>
            <a:endParaRPr lang="en-US" altLang="ko-KR" sz="1200" b="1" dirty="0">
              <a:solidFill>
                <a:srgbClr val="FFFFFF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F4C790-2854-C83A-24B1-F3A6E937A1F5}"/>
              </a:ext>
            </a:extLst>
          </p:cNvPr>
          <p:cNvSpPr/>
          <p:nvPr/>
        </p:nvSpPr>
        <p:spPr>
          <a:xfrm>
            <a:off x="6209210" y="1521292"/>
            <a:ext cx="4936309" cy="4777908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tlCol="0" anchor="ctr">
            <a:scene3d>
              <a:camera prst="orthographicFront"/>
              <a:lightRig rig="threePt" dir="t"/>
            </a:scene3d>
            <a:sp3d>
              <a:bevelB w="6350"/>
            </a:sp3d>
          </a:bodyPr>
          <a:lstStyle/>
          <a:p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black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Pretendard" panose="02000503000000020004" pitchFamily="50" charset="-127"/>
            </a:endParaRPr>
          </a:p>
          <a:p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black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Pretendard" panose="02000503000000020004" pitchFamily="50" charset="-127"/>
            </a:endParaRPr>
          </a:p>
          <a:p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black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Pretendard" panose="02000503000000020004" pitchFamily="50" charset="-127"/>
              </a:rPr>
              <a:t>        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black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Pretendard" panose="02000503000000020004" pitchFamily="50" charset="-127"/>
            </a:endParaRPr>
          </a:p>
          <a:p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black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Pretendard" panose="02000503000000020004" pitchFamily="50" charset="-127"/>
              </a:rPr>
              <a:t>       </a:t>
            </a:r>
          </a:p>
          <a:p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black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Pretendard" panose="02000503000000020004" pitchFamily="50" charset="-127"/>
            </a:endParaRPr>
          </a:p>
          <a:p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black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Pretendard" panose="02000503000000020004" pitchFamily="50" charset="-127"/>
            </a:endParaRPr>
          </a:p>
        </p:txBody>
      </p:sp>
      <p:sp>
        <p:nvSpPr>
          <p:cNvPr id="8" name="AutoShape 110">
            <a:extLst>
              <a:ext uri="{FF2B5EF4-FFF2-40B4-BE49-F238E27FC236}">
                <a16:creationId xmlns:a16="http://schemas.microsoft.com/office/drawing/2014/main" id="{BAB06180-3E7C-F757-F2BD-6E966B3C611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6354890" y="1906831"/>
            <a:ext cx="4674393" cy="23736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288000" tIns="0" rIns="0" bIns="0" anchor="ctr"/>
          <a:lstStyle/>
          <a:p>
            <a:pPr defTabSz="882650"/>
            <a:r>
              <a:rPr lang="ko-KR" altLang="en-US" sz="11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시나리오</a:t>
            </a:r>
            <a:r>
              <a:rPr lang="en-US" altLang="ko-KR" sz="11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/</a:t>
            </a:r>
            <a:r>
              <a:rPr lang="ko-KR" altLang="en-US" sz="11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케이스 정의 불필요 </a:t>
            </a:r>
          </a:p>
        </p:txBody>
      </p:sp>
      <p:sp>
        <p:nvSpPr>
          <p:cNvPr id="31" name="Rectangle 133">
            <a:extLst>
              <a:ext uri="{FF2B5EF4-FFF2-40B4-BE49-F238E27FC236}">
                <a16:creationId xmlns:a16="http://schemas.microsoft.com/office/drawing/2014/main" id="{36D04573-4CF3-34D3-E3AA-298327987DA3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24317" y="2255135"/>
            <a:ext cx="45985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2563" indent="-95250">
              <a:spcBef>
                <a:spcPts val="1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302260" algn="l"/>
              </a:tabLst>
            </a:pPr>
            <a:r>
              <a:rPr lang="ko-KR" altLang="en-US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6AC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단위</a:t>
            </a:r>
            <a:r>
              <a:rPr lang="en-US" altLang="ko-KR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6AC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6AC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통합</a:t>
            </a:r>
            <a:r>
              <a:rPr lang="en-US" altLang="ko-KR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6AC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6AC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사용자 테스트 시나리오</a:t>
            </a:r>
            <a:r>
              <a:rPr lang="en-US" altLang="ko-KR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6AC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6AC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케이스를 정의</a:t>
            </a:r>
            <a:r>
              <a:rPr lang="ko-KR" altLang="en-US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하거나 정교화를 위한 검토가 필요 없음</a:t>
            </a:r>
          </a:p>
        </p:txBody>
      </p:sp>
      <p:sp>
        <p:nvSpPr>
          <p:cNvPr id="32" name="Rectangle 22" descr="그림1">
            <a:extLst>
              <a:ext uri="{FF2B5EF4-FFF2-40B4-BE49-F238E27FC236}">
                <a16:creationId xmlns:a16="http://schemas.microsoft.com/office/drawing/2014/main" id="{24590344-41EC-73C4-2D4A-76330DAD6C9B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84882" y="1924929"/>
            <a:ext cx="262200" cy="189086"/>
          </a:xfrm>
          <a:prstGeom prst="rect">
            <a:avLst/>
          </a:prstGeom>
          <a:solidFill>
            <a:srgbClr val="12699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dist="25400" dir="2700000" algn="ctr" rotWithShape="0">
              <a:srgbClr val="808080">
                <a:alpha val="27000"/>
              </a:srgbClr>
            </a:outerShdw>
          </a:effectLst>
        </p:spPr>
        <p:txBody>
          <a:bodyPr lIns="0" tIns="0" rIns="0" bIns="0" anchor="ctr"/>
          <a:lstStyle/>
          <a:p>
            <a:pPr algn="ctr" defTabSz="457200" latinLnBrk="0">
              <a:defRPr/>
            </a:pPr>
            <a:r>
              <a:rPr lang="en-US" altLang="ko-KR" sz="1100" b="1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1</a:t>
            </a:r>
          </a:p>
        </p:txBody>
      </p:sp>
      <p:sp>
        <p:nvSpPr>
          <p:cNvPr id="34" name="AutoShape 110">
            <a:extLst>
              <a:ext uri="{FF2B5EF4-FFF2-40B4-BE49-F238E27FC236}">
                <a16:creationId xmlns:a16="http://schemas.microsoft.com/office/drawing/2014/main" id="{16FEC89B-E6A9-083C-CF26-48F824203D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6354890" y="2673849"/>
            <a:ext cx="4675762" cy="23736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288000" tIns="0" rIns="0" bIns="0" anchor="ctr"/>
          <a:lstStyle/>
          <a:p>
            <a:pPr defTabSz="882650"/>
            <a:r>
              <a:rPr lang="ko-KR" altLang="en-US" sz="11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즉각적인 검증결과 확인</a:t>
            </a:r>
          </a:p>
        </p:txBody>
      </p:sp>
      <p:sp>
        <p:nvSpPr>
          <p:cNvPr id="35" name="Rectangle 133">
            <a:extLst>
              <a:ext uri="{FF2B5EF4-FFF2-40B4-BE49-F238E27FC236}">
                <a16:creationId xmlns:a16="http://schemas.microsoft.com/office/drawing/2014/main" id="{C666DDCD-CB7E-A9D8-8F7F-781AA232ED1D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24316" y="3022153"/>
            <a:ext cx="3986405" cy="32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2563" indent="-95250">
              <a:spcBef>
                <a:spcPts val="1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302260" algn="l"/>
              </a:tabLst>
            </a:pPr>
            <a:r>
              <a:rPr lang="ko-KR" altLang="en-US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성공</a:t>
            </a:r>
            <a:r>
              <a:rPr lang="en-US" altLang="ko-KR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실패 판정 및 </a:t>
            </a:r>
            <a:r>
              <a:rPr lang="en-US" altLang="ko-KR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AS-IS/TO-BE </a:t>
            </a:r>
            <a:r>
              <a:rPr lang="ko-KR" altLang="en-US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응답결과를 자동으로 비교</a:t>
            </a:r>
            <a:r>
              <a:rPr lang="en-US" altLang="ko-KR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대사</a:t>
            </a:r>
            <a:r>
              <a:rPr lang="en-US" altLang="ko-KR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182563" indent="-95250">
              <a:spcBef>
                <a:spcPts val="1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302260" algn="l"/>
              </a:tabLst>
            </a:pPr>
            <a:r>
              <a:rPr lang="ko-KR" altLang="en-US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6AC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실패 거래</a:t>
            </a:r>
            <a:r>
              <a:rPr lang="en-US" altLang="ko-KR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6AC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6AC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트랜잭션</a:t>
            </a:r>
            <a:r>
              <a:rPr lang="en-US" altLang="ko-KR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6AC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6AC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즉각적으로 확인 및 결함 데이터 제공</a:t>
            </a:r>
          </a:p>
        </p:txBody>
      </p:sp>
      <p:sp>
        <p:nvSpPr>
          <p:cNvPr id="36" name="Rectangle 22" descr="그림1">
            <a:extLst>
              <a:ext uri="{FF2B5EF4-FFF2-40B4-BE49-F238E27FC236}">
                <a16:creationId xmlns:a16="http://schemas.microsoft.com/office/drawing/2014/main" id="{D0D9262F-8B51-A962-D2E6-E7EBC2B840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84882" y="2708421"/>
            <a:ext cx="262200" cy="189086"/>
          </a:xfrm>
          <a:prstGeom prst="rect">
            <a:avLst/>
          </a:prstGeom>
          <a:solidFill>
            <a:srgbClr val="12699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dist="25400" dir="2700000" algn="ctr" rotWithShape="0">
              <a:srgbClr val="808080">
                <a:alpha val="27000"/>
              </a:srgbClr>
            </a:outerShdw>
          </a:effectLst>
        </p:spPr>
        <p:txBody>
          <a:bodyPr lIns="0" tIns="0" rIns="0" bIns="0" anchor="ctr"/>
          <a:lstStyle/>
          <a:p>
            <a:pPr algn="ctr" defTabSz="457200" latinLnBrk="0">
              <a:defRPr/>
            </a:pPr>
            <a:r>
              <a:rPr lang="en-US" altLang="ko-KR" sz="1100" b="1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2</a:t>
            </a:r>
          </a:p>
        </p:txBody>
      </p:sp>
      <p:sp>
        <p:nvSpPr>
          <p:cNvPr id="37" name="AutoShape 110">
            <a:extLst>
              <a:ext uri="{FF2B5EF4-FFF2-40B4-BE49-F238E27FC236}">
                <a16:creationId xmlns:a16="http://schemas.microsoft.com/office/drawing/2014/main" id="{C7269D31-1081-551B-0A5B-3E6348DA9F5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6354890" y="3453691"/>
            <a:ext cx="4675762" cy="23736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288000" tIns="0" rIns="0" bIns="0" anchor="ctr"/>
          <a:lstStyle/>
          <a:p>
            <a:pPr defTabSz="882650"/>
            <a:r>
              <a:rPr lang="ko-KR" altLang="en-US" sz="11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다양한 검증방식 지원</a:t>
            </a:r>
          </a:p>
        </p:txBody>
      </p:sp>
      <p:sp>
        <p:nvSpPr>
          <p:cNvPr id="38" name="Rectangle 133">
            <a:extLst>
              <a:ext uri="{FF2B5EF4-FFF2-40B4-BE49-F238E27FC236}">
                <a16:creationId xmlns:a16="http://schemas.microsoft.com/office/drawing/2014/main" id="{97E5F32A-53AA-45CD-3F66-78D510B43CA9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24316" y="3801995"/>
            <a:ext cx="4553219" cy="974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2563" indent="-95250">
              <a:spcBef>
                <a:spcPts val="1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302260" algn="l"/>
              </a:tabLst>
            </a:pPr>
            <a:r>
              <a:rPr lang="ko-KR" altLang="en-US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6AC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화면 통합 및 분리에 대한 매핑 지원 </a:t>
            </a:r>
            <a:r>
              <a:rPr lang="en-US" altLang="ko-KR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6AC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(1:N, 1:1, N:1 </a:t>
            </a:r>
            <a:r>
              <a:rPr lang="ko-KR" altLang="en-US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6AC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매핑</a:t>
            </a:r>
            <a:r>
              <a:rPr lang="en-US" altLang="ko-KR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182563" indent="-95250">
              <a:spcBef>
                <a:spcPts val="1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302260" algn="l"/>
              </a:tabLst>
            </a:pPr>
            <a:r>
              <a:rPr lang="ko-KR" altLang="en-US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 또는 특정 시점의 거래</a:t>
            </a:r>
            <a:r>
              <a:rPr lang="en-US" altLang="ko-KR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트랜잭션</a:t>
            </a:r>
            <a:r>
              <a:rPr lang="en-US" altLang="ko-KR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선택하여 재현</a:t>
            </a:r>
          </a:p>
          <a:p>
            <a:pPr marL="182563" indent="-95250">
              <a:spcBef>
                <a:spcPts val="1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302260" algn="l"/>
              </a:tabLst>
            </a:pPr>
            <a:r>
              <a:rPr lang="ko-KR" altLang="en-US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전체 또는 필터링을 통한 특정 업무</a:t>
            </a:r>
            <a:r>
              <a:rPr lang="en-US" altLang="ko-KR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사용자만을 선택적으로 적용</a:t>
            </a:r>
          </a:p>
          <a:p>
            <a:pPr marL="182563" indent="-95250">
              <a:spcBef>
                <a:spcPts val="1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302260" algn="l"/>
              </a:tabLst>
            </a:pPr>
            <a:r>
              <a:rPr lang="en-US" altLang="ko-KR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6AC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Inbound/Outbound, </a:t>
            </a:r>
            <a:r>
              <a:rPr lang="ko-KR" altLang="en-US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6AC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동기</a:t>
            </a:r>
            <a:r>
              <a:rPr lang="en-US" altLang="ko-KR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6AC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6AC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비동기 방식의 대외연계 테스트 지원</a:t>
            </a:r>
          </a:p>
          <a:p>
            <a:pPr marL="182563" indent="-95250">
              <a:spcBef>
                <a:spcPts val="1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302260" algn="l"/>
              </a:tabLst>
            </a:pPr>
            <a:r>
              <a:rPr lang="en-US" altLang="ko-KR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AS-IS </a:t>
            </a:r>
            <a:r>
              <a:rPr lang="en-US" altLang="ko-KR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</a:t>
            </a:r>
            <a:r>
              <a:rPr lang="en-US" altLang="ko-KR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TO-BE (</a:t>
            </a:r>
            <a:r>
              <a:rPr lang="ko-KR" altLang="en-US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순방향</a:t>
            </a:r>
            <a:r>
              <a:rPr lang="en-US" altLang="ko-KR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), TO-BE </a:t>
            </a:r>
            <a:r>
              <a:rPr lang="en-US" altLang="ko-KR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</a:t>
            </a:r>
            <a:r>
              <a:rPr lang="en-US" altLang="ko-KR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AS-IS (</a:t>
            </a:r>
            <a:r>
              <a:rPr lang="ko-KR" altLang="en-US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역방향</a:t>
            </a:r>
            <a:r>
              <a:rPr lang="en-US" altLang="ko-KR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), TO-BE </a:t>
            </a:r>
            <a:r>
              <a:rPr lang="en-US" altLang="ko-KR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</a:t>
            </a:r>
            <a:r>
              <a:rPr lang="en-US" altLang="ko-KR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TO-BE (</a:t>
            </a:r>
            <a:r>
              <a:rPr lang="ko-KR" altLang="en-US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회귀시험</a:t>
            </a:r>
            <a:r>
              <a:rPr lang="en-US" altLang="ko-KR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적용</a:t>
            </a:r>
          </a:p>
        </p:txBody>
      </p:sp>
      <p:sp>
        <p:nvSpPr>
          <p:cNvPr id="39" name="Rectangle 22" descr="그림1">
            <a:extLst>
              <a:ext uri="{FF2B5EF4-FFF2-40B4-BE49-F238E27FC236}">
                <a16:creationId xmlns:a16="http://schemas.microsoft.com/office/drawing/2014/main" id="{4D7CCB06-F78E-8289-075E-16154B44E919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84882" y="3467789"/>
            <a:ext cx="262200" cy="189086"/>
          </a:xfrm>
          <a:prstGeom prst="rect">
            <a:avLst/>
          </a:prstGeom>
          <a:solidFill>
            <a:srgbClr val="12699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dist="25400" dir="2700000" algn="ctr" rotWithShape="0">
              <a:srgbClr val="808080">
                <a:alpha val="27000"/>
              </a:srgbClr>
            </a:outerShdw>
          </a:effectLst>
        </p:spPr>
        <p:txBody>
          <a:bodyPr lIns="0" tIns="0" rIns="0" bIns="0" anchor="ctr"/>
          <a:lstStyle/>
          <a:p>
            <a:pPr algn="ctr" defTabSz="457200" latinLnBrk="0">
              <a:defRPr/>
            </a:pPr>
            <a:r>
              <a:rPr lang="en-US" altLang="ko-KR" sz="1100" b="1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3</a:t>
            </a:r>
          </a:p>
        </p:txBody>
      </p:sp>
      <p:sp>
        <p:nvSpPr>
          <p:cNvPr id="40" name="AutoShape 110">
            <a:extLst>
              <a:ext uri="{FF2B5EF4-FFF2-40B4-BE49-F238E27FC236}">
                <a16:creationId xmlns:a16="http://schemas.microsoft.com/office/drawing/2014/main" id="{A16A1A27-8D9B-1475-DDA3-1FC711D9ABF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6354890" y="4887558"/>
            <a:ext cx="4675762" cy="23736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288000" tIns="0" rIns="0" bIns="0" anchor="ctr"/>
          <a:lstStyle/>
          <a:p>
            <a:pPr defTabSz="882650"/>
            <a:r>
              <a:rPr lang="ko-KR" altLang="en-US" sz="11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데이터 암호화 및 변조 지원</a:t>
            </a:r>
          </a:p>
        </p:txBody>
      </p:sp>
      <p:sp>
        <p:nvSpPr>
          <p:cNvPr id="41" name="Rectangle 133">
            <a:extLst>
              <a:ext uri="{FF2B5EF4-FFF2-40B4-BE49-F238E27FC236}">
                <a16:creationId xmlns:a16="http://schemas.microsoft.com/office/drawing/2014/main" id="{EEFA2980-9DE2-5E18-492C-659AF03B8A84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24317" y="5235862"/>
            <a:ext cx="456593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2563" indent="-95250">
              <a:spcBef>
                <a:spcPts val="1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302260" algn="l"/>
              </a:tabLst>
            </a:pPr>
            <a:r>
              <a:rPr lang="ko-KR" altLang="en-US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개인정보 등 민감 정보에 대한 로그 제거 또는 암호화</a:t>
            </a:r>
            <a:r>
              <a:rPr lang="en-US" altLang="ko-KR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 spc="5" dirty="0" err="1">
                <a:ln w="0">
                  <a:solidFill>
                    <a:schemeClr val="accent1"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마스킹</a:t>
            </a:r>
            <a:r>
              <a:rPr lang="ko-KR" altLang="en-US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등의 변조처리 지원</a:t>
            </a:r>
          </a:p>
        </p:txBody>
      </p:sp>
      <p:sp>
        <p:nvSpPr>
          <p:cNvPr id="42" name="Rectangle 22" descr="그림1">
            <a:extLst>
              <a:ext uri="{FF2B5EF4-FFF2-40B4-BE49-F238E27FC236}">
                <a16:creationId xmlns:a16="http://schemas.microsoft.com/office/drawing/2014/main" id="{3CBA97F2-CC8A-4B0D-AFBC-6CC68BBCD59D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84882" y="4916511"/>
            <a:ext cx="262200" cy="189086"/>
          </a:xfrm>
          <a:prstGeom prst="rect">
            <a:avLst/>
          </a:prstGeom>
          <a:solidFill>
            <a:srgbClr val="12699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dist="25400" dir="2700000" algn="ctr" rotWithShape="0">
              <a:srgbClr val="808080">
                <a:alpha val="27000"/>
              </a:srgbClr>
            </a:outerShdw>
          </a:effectLst>
        </p:spPr>
        <p:txBody>
          <a:bodyPr lIns="0" tIns="0" rIns="0" bIns="0" anchor="ctr"/>
          <a:lstStyle/>
          <a:p>
            <a:pPr algn="ctr" defTabSz="457200" latinLnBrk="0">
              <a:defRPr/>
            </a:pPr>
            <a:r>
              <a:rPr lang="en-US" altLang="ko-KR" sz="1100" b="1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4</a:t>
            </a:r>
          </a:p>
        </p:txBody>
      </p:sp>
      <p:sp>
        <p:nvSpPr>
          <p:cNvPr id="43" name="AutoShape 110">
            <a:extLst>
              <a:ext uri="{FF2B5EF4-FFF2-40B4-BE49-F238E27FC236}">
                <a16:creationId xmlns:a16="http://schemas.microsoft.com/office/drawing/2014/main" id="{7C5B7278-4ED7-8A87-93BC-E1AE70F1D0D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6354890" y="5500687"/>
            <a:ext cx="4675762" cy="23736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288000" tIns="0" rIns="0" bIns="0" anchor="ctr"/>
          <a:lstStyle/>
          <a:p>
            <a:pPr defTabSz="882650"/>
            <a:r>
              <a:rPr lang="ko-KR" altLang="en-US" sz="11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운영시스템에 미치는 영향 없음</a:t>
            </a:r>
          </a:p>
        </p:txBody>
      </p:sp>
      <p:sp>
        <p:nvSpPr>
          <p:cNvPr id="44" name="Rectangle 133">
            <a:extLst>
              <a:ext uri="{FF2B5EF4-FFF2-40B4-BE49-F238E27FC236}">
                <a16:creationId xmlns:a16="http://schemas.microsoft.com/office/drawing/2014/main" id="{865BD558-4D93-6612-8D40-650C10CB48F3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24316" y="5848992"/>
            <a:ext cx="4565929" cy="32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2563" indent="-95250">
              <a:spcBef>
                <a:spcPts val="1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302260" algn="l"/>
              </a:tabLst>
            </a:pPr>
            <a:r>
              <a:rPr lang="ko-KR" altLang="en-US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기존 운영시스템의 프로그램 또는 아키텍처를 변경할 필요 없음</a:t>
            </a:r>
          </a:p>
          <a:p>
            <a:pPr marL="182563" indent="-95250">
              <a:spcBef>
                <a:spcPts val="1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302260" algn="l"/>
              </a:tabLst>
            </a:pPr>
            <a:r>
              <a:rPr lang="en-US" altLang="ko-KR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Capture</a:t>
            </a:r>
            <a:r>
              <a:rPr lang="ko-KR" altLang="en-US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CPU </a:t>
            </a:r>
            <a:r>
              <a:rPr lang="ko-KR" altLang="en-US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사용량은 평균 </a:t>
            </a:r>
            <a:r>
              <a:rPr lang="en-US" altLang="ko-KR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2%~3% </a:t>
            </a:r>
            <a:r>
              <a:rPr lang="ko-KR" altLang="en-US" sz="1000" spc="5" dirty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내외임</a:t>
            </a:r>
          </a:p>
        </p:txBody>
      </p:sp>
      <p:sp>
        <p:nvSpPr>
          <p:cNvPr id="45" name="Rectangle 22" descr="그림1">
            <a:extLst>
              <a:ext uri="{FF2B5EF4-FFF2-40B4-BE49-F238E27FC236}">
                <a16:creationId xmlns:a16="http://schemas.microsoft.com/office/drawing/2014/main" id="{373CD950-215E-1C47-5B0F-E7CBC0BCFC2E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84882" y="5531248"/>
            <a:ext cx="262200" cy="189086"/>
          </a:xfrm>
          <a:prstGeom prst="rect">
            <a:avLst/>
          </a:prstGeom>
          <a:solidFill>
            <a:srgbClr val="12699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dist="25400" dir="2700000" algn="ctr" rotWithShape="0">
              <a:srgbClr val="808080">
                <a:alpha val="27000"/>
              </a:srgbClr>
            </a:outerShdw>
          </a:effectLst>
        </p:spPr>
        <p:txBody>
          <a:bodyPr lIns="0" tIns="0" rIns="0" bIns="0" anchor="ctr"/>
          <a:lstStyle/>
          <a:p>
            <a:pPr algn="ctr" defTabSz="457200" latinLnBrk="0">
              <a:defRPr/>
            </a:pPr>
            <a:r>
              <a:rPr lang="en-US" altLang="ko-KR" sz="1100" b="1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5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A83E5A0-229F-ECEB-89CA-285635AFF85C}"/>
              </a:ext>
            </a:extLst>
          </p:cNvPr>
          <p:cNvSpPr/>
          <p:nvPr/>
        </p:nvSpPr>
        <p:spPr bwMode="auto">
          <a:xfrm>
            <a:off x="1194283" y="1529153"/>
            <a:ext cx="4680000" cy="252000"/>
          </a:xfrm>
          <a:prstGeom prst="rect">
            <a:avLst/>
          </a:prstGeom>
          <a:solidFill>
            <a:srgbClr val="0D6AC2"/>
          </a:solidFill>
          <a:ln w="6350" algn="ctr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rgbClr val="FFFFFF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기존 방식의 한계 및 비효율성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A83F769-F3B4-3708-DDF9-964D5F3C4EE5}"/>
              </a:ext>
            </a:extLst>
          </p:cNvPr>
          <p:cNvSpPr/>
          <p:nvPr/>
        </p:nvSpPr>
        <p:spPr>
          <a:xfrm>
            <a:off x="1067231" y="1522392"/>
            <a:ext cx="4946400" cy="4777908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tlCol="0" anchor="ctr">
            <a:scene3d>
              <a:camera prst="orthographicFront"/>
              <a:lightRig rig="threePt" dir="t"/>
            </a:scene3d>
            <a:sp3d>
              <a:bevelB w="6350"/>
            </a:sp3d>
          </a:bodyPr>
          <a:lstStyle/>
          <a:p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black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Pretendard" panose="02000503000000020004" pitchFamily="50" charset="-127"/>
            </a:endParaRPr>
          </a:p>
          <a:p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black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Pretendard" panose="02000503000000020004" pitchFamily="50" charset="-127"/>
            </a:endParaRPr>
          </a:p>
          <a:p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black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Pretendard" panose="02000503000000020004" pitchFamily="50" charset="-127"/>
              </a:rPr>
              <a:t>        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black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Pretendard" panose="02000503000000020004" pitchFamily="50" charset="-127"/>
            </a:endParaRPr>
          </a:p>
          <a:p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black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Pretendard" panose="02000503000000020004" pitchFamily="50" charset="-127"/>
              </a:rPr>
              <a:t>       </a:t>
            </a:r>
          </a:p>
          <a:p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black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Pretendard" panose="02000503000000020004" pitchFamily="50" charset="-127"/>
            </a:endParaRPr>
          </a:p>
          <a:p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black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Pretendard" panose="02000503000000020004" pitchFamily="50" charset="-127"/>
            </a:endParaRPr>
          </a:p>
        </p:txBody>
      </p:sp>
      <p:sp>
        <p:nvSpPr>
          <p:cNvPr id="49" name="Google Shape;506;p8" descr="넓은 상향 대각선">
            <a:extLst>
              <a:ext uri="{FF2B5EF4-FFF2-40B4-BE49-F238E27FC236}">
                <a16:creationId xmlns:a16="http://schemas.microsoft.com/office/drawing/2014/main" id="{AAAA1151-3C8A-A397-6089-A4BA147B70A0}"/>
              </a:ext>
            </a:extLst>
          </p:cNvPr>
          <p:cNvSpPr/>
          <p:nvPr/>
        </p:nvSpPr>
        <p:spPr>
          <a:xfrm rot="5400000">
            <a:off x="3412254" y="22580"/>
            <a:ext cx="237600" cy="421459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83E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Font typeface="Malgun Gothic"/>
              <a:buNone/>
            </a:pPr>
            <a:endParaRPr sz="1000" dirty="0">
              <a:solidFill>
                <a:schemeClr val="dk1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BA4812-D05D-E3DF-9C88-62FD2C70008A}"/>
              </a:ext>
            </a:extLst>
          </p:cNvPr>
          <p:cNvSpPr txBox="1"/>
          <p:nvPr/>
        </p:nvSpPr>
        <p:spPr>
          <a:xfrm>
            <a:off x="1560921" y="2254970"/>
            <a:ext cx="3963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marR="0" lvl="0" indent="-92075" defTabSz="1009578" fontAlgn="auto" latinLnBrk="0">
              <a:lnSpc>
                <a:spcPts val="1200"/>
              </a:lnSpc>
              <a:spcAft>
                <a:spcPts val="0"/>
              </a:spcAft>
              <a:buClr>
                <a:srgbClr val="3F3F3F"/>
              </a:buClr>
              <a:buSzPts val="800"/>
              <a:buFont typeface="Arial" panose="020B0604020202020204" pitchFamily="34" charset="0"/>
              <a:buChar char="•"/>
              <a:defRPr/>
            </a:pPr>
            <a:r>
              <a:rPr lang="ko-KR" altLang="en-US" sz="1000" b="1" spc="-100" dirty="0">
                <a:ln w="3175" cmpd="sng">
                  <a:solidFill>
                    <a:prstClr val="white">
                      <a:alpha val="20000"/>
                    </a:prstClr>
                  </a:solidFill>
                  <a:prstDash val="solid"/>
                  <a:miter lim="800000"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Malgun Gothic"/>
              </a:rPr>
              <a:t>사전에 식별되지 않은 결함 발생 및 일부 변경된 검증만으로는 전체 시스템 영향 파악이 어려움</a:t>
            </a:r>
            <a:endParaRPr lang="ko-KR" altLang="en-US" sz="1000" spc="-100" dirty="0">
              <a:ln w="3175" cmpd="sng">
                <a:solidFill>
                  <a:prstClr val="white">
                    <a:alpha val="20000"/>
                  </a:prstClr>
                </a:solidFill>
                <a:prstDash val="solid"/>
                <a:miter lim="800000"/>
              </a:ln>
              <a:solidFill>
                <a:prstClr val="black">
                  <a:lumMod val="75000"/>
                  <a:lumOff val="2500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sym typeface="Malgun Gothic"/>
            </a:endParaRPr>
          </a:p>
        </p:txBody>
      </p:sp>
      <p:sp>
        <p:nvSpPr>
          <p:cNvPr id="51" name="Google Shape;506;p8" descr="넓은 상향 대각선">
            <a:extLst>
              <a:ext uri="{FF2B5EF4-FFF2-40B4-BE49-F238E27FC236}">
                <a16:creationId xmlns:a16="http://schemas.microsoft.com/office/drawing/2014/main" id="{0AA1B0E3-72FA-89D1-3F22-4C19F3DC404C}"/>
              </a:ext>
            </a:extLst>
          </p:cNvPr>
          <p:cNvSpPr/>
          <p:nvPr/>
        </p:nvSpPr>
        <p:spPr>
          <a:xfrm>
            <a:off x="1501816" y="2026313"/>
            <a:ext cx="3733507" cy="197037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Font typeface="Malgun Gothic"/>
              <a:buNone/>
            </a:pPr>
            <a:r>
              <a:rPr lang="ko-KR" altLang="en-US" sz="1100" dirty="0">
                <a:solidFill>
                  <a:srgbClr val="F2F2F2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Calibri"/>
                <a:sym typeface="Malgun Gothic"/>
              </a:rPr>
              <a:t>완벽한 시나리오</a:t>
            </a:r>
            <a:r>
              <a:rPr lang="en-US" altLang="ko-KR" sz="1100" dirty="0">
                <a:solidFill>
                  <a:srgbClr val="F2F2F2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Calibri"/>
                <a:sym typeface="Malgun Gothic"/>
              </a:rPr>
              <a:t>/</a:t>
            </a:r>
            <a:r>
              <a:rPr lang="ko-KR" altLang="en-US" sz="1100" dirty="0">
                <a:solidFill>
                  <a:srgbClr val="F2F2F2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Calibri"/>
                <a:sym typeface="Malgun Gothic"/>
              </a:rPr>
              <a:t>케이스를 정희하기 어려움</a:t>
            </a:r>
            <a:endParaRPr sz="1100" dirty="0">
              <a:solidFill>
                <a:schemeClr val="dk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53" name="Google Shape;506;p8" descr="넓은 상향 대각선">
            <a:extLst>
              <a:ext uri="{FF2B5EF4-FFF2-40B4-BE49-F238E27FC236}">
                <a16:creationId xmlns:a16="http://schemas.microsoft.com/office/drawing/2014/main" id="{21E18BE9-57C6-C484-44CF-66789D8AD975}"/>
              </a:ext>
            </a:extLst>
          </p:cNvPr>
          <p:cNvSpPr/>
          <p:nvPr/>
        </p:nvSpPr>
        <p:spPr>
          <a:xfrm rot="5400000">
            <a:off x="3412254" y="709036"/>
            <a:ext cx="237600" cy="421459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83E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Font typeface="Malgun Gothic"/>
              <a:buNone/>
            </a:pPr>
            <a:endParaRPr sz="1000" dirty="0">
              <a:solidFill>
                <a:schemeClr val="dk1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D2D599-EEE9-6185-7C4E-129EBF68F0C5}"/>
              </a:ext>
            </a:extLst>
          </p:cNvPr>
          <p:cNvSpPr txBox="1"/>
          <p:nvPr/>
        </p:nvSpPr>
        <p:spPr>
          <a:xfrm>
            <a:off x="1560921" y="2941426"/>
            <a:ext cx="3963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92075" marR="0" lvl="0" indent="-92075" defTabSz="1009578" fontAlgn="auto" latinLnBrk="0">
              <a:lnSpc>
                <a:spcPts val="1200"/>
              </a:lnSpc>
              <a:spcAft>
                <a:spcPts val="0"/>
              </a:spcAft>
              <a:buClr>
                <a:srgbClr val="3F3F3F"/>
              </a:buClr>
              <a:buSzPts val="800"/>
              <a:buFont typeface="Arial" panose="020B0604020202020204" pitchFamily="34" charset="0"/>
              <a:buChar char="•"/>
              <a:defRPr sz="1000" b="1" spc="-100">
                <a:ln w="3175" cmpd="sng">
                  <a:solidFill>
                    <a:prstClr val="white">
                      <a:alpha val="20000"/>
                    </a:prstClr>
                  </a:solidFill>
                  <a:prstDash val="solid"/>
                  <a:miter lim="800000"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defRPr>
            </a:lvl1pPr>
          </a:lstStyle>
          <a:p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Malgun Gothic"/>
              </a:rPr>
              <a:t>예상하지 못한 데이터에 의한 오류를 발생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  <a:sym typeface="Malgun Gothic"/>
            </a:endParaRPr>
          </a:p>
          <a:p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  <a:sym typeface="Malgun Gothic"/>
            </a:endParaRPr>
          </a:p>
        </p:txBody>
      </p:sp>
      <p:sp>
        <p:nvSpPr>
          <p:cNvPr id="55" name="Google Shape;506;p8" descr="넓은 상향 대각선">
            <a:extLst>
              <a:ext uri="{FF2B5EF4-FFF2-40B4-BE49-F238E27FC236}">
                <a16:creationId xmlns:a16="http://schemas.microsoft.com/office/drawing/2014/main" id="{CC44F3D8-F8C1-C23F-23FA-4D8BB1FA47B4}"/>
              </a:ext>
            </a:extLst>
          </p:cNvPr>
          <p:cNvSpPr/>
          <p:nvPr/>
        </p:nvSpPr>
        <p:spPr>
          <a:xfrm>
            <a:off x="1501816" y="2712769"/>
            <a:ext cx="3733507" cy="197037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F2F2F2"/>
              </a:buClr>
              <a:buSzPts val="800"/>
            </a:pPr>
            <a:r>
              <a:rPr lang="ko-KR" altLang="en-US" sz="1100" dirty="0">
                <a:solidFill>
                  <a:srgbClr val="F2F2F2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Calibri"/>
                <a:sym typeface="Malgun Gothic"/>
              </a:rPr>
              <a:t>가상 데이터 기반의 테스트로 실 데이터 검증 부족</a:t>
            </a:r>
            <a:endParaRPr sz="1100" dirty="0">
              <a:solidFill>
                <a:srgbClr val="F2F2F2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57" name="Google Shape;506;p8" descr="넓은 상향 대각선">
            <a:extLst>
              <a:ext uri="{FF2B5EF4-FFF2-40B4-BE49-F238E27FC236}">
                <a16:creationId xmlns:a16="http://schemas.microsoft.com/office/drawing/2014/main" id="{6355E0C2-4342-4C45-0603-D5A0692DE8C3}"/>
              </a:ext>
            </a:extLst>
          </p:cNvPr>
          <p:cNvSpPr/>
          <p:nvPr/>
        </p:nvSpPr>
        <p:spPr>
          <a:xfrm rot="5400000">
            <a:off x="3412254" y="1395492"/>
            <a:ext cx="237600" cy="421459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83E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Font typeface="Malgun Gothic"/>
              <a:buNone/>
            </a:pPr>
            <a:endParaRPr sz="1000" dirty="0">
              <a:solidFill>
                <a:schemeClr val="dk1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12659D-81DA-01E9-6AE5-68E96A8084AB}"/>
              </a:ext>
            </a:extLst>
          </p:cNvPr>
          <p:cNvSpPr txBox="1"/>
          <p:nvPr/>
        </p:nvSpPr>
        <p:spPr>
          <a:xfrm>
            <a:off x="1560921" y="3627882"/>
            <a:ext cx="3963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92075" marR="0" lvl="0" indent="-92075" defTabSz="1009578" fontAlgn="auto" latinLnBrk="0">
              <a:lnSpc>
                <a:spcPts val="1200"/>
              </a:lnSpc>
              <a:spcAft>
                <a:spcPts val="0"/>
              </a:spcAft>
              <a:buClr>
                <a:srgbClr val="3F3F3F"/>
              </a:buClr>
              <a:buSzPts val="800"/>
              <a:buFont typeface="Arial" panose="020B0604020202020204" pitchFamily="34" charset="0"/>
              <a:buChar char="•"/>
              <a:defRPr sz="1000" b="1" spc="-100">
                <a:ln w="3175" cmpd="sng">
                  <a:solidFill>
                    <a:prstClr val="white">
                      <a:alpha val="20000"/>
                    </a:prstClr>
                  </a:solidFill>
                  <a:prstDash val="solid"/>
                  <a:miter lim="800000"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defRPr>
            </a:lvl1pPr>
          </a:lstStyle>
          <a:p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Malgun Gothic"/>
              </a:rPr>
              <a:t>업무 전문성이  있는 테스터 확보가 어렵고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Malgun Gothic"/>
              </a:rPr>
              <a:t>,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Malgun Gothic"/>
              </a:rPr>
              <a:t>테스트에 장시간이 소요되어 반복 시험이 어려움</a:t>
            </a:r>
          </a:p>
        </p:txBody>
      </p:sp>
      <p:sp>
        <p:nvSpPr>
          <p:cNvPr id="59" name="Google Shape;506;p8" descr="넓은 상향 대각선">
            <a:extLst>
              <a:ext uri="{FF2B5EF4-FFF2-40B4-BE49-F238E27FC236}">
                <a16:creationId xmlns:a16="http://schemas.microsoft.com/office/drawing/2014/main" id="{B8D7F381-39E4-EE90-3E23-3F252C6B1179}"/>
              </a:ext>
            </a:extLst>
          </p:cNvPr>
          <p:cNvSpPr/>
          <p:nvPr/>
        </p:nvSpPr>
        <p:spPr>
          <a:xfrm>
            <a:off x="1501816" y="3399225"/>
            <a:ext cx="3733507" cy="197037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F2F2F2"/>
              </a:buClr>
              <a:buSzPts val="800"/>
            </a:pPr>
            <a:r>
              <a:rPr lang="ko-KR" altLang="en-US" sz="1100" dirty="0">
                <a:solidFill>
                  <a:srgbClr val="F2F2F2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Calibri"/>
                <a:sym typeface="Malgun Gothic"/>
              </a:rPr>
              <a:t>테스터 확보와 반보</a:t>
            </a:r>
            <a:r>
              <a:rPr lang="en-US" altLang="ko-KR" sz="1100" dirty="0">
                <a:solidFill>
                  <a:srgbClr val="F2F2F2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Calibri"/>
                <a:sym typeface="Malgun Gothic"/>
              </a:rPr>
              <a:t>/</a:t>
            </a:r>
            <a:r>
              <a:rPr lang="ko-KR" altLang="en-US" sz="1100" dirty="0">
                <a:solidFill>
                  <a:srgbClr val="F2F2F2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Calibri"/>
                <a:sym typeface="Malgun Gothic"/>
              </a:rPr>
              <a:t>회귀 테스트의 어려움</a:t>
            </a:r>
            <a:endParaRPr sz="1100" dirty="0">
              <a:solidFill>
                <a:srgbClr val="F2F2F2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61" name="Google Shape;506;p8" descr="넓은 상향 대각선">
            <a:extLst>
              <a:ext uri="{FF2B5EF4-FFF2-40B4-BE49-F238E27FC236}">
                <a16:creationId xmlns:a16="http://schemas.microsoft.com/office/drawing/2014/main" id="{304AE5AE-3062-245A-2C9B-A8D4762489B6}"/>
              </a:ext>
            </a:extLst>
          </p:cNvPr>
          <p:cNvSpPr/>
          <p:nvPr/>
        </p:nvSpPr>
        <p:spPr>
          <a:xfrm rot="5400000">
            <a:off x="3412254" y="2081948"/>
            <a:ext cx="237600" cy="421459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83E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2F2F2"/>
              </a:buClr>
              <a:buSzPts val="800"/>
            </a:pPr>
            <a:endParaRPr sz="1000" dirty="0">
              <a:solidFill>
                <a:schemeClr val="dk1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59B702-0B5B-7033-01BF-57A0A62ED421}"/>
              </a:ext>
            </a:extLst>
          </p:cNvPr>
          <p:cNvSpPr txBox="1"/>
          <p:nvPr/>
        </p:nvSpPr>
        <p:spPr>
          <a:xfrm>
            <a:off x="1560921" y="4314338"/>
            <a:ext cx="3963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92075" marR="0" lvl="0" indent="-92075" defTabSz="1009578" fontAlgn="auto" latinLnBrk="0">
              <a:lnSpc>
                <a:spcPts val="1200"/>
              </a:lnSpc>
              <a:spcAft>
                <a:spcPts val="0"/>
              </a:spcAft>
              <a:buClr>
                <a:srgbClr val="3F3F3F"/>
              </a:buClr>
              <a:buSzPts val="800"/>
              <a:buFont typeface="Arial" panose="020B0604020202020204" pitchFamily="34" charset="0"/>
              <a:buChar char="•"/>
              <a:defRPr sz="1000" b="1" spc="-100">
                <a:ln w="3175" cmpd="sng">
                  <a:solidFill>
                    <a:prstClr val="white">
                      <a:alpha val="20000"/>
                    </a:prstClr>
                  </a:solidFill>
                  <a:prstDash val="solid"/>
                  <a:miter lim="800000"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defRPr>
            </a:lvl1pPr>
          </a:lstStyle>
          <a:p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Malgun Gothic"/>
              </a:rPr>
              <a:t>실 환경 테스트 부족으로  오픈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Malgun Gothic"/>
              </a:rPr>
              <a:t>/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Malgun Gothic"/>
              </a:rPr>
              <a:t>배포 이후 장애 발행</a:t>
            </a:r>
          </a:p>
        </p:txBody>
      </p:sp>
      <p:sp>
        <p:nvSpPr>
          <p:cNvPr id="63" name="Google Shape;506;p8" descr="넓은 상향 대각선">
            <a:extLst>
              <a:ext uri="{FF2B5EF4-FFF2-40B4-BE49-F238E27FC236}">
                <a16:creationId xmlns:a16="http://schemas.microsoft.com/office/drawing/2014/main" id="{93CBC425-1E8B-9B77-6C2E-3D86C86AAFA8}"/>
              </a:ext>
            </a:extLst>
          </p:cNvPr>
          <p:cNvSpPr/>
          <p:nvPr/>
        </p:nvSpPr>
        <p:spPr>
          <a:xfrm>
            <a:off x="1501816" y="4085681"/>
            <a:ext cx="3733507" cy="197037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F2F2F2"/>
              </a:buClr>
              <a:buSzPts val="800"/>
            </a:pPr>
            <a:r>
              <a:rPr lang="ko-KR" altLang="en-US" sz="1100" dirty="0">
                <a:solidFill>
                  <a:srgbClr val="F2F2F2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Calibri"/>
                <a:sym typeface="Malgun Gothic"/>
              </a:rPr>
              <a:t>대외연계 테스트 환경의 제약 및 부재</a:t>
            </a:r>
            <a:endParaRPr sz="1100" dirty="0">
              <a:solidFill>
                <a:srgbClr val="F2F2F2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64" name="한쪽 모서리가 둥근 사각형 376">
            <a:extLst>
              <a:ext uri="{FF2B5EF4-FFF2-40B4-BE49-F238E27FC236}">
                <a16:creationId xmlns:a16="http://schemas.microsoft.com/office/drawing/2014/main" id="{16EC8D24-1BB9-4DC8-E466-5B45D3258C92}"/>
              </a:ext>
            </a:extLst>
          </p:cNvPr>
          <p:cNvSpPr/>
          <p:nvPr/>
        </p:nvSpPr>
        <p:spPr>
          <a:xfrm>
            <a:off x="2057705" y="4675225"/>
            <a:ext cx="3590018" cy="1545888"/>
          </a:xfrm>
          <a:prstGeom prst="round1Rect">
            <a:avLst>
              <a:gd name="adj" fmla="val 33442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3973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53" b="0" i="0" u="none" strike="noStrike" kern="1200" cap="none" spc="0" normalizeH="0" baseline="0" noProof="0" dirty="0">
              <a:ln w="0"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31884481-8D91-F773-5737-7CBB7063ED17}"/>
              </a:ext>
            </a:extLst>
          </p:cNvPr>
          <p:cNvSpPr/>
          <p:nvPr/>
        </p:nvSpPr>
        <p:spPr>
          <a:xfrm rot="10800000">
            <a:off x="3219719" y="4713930"/>
            <a:ext cx="498841" cy="213810"/>
          </a:xfrm>
          <a:prstGeom prst="triangle">
            <a:avLst/>
          </a:prstGeom>
          <a:blipFill>
            <a:blip r:embed="rId2"/>
            <a:tile tx="0" ty="0" sx="100000" sy="100000" flip="none" algn="tl"/>
          </a:blip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LG스마트체 Light" panose="020B0600000101010101" pitchFamily="50" charset="-127"/>
              <a:ea typeface="LG스마트체 Light" panose="020B0600000101010101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66" name="사각형: 둥근 모서리 65">
            <a:hlinkClick r:id="" action="ppaction://noaction"/>
            <a:extLst>
              <a:ext uri="{FF2B5EF4-FFF2-40B4-BE49-F238E27FC236}">
                <a16:creationId xmlns:a16="http://schemas.microsoft.com/office/drawing/2014/main" id="{EDEFCC7B-896B-F197-2554-02F566CF3894}"/>
              </a:ext>
            </a:extLst>
          </p:cNvPr>
          <p:cNvSpPr/>
          <p:nvPr/>
        </p:nvSpPr>
        <p:spPr>
          <a:xfrm>
            <a:off x="1660016" y="5071665"/>
            <a:ext cx="3804403" cy="252124"/>
          </a:xfrm>
          <a:prstGeom prst="roundRect">
            <a:avLst>
              <a:gd name="adj" fmla="val 50000"/>
            </a:avLst>
          </a:prstGeom>
          <a:solidFill>
            <a:srgbClr val="083E88"/>
          </a:solidFill>
          <a:ln w="12700">
            <a:solidFill>
              <a:srgbClr val="0D6AC2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Calibri"/>
              </a:rPr>
              <a:t>막대한 검증 비용 투입</a:t>
            </a:r>
          </a:p>
        </p:txBody>
      </p:sp>
      <p:sp>
        <p:nvSpPr>
          <p:cNvPr id="67" name="사각형: 둥근 모서리 66">
            <a:hlinkClick r:id="" action="ppaction://noaction"/>
            <a:extLst>
              <a:ext uri="{FF2B5EF4-FFF2-40B4-BE49-F238E27FC236}">
                <a16:creationId xmlns:a16="http://schemas.microsoft.com/office/drawing/2014/main" id="{EC1AC6A8-F5E9-8E03-C71B-00CE15963958}"/>
              </a:ext>
            </a:extLst>
          </p:cNvPr>
          <p:cNvSpPr/>
          <p:nvPr/>
        </p:nvSpPr>
        <p:spPr>
          <a:xfrm>
            <a:off x="1660016" y="5432319"/>
            <a:ext cx="3804403" cy="252124"/>
          </a:xfrm>
          <a:prstGeom prst="roundRect">
            <a:avLst>
              <a:gd name="adj" fmla="val 50000"/>
            </a:avLst>
          </a:prstGeom>
          <a:solidFill>
            <a:srgbClr val="083E88"/>
          </a:solidFill>
          <a:ln w="12700">
            <a:solidFill>
              <a:srgbClr val="0D6AC2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Calibri"/>
              </a:rPr>
              <a:t>막판 결합 다수 </a:t>
            </a:r>
            <a:r>
              <a:rPr lang="en-US" altLang="ko-KR" sz="1000" dirty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Calibri"/>
              </a:rPr>
              <a:t>/ </a:t>
            </a:r>
            <a:r>
              <a:rPr lang="ko-KR" altLang="en-US" sz="1000" dirty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Calibri"/>
              </a:rPr>
              <a:t>식별로 오픈</a:t>
            </a:r>
            <a:r>
              <a:rPr lang="en-US" altLang="ko-KR" sz="1000" dirty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Calibri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Calibri"/>
              </a:rPr>
              <a:t>배포 지연</a:t>
            </a:r>
          </a:p>
        </p:txBody>
      </p:sp>
      <p:sp>
        <p:nvSpPr>
          <p:cNvPr id="68" name="사각형: 둥근 모서리 67">
            <a:hlinkClick r:id="" action="ppaction://noaction"/>
            <a:extLst>
              <a:ext uri="{FF2B5EF4-FFF2-40B4-BE49-F238E27FC236}">
                <a16:creationId xmlns:a16="http://schemas.microsoft.com/office/drawing/2014/main" id="{250FA56B-B614-2C39-5227-213D7D4CA768}"/>
              </a:ext>
            </a:extLst>
          </p:cNvPr>
          <p:cNvSpPr/>
          <p:nvPr/>
        </p:nvSpPr>
        <p:spPr>
          <a:xfrm>
            <a:off x="1660016" y="5796039"/>
            <a:ext cx="3804403" cy="252124"/>
          </a:xfrm>
          <a:prstGeom prst="roundRect">
            <a:avLst>
              <a:gd name="adj" fmla="val 50000"/>
            </a:avLst>
          </a:prstGeom>
          <a:solidFill>
            <a:srgbClr val="083E88"/>
          </a:solidFill>
          <a:ln w="12700">
            <a:solidFill>
              <a:srgbClr val="0D6AC2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Calibri"/>
              </a:rPr>
              <a:t>오픈</a:t>
            </a:r>
            <a:r>
              <a:rPr lang="en-US" altLang="ko-KR" sz="1000" dirty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Calibri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Calibri"/>
              </a:rPr>
              <a:t>배포 이후 다수의 오류 발행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B54A1E7-7B84-D290-8662-043370267F3C}"/>
              </a:ext>
            </a:extLst>
          </p:cNvPr>
          <p:cNvGrpSpPr/>
          <p:nvPr/>
        </p:nvGrpSpPr>
        <p:grpSpPr>
          <a:xfrm>
            <a:off x="1224194" y="265600"/>
            <a:ext cx="5632045" cy="272298"/>
            <a:chOff x="450850" y="359677"/>
            <a:chExt cx="4539807" cy="24856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BD3BFF-5B5B-8AEC-6269-3E26A8D781A0}"/>
                </a:ext>
              </a:extLst>
            </p:cNvPr>
            <p:cNvSpPr txBox="1"/>
            <p:nvPr/>
          </p:nvSpPr>
          <p:spPr>
            <a:xfrm>
              <a:off x="450850" y="427992"/>
              <a:ext cx="62119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kumimoji="1" lang="en-US" altLang="ko-KR" sz="1400" b="1" spc="-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endParaRPr kumimoji="1" lang="ko-Kore-KR" altLang="en-US" sz="1400" b="1" spc="-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2DA334-A6F3-F7B1-1A95-342D59057BA2}"/>
                </a:ext>
              </a:extLst>
            </p:cNvPr>
            <p:cNvSpPr txBox="1"/>
            <p:nvPr/>
          </p:nvSpPr>
          <p:spPr>
            <a:xfrm>
              <a:off x="454657" y="359677"/>
              <a:ext cx="453600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882650"/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1. </a:t>
              </a:r>
              <a:r>
                <a:rPr lang="ko-KR" altLang="en-US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테스트 자동화 솔루션 도입의 필요성 </a:t>
              </a:r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(2/2)</a:t>
              </a:r>
              <a:endParaRPr lang="ko-KR" altLang="en-US" sz="14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216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그룹 90">
            <a:extLst>
              <a:ext uri="{FF2B5EF4-FFF2-40B4-BE49-F238E27FC236}">
                <a16:creationId xmlns:a16="http://schemas.microsoft.com/office/drawing/2014/main" id="{629B69D1-E4BD-4E7B-9B73-F921680D412D}"/>
              </a:ext>
            </a:extLst>
          </p:cNvPr>
          <p:cNvGrpSpPr/>
          <p:nvPr/>
        </p:nvGrpSpPr>
        <p:grpSpPr>
          <a:xfrm>
            <a:off x="1224197" y="265600"/>
            <a:ext cx="5632045" cy="272298"/>
            <a:chOff x="450850" y="359677"/>
            <a:chExt cx="4539807" cy="24856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515D2A1-7C92-4673-9A4C-F62076A26490}"/>
                </a:ext>
              </a:extLst>
            </p:cNvPr>
            <p:cNvSpPr txBox="1"/>
            <p:nvPr/>
          </p:nvSpPr>
          <p:spPr>
            <a:xfrm>
              <a:off x="450850" y="427992"/>
              <a:ext cx="62119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kumimoji="1" lang="en-US" altLang="ko-KR" sz="1400" b="1" spc="-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endParaRPr kumimoji="1" lang="ko-Kore-KR" altLang="en-US" sz="1400" b="1" spc="-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CB1CE20-EFBD-475A-A714-FBF8381558A0}"/>
                </a:ext>
              </a:extLst>
            </p:cNvPr>
            <p:cNvSpPr txBox="1"/>
            <p:nvPr/>
          </p:nvSpPr>
          <p:spPr>
            <a:xfrm>
              <a:off x="454657" y="359677"/>
              <a:ext cx="453600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882650"/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2. </a:t>
              </a:r>
              <a:r>
                <a:rPr lang="ko-KR" altLang="en-US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금융</a:t>
              </a:r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IT </a:t>
              </a:r>
              <a:r>
                <a:rPr lang="ko-KR" altLang="en-US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안전성 강화를 위한 가이드라인 </a:t>
              </a:r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(1/2)</a:t>
              </a:r>
              <a:endParaRPr lang="ko-KR" altLang="en-US" sz="14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</p:grpSp>
      <p:sp>
        <p:nvSpPr>
          <p:cNvPr id="62" name="제목 1">
            <a:extLst>
              <a:ext uri="{FF2B5EF4-FFF2-40B4-BE49-F238E27FC236}">
                <a16:creationId xmlns:a16="http://schemas.microsoft.com/office/drawing/2014/main" id="{EAED26F9-929E-4546-BED6-848AE4F528CC}"/>
              </a:ext>
            </a:extLst>
          </p:cNvPr>
          <p:cNvSpPr txBox="1">
            <a:spLocks/>
          </p:cNvSpPr>
          <p:nvPr/>
        </p:nvSpPr>
        <p:spPr>
          <a:xfrm>
            <a:off x="1060315" y="686833"/>
            <a:ext cx="10087583" cy="5262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b="0" dirty="0">
                <a:solidFill>
                  <a:srgbClr val="333333"/>
                </a:solidFill>
                <a:effectLst/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금융회사의 전산사고로 인해 금융서비스가 중단되는 경우 심각한 금융소비자 불편 및 사회적 혼란이 발생하여 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23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년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11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월 금융감독원에서 발표한 </a:t>
            </a:r>
            <a:endParaRPr lang="en-US" altLang="ko-KR" sz="1200" b="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‘</a:t>
            </a:r>
            <a:r>
              <a:rPr lang="ko-KR" altLang="en-US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금융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IT </a:t>
            </a:r>
            <a:r>
              <a:rPr lang="ko-KR" altLang="en-US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강화를 위한 가이드라인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‘ 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이후 금융권에서 </a:t>
            </a:r>
            <a:r>
              <a:rPr lang="ko-KR" altLang="en-US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테스트 자동화 솔루션 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 대한 도입 및 검토를 진행 중에 있습니다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  <a:endParaRPr lang="ko-KR" altLang="en-US" sz="1200" b="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6" name="자유형 16">
            <a:extLst>
              <a:ext uri="{FF2B5EF4-FFF2-40B4-BE49-F238E27FC236}">
                <a16:creationId xmlns:a16="http://schemas.microsoft.com/office/drawing/2014/main" id="{B8AC32EE-8539-651B-D952-388F7D04964C}"/>
              </a:ext>
            </a:extLst>
          </p:cNvPr>
          <p:cNvSpPr/>
          <p:nvPr/>
        </p:nvSpPr>
        <p:spPr>
          <a:xfrm>
            <a:off x="2203449" y="1832508"/>
            <a:ext cx="7785101" cy="2457653"/>
          </a:xfrm>
          <a:custGeom>
            <a:avLst/>
            <a:gdLst>
              <a:gd name="connsiteX0" fmla="*/ 0 w 5600700"/>
              <a:gd name="connsiteY0" fmla="*/ 0 h 4061460"/>
              <a:gd name="connsiteX1" fmla="*/ 5600700 w 5600700"/>
              <a:gd name="connsiteY1" fmla="*/ 0 h 4061460"/>
              <a:gd name="connsiteX2" fmla="*/ 5600700 w 5600700"/>
              <a:gd name="connsiteY2" fmla="*/ 2209800 h 4061460"/>
              <a:gd name="connsiteX3" fmla="*/ 0 w 5600700"/>
              <a:gd name="connsiteY3" fmla="*/ 2209800 h 4061460"/>
              <a:gd name="connsiteX4" fmla="*/ 0 w 5600700"/>
              <a:gd name="connsiteY4" fmla="*/ 4061460 h 4061460"/>
              <a:gd name="connsiteX0" fmla="*/ 0 w 5600700"/>
              <a:gd name="connsiteY0" fmla="*/ 0 h 4061460"/>
              <a:gd name="connsiteX1" fmla="*/ 5600700 w 5600700"/>
              <a:gd name="connsiteY1" fmla="*/ 0 h 4061460"/>
              <a:gd name="connsiteX2" fmla="*/ 5600700 w 5600700"/>
              <a:gd name="connsiteY2" fmla="*/ 2323095 h 4061460"/>
              <a:gd name="connsiteX3" fmla="*/ 0 w 5600700"/>
              <a:gd name="connsiteY3" fmla="*/ 2209800 h 4061460"/>
              <a:gd name="connsiteX4" fmla="*/ 0 w 5600700"/>
              <a:gd name="connsiteY4" fmla="*/ 4061460 h 4061460"/>
              <a:gd name="connsiteX0" fmla="*/ 0 w 5600700"/>
              <a:gd name="connsiteY0" fmla="*/ 0 h 4061460"/>
              <a:gd name="connsiteX1" fmla="*/ 5600700 w 5600700"/>
              <a:gd name="connsiteY1" fmla="*/ 0 h 4061460"/>
              <a:gd name="connsiteX2" fmla="*/ 5600700 w 5600700"/>
              <a:gd name="connsiteY2" fmla="*/ 2323095 h 4061460"/>
              <a:gd name="connsiteX3" fmla="*/ 0 w 5600700"/>
              <a:gd name="connsiteY3" fmla="*/ 2323095 h 4061460"/>
              <a:gd name="connsiteX4" fmla="*/ 0 w 5600700"/>
              <a:gd name="connsiteY4" fmla="*/ 4061460 h 406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0700" h="4061460">
                <a:moveTo>
                  <a:pt x="0" y="0"/>
                </a:moveTo>
                <a:lnTo>
                  <a:pt x="5600700" y="0"/>
                </a:lnTo>
                <a:lnTo>
                  <a:pt x="5600700" y="2323095"/>
                </a:lnTo>
                <a:lnTo>
                  <a:pt x="0" y="2323095"/>
                </a:lnTo>
                <a:lnTo>
                  <a:pt x="0" y="4061460"/>
                </a:lnTo>
              </a:path>
            </a:pathLst>
          </a:custGeom>
          <a:solidFill>
            <a:srgbClr val="FFFFFF"/>
          </a:solidFill>
          <a:ln w="60325" cap="rnd" cmpd="sng" algn="ctr">
            <a:gradFill>
              <a:gsLst>
                <a:gs pos="0">
                  <a:srgbClr val="404E63">
                    <a:alpha val="10000"/>
                  </a:srgbClr>
                </a:gs>
                <a:gs pos="100000">
                  <a:srgbClr val="083E88"/>
                </a:gs>
              </a:gsLst>
              <a:lin ang="16200000" scaled="0"/>
            </a:gradFill>
            <a:prstDash val="solid"/>
            <a:round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oPub돋움체 Medium" panose="02020603020101020101" pitchFamily="18" charset="-127"/>
              <a:ea typeface="굴림"/>
              <a:cs typeface="+mn-cs"/>
            </a:endParaRPr>
          </a:p>
        </p:txBody>
      </p:sp>
      <p:sp>
        <p:nvSpPr>
          <p:cNvPr id="47" name="타원 219">
            <a:extLst>
              <a:ext uri="{FF2B5EF4-FFF2-40B4-BE49-F238E27FC236}">
                <a16:creationId xmlns:a16="http://schemas.microsoft.com/office/drawing/2014/main" id="{694FE3FE-EF24-8B75-3324-E86A7D347641}"/>
              </a:ext>
            </a:extLst>
          </p:cNvPr>
          <p:cNvSpPr/>
          <p:nvPr/>
        </p:nvSpPr>
        <p:spPr>
          <a:xfrm>
            <a:off x="7062931" y="1598575"/>
            <a:ext cx="404143" cy="193856"/>
          </a:xfrm>
          <a:prstGeom prst="rect">
            <a:avLst/>
          </a:prstGeom>
          <a:solidFill>
            <a:srgbClr val="FFFFFF"/>
          </a:solidFill>
          <a:ln w="9525" algn="ctr">
            <a:noFill/>
            <a:miter/>
          </a:ln>
          <a:effectLst/>
        </p:spPr>
        <p:txBody>
          <a:bodyPr vert="horz" wrap="none" lIns="0" tIns="0" rIns="0" bIns="0" anchor="ctr" anchorCtr="0">
            <a:noAutofit/>
          </a:bodyPr>
          <a:lstStyle/>
          <a:p>
            <a:pPr marL="0" marR="0" lvl="0" indent="0" algn="ctr" defTabSz="88265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-40" normalizeH="0" baseline="0" noProof="0" dirty="0">
                <a:ln>
                  <a:noFill/>
                </a:ln>
                <a:solidFill>
                  <a:srgbClr val="284156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2023.11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9D01684-07FA-1040-BD2A-6F9347898D2D}"/>
              </a:ext>
            </a:extLst>
          </p:cNvPr>
          <p:cNvSpPr/>
          <p:nvPr/>
        </p:nvSpPr>
        <p:spPr>
          <a:xfrm>
            <a:off x="7207499" y="1774283"/>
            <a:ext cx="97797" cy="97200"/>
          </a:xfrm>
          <a:prstGeom prst="ellipse">
            <a:avLst/>
          </a:prstGeom>
          <a:solidFill>
            <a:srgbClr val="003876"/>
          </a:solidFill>
          <a:ln w="19050" algn="ctr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 eaLnBrk="0" latinLnBrk="0" hangingPunct="0">
              <a:defRPr/>
            </a:pPr>
            <a:endParaRPr lang="ko-KR" altLang="en-US" sz="1000" dirty="0">
              <a:solidFill>
                <a:srgbClr val="FFFFFF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DA64EB-21F0-D9C7-155C-F90828698823}"/>
              </a:ext>
            </a:extLst>
          </p:cNvPr>
          <p:cNvSpPr/>
          <p:nvPr/>
        </p:nvSpPr>
        <p:spPr>
          <a:xfrm>
            <a:off x="7162800" y="1968139"/>
            <a:ext cx="2682240" cy="832965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72000" bIns="36000" anchor="t" anchorCtr="0"/>
          <a:lstStyle/>
          <a:p>
            <a:pPr marL="63450" latinLnBrk="0">
              <a:buClr>
                <a:srgbClr val="000000">
                  <a:lumMod val="65000"/>
                  <a:lumOff val="35000"/>
                </a:srgbClr>
              </a:buClr>
              <a:buSzPct val="80000"/>
              <a:defRPr/>
            </a:pPr>
            <a:r>
              <a:rPr kumimoji="1" lang="ko-KR" altLang="en-US" sz="1000" kern="0" spc="-5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금융감독원 </a:t>
            </a:r>
            <a:r>
              <a:rPr kumimoji="1" lang="en-US" altLang="ko-KR" sz="1000" kern="0" spc="-5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‘</a:t>
            </a:r>
            <a:r>
              <a:rPr kumimoji="1" lang="ko-KR" altLang="en-US" sz="1000" kern="0" spc="-5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금융</a:t>
            </a:r>
            <a:r>
              <a:rPr kumimoji="1" lang="en-US" altLang="ko-KR" sz="1000" kern="0" spc="-5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IT </a:t>
            </a:r>
            <a:r>
              <a:rPr kumimoji="1" lang="ko-KR" altLang="en-US" sz="1000" kern="0" spc="-5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강화를 위한 가이드라인</a:t>
            </a:r>
            <a:r>
              <a:rPr kumimoji="1" lang="en-US" altLang="ko-KR" sz="1000" kern="0" spc="-5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‘ </a:t>
            </a:r>
            <a:r>
              <a:rPr kumimoji="1" lang="ko-KR" altLang="en-US" sz="1000" kern="0" spc="-5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발표</a:t>
            </a:r>
            <a:endParaRPr kumimoji="1" lang="en-US" altLang="ko-KR" sz="1000" kern="0" spc="-50" dirty="0">
              <a:solidFill>
                <a:srgbClr val="000000">
                  <a:lumMod val="75000"/>
                  <a:lumOff val="25000"/>
                </a:srgb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234900" indent="-171450" latinLnBrk="0"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1" lang="ko-KR" altLang="en-US" sz="1000" b="0" i="0" u="none" strike="noStrike" kern="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전산시스템 성능 관리</a:t>
            </a:r>
            <a:endParaRPr kumimoji="1" lang="en-US" altLang="ko-KR" sz="1000" b="0" i="0" u="none" strike="noStrike" kern="0" cap="none" spc="-5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marL="234900" indent="-171450" latinLnBrk="0"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1" lang="en-US" altLang="ko-KR" sz="1000" kern="0" spc="-5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IT </a:t>
            </a:r>
            <a:r>
              <a:rPr kumimoji="1" lang="ko-KR" altLang="en-US" sz="1000" kern="0" spc="-5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부문 비상대책 수립 ∙ 운용</a:t>
            </a:r>
            <a:endParaRPr kumimoji="1" lang="en-US" altLang="ko-KR" sz="1000" kern="0" spc="-50" dirty="0">
              <a:solidFill>
                <a:srgbClr val="000000">
                  <a:lumMod val="75000"/>
                  <a:lumOff val="25000"/>
                </a:srgbClr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marL="234900" indent="-171450" latinLnBrk="0"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1" lang="ko-KR" altLang="en-US" sz="1000" b="0" i="0" u="none" strike="noStrike" kern="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프로그램 통제</a:t>
            </a:r>
            <a:endParaRPr kumimoji="1" lang="en-US" altLang="ko-KR" sz="1000" b="0" i="0" u="none" strike="noStrike" kern="0" cap="none" spc="-5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50" name="타원 219">
            <a:extLst>
              <a:ext uri="{FF2B5EF4-FFF2-40B4-BE49-F238E27FC236}">
                <a16:creationId xmlns:a16="http://schemas.microsoft.com/office/drawing/2014/main" id="{5442DFA2-9655-4020-89B5-635C2828E9FE}"/>
              </a:ext>
            </a:extLst>
          </p:cNvPr>
          <p:cNvSpPr/>
          <p:nvPr/>
        </p:nvSpPr>
        <p:spPr>
          <a:xfrm>
            <a:off x="5155388" y="1577809"/>
            <a:ext cx="404143" cy="193856"/>
          </a:xfrm>
          <a:prstGeom prst="rect">
            <a:avLst/>
          </a:prstGeom>
          <a:solidFill>
            <a:srgbClr val="FFFFFF"/>
          </a:solidFill>
          <a:ln w="9525" algn="ctr">
            <a:noFill/>
            <a:miter/>
          </a:ln>
          <a:effectLst/>
        </p:spPr>
        <p:txBody>
          <a:bodyPr vert="horz" wrap="none" lIns="0" tIns="0" rIns="0" bIns="0" anchor="ctr" anchorCtr="0">
            <a:noAutofit/>
          </a:bodyPr>
          <a:lstStyle/>
          <a:p>
            <a:pPr marL="0" marR="0" lvl="0" indent="0" algn="ctr" defTabSz="88265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-40" normalizeH="0" baseline="0" noProof="0" dirty="0">
                <a:ln>
                  <a:noFill/>
                </a:ln>
                <a:solidFill>
                  <a:srgbClr val="284156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2023.06~07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0C5D4A5-F9E9-537A-D118-15FF236A549B}"/>
              </a:ext>
            </a:extLst>
          </p:cNvPr>
          <p:cNvSpPr/>
          <p:nvPr/>
        </p:nvSpPr>
        <p:spPr>
          <a:xfrm>
            <a:off x="5299956" y="1753517"/>
            <a:ext cx="97797" cy="97200"/>
          </a:xfrm>
          <a:prstGeom prst="ellipse">
            <a:avLst/>
          </a:prstGeom>
          <a:solidFill>
            <a:srgbClr val="003876"/>
          </a:solidFill>
          <a:ln w="19050" algn="ctr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 eaLnBrk="0" latinLnBrk="0" hangingPunct="0">
              <a:defRPr/>
            </a:pPr>
            <a:endParaRPr lang="ko-KR" altLang="en-US" sz="1000" dirty="0">
              <a:solidFill>
                <a:srgbClr val="FFFFFF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52" name="타원 219">
            <a:extLst>
              <a:ext uri="{FF2B5EF4-FFF2-40B4-BE49-F238E27FC236}">
                <a16:creationId xmlns:a16="http://schemas.microsoft.com/office/drawing/2014/main" id="{309B1615-78D0-0B51-369B-ED2A0AC749D3}"/>
              </a:ext>
            </a:extLst>
          </p:cNvPr>
          <p:cNvSpPr/>
          <p:nvPr/>
        </p:nvSpPr>
        <p:spPr>
          <a:xfrm>
            <a:off x="3328765" y="1590872"/>
            <a:ext cx="404143" cy="193856"/>
          </a:xfrm>
          <a:prstGeom prst="rect">
            <a:avLst/>
          </a:prstGeom>
          <a:solidFill>
            <a:srgbClr val="FFFFFF"/>
          </a:solidFill>
          <a:ln w="9525" algn="ctr">
            <a:noFill/>
            <a:miter/>
          </a:ln>
          <a:effectLst/>
        </p:spPr>
        <p:txBody>
          <a:bodyPr vert="horz" wrap="none" lIns="0" tIns="0" rIns="0" bIns="0" anchor="ctr" anchorCtr="0">
            <a:noAutofit/>
          </a:bodyPr>
          <a:lstStyle/>
          <a:p>
            <a:pPr marL="0" marR="0" lvl="0" indent="0" algn="ctr" defTabSz="88265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-40" normalizeH="0" baseline="0" noProof="0" dirty="0">
                <a:ln>
                  <a:noFill/>
                </a:ln>
                <a:solidFill>
                  <a:srgbClr val="284156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2022.05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6DB379B6-26B3-147B-9530-BC51C7DF24B0}"/>
              </a:ext>
            </a:extLst>
          </p:cNvPr>
          <p:cNvSpPr/>
          <p:nvPr/>
        </p:nvSpPr>
        <p:spPr>
          <a:xfrm>
            <a:off x="3473333" y="1766580"/>
            <a:ext cx="97797" cy="97200"/>
          </a:xfrm>
          <a:prstGeom prst="ellipse">
            <a:avLst/>
          </a:prstGeom>
          <a:solidFill>
            <a:srgbClr val="003876"/>
          </a:solidFill>
          <a:ln w="19050" algn="ctr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 eaLnBrk="0" latinLnBrk="0" hangingPunct="0">
              <a:defRPr/>
            </a:pPr>
            <a:endParaRPr lang="ko-KR" altLang="en-US" sz="1000" dirty="0">
              <a:solidFill>
                <a:srgbClr val="FFFFFF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7076450-9415-F2A3-2383-2A50D3835B66}"/>
              </a:ext>
            </a:extLst>
          </p:cNvPr>
          <p:cNvSpPr/>
          <p:nvPr/>
        </p:nvSpPr>
        <p:spPr>
          <a:xfrm>
            <a:off x="2105724" y="1947374"/>
            <a:ext cx="1367609" cy="777868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72000" bIns="36000" anchor="t" anchorCtr="0"/>
          <a:lstStyle/>
          <a:p>
            <a:pPr marL="234900" indent="-171450"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1" lang="ko-KR" altLang="en-US" sz="1000" kern="0" spc="-5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스크립트기반의 </a:t>
            </a:r>
            <a:r>
              <a:rPr kumimoji="1" lang="en-US" altLang="ko-KR" sz="1000" kern="0" spc="-5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UI/UX</a:t>
            </a:r>
            <a:r>
              <a:rPr kumimoji="1" lang="ko-KR" altLang="en-US" sz="1000" kern="0" spc="-5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테스트툴</a:t>
            </a:r>
            <a:r>
              <a:rPr kumimoji="1" lang="ko-KR" altLang="en-US" sz="1000" kern="0" spc="-5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사용</a:t>
            </a:r>
            <a:endParaRPr kumimoji="1" lang="en-US" altLang="ko-KR" sz="1000" kern="0" spc="-50" dirty="0">
              <a:solidFill>
                <a:srgbClr val="000000">
                  <a:lumMod val="75000"/>
                  <a:lumOff val="25000"/>
                </a:srgb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234900" indent="-171450"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1" lang="ko-KR" altLang="en-US" sz="1000" kern="0" spc="-5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정책적 도입이 아닌 개별 </a:t>
            </a:r>
            <a:r>
              <a:rPr kumimoji="1" lang="ko-KR" altLang="en-US" sz="1000" kern="0" spc="-5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테스트툴</a:t>
            </a:r>
            <a:r>
              <a:rPr kumimoji="1" lang="ko-KR" altLang="en-US" sz="1000" kern="0" spc="-5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사용</a:t>
            </a:r>
            <a:endParaRPr kumimoji="1" lang="en-US" altLang="ko-KR" sz="1000" kern="0" spc="-50" dirty="0">
              <a:solidFill>
                <a:srgbClr val="000000">
                  <a:lumMod val="75000"/>
                  <a:lumOff val="25000"/>
                </a:srgb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EC71082-698C-D2F2-762A-76C2D3EEA3DD}"/>
              </a:ext>
            </a:extLst>
          </p:cNvPr>
          <p:cNvSpPr/>
          <p:nvPr/>
        </p:nvSpPr>
        <p:spPr>
          <a:xfrm>
            <a:off x="3390064" y="1947374"/>
            <a:ext cx="1471496" cy="1020432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72000" bIns="36000" anchor="t" anchorCtr="0"/>
          <a:lstStyle/>
          <a:p>
            <a:pPr marL="63450">
              <a:buClr>
                <a:srgbClr val="000000">
                  <a:lumMod val="65000"/>
                  <a:lumOff val="35000"/>
                </a:srgbClr>
              </a:buClr>
              <a:buSzPct val="80000"/>
              <a:defRPr/>
            </a:pPr>
            <a:r>
              <a:rPr kumimoji="1" lang="en-US" altLang="ko-KR" sz="1000" kern="0" spc="-5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</a:t>
            </a:r>
            <a:r>
              <a:rPr kumimoji="1" lang="ko-KR" altLang="en-US" sz="1000" kern="0" spc="-5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은행</a:t>
            </a:r>
            <a:endParaRPr kumimoji="1" lang="en-US" altLang="ko-KR" sz="1000" kern="0" spc="-50" dirty="0">
              <a:solidFill>
                <a:srgbClr val="000000">
                  <a:lumMod val="75000"/>
                  <a:lumOff val="25000"/>
                </a:srgb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234900" indent="-171450"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1" lang="ko-KR" altLang="en-US" sz="1000" kern="0" spc="-5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변경 프로그램 배포 오류 인한 약</a:t>
            </a:r>
            <a:r>
              <a:rPr kumimoji="1" lang="en-US" altLang="ko-KR" sz="1000" kern="0" spc="-5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20</a:t>
            </a:r>
            <a:r>
              <a:rPr kumimoji="1" lang="ko-KR" altLang="en-US" sz="1000" kern="0" spc="-5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분간 체크카드고객 불편</a:t>
            </a:r>
            <a:endParaRPr kumimoji="1" lang="en-US" altLang="ko-KR" sz="1000" kern="0" spc="-50" dirty="0">
              <a:solidFill>
                <a:srgbClr val="000000">
                  <a:lumMod val="75000"/>
                  <a:lumOff val="25000"/>
                </a:srgbClr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36EDF16-F75E-DC80-25BA-3D4BBB6DA69E}"/>
              </a:ext>
            </a:extLst>
          </p:cNvPr>
          <p:cNvSpPr/>
          <p:nvPr/>
        </p:nvSpPr>
        <p:spPr>
          <a:xfrm>
            <a:off x="5207802" y="1950723"/>
            <a:ext cx="1650197" cy="1278870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72000" bIns="36000" anchor="t" anchorCtr="0"/>
          <a:lstStyle/>
          <a:p>
            <a:pPr marL="63450">
              <a:buClr>
                <a:srgbClr val="000000">
                  <a:lumMod val="65000"/>
                  <a:lumOff val="35000"/>
                </a:srgbClr>
              </a:buClr>
              <a:buSzPct val="80000"/>
              <a:defRPr/>
            </a:pPr>
            <a:r>
              <a:rPr kumimoji="1" lang="en-US" altLang="ko-KR" sz="1000" kern="0" spc="-5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</a:t>
            </a:r>
            <a:r>
              <a:rPr kumimoji="1" lang="ko-KR" altLang="en-US" sz="1000" kern="0" spc="-5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증권</a:t>
            </a:r>
            <a:endParaRPr kumimoji="1" lang="en-US" altLang="ko-KR" sz="1000" kern="0" spc="-50" dirty="0">
              <a:solidFill>
                <a:srgbClr val="000000">
                  <a:lumMod val="75000"/>
                  <a:lumOff val="25000"/>
                </a:srgb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234900" indent="-171450"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1" lang="ko-KR" altLang="en-US" sz="1000" kern="0" spc="-5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시스템 성능 관리 이슈로 </a:t>
            </a:r>
            <a:r>
              <a:rPr kumimoji="1" lang="en-US" altLang="ko-KR" sz="1000" kern="0" spc="-5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MTS </a:t>
            </a:r>
            <a:r>
              <a:rPr kumimoji="1" lang="ko-KR" altLang="en-US" sz="1000" kern="0" spc="-5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중단 사로</a:t>
            </a:r>
            <a:endParaRPr kumimoji="1" lang="en-US" altLang="ko-KR" sz="1000" kern="0" spc="-50" dirty="0">
              <a:solidFill>
                <a:srgbClr val="000000">
                  <a:lumMod val="75000"/>
                  <a:lumOff val="25000"/>
                </a:srgbClr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marL="63450">
              <a:buClr>
                <a:srgbClr val="000000">
                  <a:lumMod val="65000"/>
                  <a:lumOff val="35000"/>
                </a:srgbClr>
              </a:buClr>
              <a:buSzPct val="80000"/>
              <a:defRPr/>
            </a:pPr>
            <a:r>
              <a:rPr kumimoji="1" lang="en-US" altLang="ko-KR" sz="1000" kern="0" spc="-5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</a:t>
            </a:r>
            <a:r>
              <a:rPr kumimoji="1" lang="ko-KR" altLang="en-US" sz="1000" kern="0" spc="-5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증권</a:t>
            </a:r>
            <a:endParaRPr kumimoji="1" lang="en-US" altLang="ko-KR" sz="1000" kern="0" spc="-50" dirty="0">
              <a:solidFill>
                <a:srgbClr val="000000">
                  <a:lumMod val="75000"/>
                  <a:lumOff val="25000"/>
                </a:srgb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234900" indent="-171450"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1" lang="en-US" altLang="ko-KR" sz="1000" kern="0" spc="-5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MTS</a:t>
            </a:r>
            <a:r>
              <a:rPr kumimoji="1" lang="ko-KR" altLang="en-US" sz="1000" kern="0" spc="-5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내 수익률 계산 테스트오류로 인한 수익률 및 </a:t>
            </a:r>
            <a:r>
              <a:rPr kumimoji="1" lang="ko-KR" altLang="en-US" sz="1000" kern="0" spc="-5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평가손익금액</a:t>
            </a:r>
            <a:r>
              <a:rPr kumimoji="1" lang="ko-KR" altLang="en-US" sz="1000" kern="0" spc="-5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표기 오류</a:t>
            </a:r>
            <a:endParaRPr kumimoji="1" lang="en-US" altLang="ko-KR" sz="1000" kern="0" spc="-50" dirty="0">
              <a:solidFill>
                <a:srgbClr val="000000">
                  <a:lumMod val="75000"/>
                  <a:lumOff val="25000"/>
                </a:srgbClr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57" name="타원 219">
            <a:extLst>
              <a:ext uri="{FF2B5EF4-FFF2-40B4-BE49-F238E27FC236}">
                <a16:creationId xmlns:a16="http://schemas.microsoft.com/office/drawing/2014/main" id="{A1F36D01-15B8-FFF5-7F94-C06F3F09AF5D}"/>
              </a:ext>
            </a:extLst>
          </p:cNvPr>
          <p:cNvSpPr/>
          <p:nvPr/>
        </p:nvSpPr>
        <p:spPr>
          <a:xfrm>
            <a:off x="2429976" y="3296290"/>
            <a:ext cx="404143" cy="193856"/>
          </a:xfrm>
          <a:prstGeom prst="rect">
            <a:avLst/>
          </a:prstGeom>
          <a:solidFill>
            <a:srgbClr val="FFFFFF"/>
          </a:solidFill>
          <a:ln w="9525" algn="ctr">
            <a:noFill/>
            <a:miter/>
          </a:ln>
          <a:effectLst/>
        </p:spPr>
        <p:txBody>
          <a:bodyPr vert="horz" wrap="none" lIns="0" tIns="0" rIns="0" bIns="0" anchor="ctr" anchorCtr="0">
            <a:noAutofit/>
          </a:bodyPr>
          <a:lstStyle/>
          <a:p>
            <a:pPr marL="0" marR="0" lvl="0" indent="0" algn="ctr" defTabSz="88265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-40" normalizeH="0" baseline="0" noProof="0" dirty="0">
                <a:ln>
                  <a:noFill/>
                </a:ln>
                <a:solidFill>
                  <a:srgbClr val="284156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2023.11 </a:t>
            </a:r>
            <a:r>
              <a:rPr kumimoji="1" lang="ko-KR" altLang="en-US" sz="1000" b="0" i="0" u="none" strike="noStrike" kern="0" cap="none" spc="-40" normalizeH="0" baseline="0" noProof="0" dirty="0">
                <a:ln>
                  <a:noFill/>
                </a:ln>
                <a:solidFill>
                  <a:srgbClr val="284156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이후</a:t>
            </a:r>
            <a:endParaRPr kumimoji="1" lang="en-US" altLang="ko-KR" sz="1000" b="0" i="0" u="none" strike="noStrike" kern="0" cap="none" spc="-40" normalizeH="0" baseline="0" noProof="0" dirty="0">
              <a:ln>
                <a:noFill/>
              </a:ln>
              <a:solidFill>
                <a:srgbClr val="284156"/>
              </a:solidFill>
              <a:effectLst/>
              <a:uLnTx/>
              <a:uFillTx/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3466824-F35C-3D20-5EAC-346871A7954F}"/>
              </a:ext>
            </a:extLst>
          </p:cNvPr>
          <p:cNvSpPr/>
          <p:nvPr/>
        </p:nvSpPr>
        <p:spPr>
          <a:xfrm>
            <a:off x="2154550" y="3344618"/>
            <a:ext cx="97797" cy="97200"/>
          </a:xfrm>
          <a:prstGeom prst="ellipse">
            <a:avLst/>
          </a:prstGeom>
          <a:solidFill>
            <a:srgbClr val="003876"/>
          </a:solidFill>
          <a:ln w="19050" algn="ctr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 eaLnBrk="0" latinLnBrk="0" hangingPunct="0">
              <a:defRPr/>
            </a:pPr>
            <a:endParaRPr lang="ko-KR" altLang="en-US" sz="1000" dirty="0">
              <a:solidFill>
                <a:srgbClr val="FFFFFF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B79570B-1FFF-2BF6-0401-574560CA00AA}"/>
              </a:ext>
            </a:extLst>
          </p:cNvPr>
          <p:cNvSpPr/>
          <p:nvPr/>
        </p:nvSpPr>
        <p:spPr>
          <a:xfrm>
            <a:off x="2745740" y="3521509"/>
            <a:ext cx="7242810" cy="1020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 Variable" panose="02000003000000020004" pitchFamily="2" charset="-127"/>
              <a:ea typeface="Pretendard Variable" panose="02000003000000020004" pitchFamily="2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57E1771-FBD3-A3E6-EC9F-04BE69BA5163}"/>
              </a:ext>
            </a:extLst>
          </p:cNvPr>
          <p:cNvSpPr/>
          <p:nvPr/>
        </p:nvSpPr>
        <p:spPr>
          <a:xfrm>
            <a:off x="2963453" y="4605552"/>
            <a:ext cx="7025097" cy="71057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 Variable" panose="02000003000000020004" pitchFamily="2" charset="-127"/>
              <a:ea typeface="Pretendard Variable" panose="02000003000000020004" pitchFamily="2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093718D-FF77-5C8A-9CA3-EA6C0D024FAA}"/>
              </a:ext>
            </a:extLst>
          </p:cNvPr>
          <p:cNvSpPr/>
          <p:nvPr/>
        </p:nvSpPr>
        <p:spPr>
          <a:xfrm>
            <a:off x="2745740" y="5383305"/>
            <a:ext cx="7242809" cy="93116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 Variable" panose="02000003000000020004" pitchFamily="2" charset="-127"/>
              <a:ea typeface="Pretendard Variable" panose="02000003000000020004" pitchFamily="2" charset="-127"/>
            </a:endParaRPr>
          </a:p>
        </p:txBody>
      </p:sp>
      <p:sp>
        <p:nvSpPr>
          <p:cNvPr id="63" name="object 77">
            <a:extLst>
              <a:ext uri="{FF2B5EF4-FFF2-40B4-BE49-F238E27FC236}">
                <a16:creationId xmlns:a16="http://schemas.microsoft.com/office/drawing/2014/main" id="{6A397412-103E-9B8F-D3D5-83606F6E5679}"/>
              </a:ext>
            </a:extLst>
          </p:cNvPr>
          <p:cNvSpPr txBox="1"/>
          <p:nvPr/>
        </p:nvSpPr>
        <p:spPr>
          <a:xfrm>
            <a:off x="3673669" y="3524857"/>
            <a:ext cx="6314879" cy="10464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82563" indent="-95250">
              <a:spcBef>
                <a:spcPts val="1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302260" algn="l"/>
              </a:tabLst>
            </a:pPr>
            <a:r>
              <a:rPr lang="en-US" altLang="ko-KR" sz="900" b="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No-code</a:t>
            </a:r>
            <a:r>
              <a:rPr lang="ko-KR" altLang="en-US" sz="900" b="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기반의 </a:t>
            </a:r>
            <a:r>
              <a:rPr lang="en-US" altLang="ko-KR" sz="900" b="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UI/UX</a:t>
            </a:r>
          </a:p>
          <a:p>
            <a:pPr marL="87313">
              <a:spcBef>
                <a:spcPts val="100"/>
              </a:spcBef>
              <a:buClr>
                <a:schemeClr val="bg1">
                  <a:lumMod val="50000"/>
                </a:schemeClr>
              </a:buClr>
              <a:tabLst>
                <a:tab pos="302260" algn="l"/>
              </a:tabLst>
            </a:pPr>
            <a:r>
              <a:rPr lang="en-US" altLang="ko-KR" sz="90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- </a:t>
            </a:r>
            <a:r>
              <a:rPr lang="ko-KR" altLang="en-US" sz="90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잦은 상품 변경에 따른 기존 스크립트 기반의 변경 및 유지보수의 어려움으로 </a:t>
            </a:r>
            <a:r>
              <a:rPr lang="en-US" altLang="ko-KR" sz="90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No-code</a:t>
            </a:r>
            <a:r>
              <a:rPr lang="ko-KR" altLang="en-US" sz="90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기반의 </a:t>
            </a:r>
            <a:r>
              <a:rPr lang="en-US" altLang="ko-KR" sz="90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UI/UX</a:t>
            </a:r>
            <a:r>
              <a:rPr lang="ko-KR" altLang="en-US" sz="90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도입 및 검토</a:t>
            </a:r>
            <a:endParaRPr lang="en-US" altLang="ko-KR" sz="900" spc="5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82563" indent="-95250">
              <a:spcBef>
                <a:spcPts val="1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302260" algn="l"/>
              </a:tabLst>
            </a:pPr>
            <a:r>
              <a:rPr lang="en-US" altLang="ko-KR" sz="900" b="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AI-Coding </a:t>
            </a:r>
            <a:r>
              <a:rPr lang="ko-KR" altLang="en-US" sz="900" b="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</a:t>
            </a:r>
            <a:endParaRPr lang="en-US" altLang="ko-KR" sz="900" spc="5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7313">
              <a:spcBef>
                <a:spcPts val="100"/>
              </a:spcBef>
              <a:buClr>
                <a:schemeClr val="bg1">
                  <a:lumMod val="50000"/>
                </a:schemeClr>
              </a:buClr>
              <a:tabLst>
                <a:tab pos="302260" algn="l"/>
              </a:tabLst>
            </a:pPr>
            <a:r>
              <a:rPr lang="en-US" altLang="ko-KR" sz="90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- </a:t>
            </a:r>
            <a:r>
              <a:rPr lang="ko-KR" altLang="en-US" sz="90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소스 수정 및 개발 후 </a:t>
            </a:r>
            <a:r>
              <a:rPr lang="en-US" altLang="ko-KR" sz="90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AI</a:t>
            </a:r>
            <a:r>
              <a:rPr lang="ko-KR" altLang="en-US" sz="90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기반의 </a:t>
            </a:r>
            <a:r>
              <a:rPr lang="en-US" altLang="ko-KR" sz="90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Coding </a:t>
            </a:r>
            <a:r>
              <a:rPr lang="ko-KR" altLang="en-US" sz="90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테스트를 통해 품질 향상</a:t>
            </a:r>
            <a:endParaRPr lang="en-US" altLang="ko-KR" sz="900" b="0" spc="5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82563" indent="-95250">
              <a:spcBef>
                <a:spcPts val="1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302260" algn="l"/>
              </a:tabLst>
            </a:pPr>
            <a:r>
              <a:rPr lang="ko-KR" altLang="en-US" sz="900" b="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인프라 교체</a:t>
            </a:r>
            <a:r>
              <a:rPr lang="en-US" altLang="ko-KR" sz="900" b="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900" b="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데이터센터 이관 및 차세대 프로젝트시 병행검증 테스트</a:t>
            </a:r>
            <a:endParaRPr lang="en-US" altLang="ko-KR" sz="900" b="0" spc="5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7313">
              <a:spcBef>
                <a:spcPts val="100"/>
              </a:spcBef>
              <a:buClr>
                <a:schemeClr val="bg1">
                  <a:lumMod val="50000"/>
                </a:schemeClr>
              </a:buClr>
              <a:tabLst>
                <a:tab pos="302260" algn="l"/>
              </a:tabLst>
            </a:pPr>
            <a:r>
              <a:rPr lang="en-US" altLang="ko-KR" sz="90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- H</a:t>
            </a:r>
            <a:r>
              <a:rPr lang="ko-KR" altLang="en-US" sz="90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은행</a:t>
            </a:r>
            <a:r>
              <a:rPr lang="en-US" altLang="ko-KR" sz="90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/I</a:t>
            </a:r>
            <a:r>
              <a:rPr lang="ko-KR" altLang="en-US" sz="90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은행 데이터센터 이관 시 </a:t>
            </a:r>
            <a:r>
              <a:rPr lang="ko-KR" altLang="en-US" sz="900" spc="5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실거래</a:t>
            </a:r>
            <a:r>
              <a:rPr lang="ko-KR" altLang="en-US" sz="90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기반 병행검증을 통해 안정성 확보</a:t>
            </a:r>
            <a:endParaRPr lang="en-US" altLang="ko-KR" sz="900" spc="5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7313">
              <a:spcBef>
                <a:spcPts val="100"/>
              </a:spcBef>
              <a:buClr>
                <a:schemeClr val="bg1">
                  <a:lumMod val="50000"/>
                </a:schemeClr>
              </a:buClr>
              <a:tabLst>
                <a:tab pos="302260" algn="l"/>
              </a:tabLst>
            </a:pPr>
            <a:r>
              <a:rPr lang="en-US" altLang="ko-KR" sz="900" b="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- E</a:t>
            </a:r>
            <a:r>
              <a:rPr lang="ko-KR" altLang="en-US" sz="900" b="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은행 차세대 사업 시 </a:t>
            </a:r>
            <a:r>
              <a:rPr lang="ko-KR" altLang="en-US" sz="900" b="0" spc="5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실거래</a:t>
            </a:r>
            <a:r>
              <a:rPr lang="ko-KR" altLang="en-US" sz="900" b="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기반 병행검증 통한 오픈 안정성 확보</a:t>
            </a:r>
            <a:endParaRPr lang="en-US" altLang="ko-KR" sz="900" b="0" spc="5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4" name="object 77">
            <a:extLst>
              <a:ext uri="{FF2B5EF4-FFF2-40B4-BE49-F238E27FC236}">
                <a16:creationId xmlns:a16="http://schemas.microsoft.com/office/drawing/2014/main" id="{7AD5237E-282C-CBCD-1B98-A5B3F548D4B7}"/>
              </a:ext>
            </a:extLst>
          </p:cNvPr>
          <p:cNvSpPr txBox="1"/>
          <p:nvPr/>
        </p:nvSpPr>
        <p:spPr>
          <a:xfrm>
            <a:off x="3705045" y="4705682"/>
            <a:ext cx="6314879" cy="57964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82563" indent="-95250">
              <a:spcBef>
                <a:spcPts val="1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302260" algn="l"/>
              </a:tabLst>
            </a:pPr>
            <a:r>
              <a:rPr lang="en-US" altLang="ko-KR" sz="900" b="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IPO</a:t>
            </a:r>
            <a:r>
              <a:rPr lang="ko-KR" altLang="en-US" sz="900" b="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 대형 이벤트를 고려한 성능 테스트</a:t>
            </a:r>
            <a:br>
              <a:rPr lang="en-US" altLang="ko-KR" sz="900" b="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900" b="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S</a:t>
            </a:r>
            <a:r>
              <a:rPr lang="ko-KR" altLang="en-US" sz="900" b="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증권 </a:t>
            </a:r>
            <a:r>
              <a:rPr lang="en-US" altLang="ko-KR" sz="900" b="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IPO </a:t>
            </a:r>
            <a:r>
              <a:rPr lang="ko-KR" altLang="en-US" sz="900" b="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이벤트 전 운영서비스 대상 </a:t>
            </a:r>
            <a:r>
              <a:rPr lang="ko-KR" altLang="en-US" sz="900" b="0" spc="5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실부하</a:t>
            </a:r>
            <a:r>
              <a:rPr lang="ko-KR" altLang="en-US" sz="900" b="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테스트를 통한 사전 성능 검증</a:t>
            </a:r>
            <a:endParaRPr lang="en-US" altLang="ko-KR" sz="900" b="0" spc="5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82563" indent="-95250">
              <a:spcBef>
                <a:spcPts val="1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302260" algn="l"/>
              </a:tabLst>
            </a:pPr>
            <a:r>
              <a:rPr lang="ko-KR" altLang="en-US" sz="90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회귀 테스트 검증 후 배포</a:t>
            </a:r>
            <a:endParaRPr lang="en-US" altLang="ko-KR" sz="900" spc="5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7313">
              <a:spcBef>
                <a:spcPts val="100"/>
              </a:spcBef>
              <a:buClr>
                <a:schemeClr val="bg1">
                  <a:lumMod val="50000"/>
                </a:schemeClr>
              </a:buClr>
              <a:tabLst>
                <a:tab pos="302260" algn="l"/>
              </a:tabLst>
            </a:pPr>
            <a:r>
              <a:rPr lang="en-US" altLang="ko-KR" sz="90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- H</a:t>
            </a:r>
            <a:r>
              <a:rPr lang="ko-KR" altLang="en-US" sz="90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증권 </a:t>
            </a:r>
            <a:r>
              <a:rPr lang="ko-KR" altLang="en-US" sz="900" spc="5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주단위</a:t>
            </a:r>
            <a:r>
              <a:rPr lang="ko-KR" altLang="en-US" sz="90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전체 </a:t>
            </a:r>
            <a:r>
              <a:rPr lang="ko-KR" altLang="en-US" sz="900" spc="5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거래데이타를</a:t>
            </a:r>
            <a:r>
              <a:rPr lang="ko-KR" altLang="en-US" sz="90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기준 회귀 테스트 검증 완료 후 배포</a:t>
            </a:r>
            <a:endParaRPr lang="ko-KR" altLang="en-US" sz="900" b="0" spc="5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5" name="object 77">
            <a:extLst>
              <a:ext uri="{FF2B5EF4-FFF2-40B4-BE49-F238E27FC236}">
                <a16:creationId xmlns:a16="http://schemas.microsoft.com/office/drawing/2014/main" id="{6CB1D73D-50DE-741C-0968-672D0A4551FD}"/>
              </a:ext>
            </a:extLst>
          </p:cNvPr>
          <p:cNvSpPr txBox="1"/>
          <p:nvPr/>
        </p:nvSpPr>
        <p:spPr>
          <a:xfrm>
            <a:off x="3705045" y="5405077"/>
            <a:ext cx="6314879" cy="86946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82563" indent="-95250">
              <a:spcBef>
                <a:spcPts val="1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302260" algn="l"/>
              </a:tabLst>
            </a:pPr>
            <a:r>
              <a:rPr lang="ko-KR" altLang="en-US" sz="900" b="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상품검증 테스트</a:t>
            </a:r>
            <a:br>
              <a:rPr lang="en-US" altLang="ko-KR" sz="900" b="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900" b="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K</a:t>
            </a:r>
            <a:r>
              <a:rPr lang="ko-KR" altLang="en-US" sz="900" b="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생명의 경우 신규 상품 출시 전 시</a:t>
            </a:r>
            <a:r>
              <a:rPr lang="ko-KR" altLang="en-US" sz="90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뮬</a:t>
            </a:r>
            <a:r>
              <a:rPr lang="ko-KR" altLang="en-US" sz="900" b="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레이터 검증 후 시스템에 상품 등록</a:t>
            </a:r>
            <a:endParaRPr lang="en-US" altLang="ko-KR" sz="900" b="0" spc="5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82563" indent="-95250">
              <a:spcBef>
                <a:spcPts val="1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302260" algn="l"/>
              </a:tabLst>
            </a:pPr>
            <a:r>
              <a:rPr lang="ko-KR" altLang="en-US" sz="90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회귀 테스트 검증 후 배포</a:t>
            </a:r>
            <a:endParaRPr lang="en-US" altLang="ko-KR" sz="900" spc="5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7313">
              <a:spcBef>
                <a:spcPts val="100"/>
              </a:spcBef>
              <a:buClr>
                <a:schemeClr val="bg1">
                  <a:lumMod val="50000"/>
                </a:schemeClr>
              </a:buClr>
              <a:tabLst>
                <a:tab pos="302260" algn="l"/>
              </a:tabLst>
            </a:pPr>
            <a:r>
              <a:rPr lang="en-US" altLang="ko-KR" sz="900" b="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- K</a:t>
            </a:r>
            <a:r>
              <a:rPr lang="ko-KR" altLang="en-US" sz="90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생명 배포 이전 회귀 테스트 완료 후 배포 진행</a:t>
            </a:r>
            <a:endParaRPr lang="en-US" altLang="ko-KR" sz="900" b="0" spc="5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82563" indent="-95250">
              <a:spcBef>
                <a:spcPts val="1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302260" algn="l"/>
              </a:tabLst>
            </a:pPr>
            <a:r>
              <a:rPr lang="ko-KR" altLang="en-US" sz="90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개발자 단위 테스트 자동화</a:t>
            </a:r>
            <a:br>
              <a:rPr lang="en-US" altLang="ko-KR" sz="90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90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H</a:t>
            </a:r>
            <a:r>
              <a:rPr lang="ko-KR" altLang="en-US" sz="900" spc="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생명 개발자 단위 테스트 자동화를 위한 테스트 툴 도입 검토</a:t>
            </a:r>
            <a:endParaRPr lang="en-US" altLang="ko-KR" sz="900" b="0" spc="5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6" name="순서도: 지연 65">
            <a:extLst>
              <a:ext uri="{FF2B5EF4-FFF2-40B4-BE49-F238E27FC236}">
                <a16:creationId xmlns:a16="http://schemas.microsoft.com/office/drawing/2014/main" id="{0E0EC337-3F79-23CF-693B-466F429CA091}"/>
              </a:ext>
            </a:extLst>
          </p:cNvPr>
          <p:cNvSpPr/>
          <p:nvPr/>
        </p:nvSpPr>
        <p:spPr>
          <a:xfrm>
            <a:off x="2359675" y="3521509"/>
            <a:ext cx="1243693" cy="1060568"/>
          </a:xfrm>
          <a:prstGeom prst="flowChartDelay">
            <a:avLst/>
          </a:prstGeom>
          <a:solidFill>
            <a:srgbClr val="D9D9D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은행</a:t>
            </a:r>
          </a:p>
        </p:txBody>
      </p:sp>
      <p:sp>
        <p:nvSpPr>
          <p:cNvPr id="67" name="순서도: 지연 66">
            <a:extLst>
              <a:ext uri="{FF2B5EF4-FFF2-40B4-BE49-F238E27FC236}">
                <a16:creationId xmlns:a16="http://schemas.microsoft.com/office/drawing/2014/main" id="{783B2D79-7360-5A0F-8A12-6C2DACECF8DA}"/>
              </a:ext>
            </a:extLst>
          </p:cNvPr>
          <p:cNvSpPr/>
          <p:nvPr/>
        </p:nvSpPr>
        <p:spPr>
          <a:xfrm>
            <a:off x="2359675" y="4594269"/>
            <a:ext cx="1243693" cy="733145"/>
          </a:xfrm>
          <a:prstGeom prst="flowChartDelay">
            <a:avLst/>
          </a:prstGeom>
          <a:solidFill>
            <a:srgbClr val="D9D9D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증권사</a:t>
            </a:r>
          </a:p>
        </p:txBody>
      </p:sp>
      <p:sp>
        <p:nvSpPr>
          <p:cNvPr id="68" name="순서도: 지연 67">
            <a:extLst>
              <a:ext uri="{FF2B5EF4-FFF2-40B4-BE49-F238E27FC236}">
                <a16:creationId xmlns:a16="http://schemas.microsoft.com/office/drawing/2014/main" id="{CCDB7713-47A4-3A56-A6F3-BC90C924E258}"/>
              </a:ext>
            </a:extLst>
          </p:cNvPr>
          <p:cNvSpPr/>
          <p:nvPr/>
        </p:nvSpPr>
        <p:spPr>
          <a:xfrm>
            <a:off x="2350315" y="5336822"/>
            <a:ext cx="1243693" cy="960734"/>
          </a:xfrm>
          <a:prstGeom prst="flowChartDelay">
            <a:avLst/>
          </a:prstGeom>
          <a:solidFill>
            <a:srgbClr val="D9D9D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생보사</a:t>
            </a:r>
          </a:p>
        </p:txBody>
      </p:sp>
    </p:spTree>
    <p:extLst>
      <p:ext uri="{BB962C8B-B14F-4D97-AF65-F5344CB8AC3E}">
        <p14:creationId xmlns:p14="http://schemas.microsoft.com/office/powerpoint/2010/main" val="65470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제목 1">
            <a:extLst>
              <a:ext uri="{FF2B5EF4-FFF2-40B4-BE49-F238E27FC236}">
                <a16:creationId xmlns:a16="http://schemas.microsoft.com/office/drawing/2014/main" id="{240CC9D8-96D0-4805-A420-3B9F62FE3046}"/>
              </a:ext>
            </a:extLst>
          </p:cNvPr>
          <p:cNvSpPr txBox="1">
            <a:spLocks/>
          </p:cNvSpPr>
          <p:nvPr/>
        </p:nvSpPr>
        <p:spPr>
          <a:xfrm>
            <a:off x="1058592" y="677188"/>
            <a:ext cx="9960834" cy="2977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PerfecTwin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은 금융감독원 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‘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금융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IT 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안전성 강화를 위한 가이드라인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’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완벽하게 대응하는 테스트 자동화 솔루션 입니다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50DFB9DC-CDB8-D3B0-8C9E-56AA2A064E83}"/>
              </a:ext>
            </a:extLst>
          </p:cNvPr>
          <p:cNvSpPr/>
          <p:nvPr/>
        </p:nvSpPr>
        <p:spPr>
          <a:xfrm>
            <a:off x="1066801" y="1522392"/>
            <a:ext cx="4946469" cy="4801157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tlCol="0" anchor="ctr">
            <a:scene3d>
              <a:camera prst="orthographicFront"/>
              <a:lightRig rig="threePt" dir="t"/>
            </a:scene3d>
            <a:sp3d>
              <a:bevelB w="6350"/>
            </a:sp3d>
          </a:bodyPr>
          <a:lstStyle/>
          <a:p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black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Pretendard" panose="02000503000000020004" pitchFamily="50" charset="-127"/>
            </a:endParaRPr>
          </a:p>
          <a:p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black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Pretendard" panose="02000503000000020004" pitchFamily="50" charset="-127"/>
            </a:endParaRPr>
          </a:p>
          <a:p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black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Pretendard" panose="02000503000000020004" pitchFamily="50" charset="-127"/>
              </a:rPr>
              <a:t>        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black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Pretendard" panose="02000503000000020004" pitchFamily="50" charset="-127"/>
            </a:endParaRPr>
          </a:p>
          <a:p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black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Pretendard" panose="02000503000000020004" pitchFamily="50" charset="-127"/>
              </a:rPr>
              <a:t>       </a:t>
            </a:r>
          </a:p>
          <a:p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black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Pretendard" panose="02000503000000020004" pitchFamily="50" charset="-127"/>
            </a:endParaRPr>
          </a:p>
          <a:p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black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Pretendard" panose="02000503000000020004" pitchFamily="50" charset="-127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ACBAD1C3-B68A-5C99-58DE-609952A9F3F3}"/>
              </a:ext>
            </a:extLst>
          </p:cNvPr>
          <p:cNvSpPr/>
          <p:nvPr/>
        </p:nvSpPr>
        <p:spPr>
          <a:xfrm>
            <a:off x="6209210" y="1521292"/>
            <a:ext cx="4915989" cy="4801157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tlCol="0" anchor="ctr">
            <a:scene3d>
              <a:camera prst="orthographicFront"/>
              <a:lightRig rig="threePt" dir="t"/>
            </a:scene3d>
            <a:sp3d>
              <a:bevelB w="6350"/>
            </a:sp3d>
          </a:bodyPr>
          <a:lstStyle/>
          <a:p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black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Pretendard" panose="02000503000000020004" pitchFamily="50" charset="-127"/>
            </a:endParaRPr>
          </a:p>
          <a:p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black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Pretendard" panose="02000503000000020004" pitchFamily="50" charset="-127"/>
            </a:endParaRPr>
          </a:p>
          <a:p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black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Pretendard" panose="02000503000000020004" pitchFamily="50" charset="-127"/>
              </a:rPr>
              <a:t>        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black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Pretendard" panose="02000503000000020004" pitchFamily="50" charset="-127"/>
            </a:endParaRPr>
          </a:p>
          <a:p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black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Pretendard" panose="02000503000000020004" pitchFamily="50" charset="-127"/>
              </a:rPr>
              <a:t>       </a:t>
            </a:r>
          </a:p>
          <a:p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black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Pretendard" panose="02000503000000020004" pitchFamily="50" charset="-127"/>
            </a:endParaRPr>
          </a:p>
          <a:p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black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Pretendard" panose="02000503000000020004" pitchFamily="50" charset="-127"/>
            </a:endParaRPr>
          </a:p>
        </p:txBody>
      </p:sp>
      <p:sp>
        <p:nvSpPr>
          <p:cNvPr id="201" name="Rectangle 33">
            <a:extLst>
              <a:ext uri="{FF2B5EF4-FFF2-40B4-BE49-F238E27FC236}">
                <a16:creationId xmlns:a16="http://schemas.microsoft.com/office/drawing/2014/main" id="{0E54F3BD-E135-7C44-F53B-5138F733D876}"/>
              </a:ext>
            </a:extLst>
          </p:cNvPr>
          <p:cNvSpPr/>
          <p:nvPr/>
        </p:nvSpPr>
        <p:spPr>
          <a:xfrm>
            <a:off x="1440180" y="3753457"/>
            <a:ext cx="4402896" cy="972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비상훈련 실효성 강화 및 환류체계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재해복구센터 인프라 확충</a:t>
            </a:r>
            <a:r>
              <a:rPr lang="en-US" altLang="ko-KR" sz="1200" b="1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b="1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전산센터화재 예방 및 대비</a:t>
            </a:r>
            <a:endParaRPr lang="en-US" altLang="ko-KR" sz="1200" b="1" dirty="0">
              <a:solidFill>
                <a:schemeClr val="accent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핵심업무 선정 절차 및 관련 부서별 역할 명확화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업무 지속성 확보 방안 점검 및 관련 시스템 구축</a:t>
            </a:r>
            <a:endParaRPr lang="en-US" altLang="ko-KR" sz="1200" b="1" dirty="0">
              <a:solidFill>
                <a:schemeClr val="accent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2" name="Rectangle 33">
            <a:extLst>
              <a:ext uri="{FF2B5EF4-FFF2-40B4-BE49-F238E27FC236}">
                <a16:creationId xmlns:a16="http://schemas.microsoft.com/office/drawing/2014/main" id="{75E42008-A675-4AA1-B2C1-B4C3D512B7ED}"/>
              </a:ext>
            </a:extLst>
          </p:cNvPr>
          <p:cNvSpPr/>
          <p:nvPr/>
        </p:nvSpPr>
        <p:spPr>
          <a:xfrm>
            <a:off x="1440180" y="5242449"/>
            <a:ext cx="4402896" cy="972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 검증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&amp;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통제 기능 강화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역량 강화</a:t>
            </a:r>
            <a:r>
              <a:rPr lang="en-US" altLang="ko-KR" sz="1200" b="1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200" b="1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전산화</a:t>
            </a:r>
            <a:r>
              <a:rPr lang="en-US" altLang="ko-KR" sz="1200" b="1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b="1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자동화</a:t>
            </a:r>
            <a:r>
              <a:rPr lang="en-US" altLang="ko-KR" sz="1200" b="1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IT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안전성을 위한 배포전략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프로그램 통제관리 및 점검강화</a:t>
            </a:r>
            <a:endParaRPr lang="en-US" altLang="ko-KR" sz="1200" b="1" dirty="0">
              <a:solidFill>
                <a:schemeClr val="accent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프로그램 통제 절차 내부교육 강화</a:t>
            </a:r>
            <a:endParaRPr lang="en-US" altLang="ko-KR" sz="1200" b="1" dirty="0">
              <a:solidFill>
                <a:schemeClr val="accent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3" name="Rectangle 33">
            <a:extLst>
              <a:ext uri="{FF2B5EF4-FFF2-40B4-BE49-F238E27FC236}">
                <a16:creationId xmlns:a16="http://schemas.microsoft.com/office/drawing/2014/main" id="{D563E043-F361-1067-3882-52C6F1628861}"/>
              </a:ext>
            </a:extLst>
          </p:cNvPr>
          <p:cNvSpPr/>
          <p:nvPr/>
        </p:nvSpPr>
        <p:spPr>
          <a:xfrm>
            <a:off x="1440180" y="2272299"/>
            <a:ext cx="4402896" cy="972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성능 임계치 설정 및 대응전략 수립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대형 이벤트 유입량 분석 및 예측</a:t>
            </a:r>
            <a:endParaRPr lang="en-US" altLang="ko-KR" sz="1200" b="1" dirty="0">
              <a:solidFill>
                <a:schemeClr val="accent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성능관리 비상대책 마련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조직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내규 등 성능관리 기반 확보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성능관리 내부보고체계 수립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205" name="Rectangle 33">
            <a:extLst>
              <a:ext uri="{FF2B5EF4-FFF2-40B4-BE49-F238E27FC236}">
                <a16:creationId xmlns:a16="http://schemas.microsoft.com/office/drawing/2014/main" id="{D798ABDF-1DA2-02B5-F040-AC10CFEE66A0}"/>
              </a:ext>
            </a:extLst>
          </p:cNvPr>
          <p:cNvSpPr/>
          <p:nvPr/>
        </p:nvSpPr>
        <p:spPr>
          <a:xfrm>
            <a:off x="6690360" y="2272299"/>
            <a:ext cx="4298690" cy="972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샘플 데이터로 부하를 발생시켜 검증하는 일반적인 성능 테스트 제품과는 달리 과거 특정시점의 실제 데이터를 활용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부하를 발생시켜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IPO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 대형 이벤트에 대비한 전산시스템의 처리능력을 실질적으로 검증</a:t>
            </a:r>
          </a:p>
        </p:txBody>
      </p:sp>
      <p:sp>
        <p:nvSpPr>
          <p:cNvPr id="207" name="Rectangle 33">
            <a:extLst>
              <a:ext uri="{FF2B5EF4-FFF2-40B4-BE49-F238E27FC236}">
                <a16:creationId xmlns:a16="http://schemas.microsoft.com/office/drawing/2014/main" id="{5B5C743F-0573-4CBD-08E4-D8BA3ADC4C99}"/>
              </a:ext>
            </a:extLst>
          </p:cNvPr>
          <p:cNvSpPr/>
          <p:nvPr/>
        </p:nvSpPr>
        <p:spPr>
          <a:xfrm>
            <a:off x="6690360" y="3753457"/>
            <a:ext cx="4298690" cy="972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실제 운영환경과 동일한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DR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환경을 구축하여 대량의 실제 데이터를 활용한 거래 재현으로 재해복구센터의 실질적 검증이 가능</a:t>
            </a:r>
          </a:p>
        </p:txBody>
      </p:sp>
      <p:sp>
        <p:nvSpPr>
          <p:cNvPr id="209" name="Rectangle 33">
            <a:extLst>
              <a:ext uri="{FF2B5EF4-FFF2-40B4-BE49-F238E27FC236}">
                <a16:creationId xmlns:a16="http://schemas.microsoft.com/office/drawing/2014/main" id="{89006249-A0C6-73A9-045B-C6079E05E182}"/>
              </a:ext>
            </a:extLst>
          </p:cNvPr>
          <p:cNvSpPr/>
          <p:nvPr/>
        </p:nvSpPr>
        <p:spPr>
          <a:xfrm>
            <a:off x="6690360" y="5242449"/>
            <a:ext cx="4298690" cy="972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실제 트랜잭션 로그 기반의 검증으로 사람이 작성한 테스트 케이스로는 발견하기 어려운 결함을 찾아낼 수 있음</a:t>
            </a:r>
          </a:p>
        </p:txBody>
      </p:sp>
      <p:sp>
        <p:nvSpPr>
          <p:cNvPr id="210" name="AutoShape 110">
            <a:extLst>
              <a:ext uri="{FF2B5EF4-FFF2-40B4-BE49-F238E27FC236}">
                <a16:creationId xmlns:a16="http://schemas.microsoft.com/office/drawing/2014/main" id="{BF27FCC1-42CE-7171-DE45-EF88180D0A0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6348431" y="1957477"/>
            <a:ext cx="4675762" cy="2520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288000" tIns="0" rIns="0" bIns="0" anchor="ctr"/>
          <a:lstStyle/>
          <a:p>
            <a:pPr defTabSz="882650"/>
            <a:r>
              <a:rPr lang="ko-KR" altLang="en-US" sz="1200" b="1" kern="0" dirty="0" err="1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실거래</a:t>
            </a:r>
            <a:r>
              <a:rPr lang="ko-KR" altLang="en-US" sz="12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성능 부하검증</a:t>
            </a:r>
          </a:p>
        </p:txBody>
      </p: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CC9C13EA-8ABB-6F5D-8C59-D8C4848E8B40}"/>
              </a:ext>
            </a:extLst>
          </p:cNvPr>
          <p:cNvGrpSpPr/>
          <p:nvPr/>
        </p:nvGrpSpPr>
        <p:grpSpPr>
          <a:xfrm>
            <a:off x="1190839" y="1961237"/>
            <a:ext cx="4652237" cy="252000"/>
            <a:chOff x="571704" y="2692350"/>
            <a:chExt cx="4214591" cy="342608"/>
          </a:xfrm>
        </p:grpSpPr>
        <p:sp>
          <p:nvSpPr>
            <p:cNvPr id="211" name="Google Shape;506;p8" descr="넓은 상향 대각선">
              <a:extLst>
                <a:ext uri="{FF2B5EF4-FFF2-40B4-BE49-F238E27FC236}">
                  <a16:creationId xmlns:a16="http://schemas.microsoft.com/office/drawing/2014/main" id="{7302B54E-22BC-0A5F-1DE5-CFD9A4B45E26}"/>
                </a:ext>
              </a:extLst>
            </p:cNvPr>
            <p:cNvSpPr/>
            <p:nvPr/>
          </p:nvSpPr>
          <p:spPr>
            <a:xfrm rot="5400000">
              <a:off x="2507696" y="756358"/>
              <a:ext cx="342607" cy="4214591"/>
            </a:xfrm>
            <a:prstGeom prst="rect">
              <a:avLst/>
            </a:prstGeom>
            <a:solidFill>
              <a:srgbClr val="083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800"/>
                <a:buFont typeface="Malgun Gothic"/>
                <a:buNone/>
              </a:pPr>
              <a:endParaRPr sz="1000" dirty="0">
                <a:solidFill>
                  <a:schemeClr val="dk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212" name="Google Shape;506;p8" descr="넓은 상향 대각선">
              <a:extLst>
                <a:ext uri="{FF2B5EF4-FFF2-40B4-BE49-F238E27FC236}">
                  <a16:creationId xmlns:a16="http://schemas.microsoft.com/office/drawing/2014/main" id="{A448B35A-DF6B-0148-0FEC-AFCDD3D333FA}"/>
                </a:ext>
              </a:extLst>
            </p:cNvPr>
            <p:cNvSpPr/>
            <p:nvPr/>
          </p:nvSpPr>
          <p:spPr>
            <a:xfrm>
              <a:off x="696132" y="2712631"/>
              <a:ext cx="3733507" cy="322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F2F2F2"/>
                </a:buClr>
                <a:buSzPts val="800"/>
              </a:pPr>
              <a:r>
                <a:rPr lang="ko-KR" altLang="en-US" sz="1200" dirty="0">
                  <a:solidFill>
                    <a:srgbClr val="F2F2F2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  <a:cs typeface="Calibri"/>
                  <a:sym typeface="Malgun Gothic"/>
                </a:rPr>
                <a:t>전산시스템 성능관리</a:t>
              </a:r>
            </a:p>
          </p:txBody>
        </p:sp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EC82C2BE-E50B-9C55-E3FF-03F4C7B0514E}"/>
              </a:ext>
            </a:extLst>
          </p:cNvPr>
          <p:cNvGrpSpPr/>
          <p:nvPr/>
        </p:nvGrpSpPr>
        <p:grpSpPr>
          <a:xfrm>
            <a:off x="1190839" y="3433432"/>
            <a:ext cx="4652237" cy="252000"/>
            <a:chOff x="571704" y="2692350"/>
            <a:chExt cx="4214591" cy="342608"/>
          </a:xfrm>
        </p:grpSpPr>
        <p:sp>
          <p:nvSpPr>
            <p:cNvPr id="215" name="Google Shape;506;p8" descr="넓은 상향 대각선">
              <a:extLst>
                <a:ext uri="{FF2B5EF4-FFF2-40B4-BE49-F238E27FC236}">
                  <a16:creationId xmlns:a16="http://schemas.microsoft.com/office/drawing/2014/main" id="{35007DA2-EBFA-30B5-7E28-43E1C3098B8E}"/>
                </a:ext>
              </a:extLst>
            </p:cNvPr>
            <p:cNvSpPr/>
            <p:nvPr/>
          </p:nvSpPr>
          <p:spPr>
            <a:xfrm rot="5400000">
              <a:off x="2507696" y="756358"/>
              <a:ext cx="342607" cy="4214591"/>
            </a:xfrm>
            <a:prstGeom prst="rect">
              <a:avLst/>
            </a:prstGeom>
            <a:solidFill>
              <a:srgbClr val="083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800"/>
                <a:buFont typeface="Malgun Gothic"/>
                <a:buNone/>
              </a:pPr>
              <a:endParaRPr sz="1000" dirty="0">
                <a:solidFill>
                  <a:schemeClr val="dk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216" name="Google Shape;506;p8" descr="넓은 상향 대각선">
              <a:extLst>
                <a:ext uri="{FF2B5EF4-FFF2-40B4-BE49-F238E27FC236}">
                  <a16:creationId xmlns:a16="http://schemas.microsoft.com/office/drawing/2014/main" id="{47A20E8E-3C9E-DA16-E0AB-89E4EA581C10}"/>
                </a:ext>
              </a:extLst>
            </p:cNvPr>
            <p:cNvSpPr/>
            <p:nvPr/>
          </p:nvSpPr>
          <p:spPr>
            <a:xfrm>
              <a:off x="696132" y="2712631"/>
              <a:ext cx="3733507" cy="322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F2F2F2"/>
                </a:buClr>
                <a:buSzPts val="800"/>
              </a:pPr>
              <a:r>
                <a:rPr lang="en-US" altLang="ko-KR" sz="1200" dirty="0">
                  <a:solidFill>
                    <a:srgbClr val="F2F2F2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  <a:cs typeface="Calibri"/>
                  <a:sym typeface="Malgun Gothic"/>
                </a:rPr>
                <a:t>IT</a:t>
              </a:r>
              <a:r>
                <a:rPr lang="ko-KR" altLang="en-US" sz="1200" dirty="0">
                  <a:solidFill>
                    <a:srgbClr val="F2F2F2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  <a:cs typeface="Calibri"/>
                  <a:sym typeface="Malgun Gothic"/>
                </a:rPr>
                <a:t>부문 비상대책 수립 </a:t>
              </a:r>
              <a:r>
                <a:rPr lang="en-US" altLang="ko-KR" sz="1200" dirty="0">
                  <a:solidFill>
                    <a:srgbClr val="F2F2F2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  <a:cs typeface="Calibri"/>
                  <a:sym typeface="Malgun Gothic"/>
                </a:rPr>
                <a:t>· </a:t>
              </a:r>
              <a:r>
                <a:rPr lang="ko-KR" altLang="en-US" sz="1200" dirty="0">
                  <a:solidFill>
                    <a:srgbClr val="F2F2F2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  <a:cs typeface="Calibri"/>
                  <a:sym typeface="Malgun Gothic"/>
                </a:rPr>
                <a:t>응용</a:t>
              </a:r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8B5E8DE6-39B5-72F0-1A0F-482A2181C9B7}"/>
              </a:ext>
            </a:extLst>
          </p:cNvPr>
          <p:cNvGrpSpPr/>
          <p:nvPr/>
        </p:nvGrpSpPr>
        <p:grpSpPr>
          <a:xfrm>
            <a:off x="1190839" y="4932443"/>
            <a:ext cx="4652237" cy="252000"/>
            <a:chOff x="571704" y="2692350"/>
            <a:chExt cx="4214591" cy="342608"/>
          </a:xfrm>
        </p:grpSpPr>
        <p:sp>
          <p:nvSpPr>
            <p:cNvPr id="218" name="Google Shape;506;p8" descr="넓은 상향 대각선">
              <a:extLst>
                <a:ext uri="{FF2B5EF4-FFF2-40B4-BE49-F238E27FC236}">
                  <a16:creationId xmlns:a16="http://schemas.microsoft.com/office/drawing/2014/main" id="{CAD6F6DC-35D6-8C3D-1837-2B3C3CB9AB2C}"/>
                </a:ext>
              </a:extLst>
            </p:cNvPr>
            <p:cNvSpPr/>
            <p:nvPr/>
          </p:nvSpPr>
          <p:spPr>
            <a:xfrm rot="5400000">
              <a:off x="2507696" y="756358"/>
              <a:ext cx="342607" cy="4214591"/>
            </a:xfrm>
            <a:prstGeom prst="rect">
              <a:avLst/>
            </a:prstGeom>
            <a:solidFill>
              <a:srgbClr val="083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800"/>
                <a:buFont typeface="Malgun Gothic"/>
                <a:buNone/>
              </a:pPr>
              <a:endParaRPr sz="1000" dirty="0">
                <a:solidFill>
                  <a:schemeClr val="dk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Calibri"/>
                <a:sym typeface="Calibri"/>
              </a:endParaRPr>
            </a:p>
          </p:txBody>
        </p:sp>
        <p:sp>
          <p:nvSpPr>
            <p:cNvPr id="219" name="Google Shape;506;p8" descr="넓은 상향 대각선">
              <a:extLst>
                <a:ext uri="{FF2B5EF4-FFF2-40B4-BE49-F238E27FC236}">
                  <a16:creationId xmlns:a16="http://schemas.microsoft.com/office/drawing/2014/main" id="{32C5BB15-DC74-431C-BB5D-5C357A1707EA}"/>
                </a:ext>
              </a:extLst>
            </p:cNvPr>
            <p:cNvSpPr/>
            <p:nvPr/>
          </p:nvSpPr>
          <p:spPr>
            <a:xfrm>
              <a:off x="696132" y="2712631"/>
              <a:ext cx="3733507" cy="322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800"/>
                <a:buFont typeface="Malgun Gothic"/>
                <a:buNone/>
              </a:pPr>
              <a:r>
                <a:rPr lang="ko-KR" altLang="en-US" sz="1200" dirty="0">
                  <a:solidFill>
                    <a:srgbClr val="F2F2F2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  <a:cs typeface="Calibri"/>
                  <a:sym typeface="Malgun Gothic"/>
                </a:rPr>
                <a:t>프로그램 통제</a:t>
              </a:r>
            </a:p>
          </p:txBody>
        </p:sp>
      </p:grpSp>
      <p:sp>
        <p:nvSpPr>
          <p:cNvPr id="220" name="AutoShape 110">
            <a:extLst>
              <a:ext uri="{FF2B5EF4-FFF2-40B4-BE49-F238E27FC236}">
                <a16:creationId xmlns:a16="http://schemas.microsoft.com/office/drawing/2014/main" id="{8F8AA137-FA49-B5B9-2389-E8D7BA81003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6348431" y="3429672"/>
            <a:ext cx="4675762" cy="2520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288000" tIns="0" rIns="0" bIns="0" anchor="ctr"/>
          <a:lstStyle/>
          <a:p>
            <a:pPr defTabSz="882650"/>
            <a:r>
              <a:rPr lang="ko-KR" altLang="en-US" sz="12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재해복구센터 검증</a:t>
            </a:r>
          </a:p>
        </p:txBody>
      </p:sp>
      <p:sp>
        <p:nvSpPr>
          <p:cNvPr id="221" name="AutoShape 110">
            <a:extLst>
              <a:ext uri="{FF2B5EF4-FFF2-40B4-BE49-F238E27FC236}">
                <a16:creationId xmlns:a16="http://schemas.microsoft.com/office/drawing/2014/main" id="{F970310C-E02A-624D-FE49-98E8EB5CB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6348431" y="4928683"/>
            <a:ext cx="4675762" cy="2520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288000" tIns="0" rIns="0" bIns="0" anchor="ctr"/>
          <a:lstStyle/>
          <a:p>
            <a:pPr defTabSz="882650"/>
            <a:r>
              <a:rPr lang="ko-KR" altLang="en-US" sz="1200" b="1" kern="0" dirty="0" err="1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실거래</a:t>
            </a:r>
            <a:r>
              <a:rPr lang="ko-KR" altLang="en-US" sz="12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데이터 기반 자동검증 테스트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BDD4BE-CBDB-699F-9676-84E53BAD3F41}"/>
              </a:ext>
            </a:extLst>
          </p:cNvPr>
          <p:cNvGrpSpPr/>
          <p:nvPr/>
        </p:nvGrpSpPr>
        <p:grpSpPr>
          <a:xfrm>
            <a:off x="1224197" y="265600"/>
            <a:ext cx="5632045" cy="272298"/>
            <a:chOff x="450850" y="359677"/>
            <a:chExt cx="4539807" cy="24856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D283E9-5358-6AAB-E25F-1F99724EA75C}"/>
                </a:ext>
              </a:extLst>
            </p:cNvPr>
            <p:cNvSpPr txBox="1"/>
            <p:nvPr/>
          </p:nvSpPr>
          <p:spPr>
            <a:xfrm>
              <a:off x="450850" y="427992"/>
              <a:ext cx="62119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kumimoji="1" lang="en-US" altLang="ko-KR" sz="1400" b="1" spc="-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endParaRPr kumimoji="1" lang="ko-Kore-KR" altLang="en-US" sz="1400" b="1" spc="-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E62B890-CE67-4EF4-8E6B-A9ADC1A6A0CB}"/>
                </a:ext>
              </a:extLst>
            </p:cNvPr>
            <p:cNvSpPr txBox="1"/>
            <p:nvPr/>
          </p:nvSpPr>
          <p:spPr>
            <a:xfrm>
              <a:off x="454657" y="359677"/>
              <a:ext cx="453600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882650"/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2. </a:t>
              </a:r>
              <a:r>
                <a:rPr lang="ko-KR" altLang="en-US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금융</a:t>
              </a:r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IT </a:t>
              </a:r>
              <a:r>
                <a:rPr lang="ko-KR" altLang="en-US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안전성 강화를 위한 가이드라인 </a:t>
              </a:r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(2/2)</a:t>
              </a:r>
              <a:endParaRPr lang="ko-KR" altLang="en-US" sz="14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772F73F-3E78-2340-6139-2AEEEF4ACF4C}"/>
              </a:ext>
            </a:extLst>
          </p:cNvPr>
          <p:cNvSpPr/>
          <p:nvPr/>
        </p:nvSpPr>
        <p:spPr bwMode="auto">
          <a:xfrm>
            <a:off x="1195200" y="1529361"/>
            <a:ext cx="4680000" cy="252000"/>
          </a:xfrm>
          <a:prstGeom prst="rect">
            <a:avLst/>
          </a:prstGeom>
          <a:solidFill>
            <a:srgbClr val="0D6AC2"/>
          </a:solidFill>
          <a:ln w="6350" algn="ctr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rgbClr val="FFFFFF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금융</a:t>
            </a:r>
            <a:r>
              <a:rPr lang="en-US" altLang="ko-KR" sz="1200" dirty="0">
                <a:solidFill>
                  <a:srgbClr val="FFFFFF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IT </a:t>
            </a:r>
            <a:r>
              <a:rPr lang="ko-KR" altLang="en-US" sz="1200" dirty="0">
                <a:solidFill>
                  <a:srgbClr val="FFFFFF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안전성 강화를 위한 가이드라인</a:t>
            </a:r>
          </a:p>
        </p:txBody>
      </p:sp>
      <p:sp>
        <p:nvSpPr>
          <p:cNvPr id="175" name="Rectangle 5">
            <a:extLst>
              <a:ext uri="{FF2B5EF4-FFF2-40B4-BE49-F238E27FC236}">
                <a16:creationId xmlns:a16="http://schemas.microsoft.com/office/drawing/2014/main" id="{9DB3EE7D-4EFD-CB82-4BF4-801D17CDD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4194" y="1529361"/>
            <a:ext cx="4680000" cy="252000"/>
          </a:xfrm>
          <a:prstGeom prst="rect">
            <a:avLst/>
          </a:prstGeom>
          <a:solidFill>
            <a:srgbClr val="0D6AC2"/>
          </a:solidFill>
          <a:ln w="63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200" dirty="0">
                <a:solidFill>
                  <a:srgbClr val="FFFFFF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PerfecTwin </a:t>
            </a:r>
            <a:r>
              <a:rPr lang="ko-KR" altLang="en-US" sz="1200" dirty="0">
                <a:solidFill>
                  <a:srgbClr val="FFFFFF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대응 방안</a:t>
            </a:r>
            <a:endParaRPr lang="en-US" altLang="ko-KR" sz="1200" dirty="0">
              <a:solidFill>
                <a:srgbClr val="FFFFFF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1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제목 1">
            <a:extLst>
              <a:ext uri="{FF2B5EF4-FFF2-40B4-BE49-F238E27FC236}">
                <a16:creationId xmlns:a16="http://schemas.microsoft.com/office/drawing/2014/main" id="{240CC9D8-96D0-4805-A420-3B9F62FE3046}"/>
              </a:ext>
            </a:extLst>
          </p:cNvPr>
          <p:cNvSpPr txBox="1">
            <a:spLocks/>
          </p:cNvSpPr>
          <p:nvPr/>
        </p:nvSpPr>
        <p:spPr>
          <a:xfrm>
            <a:off x="1050587" y="669001"/>
            <a:ext cx="10204153" cy="2977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AS-IS 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운영시스템 사용자 또는 연계기관이 업무 중 발생시킨 실 트랜잭션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거래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검증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시스템에 자동으로 재현해 시스템 품질 향상 및 성능을 검증 할 수 있습니다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  <a:endParaRPr lang="ko-KR" altLang="en-US" sz="1200" b="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677D16-0E39-EA88-AC98-BA6C5629820C}"/>
              </a:ext>
            </a:extLst>
          </p:cNvPr>
          <p:cNvSpPr/>
          <p:nvPr/>
        </p:nvSpPr>
        <p:spPr>
          <a:xfrm>
            <a:off x="1050587" y="1537331"/>
            <a:ext cx="10077856" cy="47948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tlCol="0" anchor="ctr">
            <a:scene3d>
              <a:camera prst="orthographicFront"/>
              <a:lightRig rig="threePt" dir="t"/>
            </a:scene3d>
            <a:sp3d>
              <a:bevelB w="6350"/>
            </a:sp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  <a:cs typeface="Pretendard" panose="02000503000000020004" pitchFamily="50" charset="-127"/>
            </a:endParaRPr>
          </a:p>
          <a:p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  <a:cs typeface="Pretendard" panose="02000503000000020004" pitchFamily="50" charset="-127"/>
            </a:endParaRPr>
          </a:p>
          <a:p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  <a:cs typeface="Pretendard" panose="02000503000000020004" pitchFamily="50" charset="-127"/>
              </a:rPr>
              <a:t>        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  <a:cs typeface="Pretendard" panose="02000503000000020004" pitchFamily="50" charset="-127"/>
            </a:endParaRPr>
          </a:p>
          <a:p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  <a:cs typeface="Pretendard" panose="02000503000000020004" pitchFamily="50" charset="-127"/>
              </a:rPr>
              <a:t>       </a:t>
            </a:r>
          </a:p>
          <a:p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  <a:cs typeface="Pretendard" panose="02000503000000020004" pitchFamily="50" charset="-127"/>
            </a:endParaRPr>
          </a:p>
          <a:p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34F5FF3-2E73-3CDA-C1B9-05949001F120}"/>
              </a:ext>
            </a:extLst>
          </p:cNvPr>
          <p:cNvSpPr/>
          <p:nvPr/>
        </p:nvSpPr>
        <p:spPr>
          <a:xfrm>
            <a:off x="3355224" y="1935804"/>
            <a:ext cx="7481982" cy="3469317"/>
          </a:xfrm>
          <a:prstGeom prst="roundRect">
            <a:avLst>
              <a:gd name="adj" fmla="val 7512"/>
            </a:avLst>
          </a:prstGeom>
          <a:noFill/>
          <a:ln w="12700">
            <a:solidFill>
              <a:srgbClr val="0B56A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002F06A-F051-181C-E658-D6EBF2752323}"/>
              </a:ext>
            </a:extLst>
          </p:cNvPr>
          <p:cNvSpPr/>
          <p:nvPr/>
        </p:nvSpPr>
        <p:spPr>
          <a:xfrm>
            <a:off x="3495766" y="2993203"/>
            <a:ext cx="2121818" cy="1548291"/>
          </a:xfrm>
          <a:prstGeom prst="roundRect">
            <a:avLst>
              <a:gd name="adj" fmla="val 7944"/>
            </a:avLst>
          </a:prstGeom>
          <a:solidFill>
            <a:schemeClr val="bg1">
              <a:lumMod val="65000"/>
            </a:schemeClr>
          </a:solidFill>
          <a:ln w="9525">
            <a:noFill/>
          </a:ln>
          <a:effectLst>
            <a:innerShdw blurRad="635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0112C16-5D25-7CC9-FD1C-C0334A62AC56}"/>
              </a:ext>
            </a:extLst>
          </p:cNvPr>
          <p:cNvSpPr/>
          <p:nvPr/>
        </p:nvSpPr>
        <p:spPr>
          <a:xfrm>
            <a:off x="3495766" y="3291901"/>
            <a:ext cx="2121818" cy="1977807"/>
          </a:xfrm>
          <a:prstGeom prst="roundRect">
            <a:avLst>
              <a:gd name="adj" fmla="val 7962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C38B65-A444-2D95-E811-D81DB8060E63}"/>
              </a:ext>
            </a:extLst>
          </p:cNvPr>
          <p:cNvSpPr txBox="1"/>
          <p:nvPr/>
        </p:nvSpPr>
        <p:spPr>
          <a:xfrm>
            <a:off x="3844914" y="3049257"/>
            <a:ext cx="1458419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563" algn="l"/>
              </a:tabLst>
              <a:defRPr/>
            </a:pPr>
            <a:r>
              <a:rPr kumimoji="0" lang="en-US" altLang="ko-KR" sz="110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(AS-IS) </a:t>
            </a:r>
            <a:r>
              <a:rPr kumimoji="0" lang="ko-KR" altLang="en-US" sz="110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운영 시스템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15630C2-2C5D-62D1-A5FF-A929B71EA011}"/>
              </a:ext>
            </a:extLst>
          </p:cNvPr>
          <p:cNvSpPr/>
          <p:nvPr/>
        </p:nvSpPr>
        <p:spPr>
          <a:xfrm>
            <a:off x="3617547" y="3429617"/>
            <a:ext cx="840737" cy="2390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1630F1-E2E6-E054-E089-8490EB808BD4}"/>
              </a:ext>
            </a:extLst>
          </p:cNvPr>
          <p:cNvSpPr txBox="1"/>
          <p:nvPr/>
        </p:nvSpPr>
        <p:spPr>
          <a:xfrm>
            <a:off x="3688873" y="3480061"/>
            <a:ext cx="698083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563" algn="l"/>
              </a:tabLst>
              <a:defRPr/>
            </a:pPr>
            <a:r>
              <a:rPr kumimoji="0" lang="en-US" altLang="ko-KR" sz="100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A </a:t>
            </a:r>
            <a:r>
              <a:rPr kumimoji="0" lang="ko-KR" altLang="en-US" sz="100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업무</a:t>
            </a:r>
            <a:endParaRPr kumimoji="0" lang="en-US" altLang="ko-KR" sz="100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DAA294-5FD6-C90C-6721-D943F98EFD27}"/>
              </a:ext>
            </a:extLst>
          </p:cNvPr>
          <p:cNvSpPr/>
          <p:nvPr/>
        </p:nvSpPr>
        <p:spPr>
          <a:xfrm>
            <a:off x="4641841" y="3429617"/>
            <a:ext cx="840737" cy="2390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3AEDBE-B33F-390E-A38B-C1C96F9C477C}"/>
              </a:ext>
            </a:extLst>
          </p:cNvPr>
          <p:cNvSpPr txBox="1"/>
          <p:nvPr/>
        </p:nvSpPr>
        <p:spPr>
          <a:xfrm>
            <a:off x="4713169" y="3480061"/>
            <a:ext cx="698083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563" algn="l"/>
              </a:tabLst>
              <a:defRPr/>
            </a:pPr>
            <a:r>
              <a:rPr kumimoji="0" lang="en-US" altLang="ko-KR" sz="100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B </a:t>
            </a:r>
            <a:r>
              <a:rPr kumimoji="0" lang="ko-KR" altLang="en-US" sz="100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업무</a:t>
            </a:r>
            <a:endParaRPr kumimoji="0" lang="en-US" altLang="ko-KR" sz="100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739E0BB-32C5-9047-9C33-0C323EB4C547}"/>
              </a:ext>
            </a:extLst>
          </p:cNvPr>
          <p:cNvGrpSpPr/>
          <p:nvPr/>
        </p:nvGrpSpPr>
        <p:grpSpPr>
          <a:xfrm>
            <a:off x="4034038" y="3701182"/>
            <a:ext cx="1023636" cy="948418"/>
            <a:chOff x="1905853" y="3566673"/>
            <a:chExt cx="1237559" cy="1591453"/>
          </a:xfrm>
        </p:grpSpPr>
        <p:cxnSp>
          <p:nvCxnSpPr>
            <p:cNvPr id="277" name="직선 화살표 연결선 276">
              <a:extLst>
                <a:ext uri="{FF2B5EF4-FFF2-40B4-BE49-F238E27FC236}">
                  <a16:creationId xmlns:a16="http://schemas.microsoft.com/office/drawing/2014/main" id="{A55485E8-3ACF-F566-EC0B-BC1166CFFBEE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1905853" y="3572626"/>
              <a:ext cx="148" cy="15855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화살표 연결선 277">
              <a:extLst>
                <a:ext uri="{FF2B5EF4-FFF2-40B4-BE49-F238E27FC236}">
                  <a16:creationId xmlns:a16="http://schemas.microsoft.com/office/drawing/2014/main" id="{71CFBC61-2756-48EE-F7DC-2E7D6A5FAA6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131102" y="3566673"/>
              <a:ext cx="12310" cy="1584461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FAEF3A7-0FF0-0E61-F16D-A3C35E7406D9}"/>
              </a:ext>
            </a:extLst>
          </p:cNvPr>
          <p:cNvSpPr txBox="1"/>
          <p:nvPr/>
        </p:nvSpPr>
        <p:spPr>
          <a:xfrm>
            <a:off x="3783660" y="5131210"/>
            <a:ext cx="487639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563" algn="l"/>
              </a:tabLst>
              <a:defRPr/>
            </a:pPr>
            <a:r>
              <a:rPr kumimoji="0" lang="ko-KR" altLang="en-US" sz="900" b="1" i="0" u="none" strike="noStrike" kern="1200" cap="none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사용자</a:t>
            </a:r>
            <a:endParaRPr kumimoji="0" lang="en-US" altLang="ko-KR" sz="900" b="1" i="0" u="none" strike="noStrike" kern="1200" cap="none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2C76A2-DB39-38EE-22CA-E01C43B94E54}"/>
              </a:ext>
            </a:extLst>
          </p:cNvPr>
          <p:cNvSpPr txBox="1"/>
          <p:nvPr/>
        </p:nvSpPr>
        <p:spPr>
          <a:xfrm>
            <a:off x="4500563" y="5131210"/>
            <a:ext cx="1106451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563" algn="l"/>
              </a:tabLst>
              <a:defRPr/>
            </a:pPr>
            <a:r>
              <a:rPr lang="ko-KR" altLang="en-US" sz="9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대외 기관</a:t>
            </a:r>
            <a:endParaRPr lang="en-US" altLang="ko-KR" sz="9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C0B43E3-10C1-B2C2-F12B-C1A0EA0B5A40}"/>
              </a:ext>
            </a:extLst>
          </p:cNvPr>
          <p:cNvGrpSpPr>
            <a:grpSpLocks noChangeAspect="1"/>
          </p:cNvGrpSpPr>
          <p:nvPr/>
        </p:nvGrpSpPr>
        <p:grpSpPr>
          <a:xfrm>
            <a:off x="3814402" y="4635158"/>
            <a:ext cx="444542" cy="444924"/>
            <a:chOff x="1658639" y="5546600"/>
            <a:chExt cx="648000" cy="648000"/>
          </a:xfrm>
        </p:grpSpPr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B81ABFF3-635A-7608-321E-B55B71542872}"/>
                </a:ext>
              </a:extLst>
            </p:cNvPr>
            <p:cNvSpPr/>
            <p:nvPr/>
          </p:nvSpPr>
          <p:spPr>
            <a:xfrm>
              <a:off x="1658639" y="5546600"/>
              <a:ext cx="648000" cy="64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pic>
          <p:nvPicPr>
            <p:cNvPr id="276" name="그래픽 275">
              <a:extLst>
                <a:ext uri="{FF2B5EF4-FFF2-40B4-BE49-F238E27FC236}">
                  <a16:creationId xmlns:a16="http://schemas.microsoft.com/office/drawing/2014/main" id="{1E671974-996B-0B67-E663-B0C2C2F42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7432" y="5704048"/>
              <a:ext cx="370413" cy="357183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FF09855-D322-6C9E-3788-4B7E8F73785D}"/>
              </a:ext>
            </a:extLst>
          </p:cNvPr>
          <p:cNvGrpSpPr>
            <a:grpSpLocks noChangeAspect="1"/>
          </p:cNvGrpSpPr>
          <p:nvPr/>
        </p:nvGrpSpPr>
        <p:grpSpPr>
          <a:xfrm>
            <a:off x="4831241" y="4635158"/>
            <a:ext cx="444542" cy="444924"/>
            <a:chOff x="2904433" y="5546600"/>
            <a:chExt cx="648000" cy="648000"/>
          </a:xfrm>
        </p:grpSpPr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9378FAE3-184A-B6EA-4741-3EFF5D4D7F41}"/>
                </a:ext>
              </a:extLst>
            </p:cNvPr>
            <p:cNvSpPr/>
            <p:nvPr/>
          </p:nvSpPr>
          <p:spPr>
            <a:xfrm>
              <a:off x="2904433" y="5546600"/>
              <a:ext cx="648000" cy="64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pic>
          <p:nvPicPr>
            <p:cNvPr id="274" name="그래픽 273">
              <a:extLst>
                <a:ext uri="{FF2B5EF4-FFF2-40B4-BE49-F238E27FC236}">
                  <a16:creationId xmlns:a16="http://schemas.microsoft.com/office/drawing/2014/main" id="{7EB36CF9-8439-786D-6624-52A171F44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93652" y="5677001"/>
              <a:ext cx="475000" cy="342000"/>
            </a:xfrm>
            <a:prstGeom prst="rect">
              <a:avLst/>
            </a:prstGeom>
          </p:spPr>
        </p:pic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8D5C10B-854D-625D-12B8-0FDB504BCEC7}"/>
              </a:ext>
            </a:extLst>
          </p:cNvPr>
          <p:cNvSpPr/>
          <p:nvPr/>
        </p:nvSpPr>
        <p:spPr>
          <a:xfrm>
            <a:off x="8705438" y="2963608"/>
            <a:ext cx="1983738" cy="1544773"/>
          </a:xfrm>
          <a:prstGeom prst="roundRect">
            <a:avLst>
              <a:gd name="adj" fmla="val 7944"/>
            </a:avLst>
          </a:prstGeom>
          <a:solidFill>
            <a:srgbClr val="083F88"/>
          </a:solidFill>
          <a:ln w="9525">
            <a:noFill/>
          </a:ln>
          <a:effectLst>
            <a:innerShdw blurRad="635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52C2978-EE4A-6D3C-6377-C5E83A25C390}"/>
              </a:ext>
            </a:extLst>
          </p:cNvPr>
          <p:cNvSpPr/>
          <p:nvPr/>
        </p:nvSpPr>
        <p:spPr>
          <a:xfrm>
            <a:off x="8705438" y="3262307"/>
            <a:ext cx="1983738" cy="1300487"/>
          </a:xfrm>
          <a:prstGeom prst="roundRect">
            <a:avLst>
              <a:gd name="adj" fmla="val 8814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C05733-043F-828A-AA4E-89135078BD96}"/>
              </a:ext>
            </a:extLst>
          </p:cNvPr>
          <p:cNvSpPr txBox="1"/>
          <p:nvPr/>
        </p:nvSpPr>
        <p:spPr>
          <a:xfrm>
            <a:off x="8968098" y="3023453"/>
            <a:ext cx="1458419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563" algn="l"/>
              </a:tabLst>
              <a:defRPr/>
            </a:pPr>
            <a:r>
              <a:rPr kumimoji="0" lang="en-US" altLang="ko-KR" sz="110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(TO-BE) </a:t>
            </a:r>
            <a:r>
              <a:rPr kumimoji="0" lang="ko-KR" altLang="en-US" sz="110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검증 시스템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44417B6-16A7-AE80-5B35-9DC28BD63758}"/>
              </a:ext>
            </a:extLst>
          </p:cNvPr>
          <p:cNvGrpSpPr/>
          <p:nvPr/>
        </p:nvGrpSpPr>
        <p:grpSpPr>
          <a:xfrm>
            <a:off x="9646633" y="3449043"/>
            <a:ext cx="889082" cy="239009"/>
            <a:chOff x="9785464" y="3269082"/>
            <a:chExt cx="1073113" cy="351509"/>
          </a:xfrm>
        </p:grpSpPr>
        <p:sp>
          <p:nvSpPr>
            <p:cNvPr id="271" name="사각형: 둥근 모서리 270">
              <a:extLst>
                <a:ext uri="{FF2B5EF4-FFF2-40B4-BE49-F238E27FC236}">
                  <a16:creationId xmlns:a16="http://schemas.microsoft.com/office/drawing/2014/main" id="{6DD3EB50-02E1-F954-2954-AA37381FB6B2}"/>
                </a:ext>
              </a:extLst>
            </p:cNvPr>
            <p:cNvSpPr/>
            <p:nvPr/>
          </p:nvSpPr>
          <p:spPr>
            <a:xfrm>
              <a:off x="9785464" y="3269082"/>
              <a:ext cx="1073113" cy="3515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0B56A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rgbClr val="083F88"/>
                </a:solidFill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1AD046E7-9001-6A24-2D15-EF66BDC61346}"/>
                </a:ext>
              </a:extLst>
            </p:cNvPr>
            <p:cNvSpPr txBox="1"/>
            <p:nvPr/>
          </p:nvSpPr>
          <p:spPr>
            <a:xfrm>
              <a:off x="9901843" y="3337113"/>
              <a:ext cx="842578" cy="22632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82563" algn="l"/>
                </a:tabLst>
                <a:defRPr/>
              </a:pPr>
              <a:r>
                <a:rPr kumimoji="0" lang="en-US" altLang="ko-KR" sz="100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83F88"/>
                  </a:solidFill>
                  <a:effectLst/>
                  <a:uLnTx/>
                  <a:uFillTx/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A’</a:t>
              </a:r>
              <a:r>
                <a:rPr kumimoji="0" lang="ko-KR" altLang="en-US" sz="100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83F88"/>
                  </a:solidFill>
                  <a:effectLst/>
                  <a:uLnTx/>
                  <a:uFillTx/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업무</a:t>
              </a:r>
              <a:endParaRPr kumimoji="0" lang="en-US" altLang="ko-KR" sz="100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effectLst/>
                <a:uLnTx/>
                <a:uFillTx/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6FD5523-C498-7912-64FA-6AF2693EBC62}"/>
              </a:ext>
            </a:extLst>
          </p:cNvPr>
          <p:cNvGrpSpPr/>
          <p:nvPr/>
        </p:nvGrpSpPr>
        <p:grpSpPr>
          <a:xfrm>
            <a:off x="9646633" y="4102322"/>
            <a:ext cx="889082" cy="239009"/>
            <a:chOff x="9783689" y="4293530"/>
            <a:chExt cx="1073113" cy="351509"/>
          </a:xfrm>
        </p:grpSpPr>
        <p:sp>
          <p:nvSpPr>
            <p:cNvPr id="269" name="사각형: 둥근 모서리 268">
              <a:extLst>
                <a:ext uri="{FF2B5EF4-FFF2-40B4-BE49-F238E27FC236}">
                  <a16:creationId xmlns:a16="http://schemas.microsoft.com/office/drawing/2014/main" id="{AD5999B1-A908-4EE7-CA7F-AD21788F258B}"/>
                </a:ext>
              </a:extLst>
            </p:cNvPr>
            <p:cNvSpPr/>
            <p:nvPr/>
          </p:nvSpPr>
          <p:spPr>
            <a:xfrm>
              <a:off x="9783689" y="4293530"/>
              <a:ext cx="1073113" cy="3515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083F8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rgbClr val="E4004A"/>
                </a:solidFill>
              </a:endParaRP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4CD57B8D-B6E6-4800-D173-3FF1EA4455A0}"/>
                </a:ext>
              </a:extLst>
            </p:cNvPr>
            <p:cNvSpPr txBox="1"/>
            <p:nvPr/>
          </p:nvSpPr>
          <p:spPr>
            <a:xfrm>
              <a:off x="9900068" y="4361561"/>
              <a:ext cx="842578" cy="22632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82563" algn="l"/>
                </a:tabLst>
                <a:defRPr/>
              </a:pPr>
              <a:r>
                <a:rPr kumimoji="0" lang="en-US" altLang="ko-KR" sz="100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83F88"/>
                  </a:solidFill>
                  <a:effectLst/>
                  <a:uLnTx/>
                  <a:uFillTx/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B’</a:t>
              </a:r>
              <a:r>
                <a:rPr kumimoji="0" lang="ko-KR" altLang="en-US" sz="100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83F88"/>
                  </a:solidFill>
                  <a:effectLst/>
                  <a:uLnTx/>
                  <a:uFillTx/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업무</a:t>
              </a:r>
              <a:endParaRPr kumimoji="0" lang="en-US" altLang="ko-KR" sz="100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effectLst/>
                <a:uLnTx/>
                <a:uFillTx/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7CA57EA-FAD9-8423-2EFC-AFE15C3FCE78}"/>
              </a:ext>
            </a:extLst>
          </p:cNvPr>
          <p:cNvGrpSpPr/>
          <p:nvPr/>
        </p:nvGrpSpPr>
        <p:grpSpPr>
          <a:xfrm>
            <a:off x="3883340" y="4105095"/>
            <a:ext cx="322346" cy="296616"/>
            <a:chOff x="1706799" y="4797685"/>
            <a:chExt cx="391564" cy="360000"/>
          </a:xfrm>
        </p:grpSpPr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8035F641-03AA-AD7E-0A08-54B7A511ADB4}"/>
                </a:ext>
              </a:extLst>
            </p:cNvPr>
            <p:cNvSpPr/>
            <p:nvPr/>
          </p:nvSpPr>
          <p:spPr>
            <a:xfrm>
              <a:off x="1714611" y="4797685"/>
              <a:ext cx="360002" cy="360000"/>
            </a:xfrm>
            <a:prstGeom prst="ellipse">
              <a:avLst/>
            </a:prstGeom>
            <a:gradFill>
              <a:gsLst>
                <a:gs pos="15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96092392-9A04-E3CC-CFE8-BCCCDBDED1B8}"/>
                </a:ext>
              </a:extLst>
            </p:cNvPr>
            <p:cNvSpPr txBox="1"/>
            <p:nvPr/>
          </p:nvSpPr>
          <p:spPr>
            <a:xfrm>
              <a:off x="1706799" y="4859060"/>
              <a:ext cx="391564" cy="205450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82563" algn="l"/>
                </a:tabLst>
                <a:defRPr/>
              </a:pPr>
              <a:r>
                <a:rPr kumimoji="0" lang="en-US" altLang="ko-KR" sz="110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A</a:t>
              </a:r>
              <a:endParaRPr kumimoji="0" lang="ko-KR" altLang="en-US" sz="110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</p:grp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EA7AA32-8C91-D87D-F6DC-22DBCB005F3F}"/>
              </a:ext>
            </a:extLst>
          </p:cNvPr>
          <p:cNvSpPr/>
          <p:nvPr/>
        </p:nvSpPr>
        <p:spPr>
          <a:xfrm>
            <a:off x="5987722" y="2046997"/>
            <a:ext cx="2404438" cy="3033085"/>
          </a:xfrm>
          <a:prstGeom prst="roundRect">
            <a:avLst>
              <a:gd name="adj" fmla="val 4359"/>
            </a:avLst>
          </a:prstGeom>
          <a:gradFill flip="none" rotWithShape="1">
            <a:gsLst>
              <a:gs pos="0">
                <a:srgbClr val="083F88">
                  <a:shade val="30000"/>
                  <a:satMod val="115000"/>
                </a:srgbClr>
              </a:gs>
              <a:gs pos="50000">
                <a:srgbClr val="083F88">
                  <a:shade val="67500"/>
                  <a:satMod val="115000"/>
                </a:srgbClr>
              </a:gs>
              <a:gs pos="100000">
                <a:srgbClr val="083F88">
                  <a:shade val="100000"/>
                  <a:satMod val="115000"/>
                  <a:alpha val="8000"/>
                </a:srgbClr>
              </a:gs>
            </a:gsLst>
            <a:lin ang="2700000" scaled="1"/>
            <a:tileRect/>
          </a:gradFill>
          <a:ln w="6350">
            <a:solidFill>
              <a:srgbClr val="0B56A8"/>
            </a:solidFill>
          </a:ln>
          <a:effectLst>
            <a:innerShdw blurRad="381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B5D8B27-12BE-170C-B28C-B483FAC9CB6F}"/>
              </a:ext>
            </a:extLst>
          </p:cNvPr>
          <p:cNvSpPr/>
          <p:nvPr/>
        </p:nvSpPr>
        <p:spPr>
          <a:xfrm>
            <a:off x="5987722" y="2315681"/>
            <a:ext cx="2404438" cy="2764401"/>
          </a:xfrm>
          <a:prstGeom prst="roundRect">
            <a:avLst>
              <a:gd name="adj" fmla="val 3863"/>
            </a:avLst>
          </a:prstGeom>
          <a:solidFill>
            <a:schemeClr val="bg1"/>
          </a:solidFill>
          <a:ln w="9525">
            <a:solidFill>
              <a:srgbClr val="0B56A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G스마트체2.0 Regular"/>
              <a:ea typeface="LG스마트체2.0 Regular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6CD7B7-1F9E-ADDB-4917-05D73367A16E}"/>
              </a:ext>
            </a:extLst>
          </p:cNvPr>
          <p:cNvSpPr txBox="1"/>
          <p:nvPr/>
        </p:nvSpPr>
        <p:spPr>
          <a:xfrm>
            <a:off x="6465381" y="2093587"/>
            <a:ext cx="1449120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563" algn="l"/>
              </a:tabLst>
              <a:defRPr/>
            </a:pPr>
            <a:r>
              <a:rPr lang="en-US" altLang="ko-KR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PerfecTwin</a:t>
            </a:r>
            <a:r>
              <a:rPr lang="ko-KR" altLang="en-US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 </a:t>
            </a:r>
            <a:r>
              <a:rPr lang="en-US" altLang="ko-KR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Server</a:t>
            </a:r>
            <a:endParaRPr kumimoji="0" lang="en-US" altLang="ko-KR" sz="11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6E1E65D-8244-64B1-9B33-BD9E835159A7}"/>
              </a:ext>
            </a:extLst>
          </p:cNvPr>
          <p:cNvCxnSpPr>
            <a:cxnSpLocks/>
            <a:endCxn id="31" idx="0"/>
          </p:cNvCxnSpPr>
          <p:nvPr/>
        </p:nvCxnSpPr>
        <p:spPr bwMode="auto">
          <a:xfrm flipH="1">
            <a:off x="6716760" y="3585423"/>
            <a:ext cx="1361" cy="964287"/>
          </a:xfrm>
          <a:prstGeom prst="straightConnector1">
            <a:avLst/>
          </a:prstGeom>
          <a:ln w="15875">
            <a:solidFill>
              <a:srgbClr val="0B56A8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hlinkClick r:id="" action="ppaction://noaction"/>
            <a:extLst>
              <a:ext uri="{FF2B5EF4-FFF2-40B4-BE49-F238E27FC236}">
                <a16:creationId xmlns:a16="http://schemas.microsoft.com/office/drawing/2014/main" id="{F4508F41-DC0C-E769-0A56-7067AA00B4EA}"/>
              </a:ext>
            </a:extLst>
          </p:cNvPr>
          <p:cNvSpPr/>
          <p:nvPr/>
        </p:nvSpPr>
        <p:spPr>
          <a:xfrm>
            <a:off x="6301855" y="4549710"/>
            <a:ext cx="829811" cy="252124"/>
          </a:xfrm>
          <a:prstGeom prst="roundRect">
            <a:avLst>
              <a:gd name="adj" fmla="val 50000"/>
            </a:avLst>
          </a:prstGeom>
          <a:solidFill>
            <a:srgbClr val="0D6AC2"/>
          </a:solidFill>
          <a:ln w="12700">
            <a:solidFill>
              <a:srgbClr val="0D6AC2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G스마트체2.0 Regular"/>
              <a:ea typeface="LG스마트체2.0 Regular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3F50E0-B411-CE41-C8BB-67B839813FAE}"/>
              </a:ext>
            </a:extLst>
          </p:cNvPr>
          <p:cNvSpPr txBox="1"/>
          <p:nvPr/>
        </p:nvSpPr>
        <p:spPr>
          <a:xfrm>
            <a:off x="6371293" y="4590723"/>
            <a:ext cx="693631" cy="16158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563" algn="l"/>
              </a:tabLst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결과 분석</a:t>
            </a:r>
            <a:endParaRPr kumimoji="0" lang="en-US" altLang="ko-KR" sz="105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E22762B-6A88-EBDF-29AB-9BC9E266338A}"/>
              </a:ext>
            </a:extLst>
          </p:cNvPr>
          <p:cNvCxnSpPr>
            <a:cxnSpLocks/>
          </p:cNvCxnSpPr>
          <p:nvPr/>
        </p:nvCxnSpPr>
        <p:spPr bwMode="auto">
          <a:xfrm>
            <a:off x="6718121" y="2686576"/>
            <a:ext cx="30" cy="324000"/>
          </a:xfrm>
          <a:prstGeom prst="straightConnector1">
            <a:avLst/>
          </a:prstGeom>
          <a:ln w="15875">
            <a:solidFill>
              <a:srgbClr val="0B56A8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1F2AFBF-7E2D-6979-7C6C-1CB902531AE4}"/>
              </a:ext>
            </a:extLst>
          </p:cNvPr>
          <p:cNvSpPr txBox="1"/>
          <p:nvPr/>
        </p:nvSpPr>
        <p:spPr>
          <a:xfrm>
            <a:off x="7414724" y="2559543"/>
            <a:ext cx="476486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563" algn="l"/>
              </a:tabLst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effectLst/>
                <a:uLnTx/>
                <a:uFillTx/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File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03E6058-374E-AC45-B0A7-C5A37B848131}"/>
              </a:ext>
            </a:extLst>
          </p:cNvPr>
          <p:cNvCxnSpPr>
            <a:cxnSpLocks/>
          </p:cNvCxnSpPr>
          <p:nvPr/>
        </p:nvCxnSpPr>
        <p:spPr bwMode="auto">
          <a:xfrm>
            <a:off x="6718121" y="3211111"/>
            <a:ext cx="30" cy="396000"/>
          </a:xfrm>
          <a:prstGeom prst="straightConnector1">
            <a:avLst/>
          </a:prstGeom>
          <a:ln w="15875">
            <a:solidFill>
              <a:srgbClr val="0B56A8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B888A9B-39CF-7E89-5FFC-C84CC36B7405}"/>
              </a:ext>
            </a:extLst>
          </p:cNvPr>
          <p:cNvSpPr/>
          <p:nvPr/>
        </p:nvSpPr>
        <p:spPr>
          <a:xfrm>
            <a:off x="6301855" y="3029947"/>
            <a:ext cx="829811" cy="252124"/>
          </a:xfrm>
          <a:prstGeom prst="roundRect">
            <a:avLst>
              <a:gd name="adj" fmla="val 50000"/>
            </a:avLst>
          </a:prstGeom>
          <a:solidFill>
            <a:srgbClr val="0D6AC2"/>
          </a:solidFill>
          <a:ln w="12700">
            <a:solidFill>
              <a:srgbClr val="0D6AC2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G스마트체2.0 Regular"/>
              <a:ea typeface="LG스마트체2.0 Regular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DC2FE4-A16A-337A-6A58-AF4C10B50B8F}"/>
              </a:ext>
            </a:extLst>
          </p:cNvPr>
          <p:cNvSpPr txBox="1"/>
          <p:nvPr/>
        </p:nvSpPr>
        <p:spPr>
          <a:xfrm>
            <a:off x="6371293" y="3074398"/>
            <a:ext cx="693631" cy="16158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563" algn="l"/>
              </a:tabLst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전송</a:t>
            </a:r>
            <a:endParaRPr kumimoji="0" lang="en-US" altLang="ko-KR" sz="105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2824AFB-D48C-AFF7-31D2-91337E49AD15}"/>
              </a:ext>
            </a:extLst>
          </p:cNvPr>
          <p:cNvSpPr/>
          <p:nvPr/>
        </p:nvSpPr>
        <p:spPr>
          <a:xfrm>
            <a:off x="6301855" y="3615865"/>
            <a:ext cx="829811" cy="252124"/>
          </a:xfrm>
          <a:prstGeom prst="roundRect">
            <a:avLst>
              <a:gd name="adj" fmla="val 50000"/>
            </a:avLst>
          </a:prstGeom>
          <a:solidFill>
            <a:srgbClr val="083F88"/>
          </a:solidFill>
          <a:ln w="12700">
            <a:solidFill>
              <a:srgbClr val="0B56A8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G스마트체2.0 Regular"/>
              <a:ea typeface="LG스마트체2.0 Regular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AD000D-D1D3-711E-FF54-4A380F219F12}"/>
              </a:ext>
            </a:extLst>
          </p:cNvPr>
          <p:cNvSpPr txBox="1"/>
          <p:nvPr/>
        </p:nvSpPr>
        <p:spPr>
          <a:xfrm>
            <a:off x="6291215" y="3619908"/>
            <a:ext cx="881886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56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사용자 채널</a:t>
            </a:r>
            <a:endParaRPr kumimoji="0" lang="en-US" altLang="ko-KR" sz="8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56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 처리기</a:t>
            </a:r>
            <a:endParaRPr kumimoji="0" lang="en-US" altLang="ko-KR" sz="8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A0C95ED-D86E-FA6A-A1C3-BFF8D7F00B5D}"/>
              </a:ext>
            </a:extLst>
          </p:cNvPr>
          <p:cNvGrpSpPr/>
          <p:nvPr/>
        </p:nvGrpSpPr>
        <p:grpSpPr>
          <a:xfrm>
            <a:off x="6301855" y="2420106"/>
            <a:ext cx="1679144" cy="365691"/>
            <a:chOff x="5105097" y="2083557"/>
            <a:chExt cx="2039715" cy="443835"/>
          </a:xfrm>
        </p:grpSpPr>
        <p:grpSp>
          <p:nvGrpSpPr>
            <p:cNvPr id="261" name="그룹 260">
              <a:extLst>
                <a:ext uri="{FF2B5EF4-FFF2-40B4-BE49-F238E27FC236}">
                  <a16:creationId xmlns:a16="http://schemas.microsoft.com/office/drawing/2014/main" id="{CB89EA07-D9EA-F18D-F9E1-A23D42D4E77B}"/>
                </a:ext>
              </a:extLst>
            </p:cNvPr>
            <p:cNvGrpSpPr/>
            <p:nvPr/>
          </p:nvGrpSpPr>
          <p:grpSpPr>
            <a:xfrm>
              <a:off x="5105097" y="2173553"/>
              <a:ext cx="1008000" cy="306000"/>
              <a:chOff x="5105097" y="2173553"/>
              <a:chExt cx="1008000" cy="306000"/>
            </a:xfrm>
          </p:grpSpPr>
          <p:sp>
            <p:nvSpPr>
              <p:cNvPr id="265" name="사각형: 둥근 모서리 264">
                <a:extLst>
                  <a:ext uri="{FF2B5EF4-FFF2-40B4-BE49-F238E27FC236}">
                    <a16:creationId xmlns:a16="http://schemas.microsoft.com/office/drawing/2014/main" id="{0CE6A144-9240-C782-A3BA-C33EFEB43DE4}"/>
                  </a:ext>
                </a:extLst>
              </p:cNvPr>
              <p:cNvSpPr/>
              <p:nvPr/>
            </p:nvSpPr>
            <p:spPr>
              <a:xfrm>
                <a:off x="5105097" y="2173553"/>
                <a:ext cx="1008000" cy="306000"/>
              </a:xfrm>
              <a:prstGeom prst="roundRect">
                <a:avLst>
                  <a:gd name="adj" fmla="val 50000"/>
                </a:avLst>
              </a:prstGeom>
              <a:solidFill>
                <a:srgbClr val="083F88"/>
              </a:solidFill>
              <a:ln w="12700">
                <a:solidFill>
                  <a:srgbClr val="0B56A8"/>
                </a:solidFill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스마트체2.0 Regular"/>
                  <a:ea typeface="LG스마트체2.0 Regular"/>
                </a:endParaRPr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EF63BF00-AC1C-21C9-0CE6-DCFB35B3DE8B}"/>
                  </a:ext>
                </a:extLst>
              </p:cNvPr>
              <p:cNvSpPr txBox="1"/>
              <p:nvPr/>
            </p:nvSpPr>
            <p:spPr>
              <a:xfrm>
                <a:off x="5189447" y="2232270"/>
                <a:ext cx="842578" cy="19611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82563" algn="l"/>
                  </a:tabLst>
                  <a:defRPr/>
                </a:pPr>
                <a:r>
                  <a:rPr kumimoji="0" lang="ko-KR" altLang="en-US" sz="1050" b="0" i="0" u="none" strike="noStrike" kern="1200" cap="none" spc="0" normalizeH="0" baseline="0" noProof="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LG스마트체2.0 Bold" panose="020B0600000101010101" pitchFamily="50" charset="-127"/>
                    <a:ea typeface="LG스마트체2.0 Bold" panose="020B0600000101010101" pitchFamily="50" charset="-127"/>
                  </a:rPr>
                  <a:t>저장</a:t>
                </a:r>
                <a:endParaRPr kumimoji="0" lang="en-US" altLang="ko-KR" sz="105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LG스마트체2.0 Bold" panose="020B0600000101010101" pitchFamily="50" charset="-127"/>
                  <a:ea typeface="LG스마트체2.0 Bold" panose="020B0600000101010101" pitchFamily="50" charset="-127"/>
                </a:endParaRPr>
              </a:p>
            </p:txBody>
          </p:sp>
        </p:grpSp>
        <p:grpSp>
          <p:nvGrpSpPr>
            <p:cNvPr id="262" name="그룹 261">
              <a:extLst>
                <a:ext uri="{FF2B5EF4-FFF2-40B4-BE49-F238E27FC236}">
                  <a16:creationId xmlns:a16="http://schemas.microsoft.com/office/drawing/2014/main" id="{E6403BE0-7E69-29A9-E0F5-A6F1E7519CF6}"/>
                </a:ext>
              </a:extLst>
            </p:cNvPr>
            <p:cNvGrpSpPr/>
            <p:nvPr/>
          </p:nvGrpSpPr>
          <p:grpSpPr>
            <a:xfrm>
              <a:off x="6113097" y="2083557"/>
              <a:ext cx="1031715" cy="443835"/>
              <a:chOff x="6113097" y="2083557"/>
              <a:chExt cx="1031715" cy="443835"/>
            </a:xfrm>
          </p:grpSpPr>
          <p:cxnSp>
            <p:nvCxnSpPr>
              <p:cNvPr id="263" name="직선 연결선 262">
                <a:extLst>
                  <a:ext uri="{FF2B5EF4-FFF2-40B4-BE49-F238E27FC236}">
                    <a16:creationId xmlns:a16="http://schemas.microsoft.com/office/drawing/2014/main" id="{49F5B7D0-AEEA-2FF2-DDCA-1BDBD734917C}"/>
                  </a:ext>
                </a:extLst>
              </p:cNvPr>
              <p:cNvCxnSpPr>
                <a:cxnSpLocks/>
                <a:stCxn id="265" idx="3"/>
              </p:cNvCxnSpPr>
              <p:nvPr/>
            </p:nvCxnSpPr>
            <p:spPr>
              <a:xfrm>
                <a:off x="6113097" y="2326552"/>
                <a:ext cx="333211" cy="8900"/>
              </a:xfrm>
              <a:prstGeom prst="line">
                <a:avLst/>
              </a:prstGeom>
              <a:ln w="9525">
                <a:solidFill>
                  <a:srgbClr val="0B56A8"/>
                </a:solidFill>
                <a:round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4" name="그래픽 263">
                <a:extLst>
                  <a:ext uri="{FF2B5EF4-FFF2-40B4-BE49-F238E27FC236}">
                    <a16:creationId xmlns:a16="http://schemas.microsoft.com/office/drawing/2014/main" id="{36DD529C-CB5B-934A-2152-77AFA24DD2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46308" y="2083557"/>
                <a:ext cx="698504" cy="443835"/>
              </a:xfrm>
              <a:prstGeom prst="rect">
                <a:avLst/>
              </a:prstGeom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3888DBF-FDBF-A1E7-D02F-4EAED6051C94}"/>
              </a:ext>
            </a:extLst>
          </p:cNvPr>
          <p:cNvSpPr/>
          <p:nvPr/>
        </p:nvSpPr>
        <p:spPr>
          <a:xfrm>
            <a:off x="7541085" y="4557786"/>
            <a:ext cx="701480" cy="213133"/>
          </a:xfrm>
          <a:prstGeom prst="roundRect">
            <a:avLst>
              <a:gd name="adj" fmla="val 50000"/>
            </a:avLst>
          </a:prstGeom>
          <a:solidFill>
            <a:srgbClr val="083F88"/>
          </a:solidFill>
          <a:ln w="12700">
            <a:solidFill>
              <a:srgbClr val="0B56A8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G스마트체2.0 Regular"/>
              <a:ea typeface="LG스마트체2.0 Regular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A730F6-E0AB-92E9-CEED-A219B1A75C8A}"/>
              </a:ext>
            </a:extLst>
          </p:cNvPr>
          <p:cNvSpPr txBox="1"/>
          <p:nvPr/>
        </p:nvSpPr>
        <p:spPr>
          <a:xfrm>
            <a:off x="7555288" y="4581936"/>
            <a:ext cx="693631" cy="16158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563" algn="l"/>
              </a:tabLst>
              <a:defRPr/>
            </a:pPr>
            <a:r>
              <a:rPr lang="ko-KR" altLang="en-US" sz="10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룰 세팅</a:t>
            </a:r>
            <a:endParaRPr kumimoji="0" lang="en-US" altLang="ko-KR" sz="105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044833-F6C0-5991-B3B5-FB255C5592C6}"/>
              </a:ext>
            </a:extLst>
          </p:cNvPr>
          <p:cNvSpPr txBox="1"/>
          <p:nvPr/>
        </p:nvSpPr>
        <p:spPr>
          <a:xfrm>
            <a:off x="6674326" y="2384592"/>
            <a:ext cx="556530" cy="11246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563" algn="l"/>
              </a:tabLst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effectLst/>
                <a:uLnTx/>
                <a:uFillTx/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Recorder</a:t>
            </a:r>
            <a:endParaRPr kumimoji="0" lang="ko-KR" altLang="en-US" sz="9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83F88"/>
              </a:solidFill>
              <a:effectLst/>
              <a:uLnTx/>
              <a:uFillTx/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647B62-DA7D-4276-AC16-88FCD604685F}"/>
              </a:ext>
            </a:extLst>
          </p:cNvPr>
          <p:cNvSpPr txBox="1"/>
          <p:nvPr/>
        </p:nvSpPr>
        <p:spPr>
          <a:xfrm>
            <a:off x="6703817" y="2907305"/>
            <a:ext cx="556530" cy="11246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563" algn="l"/>
              </a:tabLst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effectLst/>
                <a:uLnTx/>
                <a:uFillTx/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Replayer</a:t>
            </a:r>
            <a:endParaRPr kumimoji="0" lang="ko-KR" altLang="en-US" sz="9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83F88"/>
              </a:solidFill>
              <a:effectLst/>
              <a:uLnTx/>
              <a:uFillTx/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83611D-3D46-66B2-16FE-FA23D6D15FE0}"/>
              </a:ext>
            </a:extLst>
          </p:cNvPr>
          <p:cNvSpPr txBox="1"/>
          <p:nvPr/>
        </p:nvSpPr>
        <p:spPr>
          <a:xfrm>
            <a:off x="6181408" y="3498272"/>
            <a:ext cx="556530" cy="11246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563" algn="l"/>
              </a:tabLst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effectLst/>
                <a:uLnTx/>
                <a:uFillTx/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Modifier</a:t>
            </a:r>
            <a:endParaRPr kumimoji="0" lang="ko-KR" altLang="en-US" sz="9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83F88"/>
              </a:solidFill>
              <a:effectLst/>
              <a:uLnTx/>
              <a:uFillTx/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2602AEF-02DB-3668-9E0C-E1DBF0819C66}"/>
              </a:ext>
            </a:extLst>
          </p:cNvPr>
          <p:cNvSpPr txBox="1"/>
          <p:nvPr/>
        </p:nvSpPr>
        <p:spPr>
          <a:xfrm>
            <a:off x="6450872" y="4876208"/>
            <a:ext cx="556530" cy="11246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563" algn="l"/>
              </a:tabLst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effectLst/>
                <a:uLnTx/>
                <a:uFillTx/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Analyzer</a:t>
            </a:r>
            <a:endParaRPr kumimoji="0" lang="ko-KR" altLang="en-US" sz="9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83F88"/>
              </a:solidFill>
              <a:effectLst/>
              <a:uLnTx/>
              <a:uFillTx/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5ED415-5AB0-A4B8-005C-F6FED9D20495}"/>
              </a:ext>
            </a:extLst>
          </p:cNvPr>
          <p:cNvSpPr txBox="1"/>
          <p:nvPr/>
        </p:nvSpPr>
        <p:spPr>
          <a:xfrm>
            <a:off x="7517209" y="4881462"/>
            <a:ext cx="829688" cy="11246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563" algn="l"/>
              </a:tabLst>
              <a:defRPr/>
            </a:pPr>
            <a:r>
              <a:rPr lang="en-US" altLang="ko-KR" sz="9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Rule Manager</a:t>
            </a:r>
            <a:endParaRPr kumimoji="0" lang="ko-KR" altLang="en-US" sz="9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83F88"/>
              </a:solidFill>
              <a:effectLst/>
              <a:uLnTx/>
              <a:uFillTx/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6A57A5A-2720-4982-9E52-8766C871BB4E}"/>
              </a:ext>
            </a:extLst>
          </p:cNvPr>
          <p:cNvSpPr/>
          <p:nvPr/>
        </p:nvSpPr>
        <p:spPr>
          <a:xfrm>
            <a:off x="7172230" y="3623713"/>
            <a:ext cx="829811" cy="252124"/>
          </a:xfrm>
          <a:prstGeom prst="roundRect">
            <a:avLst>
              <a:gd name="adj" fmla="val 50000"/>
            </a:avLst>
          </a:prstGeom>
          <a:solidFill>
            <a:srgbClr val="083F88"/>
          </a:solidFill>
          <a:ln w="12700">
            <a:solidFill>
              <a:srgbClr val="0B56A8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G스마트체2.0 Regular"/>
              <a:ea typeface="LG스마트체2.0 Regular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14D45C-DE96-2532-D39E-8179DC6CD348}"/>
              </a:ext>
            </a:extLst>
          </p:cNvPr>
          <p:cNvSpPr txBox="1"/>
          <p:nvPr/>
        </p:nvSpPr>
        <p:spPr>
          <a:xfrm>
            <a:off x="7161590" y="3627756"/>
            <a:ext cx="881886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56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대외 채널</a:t>
            </a:r>
            <a:endParaRPr kumimoji="0" lang="en-US" altLang="ko-KR" sz="8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56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 처리기</a:t>
            </a:r>
            <a:endParaRPr kumimoji="0" lang="en-US" altLang="ko-KR" sz="8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BDBB8EB-DCD0-7C8F-4E1F-3F4308BCE3B4}"/>
              </a:ext>
            </a:extLst>
          </p:cNvPr>
          <p:cNvSpPr txBox="1"/>
          <p:nvPr/>
        </p:nvSpPr>
        <p:spPr>
          <a:xfrm>
            <a:off x="7809592" y="3484957"/>
            <a:ext cx="556530" cy="11246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563" algn="l"/>
              </a:tabLst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effectLst/>
                <a:uLnTx/>
                <a:uFillTx/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Simulator</a:t>
            </a:r>
            <a:endParaRPr kumimoji="0" lang="ko-KR" altLang="en-US" sz="9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83F88"/>
              </a:solidFill>
              <a:effectLst/>
              <a:uLnTx/>
              <a:uFillTx/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AD06C826-2E2C-BEAC-42C0-87E2CA8CA1F1}"/>
              </a:ext>
            </a:extLst>
          </p:cNvPr>
          <p:cNvCxnSpPr>
            <a:cxnSpLocks/>
            <a:stCxn id="37" idx="2"/>
            <a:endCxn id="50" idx="0"/>
          </p:cNvCxnSpPr>
          <p:nvPr/>
        </p:nvCxnSpPr>
        <p:spPr>
          <a:xfrm rot="16200000" flipH="1">
            <a:off x="6986805" y="3012027"/>
            <a:ext cx="345685" cy="885772"/>
          </a:xfrm>
          <a:prstGeom prst="bentConnector3">
            <a:avLst>
              <a:gd name="adj1" fmla="val 50000"/>
            </a:avLst>
          </a:prstGeom>
          <a:ln w="15875">
            <a:solidFill>
              <a:srgbClr val="0B56A8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5ACD63CA-08F2-B786-FFA1-870052AC44C5}"/>
              </a:ext>
            </a:extLst>
          </p:cNvPr>
          <p:cNvCxnSpPr>
            <a:cxnSpLocks/>
            <a:stCxn id="49" idx="2"/>
            <a:endCxn id="31" idx="0"/>
          </p:cNvCxnSpPr>
          <p:nvPr/>
        </p:nvCxnSpPr>
        <p:spPr>
          <a:xfrm rot="5400000">
            <a:off x="6815011" y="3777586"/>
            <a:ext cx="673873" cy="870375"/>
          </a:xfrm>
          <a:prstGeom prst="bentConnector3">
            <a:avLst>
              <a:gd name="adj1" fmla="val 37343"/>
            </a:avLst>
          </a:prstGeom>
          <a:ln w="15875">
            <a:solidFill>
              <a:srgbClr val="0B56A8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21B7DAC8-45F0-E5D6-DBDF-4998915BD0F5}"/>
              </a:ext>
            </a:extLst>
          </p:cNvPr>
          <p:cNvCxnSpPr>
            <a:cxnSpLocks/>
            <a:stCxn id="268" idx="3"/>
          </p:cNvCxnSpPr>
          <p:nvPr/>
        </p:nvCxnSpPr>
        <p:spPr>
          <a:xfrm flipV="1">
            <a:off x="4205686" y="2535375"/>
            <a:ext cx="2093428" cy="1704928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triangle" w="med" len="med"/>
          </a:ln>
        </p:spPr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86B047A-F299-9BAA-128C-FFBDE5814775}"/>
              </a:ext>
            </a:extLst>
          </p:cNvPr>
          <p:cNvGrpSpPr/>
          <p:nvPr/>
        </p:nvGrpSpPr>
        <p:grpSpPr>
          <a:xfrm>
            <a:off x="7005669" y="4207812"/>
            <a:ext cx="499532" cy="340703"/>
            <a:chOff x="6552916" y="4365741"/>
            <a:chExt cx="639497" cy="429098"/>
          </a:xfrm>
        </p:grpSpPr>
        <p:sp>
          <p:nvSpPr>
            <p:cNvPr id="259" name="원통 75">
              <a:extLst>
                <a:ext uri="{FF2B5EF4-FFF2-40B4-BE49-F238E27FC236}">
                  <a16:creationId xmlns:a16="http://schemas.microsoft.com/office/drawing/2014/main" id="{7082D832-94A9-52AF-1372-4B77773D5306}"/>
                </a:ext>
              </a:extLst>
            </p:cNvPr>
            <p:cNvSpPr/>
            <p:nvPr/>
          </p:nvSpPr>
          <p:spPr bwMode="auto">
            <a:xfrm>
              <a:off x="6558710" y="4365741"/>
              <a:ext cx="627926" cy="429098"/>
            </a:xfrm>
            <a:prstGeom prst="can">
              <a:avLst>
                <a:gd name="adj" fmla="val 21414"/>
              </a:avLst>
            </a:prstGeom>
            <a:solidFill>
              <a:schemeClr val="bg1"/>
            </a:solidFill>
            <a:ln w="7620">
              <a:solidFill>
                <a:srgbClr val="0B56A8"/>
              </a:solidFill>
              <a:round/>
              <a:headEnd/>
              <a:tailEnd/>
            </a:ln>
            <a:effectLst/>
          </p:spPr>
          <p:txBody>
            <a:bodyPr lIns="36000" tIns="36000" rIns="36000" bIns="36000" anchor="b"/>
            <a:lstStyle/>
            <a:p>
              <a:pPr marL="0" marR="0" lvl="0" indent="0" algn="ctr" defTabSz="914400" rtl="0" eaLnBrk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/>
              </a:pPr>
              <a:endPara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A50034"/>
                </a:solidFill>
                <a:effectLst/>
                <a:uLnTx/>
                <a:uFillTx/>
                <a:latin typeface="LG스마트체2.0 Bold" panose="020B0600000101010101" pitchFamily="50" charset="-127"/>
                <a:ea typeface="LG스마트체2.0 Bold" panose="020B0600000101010101" pitchFamily="50" charset="-127"/>
                <a:cs typeface="Times New Roman" pitchFamily="18" charset="0"/>
              </a:endParaRP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F12A28B5-83BC-7299-8FF4-EC1E6E9D3057}"/>
                </a:ext>
              </a:extLst>
            </p:cNvPr>
            <p:cNvSpPr txBox="1"/>
            <p:nvPr/>
          </p:nvSpPr>
          <p:spPr>
            <a:xfrm>
              <a:off x="6552916" y="4516032"/>
              <a:ext cx="639497" cy="2186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82563" algn="l"/>
                </a:tabLst>
                <a:defRPr/>
              </a:pPr>
              <a:r>
                <a:rPr kumimoji="0" lang="en-US" altLang="ko-KR" sz="7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83F88"/>
                  </a:solidFill>
                  <a:effectLst/>
                  <a:uLnTx/>
                  <a:uFillTx/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Process Result</a:t>
              </a:r>
              <a:endParaRPr kumimoji="0" lang="ko-KR" altLang="en-US" sz="7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3F88"/>
                </a:solidFill>
                <a:effectLst/>
                <a:uLnTx/>
                <a:uFillTx/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3CD9A98-5174-37DF-077E-3F76BA0469E2}"/>
              </a:ext>
            </a:extLst>
          </p:cNvPr>
          <p:cNvCxnSpPr>
            <a:cxnSpLocks/>
          </p:cNvCxnSpPr>
          <p:nvPr/>
        </p:nvCxnSpPr>
        <p:spPr>
          <a:xfrm flipV="1">
            <a:off x="6716760" y="4325326"/>
            <a:ext cx="283542" cy="1"/>
          </a:xfrm>
          <a:prstGeom prst="line">
            <a:avLst/>
          </a:prstGeom>
          <a:ln w="9525">
            <a:solidFill>
              <a:srgbClr val="0B56A8"/>
            </a:solidFill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12BDCDAA-773A-A5A1-BAE5-FF91596CBE1B}"/>
              </a:ext>
            </a:extLst>
          </p:cNvPr>
          <p:cNvCxnSpPr>
            <a:cxnSpLocks/>
            <a:endCxn id="271" idx="1"/>
          </p:cNvCxnSpPr>
          <p:nvPr/>
        </p:nvCxnSpPr>
        <p:spPr>
          <a:xfrm flipV="1">
            <a:off x="6883035" y="3568548"/>
            <a:ext cx="2763598" cy="423842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6CD14EA-AFC3-0CCC-B2E0-7C1E5BC26EF9}"/>
              </a:ext>
            </a:extLst>
          </p:cNvPr>
          <p:cNvCxnSpPr/>
          <p:nvPr/>
        </p:nvCxnSpPr>
        <p:spPr>
          <a:xfrm flipV="1">
            <a:off x="6883035" y="3886943"/>
            <a:ext cx="0" cy="98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A87ED99-FD75-1A6A-4E7C-771E83CB5F47}"/>
              </a:ext>
            </a:extLst>
          </p:cNvPr>
          <p:cNvGrpSpPr/>
          <p:nvPr/>
        </p:nvGrpSpPr>
        <p:grpSpPr>
          <a:xfrm>
            <a:off x="8838367" y="3397076"/>
            <a:ext cx="322346" cy="296616"/>
            <a:chOff x="8432887" y="4006949"/>
            <a:chExt cx="391564" cy="360000"/>
          </a:xfrm>
        </p:grpSpPr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9F644E52-6EDE-EBD8-A692-ADEE9B41CFE3}"/>
                </a:ext>
              </a:extLst>
            </p:cNvPr>
            <p:cNvSpPr/>
            <p:nvPr/>
          </p:nvSpPr>
          <p:spPr>
            <a:xfrm>
              <a:off x="8435618" y="4006949"/>
              <a:ext cx="360002" cy="360000"/>
            </a:xfrm>
            <a:prstGeom prst="ellipse">
              <a:avLst/>
            </a:prstGeom>
            <a:solidFill>
              <a:srgbClr val="0B56A8"/>
            </a:soli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C30F5C11-1C97-32D7-5FB4-B4CEAA125689}"/>
                </a:ext>
              </a:extLst>
            </p:cNvPr>
            <p:cNvSpPr txBox="1"/>
            <p:nvPr/>
          </p:nvSpPr>
          <p:spPr>
            <a:xfrm>
              <a:off x="8432887" y="4068802"/>
              <a:ext cx="391564" cy="205450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82563" algn="l"/>
                </a:tabLst>
                <a:defRPr/>
              </a:pPr>
              <a:r>
                <a:rPr kumimoji="0" lang="en-US" altLang="ko-KR" sz="110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A’</a:t>
              </a:r>
              <a:endParaRPr kumimoji="0" lang="ko-KR" altLang="en-US" sz="110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</p:grp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9E51DCF4-F520-A805-9041-0A7958478413}"/>
              </a:ext>
            </a:extLst>
          </p:cNvPr>
          <p:cNvCxnSpPr>
            <a:cxnSpLocks/>
            <a:endCxn id="269" idx="1"/>
          </p:cNvCxnSpPr>
          <p:nvPr/>
        </p:nvCxnSpPr>
        <p:spPr>
          <a:xfrm>
            <a:off x="7722061" y="3875836"/>
            <a:ext cx="1924571" cy="345991"/>
          </a:xfrm>
          <a:prstGeom prst="bentConnector3">
            <a:avLst>
              <a:gd name="adj1" fmla="val -183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254DE2D3-631D-2BBE-2A64-C8B0B99BFD48}"/>
              </a:ext>
            </a:extLst>
          </p:cNvPr>
          <p:cNvCxnSpPr>
            <a:cxnSpLocks/>
          </p:cNvCxnSpPr>
          <p:nvPr/>
        </p:nvCxnSpPr>
        <p:spPr>
          <a:xfrm flipV="1">
            <a:off x="4982619" y="2707468"/>
            <a:ext cx="1316494" cy="1295551"/>
          </a:xfrm>
          <a:prstGeom prst="bentConnector3">
            <a:avLst>
              <a:gd name="adj1" fmla="val 57697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triangle" w="med" len="med"/>
          </a:ln>
        </p:spPr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EF87756-A2AF-03AE-DDF1-CF144EE81DDD}"/>
              </a:ext>
            </a:extLst>
          </p:cNvPr>
          <p:cNvGrpSpPr/>
          <p:nvPr/>
        </p:nvGrpSpPr>
        <p:grpSpPr>
          <a:xfrm>
            <a:off x="4121885" y="4025984"/>
            <a:ext cx="233545" cy="168513"/>
            <a:chOff x="2131751" y="2146756"/>
            <a:chExt cx="361283" cy="260457"/>
          </a:xfrm>
        </p:grpSpPr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94EFFE9A-441C-BDB1-8E53-B7B7258E02A1}"/>
                </a:ext>
              </a:extLst>
            </p:cNvPr>
            <p:cNvSpPr/>
            <p:nvPr/>
          </p:nvSpPr>
          <p:spPr>
            <a:xfrm>
              <a:off x="2182163" y="2146756"/>
              <a:ext cx="260459" cy="26045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D66AFA41-921C-DD5D-749D-3239DB2ED935}"/>
                </a:ext>
              </a:extLst>
            </p:cNvPr>
            <p:cNvSpPr txBox="1"/>
            <p:nvPr/>
          </p:nvSpPr>
          <p:spPr>
            <a:xfrm>
              <a:off x="2131751" y="2191792"/>
              <a:ext cx="361283" cy="16649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82563" algn="l"/>
                </a:tabLst>
                <a:defRPr/>
              </a:pPr>
              <a:r>
                <a:rPr kumimoji="0" lang="en-US" altLang="ko-KR" sz="70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1</a:t>
              </a:r>
              <a:endParaRPr kumimoji="0" lang="ko-KR" altLang="en-US" sz="70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FC8C912-818E-6B32-0755-3692BE1E7E6B}"/>
              </a:ext>
            </a:extLst>
          </p:cNvPr>
          <p:cNvGrpSpPr/>
          <p:nvPr/>
        </p:nvGrpSpPr>
        <p:grpSpPr>
          <a:xfrm>
            <a:off x="6474329" y="2324366"/>
            <a:ext cx="233545" cy="168513"/>
            <a:chOff x="2131751" y="2146756"/>
            <a:chExt cx="361283" cy="260457"/>
          </a:xfrm>
        </p:grpSpPr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2833E89E-8175-72A4-A6D1-6D7276FC0B6F}"/>
                </a:ext>
              </a:extLst>
            </p:cNvPr>
            <p:cNvSpPr/>
            <p:nvPr/>
          </p:nvSpPr>
          <p:spPr>
            <a:xfrm>
              <a:off x="2182163" y="2146756"/>
              <a:ext cx="260459" cy="26045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0B326A40-32B8-977A-EFF2-7CB944CFC40E}"/>
                </a:ext>
              </a:extLst>
            </p:cNvPr>
            <p:cNvSpPr txBox="1"/>
            <p:nvPr/>
          </p:nvSpPr>
          <p:spPr>
            <a:xfrm>
              <a:off x="2131751" y="2191792"/>
              <a:ext cx="361283" cy="16649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82563" algn="l"/>
                </a:tabLst>
                <a:defRPr/>
              </a:pPr>
              <a:r>
                <a:rPr kumimoji="0" lang="en-US" altLang="ko-KR" sz="70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2</a:t>
              </a:r>
              <a:endParaRPr kumimoji="0" lang="ko-KR" altLang="en-US" sz="70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279FD7DB-6F0B-F5CD-78D8-99E2EBBE2707}"/>
              </a:ext>
            </a:extLst>
          </p:cNvPr>
          <p:cNvGrpSpPr/>
          <p:nvPr/>
        </p:nvGrpSpPr>
        <p:grpSpPr>
          <a:xfrm>
            <a:off x="6474329" y="2840869"/>
            <a:ext cx="233545" cy="168513"/>
            <a:chOff x="2131751" y="2146756"/>
            <a:chExt cx="361283" cy="260457"/>
          </a:xfrm>
        </p:grpSpPr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0D51DFE5-779C-0610-FED2-E35C93CD2C4E}"/>
                </a:ext>
              </a:extLst>
            </p:cNvPr>
            <p:cNvSpPr/>
            <p:nvPr/>
          </p:nvSpPr>
          <p:spPr>
            <a:xfrm>
              <a:off x="2182163" y="2146756"/>
              <a:ext cx="260459" cy="26045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9F4312D7-107D-8BAC-32B1-349D68DD3B16}"/>
                </a:ext>
              </a:extLst>
            </p:cNvPr>
            <p:cNvSpPr txBox="1"/>
            <p:nvPr/>
          </p:nvSpPr>
          <p:spPr>
            <a:xfrm>
              <a:off x="2131751" y="2191792"/>
              <a:ext cx="361283" cy="16649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82563" algn="l"/>
                </a:tabLst>
                <a:defRPr/>
              </a:pPr>
              <a:r>
                <a:rPr kumimoji="0" lang="en-US" altLang="ko-KR" sz="70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3</a:t>
              </a:r>
              <a:endParaRPr kumimoji="0" lang="ko-KR" altLang="en-US" sz="70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</p:grp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0E20B5D9-68A6-31B0-941D-E1FCA1C2B032}"/>
              </a:ext>
            </a:extLst>
          </p:cNvPr>
          <p:cNvGrpSpPr/>
          <p:nvPr/>
        </p:nvGrpSpPr>
        <p:grpSpPr>
          <a:xfrm>
            <a:off x="6019601" y="3448780"/>
            <a:ext cx="233545" cy="168513"/>
            <a:chOff x="2131751" y="2146756"/>
            <a:chExt cx="361283" cy="260457"/>
          </a:xfrm>
        </p:grpSpPr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71833D7F-769A-8CAB-8DD4-CEAD9EDEE3C3}"/>
                </a:ext>
              </a:extLst>
            </p:cNvPr>
            <p:cNvSpPr/>
            <p:nvPr/>
          </p:nvSpPr>
          <p:spPr>
            <a:xfrm>
              <a:off x="2182163" y="2146756"/>
              <a:ext cx="260459" cy="26045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5F38461B-6507-899D-789A-668E93E2894D}"/>
                </a:ext>
              </a:extLst>
            </p:cNvPr>
            <p:cNvSpPr txBox="1"/>
            <p:nvPr/>
          </p:nvSpPr>
          <p:spPr>
            <a:xfrm>
              <a:off x="2131751" y="2191792"/>
              <a:ext cx="361283" cy="16649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82563" algn="l"/>
                </a:tabLst>
                <a:defRPr/>
              </a:pPr>
              <a:r>
                <a:rPr kumimoji="0" lang="en-US" altLang="ko-KR" sz="70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4</a:t>
              </a:r>
              <a:endParaRPr kumimoji="0" lang="ko-KR" altLang="en-US" sz="70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441372E3-E5A7-6E2E-7127-218425C5DBA1}"/>
              </a:ext>
            </a:extLst>
          </p:cNvPr>
          <p:cNvGrpSpPr/>
          <p:nvPr/>
        </p:nvGrpSpPr>
        <p:grpSpPr>
          <a:xfrm>
            <a:off x="7610389" y="3433857"/>
            <a:ext cx="233545" cy="168513"/>
            <a:chOff x="2131751" y="2146756"/>
            <a:chExt cx="361283" cy="260457"/>
          </a:xfrm>
        </p:grpSpPr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2C31CA86-06CD-BE97-B055-540F62948E8C}"/>
                </a:ext>
              </a:extLst>
            </p:cNvPr>
            <p:cNvSpPr/>
            <p:nvPr/>
          </p:nvSpPr>
          <p:spPr>
            <a:xfrm>
              <a:off x="2182163" y="2146756"/>
              <a:ext cx="260459" cy="26045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362F4E3E-FCA5-6E7A-E0A5-E2230A2E42B2}"/>
                </a:ext>
              </a:extLst>
            </p:cNvPr>
            <p:cNvSpPr txBox="1"/>
            <p:nvPr/>
          </p:nvSpPr>
          <p:spPr>
            <a:xfrm>
              <a:off x="2131751" y="2191792"/>
              <a:ext cx="361283" cy="16649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82563" algn="l"/>
                </a:tabLst>
                <a:defRPr/>
              </a:pPr>
              <a:r>
                <a:rPr lang="en-US" altLang="ko-KR" sz="7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5</a:t>
              </a:r>
              <a:endParaRPr kumimoji="0" lang="ko-KR" altLang="en-US" sz="70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51996EEF-5ACF-023C-B9C8-B0771F5AAE04}"/>
              </a:ext>
            </a:extLst>
          </p:cNvPr>
          <p:cNvGrpSpPr/>
          <p:nvPr/>
        </p:nvGrpSpPr>
        <p:grpSpPr>
          <a:xfrm>
            <a:off x="6273306" y="4833891"/>
            <a:ext cx="233545" cy="168513"/>
            <a:chOff x="2131751" y="2146756"/>
            <a:chExt cx="361283" cy="260457"/>
          </a:xfrm>
        </p:grpSpPr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DD6029CF-DEBE-A2B4-B2A5-AA37494FA963}"/>
                </a:ext>
              </a:extLst>
            </p:cNvPr>
            <p:cNvSpPr/>
            <p:nvPr/>
          </p:nvSpPr>
          <p:spPr>
            <a:xfrm>
              <a:off x="2182163" y="2146756"/>
              <a:ext cx="260459" cy="26045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089D64AA-EF83-1208-B32E-9B031F9D1BAB}"/>
                </a:ext>
              </a:extLst>
            </p:cNvPr>
            <p:cNvSpPr txBox="1"/>
            <p:nvPr/>
          </p:nvSpPr>
          <p:spPr>
            <a:xfrm>
              <a:off x="2131751" y="2191792"/>
              <a:ext cx="361283" cy="16649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82563" algn="l"/>
                </a:tabLst>
                <a:defRPr/>
              </a:pPr>
              <a:r>
                <a:rPr kumimoji="0" lang="en-US" altLang="ko-KR" sz="70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6</a:t>
              </a:r>
              <a:endParaRPr kumimoji="0" lang="ko-KR" altLang="en-US" sz="70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69A37CDD-7C07-8039-364C-841D327827D4}"/>
              </a:ext>
            </a:extLst>
          </p:cNvPr>
          <p:cNvGrpSpPr/>
          <p:nvPr/>
        </p:nvGrpSpPr>
        <p:grpSpPr>
          <a:xfrm>
            <a:off x="7349844" y="4833891"/>
            <a:ext cx="233545" cy="168513"/>
            <a:chOff x="2131751" y="2146756"/>
            <a:chExt cx="361283" cy="260457"/>
          </a:xfrm>
        </p:grpSpPr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8715BF8E-85E3-FFB5-AC68-92376DD52114}"/>
                </a:ext>
              </a:extLst>
            </p:cNvPr>
            <p:cNvSpPr/>
            <p:nvPr/>
          </p:nvSpPr>
          <p:spPr>
            <a:xfrm>
              <a:off x="2182163" y="2146756"/>
              <a:ext cx="260459" cy="26045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97E72EF2-062B-C65F-4172-2BF72523B78B}"/>
                </a:ext>
              </a:extLst>
            </p:cNvPr>
            <p:cNvSpPr txBox="1"/>
            <p:nvPr/>
          </p:nvSpPr>
          <p:spPr>
            <a:xfrm>
              <a:off x="2131751" y="2191792"/>
              <a:ext cx="361283" cy="16649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82563" algn="l"/>
                </a:tabLst>
                <a:defRPr/>
              </a:pPr>
              <a:r>
                <a:rPr kumimoji="0" lang="en-US" altLang="ko-KR" sz="70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7</a:t>
              </a:r>
              <a:endParaRPr kumimoji="0" lang="ko-KR" altLang="en-US" sz="70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CC54120F-2C40-BA96-BC44-ED74EF177EDA}"/>
              </a:ext>
            </a:extLst>
          </p:cNvPr>
          <p:cNvGrpSpPr/>
          <p:nvPr/>
        </p:nvGrpSpPr>
        <p:grpSpPr>
          <a:xfrm>
            <a:off x="9123281" y="4086236"/>
            <a:ext cx="329774" cy="296616"/>
            <a:chOff x="1883939" y="4086923"/>
            <a:chExt cx="398032" cy="436231"/>
          </a:xfrm>
        </p:grpSpPr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338FC880-4239-EAD8-64C9-27DD3C946F2E}"/>
                </a:ext>
              </a:extLst>
            </p:cNvPr>
            <p:cNvSpPr/>
            <p:nvPr/>
          </p:nvSpPr>
          <p:spPr>
            <a:xfrm>
              <a:off x="1883939" y="4086923"/>
              <a:ext cx="357705" cy="436231"/>
            </a:xfrm>
            <a:prstGeom prst="ellipse">
              <a:avLst/>
            </a:prstGeom>
            <a:solidFill>
              <a:srgbClr val="0B56A8"/>
            </a:soli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5698536-1BC9-C73A-4F3C-1884A5FA9E15}"/>
                </a:ext>
              </a:extLst>
            </p:cNvPr>
            <p:cNvSpPr txBox="1"/>
            <p:nvPr/>
          </p:nvSpPr>
          <p:spPr>
            <a:xfrm>
              <a:off x="1892907" y="4173606"/>
              <a:ext cx="389064" cy="24895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82563" algn="l"/>
                </a:tabLst>
                <a:defRPr/>
              </a:pPr>
              <a:r>
                <a:rPr kumimoji="0" lang="en-US" altLang="ko-KR" sz="110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B’</a:t>
              </a:r>
              <a:endParaRPr kumimoji="0" lang="ko-KR" altLang="en-US" sz="110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2EBB4F71-2EAA-9891-E781-39A863A8AFF8}"/>
              </a:ext>
            </a:extLst>
          </p:cNvPr>
          <p:cNvGrpSpPr/>
          <p:nvPr/>
        </p:nvGrpSpPr>
        <p:grpSpPr>
          <a:xfrm>
            <a:off x="5184739" y="3824606"/>
            <a:ext cx="233545" cy="168513"/>
            <a:chOff x="2131751" y="2146756"/>
            <a:chExt cx="361283" cy="260457"/>
          </a:xfrm>
        </p:grpSpPr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219E107D-596B-365B-BA20-951EAA98498A}"/>
                </a:ext>
              </a:extLst>
            </p:cNvPr>
            <p:cNvSpPr/>
            <p:nvPr/>
          </p:nvSpPr>
          <p:spPr>
            <a:xfrm>
              <a:off x="2182163" y="2146756"/>
              <a:ext cx="260459" cy="26045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7B54EF00-0BE8-BC01-1B79-2A7A42A11A5E}"/>
                </a:ext>
              </a:extLst>
            </p:cNvPr>
            <p:cNvSpPr txBox="1"/>
            <p:nvPr/>
          </p:nvSpPr>
          <p:spPr>
            <a:xfrm>
              <a:off x="2131751" y="2191792"/>
              <a:ext cx="361283" cy="16649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82563" algn="l"/>
                </a:tabLst>
                <a:defRPr/>
              </a:pPr>
              <a:r>
                <a:rPr kumimoji="0" lang="en-US" altLang="ko-KR" sz="70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1</a:t>
              </a:r>
              <a:endParaRPr kumimoji="0" lang="ko-KR" altLang="en-US" sz="70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3DB60BE9-7046-0CC2-6562-6CF26C2BBB82}"/>
              </a:ext>
            </a:extLst>
          </p:cNvPr>
          <p:cNvGrpSpPr/>
          <p:nvPr/>
        </p:nvGrpSpPr>
        <p:grpSpPr>
          <a:xfrm>
            <a:off x="4900084" y="3850821"/>
            <a:ext cx="322346" cy="296616"/>
            <a:chOff x="1876178" y="4086923"/>
            <a:chExt cx="389065" cy="436231"/>
          </a:xfrm>
        </p:grpSpPr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AA389BA6-7EC4-4EB7-27B8-21544E05788B}"/>
                </a:ext>
              </a:extLst>
            </p:cNvPr>
            <p:cNvSpPr/>
            <p:nvPr/>
          </p:nvSpPr>
          <p:spPr>
            <a:xfrm>
              <a:off x="1883940" y="4086923"/>
              <a:ext cx="357704" cy="436231"/>
            </a:xfrm>
            <a:prstGeom prst="ellipse">
              <a:avLst/>
            </a:prstGeom>
            <a:gradFill>
              <a:gsLst>
                <a:gs pos="15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47F72FAA-2174-0BC9-55F9-5460CBC3F7AE}"/>
                </a:ext>
              </a:extLst>
            </p:cNvPr>
            <p:cNvSpPr txBox="1"/>
            <p:nvPr/>
          </p:nvSpPr>
          <p:spPr>
            <a:xfrm>
              <a:off x="1876178" y="4161294"/>
              <a:ext cx="389065" cy="24895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82563" algn="l"/>
                </a:tabLst>
                <a:defRPr/>
              </a:pPr>
              <a:r>
                <a:rPr kumimoji="0" lang="en-US" altLang="ko-KR" sz="110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B</a:t>
              </a:r>
              <a:endParaRPr kumimoji="0" lang="ko-KR" altLang="en-US" sz="110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</p:grp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81B1973C-C6EA-09B6-F1A2-34425BC12B3E}"/>
              </a:ext>
            </a:extLst>
          </p:cNvPr>
          <p:cNvGrpSpPr/>
          <p:nvPr/>
        </p:nvGrpSpPr>
        <p:grpSpPr>
          <a:xfrm>
            <a:off x="1354794" y="1935804"/>
            <a:ext cx="1688441" cy="3464217"/>
            <a:chOff x="4749899" y="2281687"/>
            <a:chExt cx="2843088" cy="939410"/>
          </a:xfrm>
        </p:grpSpPr>
        <p:sp>
          <p:nvSpPr>
            <p:cNvPr id="280" name="사각형: 둥근 모서리 279">
              <a:extLst>
                <a:ext uri="{FF2B5EF4-FFF2-40B4-BE49-F238E27FC236}">
                  <a16:creationId xmlns:a16="http://schemas.microsoft.com/office/drawing/2014/main" id="{3FDFD1ED-3465-5210-A085-D0D674BB3716}"/>
                </a:ext>
              </a:extLst>
            </p:cNvPr>
            <p:cNvSpPr/>
            <p:nvPr/>
          </p:nvSpPr>
          <p:spPr>
            <a:xfrm>
              <a:off x="4804157" y="2281687"/>
              <a:ext cx="2695266" cy="612515"/>
            </a:xfrm>
            <a:prstGeom prst="roundRect">
              <a:avLst>
                <a:gd name="adj" fmla="val 17646"/>
              </a:avLst>
            </a:prstGeom>
            <a:gradFill flip="none" rotWithShape="1">
              <a:gsLst>
                <a:gs pos="0">
                  <a:srgbClr val="083F88">
                    <a:shade val="30000"/>
                    <a:satMod val="115000"/>
                  </a:srgbClr>
                </a:gs>
                <a:gs pos="50000">
                  <a:srgbClr val="083F88">
                    <a:shade val="67500"/>
                    <a:satMod val="115000"/>
                  </a:srgbClr>
                </a:gs>
                <a:gs pos="100000">
                  <a:srgbClr val="083F88">
                    <a:shade val="100000"/>
                    <a:satMod val="115000"/>
                    <a:alpha val="8000"/>
                  </a:srgbClr>
                </a:gs>
              </a:gsLst>
              <a:lin ang="2700000" scaled="1"/>
              <a:tileRect/>
            </a:gradFill>
            <a:ln w="6350">
              <a:solidFill>
                <a:srgbClr val="0B56A8"/>
              </a:solidFill>
            </a:ln>
            <a:effectLst>
              <a:innerShdw blurRad="381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81" name="사각형: 둥근 모서리 280">
              <a:extLst>
                <a:ext uri="{FF2B5EF4-FFF2-40B4-BE49-F238E27FC236}">
                  <a16:creationId xmlns:a16="http://schemas.microsoft.com/office/drawing/2014/main" id="{156A1258-1236-0733-289C-058FFE18A902}"/>
                </a:ext>
              </a:extLst>
            </p:cNvPr>
            <p:cNvSpPr/>
            <p:nvPr/>
          </p:nvSpPr>
          <p:spPr>
            <a:xfrm>
              <a:off x="4804156" y="2381204"/>
              <a:ext cx="2695266" cy="839893"/>
            </a:xfrm>
            <a:prstGeom prst="roundRect">
              <a:avLst>
                <a:gd name="adj" fmla="val 18342"/>
              </a:avLst>
            </a:prstGeom>
            <a:solidFill>
              <a:schemeClr val="bg1"/>
            </a:solidFill>
            <a:ln w="6350">
              <a:solidFill>
                <a:srgbClr val="0B56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596FA4EB-C3A5-A696-F421-9EA5315F0E25}"/>
                </a:ext>
              </a:extLst>
            </p:cNvPr>
            <p:cNvSpPr txBox="1"/>
            <p:nvPr/>
          </p:nvSpPr>
          <p:spPr>
            <a:xfrm>
              <a:off x="4749899" y="2323684"/>
              <a:ext cx="2843088" cy="525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tabLst>
                  <a:tab pos="182563" algn="l"/>
                </a:tabLst>
                <a:defRPr/>
              </a:pPr>
              <a:r>
                <a:rPr kumimoji="0" lang="ko-KR" altLang="en-US" sz="120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구성 모듈</a:t>
              </a:r>
              <a:endParaRPr kumimoji="0" lang="en-US" altLang="ko-KR" sz="120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</p:grpSp>
      <p:grpSp>
        <p:nvGrpSpPr>
          <p:cNvPr id="283" name="그룹 282">
            <a:extLst>
              <a:ext uri="{FF2B5EF4-FFF2-40B4-BE49-F238E27FC236}">
                <a16:creationId xmlns:a16="http://schemas.microsoft.com/office/drawing/2014/main" id="{00D812F0-12B7-0EC4-AC54-73DD127AC5BC}"/>
              </a:ext>
            </a:extLst>
          </p:cNvPr>
          <p:cNvGrpSpPr/>
          <p:nvPr/>
        </p:nvGrpSpPr>
        <p:grpSpPr>
          <a:xfrm>
            <a:off x="1568936" y="2532105"/>
            <a:ext cx="1281395" cy="241932"/>
            <a:chOff x="559388" y="2761524"/>
            <a:chExt cx="1086093" cy="252124"/>
          </a:xfrm>
        </p:grpSpPr>
        <p:grpSp>
          <p:nvGrpSpPr>
            <p:cNvPr id="284" name="그룹 283">
              <a:extLst>
                <a:ext uri="{FF2B5EF4-FFF2-40B4-BE49-F238E27FC236}">
                  <a16:creationId xmlns:a16="http://schemas.microsoft.com/office/drawing/2014/main" id="{E064EFC9-D965-396B-2123-22963E9654DA}"/>
                </a:ext>
              </a:extLst>
            </p:cNvPr>
            <p:cNvGrpSpPr/>
            <p:nvPr/>
          </p:nvGrpSpPr>
          <p:grpSpPr>
            <a:xfrm>
              <a:off x="559388" y="2761524"/>
              <a:ext cx="1086093" cy="252124"/>
              <a:chOff x="721986" y="3099101"/>
              <a:chExt cx="1008000" cy="306000"/>
            </a:xfrm>
            <a:solidFill>
              <a:srgbClr val="0B56A8"/>
            </a:solidFill>
          </p:grpSpPr>
          <p:sp>
            <p:nvSpPr>
              <p:cNvPr id="288" name="사각형: 둥근 모서리 287">
                <a:extLst>
                  <a:ext uri="{FF2B5EF4-FFF2-40B4-BE49-F238E27FC236}">
                    <a16:creationId xmlns:a16="http://schemas.microsoft.com/office/drawing/2014/main" id="{3BDC55C7-D8B7-CEA1-8732-42F33A3A5E47}"/>
                  </a:ext>
                </a:extLst>
              </p:cNvPr>
              <p:cNvSpPr/>
              <p:nvPr/>
            </p:nvSpPr>
            <p:spPr>
              <a:xfrm>
                <a:off x="721986" y="3099101"/>
                <a:ext cx="1008000" cy="306000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083F88"/>
                </a:solidFill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스마트체2.0 Regular"/>
                  <a:ea typeface="LG스마트체2.0 Regular"/>
                </a:endParaRPr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4E158E17-718E-053B-2EE0-E90781FFE9AE}"/>
                  </a:ext>
                </a:extLst>
              </p:cNvPr>
              <p:cNvSpPr txBox="1"/>
              <p:nvPr/>
            </p:nvSpPr>
            <p:spPr>
              <a:xfrm>
                <a:off x="806335" y="3154046"/>
                <a:ext cx="842578" cy="196111"/>
              </a:xfrm>
              <a:prstGeom prst="rect">
                <a:avLst/>
              </a:prstGeom>
              <a:grpFill/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82563" algn="l"/>
                  </a:tabLst>
                  <a:defRPr/>
                </a:pPr>
                <a:r>
                  <a:rPr kumimoji="0" lang="en-US" altLang="ko-KR" sz="1050" b="0" i="0" u="none" strike="noStrike" kern="1200" cap="none" spc="0" normalizeH="0" baseline="0" noProof="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LG스마트체2.0 Bold" panose="020B0600000101010101" pitchFamily="50" charset="-127"/>
                    <a:ea typeface="LG스마트체2.0 Bold" panose="020B0600000101010101" pitchFamily="50" charset="-127"/>
                  </a:rPr>
                  <a:t>Capture</a:t>
                </a:r>
              </a:p>
            </p:txBody>
          </p:sp>
        </p:grpSp>
        <p:grpSp>
          <p:nvGrpSpPr>
            <p:cNvPr id="285" name="그룹 284">
              <a:extLst>
                <a:ext uri="{FF2B5EF4-FFF2-40B4-BE49-F238E27FC236}">
                  <a16:creationId xmlns:a16="http://schemas.microsoft.com/office/drawing/2014/main" id="{F394FDD4-D324-4E7E-8552-C16117EBAD24}"/>
                </a:ext>
              </a:extLst>
            </p:cNvPr>
            <p:cNvGrpSpPr/>
            <p:nvPr/>
          </p:nvGrpSpPr>
          <p:grpSpPr>
            <a:xfrm>
              <a:off x="600449" y="2803330"/>
              <a:ext cx="223211" cy="168513"/>
              <a:chOff x="2131752" y="2129416"/>
              <a:chExt cx="361283" cy="260457"/>
            </a:xfrm>
          </p:grpSpPr>
          <p:sp>
            <p:nvSpPr>
              <p:cNvPr id="286" name="타원 285">
                <a:extLst>
                  <a:ext uri="{FF2B5EF4-FFF2-40B4-BE49-F238E27FC236}">
                    <a16:creationId xmlns:a16="http://schemas.microsoft.com/office/drawing/2014/main" id="{DC7D237B-8E99-5C02-D26B-E430240F9A8E}"/>
                  </a:ext>
                </a:extLst>
              </p:cNvPr>
              <p:cNvSpPr/>
              <p:nvPr/>
            </p:nvSpPr>
            <p:spPr>
              <a:xfrm>
                <a:off x="2182163" y="2129416"/>
                <a:ext cx="260459" cy="26045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C455BC61-018E-5D22-0D20-41B764720B52}"/>
                  </a:ext>
                </a:extLst>
              </p:cNvPr>
              <p:cNvSpPr txBox="1"/>
              <p:nvPr/>
            </p:nvSpPr>
            <p:spPr>
              <a:xfrm>
                <a:off x="2131752" y="2176397"/>
                <a:ext cx="361283" cy="166497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82563" algn="l"/>
                  </a:tabLst>
                  <a:defRPr/>
                </a:pPr>
                <a:r>
                  <a:rPr kumimoji="0" lang="en-US" altLang="ko-KR" sz="700" i="0" u="none" strike="noStrike" kern="1200" cap="none" spc="0" normalizeH="0" baseline="0" noProof="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LG스마트체2.0 Bold" panose="020B0600000101010101" pitchFamily="50" charset="-127"/>
                    <a:ea typeface="LG스마트체2.0 Bold" panose="020B0600000101010101" pitchFamily="50" charset="-127"/>
                  </a:rPr>
                  <a:t>1</a:t>
                </a:r>
                <a:endParaRPr kumimoji="0" lang="ko-KR" altLang="en-US" sz="70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LG스마트체2.0 Bold" panose="020B0600000101010101" pitchFamily="50" charset="-127"/>
                  <a:ea typeface="LG스마트체2.0 Bold" panose="020B0600000101010101" pitchFamily="50" charset="-127"/>
                </a:endParaRPr>
              </a:p>
            </p:txBody>
          </p:sp>
        </p:grpSp>
      </p:grp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9D2B578F-DE39-3FDB-F891-6071BC5A20E9}"/>
              </a:ext>
            </a:extLst>
          </p:cNvPr>
          <p:cNvGrpSpPr/>
          <p:nvPr/>
        </p:nvGrpSpPr>
        <p:grpSpPr>
          <a:xfrm>
            <a:off x="1568936" y="2941178"/>
            <a:ext cx="1281395" cy="241932"/>
            <a:chOff x="559388" y="2854186"/>
            <a:chExt cx="1086093" cy="252124"/>
          </a:xfrm>
        </p:grpSpPr>
        <p:grpSp>
          <p:nvGrpSpPr>
            <p:cNvPr id="291" name="그룹 290">
              <a:extLst>
                <a:ext uri="{FF2B5EF4-FFF2-40B4-BE49-F238E27FC236}">
                  <a16:creationId xmlns:a16="http://schemas.microsoft.com/office/drawing/2014/main" id="{B6CAC597-C474-6270-8606-4E6AA8EB36B8}"/>
                </a:ext>
              </a:extLst>
            </p:cNvPr>
            <p:cNvGrpSpPr/>
            <p:nvPr/>
          </p:nvGrpSpPr>
          <p:grpSpPr>
            <a:xfrm>
              <a:off x="559388" y="2854186"/>
              <a:ext cx="1086093" cy="252124"/>
              <a:chOff x="721986" y="3099101"/>
              <a:chExt cx="1008000" cy="306000"/>
            </a:xfrm>
            <a:solidFill>
              <a:srgbClr val="0B56A8"/>
            </a:solidFill>
          </p:grpSpPr>
          <p:sp>
            <p:nvSpPr>
              <p:cNvPr id="295" name="사각형: 둥근 모서리 294">
                <a:extLst>
                  <a:ext uri="{FF2B5EF4-FFF2-40B4-BE49-F238E27FC236}">
                    <a16:creationId xmlns:a16="http://schemas.microsoft.com/office/drawing/2014/main" id="{4138DE93-2736-DA2E-B4A2-3EF36A335BA8}"/>
                  </a:ext>
                </a:extLst>
              </p:cNvPr>
              <p:cNvSpPr/>
              <p:nvPr/>
            </p:nvSpPr>
            <p:spPr>
              <a:xfrm>
                <a:off x="721986" y="3099101"/>
                <a:ext cx="1008000" cy="306000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083F88"/>
                </a:solidFill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스마트체2.0 Regular"/>
                  <a:ea typeface="LG스마트체2.0 Regular"/>
                </a:endParaRPr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46839353-8CC7-9BF7-308C-F8DAE7B7CD05}"/>
                  </a:ext>
                </a:extLst>
              </p:cNvPr>
              <p:cNvSpPr txBox="1"/>
              <p:nvPr/>
            </p:nvSpPr>
            <p:spPr>
              <a:xfrm>
                <a:off x="806335" y="3154046"/>
                <a:ext cx="842578" cy="196111"/>
              </a:xfrm>
              <a:prstGeom prst="rect">
                <a:avLst/>
              </a:prstGeom>
              <a:grpFill/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82563" algn="l"/>
                  </a:tabLst>
                  <a:defRPr/>
                </a:pPr>
                <a:r>
                  <a:rPr lang="en-US" altLang="ko-KR" sz="105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latin typeface="LG스마트체2.0 Bold" panose="020B0600000101010101" pitchFamily="50" charset="-127"/>
                    <a:ea typeface="LG스마트체2.0 Bold" panose="020B0600000101010101" pitchFamily="50" charset="-127"/>
                  </a:rPr>
                  <a:t>Recorder</a:t>
                </a:r>
                <a:endParaRPr kumimoji="0" lang="en-US" altLang="ko-KR" sz="105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LG스마트체2.0 Bold" panose="020B0600000101010101" pitchFamily="50" charset="-127"/>
                  <a:ea typeface="LG스마트체2.0 Bold" panose="020B0600000101010101" pitchFamily="50" charset="-127"/>
                </a:endParaRPr>
              </a:p>
            </p:txBody>
          </p:sp>
        </p:grp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49BA784B-C4C9-1699-49EB-E5FCAE3A899C}"/>
                </a:ext>
              </a:extLst>
            </p:cNvPr>
            <p:cNvGrpSpPr/>
            <p:nvPr/>
          </p:nvGrpSpPr>
          <p:grpSpPr>
            <a:xfrm>
              <a:off x="600449" y="2895992"/>
              <a:ext cx="223211" cy="168513"/>
              <a:chOff x="2131751" y="2125414"/>
              <a:chExt cx="361283" cy="260457"/>
            </a:xfrm>
          </p:grpSpPr>
          <p:sp>
            <p:nvSpPr>
              <p:cNvPr id="293" name="타원 292">
                <a:extLst>
                  <a:ext uri="{FF2B5EF4-FFF2-40B4-BE49-F238E27FC236}">
                    <a16:creationId xmlns:a16="http://schemas.microsoft.com/office/drawing/2014/main" id="{D1B55EC9-7F5E-BF43-63FF-BB2D434F6B6D}"/>
                  </a:ext>
                </a:extLst>
              </p:cNvPr>
              <p:cNvSpPr/>
              <p:nvPr/>
            </p:nvSpPr>
            <p:spPr>
              <a:xfrm>
                <a:off x="2182163" y="2125414"/>
                <a:ext cx="260459" cy="26045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B6183549-D51F-2C55-4A4E-F898F409B76B}"/>
                  </a:ext>
                </a:extLst>
              </p:cNvPr>
              <p:cNvSpPr txBox="1"/>
              <p:nvPr/>
            </p:nvSpPr>
            <p:spPr>
              <a:xfrm>
                <a:off x="2131751" y="2172394"/>
                <a:ext cx="361283" cy="166497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82563" algn="l"/>
                  </a:tabLst>
                  <a:defRPr/>
                </a:pPr>
                <a:r>
                  <a:rPr kumimoji="0" lang="en-US" altLang="ko-KR" sz="700" i="0" u="none" strike="noStrike" kern="1200" cap="none" spc="0" normalizeH="0" baseline="0" noProof="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LG스마트체2.0 Bold" panose="020B0600000101010101" pitchFamily="50" charset="-127"/>
                    <a:ea typeface="LG스마트체2.0 Bold" panose="020B0600000101010101" pitchFamily="50" charset="-127"/>
                  </a:rPr>
                  <a:t>2</a:t>
                </a:r>
                <a:endParaRPr kumimoji="0" lang="ko-KR" altLang="en-US" sz="70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LG스마트체2.0 Bold" panose="020B0600000101010101" pitchFamily="50" charset="-127"/>
                  <a:ea typeface="LG스마트체2.0 Bold" panose="020B0600000101010101" pitchFamily="50" charset="-127"/>
                </a:endParaRPr>
              </a:p>
            </p:txBody>
          </p:sp>
        </p:grpSp>
      </p:grpSp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410749EC-E0EB-CC72-5D30-B60F2AC67793}"/>
              </a:ext>
            </a:extLst>
          </p:cNvPr>
          <p:cNvGrpSpPr/>
          <p:nvPr/>
        </p:nvGrpSpPr>
        <p:grpSpPr>
          <a:xfrm>
            <a:off x="1568936" y="3350251"/>
            <a:ext cx="1281395" cy="241932"/>
            <a:chOff x="559388" y="3417110"/>
            <a:chExt cx="1086093" cy="252124"/>
          </a:xfrm>
        </p:grpSpPr>
        <p:grpSp>
          <p:nvGrpSpPr>
            <p:cNvPr id="298" name="그룹 297">
              <a:extLst>
                <a:ext uri="{FF2B5EF4-FFF2-40B4-BE49-F238E27FC236}">
                  <a16:creationId xmlns:a16="http://schemas.microsoft.com/office/drawing/2014/main" id="{2F3D26FC-045A-ECBD-3C02-A63F230D0702}"/>
                </a:ext>
              </a:extLst>
            </p:cNvPr>
            <p:cNvGrpSpPr/>
            <p:nvPr/>
          </p:nvGrpSpPr>
          <p:grpSpPr>
            <a:xfrm>
              <a:off x="559388" y="3417110"/>
              <a:ext cx="1086093" cy="252124"/>
              <a:chOff x="721986" y="3099101"/>
              <a:chExt cx="1008000" cy="306000"/>
            </a:xfrm>
            <a:solidFill>
              <a:srgbClr val="0B56A8"/>
            </a:solidFill>
          </p:grpSpPr>
          <p:sp>
            <p:nvSpPr>
              <p:cNvPr id="302" name="사각형: 둥근 모서리 301">
                <a:extLst>
                  <a:ext uri="{FF2B5EF4-FFF2-40B4-BE49-F238E27FC236}">
                    <a16:creationId xmlns:a16="http://schemas.microsoft.com/office/drawing/2014/main" id="{06963918-2D9E-E0FD-E604-6904A3541F45}"/>
                  </a:ext>
                </a:extLst>
              </p:cNvPr>
              <p:cNvSpPr/>
              <p:nvPr/>
            </p:nvSpPr>
            <p:spPr>
              <a:xfrm>
                <a:off x="721986" y="3099101"/>
                <a:ext cx="1008000" cy="306000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083F88"/>
                </a:solidFill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스마트체2.0 Regular"/>
                  <a:ea typeface="LG스마트체2.0 Regular"/>
                </a:endParaRP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DA6D659B-F9DA-2868-A54C-3106345FF995}"/>
                  </a:ext>
                </a:extLst>
              </p:cNvPr>
              <p:cNvSpPr txBox="1"/>
              <p:nvPr/>
            </p:nvSpPr>
            <p:spPr>
              <a:xfrm>
                <a:off x="806335" y="3154046"/>
                <a:ext cx="842578" cy="196111"/>
              </a:xfrm>
              <a:prstGeom prst="rect">
                <a:avLst/>
              </a:prstGeom>
              <a:grpFill/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82563" algn="l"/>
                  </a:tabLst>
                  <a:defRPr/>
                </a:pPr>
                <a:r>
                  <a:rPr lang="en-US" altLang="ko-KR" sz="105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latin typeface="LG스마트체2.0 Bold" panose="020B0600000101010101" pitchFamily="50" charset="-127"/>
                    <a:ea typeface="LG스마트체2.0 Bold" panose="020B0600000101010101" pitchFamily="50" charset="-127"/>
                  </a:rPr>
                  <a:t>Replayer</a:t>
                </a:r>
                <a:endParaRPr kumimoji="0" lang="en-US" altLang="ko-KR" sz="105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LG스마트체2.0 Bold" panose="020B0600000101010101" pitchFamily="50" charset="-127"/>
                  <a:ea typeface="LG스마트체2.0 Bold" panose="020B0600000101010101" pitchFamily="50" charset="-127"/>
                </a:endParaRPr>
              </a:p>
            </p:txBody>
          </p:sp>
        </p:grpSp>
        <p:grpSp>
          <p:nvGrpSpPr>
            <p:cNvPr id="299" name="그룹 298">
              <a:extLst>
                <a:ext uri="{FF2B5EF4-FFF2-40B4-BE49-F238E27FC236}">
                  <a16:creationId xmlns:a16="http://schemas.microsoft.com/office/drawing/2014/main" id="{6EC62EAF-048D-B4B0-F363-5ACABDE6DD0A}"/>
                </a:ext>
              </a:extLst>
            </p:cNvPr>
            <p:cNvGrpSpPr/>
            <p:nvPr/>
          </p:nvGrpSpPr>
          <p:grpSpPr>
            <a:xfrm>
              <a:off x="600449" y="3458916"/>
              <a:ext cx="223211" cy="168513"/>
              <a:chOff x="2131751" y="2109329"/>
              <a:chExt cx="361283" cy="260457"/>
            </a:xfrm>
          </p:grpSpPr>
          <p:sp>
            <p:nvSpPr>
              <p:cNvPr id="300" name="타원 299">
                <a:extLst>
                  <a:ext uri="{FF2B5EF4-FFF2-40B4-BE49-F238E27FC236}">
                    <a16:creationId xmlns:a16="http://schemas.microsoft.com/office/drawing/2014/main" id="{32412C0B-9D83-B342-4A64-2352783C4B2F}"/>
                  </a:ext>
                </a:extLst>
              </p:cNvPr>
              <p:cNvSpPr/>
              <p:nvPr/>
            </p:nvSpPr>
            <p:spPr>
              <a:xfrm>
                <a:off x="2182163" y="2109329"/>
                <a:ext cx="260459" cy="26045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5756E23D-D9F2-86D4-E623-D36D5D625A58}"/>
                  </a:ext>
                </a:extLst>
              </p:cNvPr>
              <p:cNvSpPr txBox="1"/>
              <p:nvPr/>
            </p:nvSpPr>
            <p:spPr>
              <a:xfrm>
                <a:off x="2131751" y="2156310"/>
                <a:ext cx="361283" cy="166497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82563" algn="l"/>
                  </a:tabLst>
                  <a:defRPr/>
                </a:pPr>
                <a:r>
                  <a:rPr kumimoji="0" lang="en-US" altLang="ko-KR" sz="700" i="0" u="none" strike="noStrike" kern="1200" cap="none" spc="0" normalizeH="0" baseline="0" noProof="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LG스마트체2.0 Bold" panose="020B0600000101010101" pitchFamily="50" charset="-127"/>
                    <a:ea typeface="LG스마트체2.0 Bold" panose="020B0600000101010101" pitchFamily="50" charset="-127"/>
                  </a:rPr>
                  <a:t>3</a:t>
                </a:r>
                <a:endParaRPr kumimoji="0" lang="ko-KR" altLang="en-US" sz="70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LG스마트체2.0 Bold" panose="020B0600000101010101" pitchFamily="50" charset="-127"/>
                  <a:ea typeface="LG스마트체2.0 Bold" panose="020B0600000101010101" pitchFamily="50" charset="-127"/>
                </a:endParaRPr>
              </a:p>
            </p:txBody>
          </p:sp>
        </p:grpSp>
      </p:grpSp>
      <p:grpSp>
        <p:nvGrpSpPr>
          <p:cNvPr id="304" name="그룹 303">
            <a:extLst>
              <a:ext uri="{FF2B5EF4-FFF2-40B4-BE49-F238E27FC236}">
                <a16:creationId xmlns:a16="http://schemas.microsoft.com/office/drawing/2014/main" id="{201720E7-B501-C1FF-0FDC-057965F73F63}"/>
              </a:ext>
            </a:extLst>
          </p:cNvPr>
          <p:cNvGrpSpPr/>
          <p:nvPr/>
        </p:nvGrpSpPr>
        <p:grpSpPr>
          <a:xfrm>
            <a:off x="1568936" y="3759324"/>
            <a:ext cx="1281395" cy="241932"/>
            <a:chOff x="559388" y="3744903"/>
            <a:chExt cx="1086093" cy="252124"/>
          </a:xfrm>
        </p:grpSpPr>
        <p:grpSp>
          <p:nvGrpSpPr>
            <p:cNvPr id="305" name="그룹 304">
              <a:extLst>
                <a:ext uri="{FF2B5EF4-FFF2-40B4-BE49-F238E27FC236}">
                  <a16:creationId xmlns:a16="http://schemas.microsoft.com/office/drawing/2014/main" id="{9B4F56E3-4E22-C8CA-93AE-2C6648A3D1B1}"/>
                </a:ext>
              </a:extLst>
            </p:cNvPr>
            <p:cNvGrpSpPr/>
            <p:nvPr/>
          </p:nvGrpSpPr>
          <p:grpSpPr>
            <a:xfrm>
              <a:off x="559388" y="3744903"/>
              <a:ext cx="1086093" cy="252124"/>
              <a:chOff x="721986" y="3099101"/>
              <a:chExt cx="1008000" cy="306000"/>
            </a:xfrm>
            <a:solidFill>
              <a:srgbClr val="0B56A8"/>
            </a:solidFill>
          </p:grpSpPr>
          <p:sp>
            <p:nvSpPr>
              <p:cNvPr id="309" name="사각형: 둥근 모서리 308">
                <a:extLst>
                  <a:ext uri="{FF2B5EF4-FFF2-40B4-BE49-F238E27FC236}">
                    <a16:creationId xmlns:a16="http://schemas.microsoft.com/office/drawing/2014/main" id="{C843D60B-822B-0409-359C-DDD25BF7A124}"/>
                  </a:ext>
                </a:extLst>
              </p:cNvPr>
              <p:cNvSpPr/>
              <p:nvPr/>
            </p:nvSpPr>
            <p:spPr>
              <a:xfrm>
                <a:off x="721986" y="3099101"/>
                <a:ext cx="1008000" cy="306000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083F88"/>
                </a:solidFill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스마트체2.0 Regular"/>
                  <a:ea typeface="LG스마트체2.0 Regular"/>
                </a:endParaRPr>
              </a:p>
            </p:txBody>
          </p:sp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B2CD9170-E0E3-442D-D66D-41B389176839}"/>
                  </a:ext>
                </a:extLst>
              </p:cNvPr>
              <p:cNvSpPr txBox="1"/>
              <p:nvPr/>
            </p:nvSpPr>
            <p:spPr>
              <a:xfrm>
                <a:off x="806335" y="3162767"/>
                <a:ext cx="842578" cy="196111"/>
              </a:xfrm>
              <a:prstGeom prst="rect">
                <a:avLst/>
              </a:prstGeom>
              <a:grpFill/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82563" algn="l"/>
                  </a:tabLst>
                  <a:defRPr/>
                </a:pPr>
                <a:r>
                  <a:rPr kumimoji="0" lang="en-US" altLang="ko-KR" sz="1050" b="0" i="0" u="none" strike="noStrike" kern="1200" cap="none" spc="0" normalizeH="0" baseline="0" noProof="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LG스마트체2.0 Bold" panose="020B0600000101010101" pitchFamily="50" charset="-127"/>
                    <a:ea typeface="LG스마트체2.0 Bold" panose="020B0600000101010101" pitchFamily="50" charset="-127"/>
                  </a:rPr>
                  <a:t>Modifier</a:t>
                </a:r>
              </a:p>
            </p:txBody>
          </p:sp>
        </p:grpSp>
        <p:grpSp>
          <p:nvGrpSpPr>
            <p:cNvPr id="306" name="그룹 305">
              <a:extLst>
                <a:ext uri="{FF2B5EF4-FFF2-40B4-BE49-F238E27FC236}">
                  <a16:creationId xmlns:a16="http://schemas.microsoft.com/office/drawing/2014/main" id="{A8C66CF3-FC16-EA82-008A-BCBB6E9CECBE}"/>
                </a:ext>
              </a:extLst>
            </p:cNvPr>
            <p:cNvGrpSpPr/>
            <p:nvPr/>
          </p:nvGrpSpPr>
          <p:grpSpPr>
            <a:xfrm>
              <a:off x="600449" y="3793894"/>
              <a:ext cx="223211" cy="168513"/>
              <a:chOff x="2131751" y="2139738"/>
              <a:chExt cx="361283" cy="260457"/>
            </a:xfrm>
          </p:grpSpPr>
          <p:sp>
            <p:nvSpPr>
              <p:cNvPr id="307" name="타원 306">
                <a:extLst>
                  <a:ext uri="{FF2B5EF4-FFF2-40B4-BE49-F238E27FC236}">
                    <a16:creationId xmlns:a16="http://schemas.microsoft.com/office/drawing/2014/main" id="{32D9DEF1-DA26-E656-58B2-40839673A558}"/>
                  </a:ext>
                </a:extLst>
              </p:cNvPr>
              <p:cNvSpPr/>
              <p:nvPr/>
            </p:nvSpPr>
            <p:spPr>
              <a:xfrm>
                <a:off x="2182163" y="2139738"/>
                <a:ext cx="260459" cy="26045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69CA5264-1FE8-8506-7653-F2C923A87696}"/>
                  </a:ext>
                </a:extLst>
              </p:cNvPr>
              <p:cNvSpPr txBox="1"/>
              <p:nvPr/>
            </p:nvSpPr>
            <p:spPr>
              <a:xfrm>
                <a:off x="2131751" y="2186718"/>
                <a:ext cx="361283" cy="166497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82563" algn="l"/>
                  </a:tabLst>
                  <a:defRPr/>
                </a:pPr>
                <a:r>
                  <a:rPr kumimoji="0" lang="en-US" altLang="ko-KR" sz="700" i="0" u="none" strike="noStrike" kern="1200" cap="none" spc="0" normalizeH="0" baseline="0" noProof="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LG스마트체2.0 Bold" panose="020B0600000101010101" pitchFamily="50" charset="-127"/>
                    <a:ea typeface="LG스마트체2.0 Bold" panose="020B0600000101010101" pitchFamily="50" charset="-127"/>
                  </a:rPr>
                  <a:t>4</a:t>
                </a:r>
                <a:endParaRPr kumimoji="0" lang="ko-KR" altLang="en-US" sz="70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LG스마트체2.0 Bold" panose="020B0600000101010101" pitchFamily="50" charset="-127"/>
                  <a:ea typeface="LG스마트체2.0 Bold" panose="020B0600000101010101" pitchFamily="50" charset="-127"/>
                </a:endParaRPr>
              </a:p>
            </p:txBody>
          </p:sp>
        </p:grpSp>
      </p:grpSp>
      <p:grpSp>
        <p:nvGrpSpPr>
          <p:cNvPr id="311" name="그룹 310">
            <a:extLst>
              <a:ext uri="{FF2B5EF4-FFF2-40B4-BE49-F238E27FC236}">
                <a16:creationId xmlns:a16="http://schemas.microsoft.com/office/drawing/2014/main" id="{44C4146D-CFC7-278E-D2F8-E1C0C56BBF34}"/>
              </a:ext>
            </a:extLst>
          </p:cNvPr>
          <p:cNvGrpSpPr/>
          <p:nvPr/>
        </p:nvGrpSpPr>
        <p:grpSpPr>
          <a:xfrm>
            <a:off x="1568936" y="4168397"/>
            <a:ext cx="1281395" cy="241932"/>
            <a:chOff x="559388" y="4072696"/>
            <a:chExt cx="1086093" cy="252124"/>
          </a:xfrm>
        </p:grpSpPr>
        <p:grpSp>
          <p:nvGrpSpPr>
            <p:cNvPr id="312" name="그룹 311">
              <a:extLst>
                <a:ext uri="{FF2B5EF4-FFF2-40B4-BE49-F238E27FC236}">
                  <a16:creationId xmlns:a16="http://schemas.microsoft.com/office/drawing/2014/main" id="{AE813515-7E35-38A6-7A4F-D9500F3BECC7}"/>
                </a:ext>
              </a:extLst>
            </p:cNvPr>
            <p:cNvGrpSpPr/>
            <p:nvPr/>
          </p:nvGrpSpPr>
          <p:grpSpPr>
            <a:xfrm>
              <a:off x="559388" y="4072696"/>
              <a:ext cx="1086093" cy="252124"/>
              <a:chOff x="721986" y="3099101"/>
              <a:chExt cx="1008000" cy="306000"/>
            </a:xfrm>
            <a:solidFill>
              <a:srgbClr val="0B56A8"/>
            </a:solidFill>
          </p:grpSpPr>
          <p:sp>
            <p:nvSpPr>
              <p:cNvPr id="316" name="사각형: 둥근 모서리 315">
                <a:extLst>
                  <a:ext uri="{FF2B5EF4-FFF2-40B4-BE49-F238E27FC236}">
                    <a16:creationId xmlns:a16="http://schemas.microsoft.com/office/drawing/2014/main" id="{5BEC4007-8D96-652A-2139-AEF4751E94C2}"/>
                  </a:ext>
                </a:extLst>
              </p:cNvPr>
              <p:cNvSpPr/>
              <p:nvPr/>
            </p:nvSpPr>
            <p:spPr>
              <a:xfrm>
                <a:off x="721986" y="3099101"/>
                <a:ext cx="1008000" cy="306000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083F88"/>
                </a:solidFill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스마트체2.0 Regular"/>
                  <a:ea typeface="LG스마트체2.0 Regular"/>
                </a:endParaRPr>
              </a:p>
            </p:txBody>
          </p:sp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5449458A-419A-F4C7-4181-14C6AC87A504}"/>
                  </a:ext>
                </a:extLst>
              </p:cNvPr>
              <p:cNvSpPr txBox="1"/>
              <p:nvPr/>
            </p:nvSpPr>
            <p:spPr>
              <a:xfrm>
                <a:off x="806335" y="3154046"/>
                <a:ext cx="842578" cy="196111"/>
              </a:xfrm>
              <a:prstGeom prst="rect">
                <a:avLst/>
              </a:prstGeom>
              <a:grpFill/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82563" algn="l"/>
                  </a:tabLst>
                  <a:defRPr/>
                </a:pPr>
                <a:r>
                  <a:rPr kumimoji="0" lang="en-US" altLang="ko-KR" sz="1050" b="0" i="0" u="none" strike="noStrike" kern="1200" cap="none" spc="0" normalizeH="0" baseline="0" noProof="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LG스마트체2.0 Bold" panose="020B0600000101010101" pitchFamily="50" charset="-127"/>
                    <a:ea typeface="LG스마트체2.0 Bold" panose="020B0600000101010101" pitchFamily="50" charset="-127"/>
                  </a:rPr>
                  <a:t>Simulator</a:t>
                </a:r>
              </a:p>
            </p:txBody>
          </p:sp>
        </p:grpSp>
        <p:grpSp>
          <p:nvGrpSpPr>
            <p:cNvPr id="313" name="그룹 312">
              <a:extLst>
                <a:ext uri="{FF2B5EF4-FFF2-40B4-BE49-F238E27FC236}">
                  <a16:creationId xmlns:a16="http://schemas.microsoft.com/office/drawing/2014/main" id="{1EC995D6-184C-B579-D7E9-A3022CDCE009}"/>
                </a:ext>
              </a:extLst>
            </p:cNvPr>
            <p:cNvGrpSpPr/>
            <p:nvPr/>
          </p:nvGrpSpPr>
          <p:grpSpPr>
            <a:xfrm>
              <a:off x="600449" y="4114502"/>
              <a:ext cx="223211" cy="168513"/>
              <a:chOff x="2131751" y="2109667"/>
              <a:chExt cx="361283" cy="260457"/>
            </a:xfrm>
          </p:grpSpPr>
          <p:sp>
            <p:nvSpPr>
              <p:cNvPr id="314" name="타원 313">
                <a:extLst>
                  <a:ext uri="{FF2B5EF4-FFF2-40B4-BE49-F238E27FC236}">
                    <a16:creationId xmlns:a16="http://schemas.microsoft.com/office/drawing/2014/main" id="{47FCF370-B6E5-BED2-6BE3-A53C7FE1E3B6}"/>
                  </a:ext>
                </a:extLst>
              </p:cNvPr>
              <p:cNvSpPr/>
              <p:nvPr/>
            </p:nvSpPr>
            <p:spPr>
              <a:xfrm>
                <a:off x="2182163" y="2109667"/>
                <a:ext cx="260459" cy="26045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BEE76478-1E72-62D4-1A9F-628D655F3B82}"/>
                  </a:ext>
                </a:extLst>
              </p:cNvPr>
              <p:cNvSpPr txBox="1"/>
              <p:nvPr/>
            </p:nvSpPr>
            <p:spPr>
              <a:xfrm>
                <a:off x="2131751" y="2155378"/>
                <a:ext cx="361283" cy="166497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82563" algn="l"/>
                  </a:tabLst>
                  <a:defRPr/>
                </a:pPr>
                <a:r>
                  <a:rPr lang="en-US" altLang="ko-KR" sz="70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latin typeface="LG스마트체2.0 Bold" panose="020B0600000101010101" pitchFamily="50" charset="-127"/>
                    <a:ea typeface="LG스마트체2.0 Bold" panose="020B0600000101010101" pitchFamily="50" charset="-127"/>
                  </a:rPr>
                  <a:t>5</a:t>
                </a:r>
                <a:endParaRPr kumimoji="0" lang="ko-KR" altLang="en-US" sz="70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LG스마트체2.0 Bold" panose="020B0600000101010101" pitchFamily="50" charset="-127"/>
                  <a:ea typeface="LG스마트체2.0 Bold" panose="020B0600000101010101" pitchFamily="50" charset="-127"/>
                </a:endParaRPr>
              </a:p>
            </p:txBody>
          </p:sp>
        </p:grpSp>
      </p:grp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CFCB2CFF-B275-73D2-ED81-1CE5F9A8E473}"/>
              </a:ext>
            </a:extLst>
          </p:cNvPr>
          <p:cNvGrpSpPr/>
          <p:nvPr/>
        </p:nvGrpSpPr>
        <p:grpSpPr>
          <a:xfrm>
            <a:off x="1568936" y="4577470"/>
            <a:ext cx="1281395" cy="241932"/>
            <a:chOff x="559388" y="4400489"/>
            <a:chExt cx="1086093" cy="252124"/>
          </a:xfrm>
        </p:grpSpPr>
        <p:grpSp>
          <p:nvGrpSpPr>
            <p:cNvPr id="319" name="그룹 318">
              <a:extLst>
                <a:ext uri="{FF2B5EF4-FFF2-40B4-BE49-F238E27FC236}">
                  <a16:creationId xmlns:a16="http://schemas.microsoft.com/office/drawing/2014/main" id="{A13BC632-2949-C208-F9D2-C00C343802BD}"/>
                </a:ext>
              </a:extLst>
            </p:cNvPr>
            <p:cNvGrpSpPr/>
            <p:nvPr/>
          </p:nvGrpSpPr>
          <p:grpSpPr>
            <a:xfrm>
              <a:off x="559388" y="4400489"/>
              <a:ext cx="1086093" cy="252124"/>
              <a:chOff x="721986" y="3099101"/>
              <a:chExt cx="1008000" cy="306000"/>
            </a:xfrm>
            <a:solidFill>
              <a:srgbClr val="0B56A8"/>
            </a:solidFill>
          </p:grpSpPr>
          <p:sp>
            <p:nvSpPr>
              <p:cNvPr id="323" name="사각형: 둥근 모서리 322">
                <a:extLst>
                  <a:ext uri="{FF2B5EF4-FFF2-40B4-BE49-F238E27FC236}">
                    <a16:creationId xmlns:a16="http://schemas.microsoft.com/office/drawing/2014/main" id="{79EFF0FD-689A-2DF7-30D0-1681245F0136}"/>
                  </a:ext>
                </a:extLst>
              </p:cNvPr>
              <p:cNvSpPr/>
              <p:nvPr/>
            </p:nvSpPr>
            <p:spPr>
              <a:xfrm>
                <a:off x="721986" y="3099101"/>
                <a:ext cx="1008000" cy="306000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083F88"/>
                </a:solidFill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스마트체2.0 Regular"/>
                  <a:ea typeface="LG스마트체2.0 Regular"/>
                </a:endParaRPr>
              </a:p>
            </p:txBody>
          </p:sp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8927CDD7-5D6E-3C17-E692-1164E9F8E879}"/>
                  </a:ext>
                </a:extLst>
              </p:cNvPr>
              <p:cNvSpPr txBox="1"/>
              <p:nvPr/>
            </p:nvSpPr>
            <p:spPr>
              <a:xfrm>
                <a:off x="806335" y="3152421"/>
                <a:ext cx="842578" cy="196111"/>
              </a:xfrm>
              <a:prstGeom prst="rect">
                <a:avLst/>
              </a:prstGeom>
              <a:grpFill/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82563" algn="l"/>
                  </a:tabLst>
                  <a:defRPr/>
                </a:pPr>
                <a:r>
                  <a:rPr kumimoji="0" lang="en-US" altLang="ko-KR" sz="1050" b="0" i="0" u="none" strike="noStrike" kern="1200" cap="none" spc="0" normalizeH="0" baseline="0" noProof="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LG스마트체2.0 Bold" panose="020B0600000101010101" pitchFamily="50" charset="-127"/>
                    <a:ea typeface="LG스마트체2.0 Bold" panose="020B0600000101010101" pitchFamily="50" charset="-127"/>
                  </a:rPr>
                  <a:t>Analyzer</a:t>
                </a:r>
              </a:p>
            </p:txBody>
          </p:sp>
        </p:grpSp>
        <p:grpSp>
          <p:nvGrpSpPr>
            <p:cNvPr id="320" name="그룹 319">
              <a:extLst>
                <a:ext uri="{FF2B5EF4-FFF2-40B4-BE49-F238E27FC236}">
                  <a16:creationId xmlns:a16="http://schemas.microsoft.com/office/drawing/2014/main" id="{D3BDF566-4AC0-9D61-CE8D-FFACFAFBA6D5}"/>
                </a:ext>
              </a:extLst>
            </p:cNvPr>
            <p:cNvGrpSpPr/>
            <p:nvPr/>
          </p:nvGrpSpPr>
          <p:grpSpPr>
            <a:xfrm>
              <a:off x="600449" y="4440956"/>
              <a:ext cx="223211" cy="168513"/>
              <a:chOff x="2131751" y="2138573"/>
              <a:chExt cx="361283" cy="260457"/>
            </a:xfrm>
          </p:grpSpPr>
          <p:sp>
            <p:nvSpPr>
              <p:cNvPr id="321" name="타원 320">
                <a:extLst>
                  <a:ext uri="{FF2B5EF4-FFF2-40B4-BE49-F238E27FC236}">
                    <a16:creationId xmlns:a16="http://schemas.microsoft.com/office/drawing/2014/main" id="{AB22E31A-7256-4C07-826F-045E0C1738DF}"/>
                  </a:ext>
                </a:extLst>
              </p:cNvPr>
              <p:cNvSpPr/>
              <p:nvPr/>
            </p:nvSpPr>
            <p:spPr>
              <a:xfrm>
                <a:off x="2182163" y="2138573"/>
                <a:ext cx="260459" cy="26045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C7BAFF0F-A01F-D88D-9A68-3D7C7FCA79A8}"/>
                  </a:ext>
                </a:extLst>
              </p:cNvPr>
              <p:cNvSpPr txBox="1"/>
              <p:nvPr/>
            </p:nvSpPr>
            <p:spPr>
              <a:xfrm>
                <a:off x="2131751" y="2185553"/>
                <a:ext cx="361283" cy="166497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82563" algn="l"/>
                  </a:tabLst>
                  <a:defRPr/>
                </a:pPr>
                <a:r>
                  <a:rPr kumimoji="0" lang="en-US" altLang="ko-KR" sz="700" i="0" u="none" strike="noStrike" kern="1200" cap="none" spc="0" normalizeH="0" baseline="0" noProof="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LG스마트체2.0 Bold" panose="020B0600000101010101" pitchFamily="50" charset="-127"/>
                    <a:ea typeface="LG스마트체2.0 Bold" panose="020B0600000101010101" pitchFamily="50" charset="-127"/>
                  </a:rPr>
                  <a:t>6</a:t>
                </a:r>
                <a:endParaRPr kumimoji="0" lang="ko-KR" altLang="en-US" sz="70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LG스마트체2.0 Bold" panose="020B0600000101010101" pitchFamily="50" charset="-127"/>
                  <a:ea typeface="LG스마트체2.0 Bold" panose="020B0600000101010101" pitchFamily="50" charset="-127"/>
                </a:endParaRPr>
              </a:p>
            </p:txBody>
          </p:sp>
        </p:grpSp>
      </p:grp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33459C92-B59C-55CB-DCCE-CBC1459C094C}"/>
              </a:ext>
            </a:extLst>
          </p:cNvPr>
          <p:cNvGrpSpPr/>
          <p:nvPr/>
        </p:nvGrpSpPr>
        <p:grpSpPr>
          <a:xfrm>
            <a:off x="1568936" y="4986545"/>
            <a:ext cx="1281395" cy="241932"/>
            <a:chOff x="559388" y="4728280"/>
            <a:chExt cx="1086093" cy="252124"/>
          </a:xfrm>
        </p:grpSpPr>
        <p:grpSp>
          <p:nvGrpSpPr>
            <p:cNvPr id="326" name="그룹 325">
              <a:extLst>
                <a:ext uri="{FF2B5EF4-FFF2-40B4-BE49-F238E27FC236}">
                  <a16:creationId xmlns:a16="http://schemas.microsoft.com/office/drawing/2014/main" id="{E663A023-5C12-5675-FD44-F06EAB19BBDE}"/>
                </a:ext>
              </a:extLst>
            </p:cNvPr>
            <p:cNvGrpSpPr/>
            <p:nvPr/>
          </p:nvGrpSpPr>
          <p:grpSpPr>
            <a:xfrm>
              <a:off x="559388" y="4728280"/>
              <a:ext cx="1086093" cy="252124"/>
              <a:chOff x="721986" y="3099101"/>
              <a:chExt cx="1008000" cy="306000"/>
            </a:xfrm>
            <a:solidFill>
              <a:srgbClr val="0B56A8"/>
            </a:solidFill>
          </p:grpSpPr>
          <p:sp>
            <p:nvSpPr>
              <p:cNvPr id="330" name="사각형: 둥근 모서리 329">
                <a:extLst>
                  <a:ext uri="{FF2B5EF4-FFF2-40B4-BE49-F238E27FC236}">
                    <a16:creationId xmlns:a16="http://schemas.microsoft.com/office/drawing/2014/main" id="{4FB195EF-96F6-C037-85D5-E112A8E30275}"/>
                  </a:ext>
                </a:extLst>
              </p:cNvPr>
              <p:cNvSpPr/>
              <p:nvPr/>
            </p:nvSpPr>
            <p:spPr>
              <a:xfrm>
                <a:off x="721986" y="3099101"/>
                <a:ext cx="1008000" cy="306000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083F88"/>
                </a:solidFill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스마트체2.0 Regular"/>
                  <a:ea typeface="LG스마트체2.0 Regular"/>
                </a:endParaRPr>
              </a:p>
            </p:txBody>
          </p: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52529CB0-E15C-7F69-3716-746D1D547E62}"/>
                  </a:ext>
                </a:extLst>
              </p:cNvPr>
              <p:cNvSpPr txBox="1"/>
              <p:nvPr/>
            </p:nvSpPr>
            <p:spPr>
              <a:xfrm>
                <a:off x="806335" y="3153049"/>
                <a:ext cx="842578" cy="196111"/>
              </a:xfrm>
              <a:prstGeom prst="rect">
                <a:avLst/>
              </a:prstGeom>
              <a:grpFill/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82563" algn="l"/>
                  </a:tabLst>
                  <a:defRPr/>
                </a:pPr>
                <a:r>
                  <a:rPr lang="en-US" altLang="ko-KR" sz="100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latin typeface="LG스마트체2.0 Bold" panose="020B0600000101010101" pitchFamily="50" charset="-127"/>
                    <a:ea typeface="LG스마트체2.0 Bold" panose="020B0600000101010101" pitchFamily="50" charset="-127"/>
                  </a:rPr>
                  <a:t>    Rule Manager</a:t>
                </a:r>
                <a:endParaRPr kumimoji="0" lang="en-US" altLang="ko-KR" sz="1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LG스마트체2.0 Bold" panose="020B0600000101010101" pitchFamily="50" charset="-127"/>
                  <a:ea typeface="LG스마트체2.0 Bold" panose="020B0600000101010101" pitchFamily="50" charset="-127"/>
                </a:endParaRPr>
              </a:p>
            </p:txBody>
          </p:sp>
        </p:grpSp>
        <p:grpSp>
          <p:nvGrpSpPr>
            <p:cNvPr id="327" name="그룹 326">
              <a:extLst>
                <a:ext uri="{FF2B5EF4-FFF2-40B4-BE49-F238E27FC236}">
                  <a16:creationId xmlns:a16="http://schemas.microsoft.com/office/drawing/2014/main" id="{FC62215B-A58C-D67D-F928-C2D812950BB0}"/>
                </a:ext>
              </a:extLst>
            </p:cNvPr>
            <p:cNvGrpSpPr/>
            <p:nvPr/>
          </p:nvGrpSpPr>
          <p:grpSpPr>
            <a:xfrm>
              <a:off x="600449" y="4770086"/>
              <a:ext cx="223211" cy="168513"/>
              <a:chOff x="2131751" y="2131892"/>
              <a:chExt cx="361283" cy="260457"/>
            </a:xfrm>
          </p:grpSpPr>
          <p:sp>
            <p:nvSpPr>
              <p:cNvPr id="328" name="타원 327">
                <a:extLst>
                  <a:ext uri="{FF2B5EF4-FFF2-40B4-BE49-F238E27FC236}">
                    <a16:creationId xmlns:a16="http://schemas.microsoft.com/office/drawing/2014/main" id="{B1C411A5-F6CA-27BF-DECF-784DDD16CE01}"/>
                  </a:ext>
                </a:extLst>
              </p:cNvPr>
              <p:cNvSpPr/>
              <p:nvPr/>
            </p:nvSpPr>
            <p:spPr>
              <a:xfrm>
                <a:off x="2182163" y="2131892"/>
                <a:ext cx="260459" cy="26045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5402752D-8D34-659A-42A6-F8A89F8DFC56}"/>
                  </a:ext>
                </a:extLst>
              </p:cNvPr>
              <p:cNvSpPr txBox="1"/>
              <p:nvPr/>
            </p:nvSpPr>
            <p:spPr>
              <a:xfrm>
                <a:off x="2131751" y="2178872"/>
                <a:ext cx="361283" cy="166497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82563" algn="l"/>
                  </a:tabLst>
                  <a:defRPr/>
                </a:pPr>
                <a:r>
                  <a:rPr kumimoji="0" lang="en-US" altLang="ko-KR" sz="700" i="0" u="none" strike="noStrike" kern="1200" cap="none" spc="0" normalizeH="0" baseline="0" noProof="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LG스마트체2.0 Bold" panose="020B0600000101010101" pitchFamily="50" charset="-127"/>
                    <a:ea typeface="LG스마트체2.0 Bold" panose="020B0600000101010101" pitchFamily="50" charset="-127"/>
                  </a:rPr>
                  <a:t>7</a:t>
                </a:r>
                <a:endParaRPr kumimoji="0" lang="ko-KR" altLang="en-US" sz="70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LG스마트체2.0 Bold" panose="020B0600000101010101" pitchFamily="50" charset="-127"/>
                  <a:ea typeface="LG스마트체2.0 Bold" panose="020B0600000101010101" pitchFamily="50" charset="-127"/>
                </a:endParaRPr>
              </a:p>
            </p:txBody>
          </p:sp>
        </p:grpSp>
      </p:grpSp>
      <p:sp>
        <p:nvSpPr>
          <p:cNvPr id="332" name="TextBox 49">
            <a:extLst>
              <a:ext uri="{FF2B5EF4-FFF2-40B4-BE49-F238E27FC236}">
                <a16:creationId xmlns:a16="http://schemas.microsoft.com/office/drawing/2014/main" id="{2EF65CEC-81D0-C90B-603C-987558C7BE7C}"/>
              </a:ext>
            </a:extLst>
          </p:cNvPr>
          <p:cNvSpPr txBox="1"/>
          <p:nvPr/>
        </p:nvSpPr>
        <p:spPr>
          <a:xfrm>
            <a:off x="1387016" y="5438627"/>
            <a:ext cx="4669335" cy="836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marL="171450" indent="-171450">
              <a:buClr>
                <a:srgbClr val="C00000"/>
              </a:buClr>
              <a:buSzPct val="100000"/>
              <a:buFont typeface="Arial"/>
              <a:buChar char="•"/>
              <a:defRPr sz="1200"/>
            </a:lvl1pPr>
          </a:lstStyle>
          <a:p>
            <a:pPr marL="174625" indent="-174625" defTabSz="1475110">
              <a:spcBef>
                <a:spcPts val="500"/>
              </a:spcBef>
              <a:buClr>
                <a:srgbClr val="000000"/>
              </a:buClr>
              <a:buNone/>
            </a:pPr>
            <a:r>
              <a:rPr lang="ko-KR" altLang="en-US" sz="1000">
                <a:ln>
                  <a:solidFill>
                    <a:srgbClr val="FFFFFF">
                      <a:lumMod val="65000"/>
                      <a:alpha val="0"/>
                    </a:srgb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① </a:t>
            </a:r>
            <a:r>
              <a:rPr lang="ko-KR" altLang="en-US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네트워크 패킷 또는 거래 로그를 바탕으로 </a:t>
            </a:r>
            <a:r>
              <a:rPr lang="en-US" altLang="ko-KR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AS-IS </a:t>
            </a:r>
            <a:r>
              <a:rPr lang="ko-KR" altLang="en-US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요청</a:t>
            </a:r>
            <a:r>
              <a:rPr lang="en-US" altLang="ko-KR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응답 메시지 생성</a:t>
            </a:r>
            <a:endParaRPr lang="en-US" altLang="ko-KR" sz="1000">
              <a:ln>
                <a:solidFill>
                  <a:srgbClr val="FFFFFF">
                    <a:lumMod val="65000"/>
                    <a:alpha val="0"/>
                  </a:srgbClr>
                </a:solidFill>
              </a:ln>
              <a:solidFill>
                <a:srgbClr val="000000">
                  <a:lumMod val="75000"/>
                  <a:lumOff val="25000"/>
                </a:srgb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4625" indent="-174625" defTabSz="1475110">
              <a:spcBef>
                <a:spcPts val="500"/>
              </a:spcBef>
              <a:buClr>
                <a:srgbClr val="000000"/>
              </a:buClr>
              <a:buNone/>
            </a:pPr>
            <a:r>
              <a:rPr lang="ko-KR" altLang="en-US" sz="1000">
                <a:ln>
                  <a:solidFill>
                    <a:srgbClr val="FFFFFF">
                      <a:lumMod val="65000"/>
                      <a:alpha val="0"/>
                    </a:srgb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② ③ </a:t>
            </a:r>
            <a:r>
              <a:rPr lang="en-US" altLang="ko-KR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Capture</a:t>
            </a:r>
            <a:r>
              <a:rPr lang="ko-KR" altLang="en-US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생성한 요청</a:t>
            </a:r>
            <a:r>
              <a:rPr lang="en-US" altLang="ko-KR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응답 메시지를 저장 후 </a:t>
            </a:r>
            <a:r>
              <a:rPr lang="en-US" altLang="ko-KR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Modifier </a:t>
            </a:r>
            <a:r>
              <a:rPr lang="ko-KR" altLang="en-US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또는 </a:t>
            </a:r>
            <a:r>
              <a:rPr lang="en-US" altLang="ko-KR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Simulator</a:t>
            </a:r>
            <a:r>
              <a:rPr lang="ko-KR" altLang="en-US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전송</a:t>
            </a:r>
            <a:endParaRPr lang="en-US" altLang="ko-KR" sz="1000" spc="-4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4625" indent="-174625" defTabSz="1475110">
              <a:spcBef>
                <a:spcPts val="500"/>
              </a:spcBef>
              <a:buClr>
                <a:srgbClr val="000000"/>
              </a:buClr>
              <a:buNone/>
            </a:pPr>
            <a:r>
              <a:rPr lang="ko-KR" altLang="en-US" sz="1000">
                <a:ln>
                  <a:solidFill>
                    <a:srgbClr val="FFFFFF">
                      <a:lumMod val="65000"/>
                      <a:alpha val="0"/>
                    </a:srgb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④ </a:t>
            </a:r>
            <a:r>
              <a:rPr lang="ko-KR" altLang="en-US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사용자 채널의 </a:t>
            </a:r>
            <a:r>
              <a:rPr lang="en-US" altLang="ko-KR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AS-IS </a:t>
            </a:r>
            <a:r>
              <a:rPr lang="ko-KR" altLang="en-US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요청</a:t>
            </a:r>
            <a:r>
              <a:rPr lang="en-US" altLang="ko-KR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응답 메시지를 </a:t>
            </a:r>
            <a:r>
              <a:rPr lang="en-US" altLang="ko-KR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TO-BE </a:t>
            </a:r>
            <a:r>
              <a:rPr lang="ko-KR" altLang="en-US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요청으로 변환하여 호출한 후</a:t>
            </a:r>
            <a:br>
              <a:rPr lang="ko-KR" altLang="en-US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응답결과를 처리</a:t>
            </a:r>
            <a:endParaRPr lang="en-US" altLang="ko-KR" sz="1000">
              <a:ln>
                <a:solidFill>
                  <a:srgbClr val="FFFFFF">
                    <a:lumMod val="65000"/>
                    <a:alpha val="0"/>
                  </a:srgbClr>
                </a:solidFill>
              </a:ln>
              <a:solidFill>
                <a:srgbClr val="000000">
                  <a:lumMod val="75000"/>
                  <a:lumOff val="25000"/>
                </a:srgb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3" name="TextBox 49">
            <a:extLst>
              <a:ext uri="{FF2B5EF4-FFF2-40B4-BE49-F238E27FC236}">
                <a16:creationId xmlns:a16="http://schemas.microsoft.com/office/drawing/2014/main" id="{514524F5-0026-3EB5-5A66-FB804CC38CEA}"/>
              </a:ext>
            </a:extLst>
          </p:cNvPr>
          <p:cNvSpPr txBox="1"/>
          <p:nvPr/>
        </p:nvSpPr>
        <p:spPr>
          <a:xfrm>
            <a:off x="6206489" y="5438627"/>
            <a:ext cx="4785765" cy="836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marL="171450" indent="-171450">
              <a:buClr>
                <a:srgbClr val="C00000"/>
              </a:buClr>
              <a:buSzPct val="100000"/>
              <a:buFont typeface="Arial"/>
              <a:buChar char="•"/>
              <a:defRPr sz="1200"/>
            </a:lvl1pPr>
          </a:lstStyle>
          <a:p>
            <a:pPr marL="174625" indent="-174625" defTabSz="1475110">
              <a:spcBef>
                <a:spcPts val="500"/>
              </a:spcBef>
              <a:buClr>
                <a:srgbClr val="000000"/>
              </a:buClr>
              <a:buNone/>
            </a:pPr>
            <a:r>
              <a:rPr lang="ko-KR" altLang="en-US" sz="1000">
                <a:ln>
                  <a:solidFill>
                    <a:srgbClr val="FFFFFF">
                      <a:lumMod val="65000"/>
                      <a:alpha val="0"/>
                    </a:srgb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⑤ </a:t>
            </a:r>
            <a:r>
              <a:rPr lang="ko-KR" altLang="en-US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 기관의 </a:t>
            </a:r>
            <a:r>
              <a:rPr lang="en-US" altLang="ko-KR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AS-IS </a:t>
            </a:r>
            <a:r>
              <a:rPr lang="ko-KR" altLang="en-US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요청</a:t>
            </a:r>
            <a:r>
              <a:rPr lang="en-US" altLang="ko-KR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응답 메시지를 </a:t>
            </a:r>
            <a:r>
              <a:rPr lang="en-US" altLang="ko-KR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TO-BE </a:t>
            </a:r>
            <a:r>
              <a:rPr lang="ko-KR" altLang="en-US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요청으로 변환하여 호출한 후 응답결과를 처리</a:t>
            </a:r>
            <a:endParaRPr lang="en-US" altLang="ko-KR" sz="1000">
              <a:ln>
                <a:solidFill>
                  <a:srgbClr val="FFFFFF">
                    <a:lumMod val="65000"/>
                    <a:alpha val="0"/>
                  </a:srgbClr>
                </a:solidFill>
              </a:ln>
              <a:solidFill>
                <a:srgbClr val="000000">
                  <a:lumMod val="75000"/>
                  <a:lumOff val="25000"/>
                </a:srgb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4625" indent="-174625" defTabSz="1475110">
              <a:spcBef>
                <a:spcPts val="500"/>
              </a:spcBef>
              <a:buClr>
                <a:srgbClr val="000000"/>
              </a:buClr>
              <a:buNone/>
            </a:pPr>
            <a:r>
              <a:rPr lang="ko-KR" altLang="en-US" sz="1000">
                <a:ln>
                  <a:solidFill>
                    <a:srgbClr val="FFFFFF">
                      <a:lumMod val="65000"/>
                      <a:alpha val="0"/>
                    </a:srgb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⑥ </a:t>
            </a:r>
            <a:r>
              <a:rPr lang="ko-KR" altLang="en-US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거래</a:t>
            </a:r>
            <a:r>
              <a:rPr lang="en-US" altLang="ko-KR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트랜잭션</a:t>
            </a:r>
            <a:r>
              <a:rPr lang="en-US" altLang="ko-KR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단위의 검증 결과</a:t>
            </a:r>
            <a:r>
              <a:rPr lang="en-US" altLang="ko-KR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통계 정보 및 </a:t>
            </a:r>
            <a:r>
              <a:rPr lang="en-US" altLang="ko-KR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RAW </a:t>
            </a:r>
            <a:r>
              <a:rPr lang="ko-KR" altLang="en-US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메시지를 제공하고 각 모듈의 동작상태</a:t>
            </a:r>
            <a:r>
              <a:rPr lang="en-US" altLang="ko-KR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 spc="-4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컨피그를</a:t>
            </a:r>
            <a:r>
              <a:rPr lang="ko-KR" altLang="en-US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제어하고 </a:t>
            </a:r>
            <a:r>
              <a:rPr lang="ko-KR" altLang="en-US" sz="1000" spc="-4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알람정보를</a:t>
            </a:r>
            <a:r>
              <a:rPr lang="ko-KR" altLang="en-US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제공</a:t>
            </a:r>
            <a:endParaRPr lang="en-US" altLang="ko-KR" sz="1000" spc="-4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4625" indent="-174625" defTabSz="1475110">
              <a:spcBef>
                <a:spcPts val="500"/>
              </a:spcBef>
              <a:buClr>
                <a:srgbClr val="000000"/>
              </a:buClr>
              <a:buNone/>
            </a:pPr>
            <a:r>
              <a:rPr lang="ko-KR" altLang="en-US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⑦ </a:t>
            </a:r>
            <a:r>
              <a:rPr lang="en-US" altLang="ko-KR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AS-IS</a:t>
            </a:r>
            <a:r>
              <a:rPr lang="ko-KR" altLang="en-US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시스템의 트랜잭션 전문을 </a:t>
            </a:r>
            <a:r>
              <a:rPr lang="en-US" altLang="ko-KR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TO-BE</a:t>
            </a:r>
            <a:r>
              <a:rPr lang="ko-KR" altLang="en-US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전문으로 매핑</a:t>
            </a:r>
            <a:r>
              <a:rPr lang="en-US" altLang="ko-KR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 spc="-4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변환 등의 룰 관리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DCCCC65-2C92-4716-A04A-EDA03F0769CD}"/>
              </a:ext>
            </a:extLst>
          </p:cNvPr>
          <p:cNvSpPr/>
          <p:nvPr/>
        </p:nvSpPr>
        <p:spPr bwMode="auto">
          <a:xfrm>
            <a:off x="1195200" y="1530000"/>
            <a:ext cx="9780716" cy="261533"/>
          </a:xfrm>
          <a:prstGeom prst="rect">
            <a:avLst/>
          </a:prstGeom>
          <a:solidFill>
            <a:srgbClr val="0D6AC2"/>
          </a:solidFill>
          <a:ln w="6350" algn="ctr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FFFFFF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PerfecTwin </a:t>
            </a:r>
            <a:r>
              <a:rPr lang="ko-KR" altLang="en-US" sz="1200" dirty="0">
                <a:solidFill>
                  <a:srgbClr val="FFFFFF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구성 모듈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3D95B8F-4C99-6FE6-31A4-59D7D0FF64E2}"/>
              </a:ext>
            </a:extLst>
          </p:cNvPr>
          <p:cNvGrpSpPr/>
          <p:nvPr/>
        </p:nvGrpSpPr>
        <p:grpSpPr>
          <a:xfrm>
            <a:off x="1224195" y="265600"/>
            <a:ext cx="5632045" cy="272298"/>
            <a:chOff x="450850" y="359677"/>
            <a:chExt cx="4539807" cy="248561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12FF3B2-6C9F-1B76-D103-001E5E82C63E}"/>
                </a:ext>
              </a:extLst>
            </p:cNvPr>
            <p:cNvSpPr txBox="1"/>
            <p:nvPr/>
          </p:nvSpPr>
          <p:spPr>
            <a:xfrm>
              <a:off x="450850" y="427992"/>
              <a:ext cx="62119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kumimoji="1" lang="en-US" altLang="ko-KR" sz="1400" b="1" spc="-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endParaRPr kumimoji="1" lang="ko-Kore-KR" altLang="en-US" sz="1400" b="1" spc="-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ECC3E77-C578-67A7-2BEF-7714ADEBB550}"/>
                </a:ext>
              </a:extLst>
            </p:cNvPr>
            <p:cNvSpPr txBox="1"/>
            <p:nvPr/>
          </p:nvSpPr>
          <p:spPr>
            <a:xfrm>
              <a:off x="454657" y="359677"/>
              <a:ext cx="453600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882650"/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3. PerfecTwin (1/6)</a:t>
              </a:r>
              <a:endParaRPr lang="ko-KR" altLang="en-US" sz="14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510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9D07D1CA-F7AC-D118-65FB-327E9FE494D5}"/>
              </a:ext>
            </a:extLst>
          </p:cNvPr>
          <p:cNvSpPr/>
          <p:nvPr/>
        </p:nvSpPr>
        <p:spPr>
          <a:xfrm>
            <a:off x="1047175" y="1516265"/>
            <a:ext cx="10080000" cy="48289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tlCol="0" anchor="ctr">
            <a:scene3d>
              <a:camera prst="orthographicFront"/>
              <a:lightRig rig="threePt" dir="t"/>
            </a:scene3d>
            <a:sp3d>
              <a:bevelB w="6350"/>
            </a:sp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  <a:cs typeface="Pretendard" panose="02000503000000020004" pitchFamily="50" charset="-127"/>
            </a:endParaRPr>
          </a:p>
          <a:p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  <a:cs typeface="Pretendard" panose="02000503000000020004" pitchFamily="50" charset="-127"/>
            </a:endParaRPr>
          </a:p>
          <a:p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  <a:cs typeface="Pretendard" panose="02000503000000020004" pitchFamily="50" charset="-127"/>
              </a:rPr>
              <a:t>        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  <a:cs typeface="Pretendard" panose="02000503000000020004" pitchFamily="50" charset="-127"/>
            </a:endParaRPr>
          </a:p>
          <a:p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  <a:cs typeface="Pretendard" panose="02000503000000020004" pitchFamily="50" charset="-127"/>
              </a:rPr>
              <a:t>       </a:t>
            </a:r>
          </a:p>
          <a:p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  <a:cs typeface="Pretendard" panose="02000503000000020004" pitchFamily="50" charset="-127"/>
            </a:endParaRPr>
          </a:p>
          <a:p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D777F8A7-785A-2860-131C-AC46B18B5A8B}"/>
              </a:ext>
            </a:extLst>
          </p:cNvPr>
          <p:cNvSpPr txBox="1">
            <a:spLocks/>
          </p:cNvSpPr>
          <p:nvPr/>
        </p:nvSpPr>
        <p:spPr>
          <a:xfrm>
            <a:off x="1063717" y="677104"/>
            <a:ext cx="10080001" cy="51930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PerfecTwin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은 실제 데이터를 기반으로 각종 테스트를 진행함으로써 품질 향상과 비용 절감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일정 준수는 물론 현업과의 관계와 직원들의 사기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sz="1200" b="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워라밸에</a:t>
            </a:r>
            <a:r>
              <a:rPr lang="ko-KR" altLang="en-US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이르는 많은 유무형의 가치를 제공합니다</a:t>
            </a:r>
            <a:r>
              <a:rPr lang="en-US" altLang="ko-KR" sz="1200" b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3CC0D08-ADB6-4278-9A37-EDE1899AEC99}"/>
              </a:ext>
            </a:extLst>
          </p:cNvPr>
          <p:cNvSpPr/>
          <p:nvPr/>
        </p:nvSpPr>
        <p:spPr>
          <a:xfrm>
            <a:off x="1783566" y="4597251"/>
            <a:ext cx="8514000" cy="1309315"/>
          </a:xfrm>
          <a:prstGeom prst="roundRect">
            <a:avLst>
              <a:gd name="adj" fmla="val 9468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  <a:prstDash val="solid"/>
          </a:ln>
          <a:effectLst>
            <a:innerShdw blurRad="508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877BC6B-C0E5-0F8E-4908-6BF9ECB33385}"/>
              </a:ext>
            </a:extLst>
          </p:cNvPr>
          <p:cNvSpPr/>
          <p:nvPr/>
        </p:nvSpPr>
        <p:spPr>
          <a:xfrm>
            <a:off x="1783566" y="4870334"/>
            <a:ext cx="8514000" cy="1474904"/>
          </a:xfrm>
          <a:prstGeom prst="roundRect">
            <a:avLst>
              <a:gd name="adj" fmla="val 11088"/>
            </a:avLst>
          </a:prstGeom>
          <a:solidFill>
            <a:schemeClr val="bg1"/>
          </a:solidFill>
          <a:ln w="12700">
            <a:noFill/>
          </a:ln>
          <a:effectLst>
            <a:innerShdw blurRad="508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037F25-A4B9-79DF-6966-D470587BBDA7}"/>
              </a:ext>
            </a:extLst>
          </p:cNvPr>
          <p:cNvSpPr/>
          <p:nvPr/>
        </p:nvSpPr>
        <p:spPr>
          <a:xfrm>
            <a:off x="1409350" y="5716342"/>
            <a:ext cx="9322778" cy="395320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9C599F5-0DCF-EE89-E78D-D9890302B73E}"/>
              </a:ext>
            </a:extLst>
          </p:cNvPr>
          <p:cNvGrpSpPr/>
          <p:nvPr/>
        </p:nvGrpSpPr>
        <p:grpSpPr>
          <a:xfrm>
            <a:off x="1784416" y="5137295"/>
            <a:ext cx="8501354" cy="294757"/>
            <a:chOff x="1092198" y="4753864"/>
            <a:chExt cx="10035531" cy="289081"/>
          </a:xfrm>
        </p:grpSpPr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5A3DCA8F-F364-5760-2D8F-D4F062298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8" y="4753864"/>
              <a:ext cx="10005122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A8BC3C2-A955-9892-AE3F-3411A4D825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607" y="5042945"/>
              <a:ext cx="10005122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39D33E9-0405-A0B1-4108-79F630135072}"/>
              </a:ext>
            </a:extLst>
          </p:cNvPr>
          <p:cNvCxnSpPr>
            <a:cxnSpLocks/>
          </p:cNvCxnSpPr>
          <p:nvPr/>
        </p:nvCxnSpPr>
        <p:spPr>
          <a:xfrm>
            <a:off x="1785929" y="4966472"/>
            <a:ext cx="0" cy="1174306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5ECEDD-187A-F692-370E-2E0AC53687BF}"/>
              </a:ext>
            </a:extLst>
          </p:cNvPr>
          <p:cNvSpPr txBox="1"/>
          <p:nvPr/>
        </p:nvSpPr>
        <p:spPr>
          <a:xfrm>
            <a:off x="2008854" y="4924026"/>
            <a:ext cx="7080557" cy="16158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atinLnBrk="1"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82563" algn="l"/>
              </a:tabLst>
              <a:defRPr/>
            </a:pPr>
            <a:r>
              <a:rPr lang="ko-KR" altLang="en-US" sz="1050" spc="-4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오픈 이전 신규 시스템이 오픈 상황에서 문제없이 동작하는지 </a:t>
            </a:r>
            <a:r>
              <a:rPr lang="ko-KR" altLang="en-US" sz="1050" b="1" spc="-4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가시적으로 확인</a:t>
            </a:r>
            <a:r>
              <a:rPr lang="ko-KR" altLang="en-US" sz="1050" spc="-4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할 수 있습니다</a:t>
            </a:r>
            <a:r>
              <a:rPr lang="en-US" altLang="ko-KR" sz="1050" spc="-4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BEE1BB-730A-2F30-322B-AE609EB57A33}"/>
              </a:ext>
            </a:extLst>
          </p:cNvPr>
          <p:cNvSpPr txBox="1"/>
          <p:nvPr/>
        </p:nvSpPr>
        <p:spPr>
          <a:xfrm>
            <a:off x="2008854" y="5217037"/>
            <a:ext cx="7080557" cy="16158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atinLnBrk="1"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82563" algn="l"/>
              </a:tabLst>
              <a:defRPr/>
            </a:pPr>
            <a:r>
              <a:rPr lang="ko-KR" altLang="en-US" sz="1050" spc="-4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오픈 전 운영환경에서 발생할 수 있는 문제들을 사전에 식별하여 </a:t>
            </a:r>
            <a:r>
              <a:rPr lang="ko-KR" altLang="en-US" sz="1050" b="1" spc="-4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잠재 결함을 </a:t>
            </a:r>
            <a:r>
              <a:rPr lang="en-US" altLang="ko-KR" sz="1050" b="1" spc="-4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100% </a:t>
            </a:r>
            <a:r>
              <a:rPr lang="ko-KR" altLang="en-US" sz="1050" b="1" spc="-4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제거</a:t>
            </a:r>
            <a:r>
              <a:rPr lang="ko-KR" altLang="en-US" sz="1050" spc="-4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할 수  있습니다</a:t>
            </a:r>
            <a:r>
              <a:rPr lang="en-US" altLang="ko-KR" sz="1050" spc="-4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103E6-3A0C-3C97-5630-D0AEFB5A6036}"/>
              </a:ext>
            </a:extLst>
          </p:cNvPr>
          <p:cNvSpPr txBox="1"/>
          <p:nvPr/>
        </p:nvSpPr>
        <p:spPr>
          <a:xfrm>
            <a:off x="2008854" y="5510049"/>
            <a:ext cx="7080557" cy="16158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atinLnBrk="1"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82563" algn="l"/>
              </a:tabLst>
              <a:defRPr/>
            </a:pPr>
            <a:r>
              <a:rPr lang="ko-KR" altLang="en-US" sz="1050" spc="-4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프로젝트 진행 중 미리 개통하여 </a:t>
            </a:r>
            <a:r>
              <a:rPr lang="ko-KR" altLang="en-US" sz="1050" b="1" spc="-4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실제 운영해 본 것과 동일한 효과</a:t>
            </a:r>
            <a:r>
              <a:rPr lang="ko-KR" altLang="en-US" sz="1050" spc="-4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를 누릴 수 있습니다</a:t>
            </a:r>
            <a:r>
              <a:rPr lang="en-US" altLang="ko-KR" sz="1050" spc="-4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.</a:t>
            </a:r>
            <a:endParaRPr lang="ko-KR" altLang="en-US" sz="1050" spc="-4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C713C28-52C9-8A54-1A98-BD60F2901EFF}"/>
              </a:ext>
            </a:extLst>
          </p:cNvPr>
          <p:cNvSpPr/>
          <p:nvPr/>
        </p:nvSpPr>
        <p:spPr bwMode="auto">
          <a:xfrm>
            <a:off x="1195200" y="1530000"/>
            <a:ext cx="9780716" cy="261533"/>
          </a:xfrm>
          <a:prstGeom prst="rect">
            <a:avLst/>
          </a:prstGeom>
          <a:solidFill>
            <a:srgbClr val="0D6AC2"/>
          </a:solidFill>
          <a:ln w="6350" algn="ctr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FFFFFF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PerfecTwin </a:t>
            </a:r>
            <a:r>
              <a:rPr lang="ko-KR" altLang="en-US" sz="1200" dirty="0">
                <a:solidFill>
                  <a:srgbClr val="FFFFFF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anose="02020603050405020304" pitchFamily="18" charset="0"/>
              </a:rPr>
              <a:t>적용 예시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A06F35-AB54-86A8-C78E-CFED9B6F7657}"/>
              </a:ext>
            </a:extLst>
          </p:cNvPr>
          <p:cNvSpPr txBox="1"/>
          <p:nvPr/>
        </p:nvSpPr>
        <p:spPr>
          <a:xfrm>
            <a:off x="2008853" y="5803061"/>
            <a:ext cx="8838923" cy="16570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atinLnBrk="1"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82563" algn="l"/>
              </a:tabLst>
              <a:defRPr/>
            </a:pPr>
            <a:r>
              <a:rPr lang="ko-KR" altLang="en-US" sz="1050" spc="-4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운영단계에는 변경 및 변경되지 않은 프로그램이 문제없이 동작하는지</a:t>
            </a:r>
            <a:r>
              <a:rPr lang="en-US" altLang="ko-KR" sz="1050" spc="-4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, </a:t>
            </a:r>
            <a:r>
              <a:rPr lang="ko-KR" altLang="en-US" sz="1050" spc="-4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운영환경에  배포된 프로그램이 문제없이 동작하는지 </a:t>
            </a:r>
            <a:r>
              <a:rPr lang="ko-KR" altLang="en-US" sz="1050" b="1" spc="-4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자동으로 검증</a:t>
            </a:r>
            <a:r>
              <a:rPr lang="ko-KR" altLang="en-US" sz="1050" spc="-4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가능합니다</a:t>
            </a:r>
            <a:r>
              <a:rPr lang="en-US" altLang="ko-KR" sz="1050" spc="-4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.</a:t>
            </a:r>
            <a:endParaRPr lang="ko-KR" altLang="en-US" sz="1050" spc="-4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528A39-F616-BFD5-17ED-BD20162E8DF8}"/>
              </a:ext>
            </a:extLst>
          </p:cNvPr>
          <p:cNvSpPr txBox="1"/>
          <p:nvPr/>
        </p:nvSpPr>
        <p:spPr>
          <a:xfrm>
            <a:off x="2008854" y="6100194"/>
            <a:ext cx="8867723" cy="16570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atinLnBrk="1"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82563" algn="l"/>
              </a:tabLst>
              <a:defRPr/>
            </a:pPr>
            <a:r>
              <a:rPr lang="ko-KR" altLang="en-US" sz="1050" spc="-4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클라우드 전환 또는 인프라 교체</a:t>
            </a:r>
            <a:r>
              <a:rPr lang="en-US" altLang="ko-KR" sz="1050" spc="-4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/</a:t>
            </a:r>
            <a:r>
              <a:rPr lang="ko-KR" altLang="en-US" sz="1050" spc="-4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업그레이드의 경우</a:t>
            </a:r>
            <a:r>
              <a:rPr lang="en-US" altLang="ko-KR" sz="1050" spc="-4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, </a:t>
            </a:r>
            <a:r>
              <a:rPr lang="ko-KR" altLang="en-US" sz="1050" spc="-4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전환된 시스템의 </a:t>
            </a:r>
            <a:r>
              <a:rPr lang="ko-KR" altLang="en-US" sz="1050" b="1" spc="-4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추가 성능개선 또는</a:t>
            </a:r>
            <a:r>
              <a:rPr lang="ko-KR" altLang="en-US" sz="1050" spc="-4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050" b="1" spc="-4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최적화 여부에 대한 판단기준 및 근거를 제공</a:t>
            </a:r>
            <a:r>
              <a:rPr lang="ko-KR" altLang="en-US" sz="1050" spc="-4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합니다</a:t>
            </a:r>
            <a:r>
              <a:rPr lang="en-US" altLang="ko-KR" sz="1050" spc="-4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.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172929E-287B-B295-9FD2-D3B4FE6416FB}"/>
              </a:ext>
            </a:extLst>
          </p:cNvPr>
          <p:cNvSpPr/>
          <p:nvPr/>
        </p:nvSpPr>
        <p:spPr>
          <a:xfrm>
            <a:off x="1416205" y="1855932"/>
            <a:ext cx="9283470" cy="2665286"/>
          </a:xfrm>
          <a:prstGeom prst="roundRect">
            <a:avLst>
              <a:gd name="adj" fmla="val 6972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D741B-B54D-0009-1F56-3964ED6D90DB}"/>
              </a:ext>
            </a:extLst>
          </p:cNvPr>
          <p:cNvSpPr txBox="1"/>
          <p:nvPr/>
        </p:nvSpPr>
        <p:spPr>
          <a:xfrm>
            <a:off x="5624065" y="4629822"/>
            <a:ext cx="104236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적용 효과</a:t>
            </a:r>
            <a:endParaRPr lang="en-US" altLang="ko-KR" sz="1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8C737B4-30BD-BF98-CB8A-3D36F959AD6D}"/>
              </a:ext>
            </a:extLst>
          </p:cNvPr>
          <p:cNvSpPr/>
          <p:nvPr/>
        </p:nvSpPr>
        <p:spPr>
          <a:xfrm>
            <a:off x="4785512" y="1970907"/>
            <a:ext cx="2517436" cy="1794391"/>
          </a:xfrm>
          <a:prstGeom prst="roundRect">
            <a:avLst>
              <a:gd name="adj" fmla="val 6782"/>
            </a:avLst>
          </a:prstGeom>
          <a:solidFill>
            <a:srgbClr val="083F88"/>
          </a:solidFill>
          <a:ln w="9525">
            <a:solidFill>
              <a:srgbClr val="0D6AC2"/>
            </a:solidFill>
          </a:ln>
          <a:effectLst>
            <a:innerShdw blurRad="635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B128B4-5181-6448-99C1-0E007876AD18}"/>
              </a:ext>
            </a:extLst>
          </p:cNvPr>
          <p:cNvSpPr/>
          <p:nvPr/>
        </p:nvSpPr>
        <p:spPr>
          <a:xfrm>
            <a:off x="4785512" y="2325414"/>
            <a:ext cx="2517436" cy="2069774"/>
          </a:xfrm>
          <a:prstGeom prst="roundRect">
            <a:avLst>
              <a:gd name="adj" fmla="val 5759"/>
            </a:avLst>
          </a:prstGeom>
          <a:solidFill>
            <a:schemeClr val="bg1"/>
          </a:solidFill>
          <a:ln w="9525">
            <a:solidFill>
              <a:srgbClr val="0D6AC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D756B2-8769-C53D-2566-E376EBA46CD6}"/>
              </a:ext>
            </a:extLst>
          </p:cNvPr>
          <p:cNvSpPr txBox="1"/>
          <p:nvPr/>
        </p:nvSpPr>
        <p:spPr>
          <a:xfrm>
            <a:off x="5241579" y="2033746"/>
            <a:ext cx="1633583" cy="2193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latinLnBrk="1">
              <a:tabLst>
                <a:tab pos="182563" algn="l"/>
              </a:tabLst>
              <a:defRPr/>
            </a:pPr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PerfecTwin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D7F2BFD-2B99-D021-158D-86800D703B2D}"/>
              </a:ext>
            </a:extLst>
          </p:cNvPr>
          <p:cNvSpPr/>
          <p:nvPr/>
        </p:nvSpPr>
        <p:spPr>
          <a:xfrm>
            <a:off x="7700203" y="2462889"/>
            <a:ext cx="2596867" cy="1778808"/>
          </a:xfrm>
          <a:prstGeom prst="roundRect">
            <a:avLst>
              <a:gd name="adj" fmla="val 7533"/>
            </a:avLst>
          </a:prstGeom>
          <a:solidFill>
            <a:schemeClr val="bg1"/>
          </a:solidFill>
          <a:ln w="12700">
            <a:solidFill>
              <a:srgbClr val="0D6AC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9316CE5-D124-9774-E10D-97B11BA0CE2C}"/>
              </a:ext>
            </a:extLst>
          </p:cNvPr>
          <p:cNvSpPr/>
          <p:nvPr/>
        </p:nvSpPr>
        <p:spPr>
          <a:xfrm>
            <a:off x="8080928" y="2325414"/>
            <a:ext cx="1825989" cy="298850"/>
          </a:xfrm>
          <a:prstGeom prst="roundRect">
            <a:avLst>
              <a:gd name="adj" fmla="val 50000"/>
            </a:avLst>
          </a:prstGeom>
          <a:solidFill>
            <a:srgbClr val="0D6AC2"/>
          </a:solidFill>
          <a:ln w="9525">
            <a:solidFill>
              <a:srgbClr val="083F88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73D2FB-1E0B-3F60-CFEA-C4584F5643E8}"/>
              </a:ext>
            </a:extLst>
          </p:cNvPr>
          <p:cNvSpPr txBox="1"/>
          <p:nvPr/>
        </p:nvSpPr>
        <p:spPr>
          <a:xfrm>
            <a:off x="8126904" y="2388682"/>
            <a:ext cx="1734038" cy="172314"/>
          </a:xfrm>
          <a:prstGeom prst="rect">
            <a:avLst/>
          </a:prstGeom>
          <a:noFill/>
          <a:effectLst/>
        </p:spPr>
        <p:txBody>
          <a:bodyPr wrap="square" lIns="0" tIns="0" rIns="0" bIns="0">
            <a:spAutoFit/>
          </a:bodyPr>
          <a:lstStyle/>
          <a:p>
            <a:pPr algn="ctr" latinLnBrk="1">
              <a:tabLst>
                <a:tab pos="182563" algn="l"/>
              </a:tabLst>
              <a:defRPr/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테스트 환경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A7D6C19-F944-4CFC-861D-256DF0A282DA}"/>
              </a:ext>
            </a:extLst>
          </p:cNvPr>
          <p:cNvSpPr/>
          <p:nvPr/>
        </p:nvSpPr>
        <p:spPr>
          <a:xfrm>
            <a:off x="1802424" y="2462889"/>
            <a:ext cx="2596867" cy="1778808"/>
          </a:xfrm>
          <a:prstGeom prst="roundRect">
            <a:avLst>
              <a:gd name="adj" fmla="val 7533"/>
            </a:avLst>
          </a:prstGeom>
          <a:solidFill>
            <a:schemeClr val="bg1"/>
          </a:solidFill>
          <a:ln w="12700">
            <a:solidFill>
              <a:srgbClr val="0D6AC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DD4335A-AF15-A4F1-CE85-1CB0E68CD2BE}"/>
              </a:ext>
            </a:extLst>
          </p:cNvPr>
          <p:cNvSpPr/>
          <p:nvPr/>
        </p:nvSpPr>
        <p:spPr>
          <a:xfrm>
            <a:off x="2183149" y="2325414"/>
            <a:ext cx="1825989" cy="298850"/>
          </a:xfrm>
          <a:prstGeom prst="roundRect">
            <a:avLst>
              <a:gd name="adj" fmla="val 50000"/>
            </a:avLst>
          </a:prstGeom>
          <a:solidFill>
            <a:srgbClr val="0D6AC2"/>
          </a:solidFill>
          <a:ln w="9525">
            <a:solidFill>
              <a:srgbClr val="083F88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FDC812-9DF1-C253-086C-A01922087F9D}"/>
              </a:ext>
            </a:extLst>
          </p:cNvPr>
          <p:cNvSpPr txBox="1"/>
          <p:nvPr/>
        </p:nvSpPr>
        <p:spPr>
          <a:xfrm>
            <a:off x="2236196" y="2388682"/>
            <a:ext cx="1734038" cy="172314"/>
          </a:xfrm>
          <a:prstGeom prst="rect">
            <a:avLst/>
          </a:prstGeom>
          <a:noFill/>
          <a:effectLst/>
        </p:spPr>
        <p:txBody>
          <a:bodyPr wrap="square" lIns="0" tIns="0" rIns="0" bIns="0">
            <a:spAutoFit/>
          </a:bodyPr>
          <a:lstStyle/>
          <a:p>
            <a:pPr algn="ctr">
              <a:tabLst>
                <a:tab pos="182563" algn="l"/>
              </a:tabLst>
              <a:defRPr/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운영 시스템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7FC1F-B76B-D12A-7A7E-D68F2F0E9B20}"/>
              </a:ext>
            </a:extLst>
          </p:cNvPr>
          <p:cNvSpPr txBox="1"/>
          <p:nvPr/>
        </p:nvSpPr>
        <p:spPr>
          <a:xfrm>
            <a:off x="2089430" y="3682285"/>
            <a:ext cx="683149" cy="4154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atinLnBrk="1">
              <a:buClr>
                <a:srgbClr val="E8440A"/>
              </a:buClr>
              <a:buSzPct val="80000"/>
              <a:tabLst>
                <a:tab pos="182563" algn="l"/>
              </a:tabLst>
              <a:defRPr/>
            </a:pPr>
            <a:r>
              <a:rPr lang="en-US" altLang="ko-KR" sz="900" b="1" spc="-4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∙ FP</a:t>
            </a:r>
          </a:p>
          <a:p>
            <a:pPr latinLnBrk="1">
              <a:buClr>
                <a:srgbClr val="E8440A"/>
              </a:buClr>
              <a:buSzPct val="80000"/>
              <a:tabLst>
                <a:tab pos="182563" algn="l"/>
              </a:tabLst>
              <a:defRPr/>
            </a:pPr>
            <a:r>
              <a:rPr lang="en-US" altLang="ko-KR" sz="900" b="1" spc="-4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∙ </a:t>
            </a:r>
            <a:r>
              <a:rPr lang="ko-KR" altLang="en-US" sz="900" b="1" spc="-4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텔레마케터</a:t>
            </a:r>
            <a:endParaRPr lang="ko-KR" altLang="en-US" sz="900" b="1" spc="-4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accent1">
                  <a:lumMod val="7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1">
              <a:buClr>
                <a:srgbClr val="E8440A"/>
              </a:buClr>
              <a:buSzPct val="80000"/>
              <a:tabLst>
                <a:tab pos="182563" algn="l"/>
              </a:tabLst>
              <a:defRPr/>
            </a:pPr>
            <a:r>
              <a:rPr lang="en-US" altLang="ko-KR" sz="900" b="1" spc="-4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∙ </a:t>
            </a:r>
            <a:r>
              <a:rPr lang="ko-KR" altLang="en-US" sz="900" b="1" spc="-4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방카슈랑스</a:t>
            </a:r>
            <a:endParaRPr lang="ko-KR" altLang="en-US" sz="900" b="1" spc="-4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accent1">
                  <a:lumMod val="7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1" name="그래픽 30">
            <a:extLst>
              <a:ext uri="{FF2B5EF4-FFF2-40B4-BE49-F238E27FC236}">
                <a16:creationId xmlns:a16="http://schemas.microsoft.com/office/drawing/2014/main" id="{924EEE5A-912F-AA45-1E31-A88DBF4E6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9236" y="3004450"/>
            <a:ext cx="826350" cy="402749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269C2354-E939-42FD-7B41-FDDAE4E132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8240" y="2993242"/>
            <a:ext cx="343637" cy="332890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525B95AB-C88C-A387-2CE6-616F133E0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35243" y="3285059"/>
            <a:ext cx="340624" cy="329971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CC6F7BD0-DB21-CF3F-B9AB-D8312BCDB814}"/>
              </a:ext>
            </a:extLst>
          </p:cNvPr>
          <p:cNvGrpSpPr/>
          <p:nvPr/>
        </p:nvGrpSpPr>
        <p:grpSpPr>
          <a:xfrm>
            <a:off x="2969042" y="3149266"/>
            <a:ext cx="2500045" cy="601228"/>
            <a:chOff x="2767036" y="2895231"/>
            <a:chExt cx="2693969" cy="644894"/>
          </a:xfrm>
        </p:grpSpPr>
        <p:cxnSp>
          <p:nvCxnSpPr>
            <p:cNvPr id="131" name="연결선: 꺾임 130">
              <a:extLst>
                <a:ext uri="{FF2B5EF4-FFF2-40B4-BE49-F238E27FC236}">
                  <a16:creationId xmlns:a16="http://schemas.microsoft.com/office/drawing/2014/main" id="{8EAA7DBB-582F-9FB8-DF68-31D0BB93DD3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767036" y="2926079"/>
              <a:ext cx="2693969" cy="610074"/>
            </a:xfrm>
            <a:prstGeom prst="bentConnector3">
              <a:avLst>
                <a:gd name="adj1" fmla="val 35480"/>
              </a:avLst>
            </a:prstGeom>
            <a:ln w="9525">
              <a:solidFill>
                <a:srgbClr val="083F88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D393F877-C3A9-926B-0BFF-1DFDC138CFF0}"/>
                </a:ext>
              </a:extLst>
            </p:cNvPr>
            <p:cNvCxnSpPr>
              <a:cxnSpLocks/>
            </p:cNvCxnSpPr>
            <p:nvPr/>
          </p:nvCxnSpPr>
          <p:spPr>
            <a:xfrm>
              <a:off x="2770003" y="2895231"/>
              <a:ext cx="0" cy="644894"/>
            </a:xfrm>
            <a:prstGeom prst="line">
              <a:avLst/>
            </a:prstGeom>
            <a:ln w="9525">
              <a:solidFill>
                <a:srgbClr val="0B56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D36BA44-235A-EF75-3E8D-33144D455BE6}"/>
              </a:ext>
            </a:extLst>
          </p:cNvPr>
          <p:cNvCxnSpPr>
            <a:cxnSpLocks/>
          </p:cNvCxnSpPr>
          <p:nvPr/>
        </p:nvCxnSpPr>
        <p:spPr>
          <a:xfrm flipV="1">
            <a:off x="6363860" y="3204997"/>
            <a:ext cx="2124000" cy="22"/>
          </a:xfrm>
          <a:prstGeom prst="straightConnector1">
            <a:avLst/>
          </a:prstGeom>
          <a:ln w="9525">
            <a:solidFill>
              <a:srgbClr val="0D6AC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8BCF4A38-713B-7877-6505-9306B1D4CEC0}"/>
              </a:ext>
            </a:extLst>
          </p:cNvPr>
          <p:cNvGrpSpPr/>
          <p:nvPr/>
        </p:nvGrpSpPr>
        <p:grpSpPr>
          <a:xfrm>
            <a:off x="7384395" y="2945692"/>
            <a:ext cx="234361" cy="235650"/>
            <a:chOff x="1883940" y="3911881"/>
            <a:chExt cx="433056" cy="433057"/>
          </a:xfrm>
        </p:grpSpPr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AF3E0CFE-8E0A-56CF-DE2C-E23DB7440493}"/>
                </a:ext>
              </a:extLst>
            </p:cNvPr>
            <p:cNvSpPr/>
            <p:nvPr/>
          </p:nvSpPr>
          <p:spPr>
            <a:xfrm>
              <a:off x="1883940" y="3911881"/>
              <a:ext cx="433056" cy="433057"/>
            </a:xfrm>
            <a:prstGeom prst="ellipse">
              <a:avLst/>
            </a:prstGeom>
            <a:solidFill>
              <a:srgbClr val="0D6AC2"/>
            </a:soli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BDAD368-591E-A751-886D-357D1AE1B4F2}"/>
                </a:ext>
              </a:extLst>
            </p:cNvPr>
            <p:cNvSpPr txBox="1"/>
            <p:nvPr/>
          </p:nvSpPr>
          <p:spPr>
            <a:xfrm>
              <a:off x="1904903" y="3977142"/>
              <a:ext cx="389063" cy="30253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 latinLnBrk="1">
                <a:tabLst>
                  <a:tab pos="182563" algn="l"/>
                </a:tabLst>
                <a:defRPr/>
              </a:pPr>
              <a:r>
                <a:rPr lang="en-US" altLang="ko-KR" sz="10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2</a:t>
              </a:r>
              <a:endParaRPr lang="ko-KR" altLang="en-US" sz="10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A0AA109-5D4C-7A27-0A37-18F79B4BFD78}"/>
              </a:ext>
            </a:extLst>
          </p:cNvPr>
          <p:cNvCxnSpPr>
            <a:cxnSpLocks/>
          </p:cNvCxnSpPr>
          <p:nvPr/>
        </p:nvCxnSpPr>
        <p:spPr>
          <a:xfrm flipV="1">
            <a:off x="6408269" y="3524024"/>
            <a:ext cx="2124000" cy="22"/>
          </a:xfrm>
          <a:prstGeom prst="straightConnector1">
            <a:avLst/>
          </a:prstGeom>
          <a:ln w="9525">
            <a:solidFill>
              <a:srgbClr val="0D6AC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79519BC-04C4-C213-D9C9-8B8AEF0DD252}"/>
              </a:ext>
            </a:extLst>
          </p:cNvPr>
          <p:cNvGrpSpPr/>
          <p:nvPr/>
        </p:nvGrpSpPr>
        <p:grpSpPr>
          <a:xfrm>
            <a:off x="7384395" y="3539199"/>
            <a:ext cx="234361" cy="235648"/>
            <a:chOff x="1883940" y="4331984"/>
            <a:chExt cx="433056" cy="433060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F6BDBE5C-9399-490F-0903-C8984629FF7E}"/>
                </a:ext>
              </a:extLst>
            </p:cNvPr>
            <p:cNvSpPr/>
            <p:nvPr/>
          </p:nvSpPr>
          <p:spPr>
            <a:xfrm>
              <a:off x="1883940" y="4331984"/>
              <a:ext cx="433056" cy="433060"/>
            </a:xfrm>
            <a:prstGeom prst="ellipse">
              <a:avLst/>
            </a:prstGeom>
            <a:solidFill>
              <a:srgbClr val="0D6AC2"/>
            </a:soli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BD9CC07-D261-D8C9-4474-A9858644D920}"/>
                </a:ext>
              </a:extLst>
            </p:cNvPr>
            <p:cNvSpPr txBox="1"/>
            <p:nvPr/>
          </p:nvSpPr>
          <p:spPr>
            <a:xfrm>
              <a:off x="1904903" y="4397244"/>
              <a:ext cx="389063" cy="30254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 latinLnBrk="1">
                <a:tabLst>
                  <a:tab pos="182563" algn="l"/>
                </a:tabLst>
                <a:defRPr/>
              </a:pPr>
              <a:r>
                <a:rPr lang="en-US" altLang="ko-KR" sz="10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3</a:t>
              </a:r>
              <a:endParaRPr lang="ko-KR" altLang="en-US" sz="10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98CB546-8BF0-FCFC-C427-9B58BDEE64F4}"/>
              </a:ext>
            </a:extLst>
          </p:cNvPr>
          <p:cNvGrpSpPr/>
          <p:nvPr/>
        </p:nvGrpSpPr>
        <p:grpSpPr>
          <a:xfrm>
            <a:off x="5852479" y="3458597"/>
            <a:ext cx="232961" cy="535171"/>
            <a:chOff x="5909441" y="3227026"/>
            <a:chExt cx="252540" cy="574040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F829EE1A-C42E-1411-FBC4-591D049D1E7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745481" y="3514021"/>
              <a:ext cx="574040" cy="49"/>
            </a:xfrm>
            <a:prstGeom prst="straightConnector1">
              <a:avLst/>
            </a:prstGeom>
            <a:ln w="9525">
              <a:solidFill>
                <a:srgbClr val="0B56A8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CD942AA-56EE-B55F-187E-A52F7B364B9B}"/>
                </a:ext>
              </a:extLst>
            </p:cNvPr>
            <p:cNvGrpSpPr/>
            <p:nvPr/>
          </p:nvGrpSpPr>
          <p:grpSpPr>
            <a:xfrm>
              <a:off x="5909441" y="3404826"/>
              <a:ext cx="252540" cy="252540"/>
              <a:chOff x="1883940" y="4086923"/>
              <a:chExt cx="433056" cy="433056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EC80B698-04EA-1389-D8CA-8311C814CA46}"/>
                  </a:ext>
                </a:extLst>
              </p:cNvPr>
              <p:cNvSpPr/>
              <p:nvPr/>
            </p:nvSpPr>
            <p:spPr>
              <a:xfrm>
                <a:off x="1883940" y="4086923"/>
                <a:ext cx="433056" cy="433056"/>
              </a:xfrm>
              <a:prstGeom prst="ellipse">
                <a:avLst/>
              </a:prstGeom>
              <a:solidFill>
                <a:srgbClr val="0B56A8"/>
              </a:solidFill>
              <a:ln>
                <a:noFill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43C7E45-F6F8-90D0-C826-A1DFE11E08EF}"/>
                  </a:ext>
                </a:extLst>
              </p:cNvPr>
              <p:cNvSpPr txBox="1"/>
              <p:nvPr/>
            </p:nvSpPr>
            <p:spPr>
              <a:xfrm>
                <a:off x="1904904" y="4150778"/>
                <a:ext cx="389064" cy="302540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latinLnBrk="1">
                  <a:tabLst>
                    <a:tab pos="182563" algn="l"/>
                  </a:tabLst>
                  <a:defRPr/>
                </a:pPr>
                <a:r>
                  <a:rPr lang="en-US" altLang="ko-KR" sz="105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latin typeface="LG스마트체2.0 Bold" panose="020B0600000101010101" pitchFamily="50" charset="-127"/>
                    <a:ea typeface="LG스마트체2.0 Bold" panose="020B0600000101010101" pitchFamily="50" charset="-127"/>
                  </a:rPr>
                  <a:t>4</a:t>
                </a:r>
                <a:endParaRPr lang="ko-KR" altLang="en-US" sz="10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endParaRPr>
              </a:p>
            </p:txBody>
          </p:sp>
        </p:grpSp>
      </p:grp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0D1721D-E9E9-B01E-CF3D-1625632D588F}"/>
              </a:ext>
            </a:extLst>
          </p:cNvPr>
          <p:cNvSpPr/>
          <p:nvPr/>
        </p:nvSpPr>
        <p:spPr>
          <a:xfrm>
            <a:off x="5332691" y="4020914"/>
            <a:ext cx="1333734" cy="251139"/>
          </a:xfrm>
          <a:prstGeom prst="roundRect">
            <a:avLst>
              <a:gd name="adj" fmla="val 50000"/>
            </a:avLst>
          </a:prstGeom>
          <a:noFill/>
          <a:ln w="9525">
            <a:solidFill>
              <a:srgbClr val="0B56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B7D0F2-E394-BAFE-5555-52578C385AEA}"/>
              </a:ext>
            </a:extLst>
          </p:cNvPr>
          <p:cNvSpPr txBox="1"/>
          <p:nvPr/>
        </p:nvSpPr>
        <p:spPr>
          <a:xfrm>
            <a:off x="5133146" y="4070187"/>
            <a:ext cx="1734038" cy="164482"/>
          </a:xfrm>
          <a:prstGeom prst="rect">
            <a:avLst/>
          </a:prstGeom>
          <a:noFill/>
          <a:effectLst/>
        </p:spPr>
        <p:txBody>
          <a:bodyPr wrap="square" lIns="0" tIns="0" rIns="0" bIns="0">
            <a:spAutoFit/>
          </a:bodyPr>
          <a:lstStyle/>
          <a:p>
            <a:pPr algn="ctr" latinLnBrk="1">
              <a:tabLst>
                <a:tab pos="182563" algn="l"/>
              </a:tabLst>
              <a:defRPr/>
            </a:pPr>
            <a:r>
              <a:rPr lang="ko-KR" altLang="en-US" sz="105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비교 결과 제공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39B60C9-DE1C-1CBA-EF0C-C6BFEFD398F5}"/>
              </a:ext>
            </a:extLst>
          </p:cNvPr>
          <p:cNvGrpSpPr/>
          <p:nvPr/>
        </p:nvGrpSpPr>
        <p:grpSpPr>
          <a:xfrm>
            <a:off x="2537037" y="3152897"/>
            <a:ext cx="1395951" cy="720917"/>
            <a:chOff x="2301522" y="2897896"/>
            <a:chExt cx="1504233" cy="772950"/>
          </a:xfrm>
        </p:grpSpPr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3588A74-08CE-46A0-9376-33E8418FFC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1522" y="2897896"/>
              <a:ext cx="850633" cy="788"/>
            </a:xfrm>
            <a:prstGeom prst="straightConnector1">
              <a:avLst/>
            </a:prstGeom>
            <a:ln w="9525">
              <a:solidFill>
                <a:srgbClr val="083F88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90DBF3FC-899C-A46E-636C-0626BB9153FC}"/>
                </a:ext>
              </a:extLst>
            </p:cNvPr>
            <p:cNvSpPr/>
            <p:nvPr/>
          </p:nvSpPr>
          <p:spPr>
            <a:xfrm>
              <a:off x="3553215" y="3418306"/>
              <a:ext cx="252540" cy="252540"/>
            </a:xfrm>
            <a:prstGeom prst="ellipse">
              <a:avLst/>
            </a:prstGeom>
            <a:solidFill>
              <a:srgbClr val="083F88"/>
            </a:soli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pic>
        <p:nvPicPr>
          <p:cNvPr id="49" name="그래픽 48">
            <a:extLst>
              <a:ext uri="{FF2B5EF4-FFF2-40B4-BE49-F238E27FC236}">
                <a16:creationId xmlns:a16="http://schemas.microsoft.com/office/drawing/2014/main" id="{DEA658BB-A793-865A-F1E6-11D9E1FA65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33346" y="3052989"/>
            <a:ext cx="1210401" cy="583340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438712F6-422A-F61A-6C18-10BD117E46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5701970" y="2699527"/>
            <a:ext cx="690329" cy="906186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E8BF4370-FF3C-965F-A003-3B6526701974}"/>
              </a:ext>
            </a:extLst>
          </p:cNvPr>
          <p:cNvSpPr txBox="1"/>
          <p:nvPr/>
        </p:nvSpPr>
        <p:spPr>
          <a:xfrm>
            <a:off x="3715414" y="3682534"/>
            <a:ext cx="200786" cy="16462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latinLnBrk="1">
              <a:tabLst>
                <a:tab pos="182563" algn="l"/>
              </a:tabLst>
              <a:defRPr/>
            </a:pPr>
            <a:r>
              <a:rPr lang="en-US" altLang="ko-KR" sz="10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1</a:t>
            </a:r>
            <a:endParaRPr lang="ko-KR" altLang="en-US" sz="10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31A41DB-40ED-2F91-0D92-60B90F6B361A}"/>
              </a:ext>
            </a:extLst>
          </p:cNvPr>
          <p:cNvSpPr txBox="1"/>
          <p:nvPr/>
        </p:nvSpPr>
        <p:spPr>
          <a:xfrm>
            <a:off x="3525653" y="3870145"/>
            <a:ext cx="6551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ASIS</a:t>
            </a:r>
            <a:r>
              <a:rPr lang="ko-KR" altLang="en-US" sz="900" b="1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캡처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5D7E4AC-AB9C-3463-CAC9-11F5A56E5125}"/>
              </a:ext>
            </a:extLst>
          </p:cNvPr>
          <p:cNvSpPr txBox="1"/>
          <p:nvPr/>
        </p:nvSpPr>
        <p:spPr>
          <a:xfrm>
            <a:off x="7633760" y="3255176"/>
            <a:ext cx="961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TOBE</a:t>
            </a:r>
            <a:r>
              <a:rPr lang="ko-KR" altLang="en-US" sz="900" b="1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거래 재현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A3F97A0-341E-047C-3063-FB0E54755189}"/>
              </a:ext>
            </a:extLst>
          </p:cNvPr>
          <p:cNvGrpSpPr/>
          <p:nvPr/>
        </p:nvGrpSpPr>
        <p:grpSpPr>
          <a:xfrm>
            <a:off x="1804958" y="5715671"/>
            <a:ext cx="8501354" cy="294757"/>
            <a:chOff x="1092198" y="4753864"/>
            <a:chExt cx="10035531" cy="289081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C9199D4-A695-6C2E-2BFB-0CD8E895A9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8" y="4753864"/>
              <a:ext cx="10005122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CE3EDA4-FC4B-4C97-9C71-DFEB5D6794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607" y="5042945"/>
              <a:ext cx="10005122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C58841-9FEB-A0A7-8050-40B8CC8D8ADF}"/>
              </a:ext>
            </a:extLst>
          </p:cNvPr>
          <p:cNvGrpSpPr/>
          <p:nvPr/>
        </p:nvGrpSpPr>
        <p:grpSpPr>
          <a:xfrm>
            <a:off x="1224195" y="265600"/>
            <a:ext cx="5632045" cy="272298"/>
            <a:chOff x="450850" y="359677"/>
            <a:chExt cx="4539807" cy="24856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6FADE0-37FC-1C6A-D12D-E127C1F9F208}"/>
                </a:ext>
              </a:extLst>
            </p:cNvPr>
            <p:cNvSpPr txBox="1"/>
            <p:nvPr/>
          </p:nvSpPr>
          <p:spPr>
            <a:xfrm>
              <a:off x="450850" y="427992"/>
              <a:ext cx="62119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kumimoji="1" lang="en-US" altLang="ko-KR" sz="1400" b="1" spc="-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endParaRPr kumimoji="1" lang="ko-Kore-KR" altLang="en-US" sz="1400" b="1" spc="-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1347E2-97C8-1399-3FAD-81F5511949E7}"/>
                </a:ext>
              </a:extLst>
            </p:cNvPr>
            <p:cNvSpPr txBox="1"/>
            <p:nvPr/>
          </p:nvSpPr>
          <p:spPr>
            <a:xfrm>
              <a:off x="454657" y="359677"/>
              <a:ext cx="453600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882650"/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3. PerfecTwin (2/6)</a:t>
              </a:r>
              <a:endParaRPr lang="ko-KR" altLang="en-US" sz="14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737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24C4D56B-A0B6-071B-F961-B46B5E4971D3}"/>
              </a:ext>
            </a:extLst>
          </p:cNvPr>
          <p:cNvSpPr/>
          <p:nvPr/>
        </p:nvSpPr>
        <p:spPr>
          <a:xfrm>
            <a:off x="1420031" y="3707262"/>
            <a:ext cx="9283470" cy="2407734"/>
          </a:xfrm>
          <a:prstGeom prst="roundRect">
            <a:avLst>
              <a:gd name="adj" fmla="val 6972"/>
            </a:avLst>
          </a:prstGeom>
          <a:solidFill>
            <a:srgbClr val="F5F5F5"/>
          </a:solidFill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79" name="화살표: 오각형 78">
            <a:extLst>
              <a:ext uri="{FF2B5EF4-FFF2-40B4-BE49-F238E27FC236}">
                <a16:creationId xmlns:a16="http://schemas.microsoft.com/office/drawing/2014/main" id="{73D0EEC0-5FD1-E3F2-C5F4-38BEDFA74838}"/>
              </a:ext>
            </a:extLst>
          </p:cNvPr>
          <p:cNvSpPr/>
          <p:nvPr/>
        </p:nvSpPr>
        <p:spPr>
          <a:xfrm>
            <a:off x="1447924" y="4160520"/>
            <a:ext cx="9256037" cy="252000"/>
          </a:xfrm>
          <a:prstGeom prst="homePlate">
            <a:avLst/>
          </a:prstGeom>
          <a:solidFill>
            <a:schemeClr val="bg1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E8B31B45-F07C-E560-550B-1030E6218182}"/>
              </a:ext>
            </a:extLst>
          </p:cNvPr>
          <p:cNvSpPr/>
          <p:nvPr/>
        </p:nvSpPr>
        <p:spPr>
          <a:xfrm>
            <a:off x="1420495" y="4159711"/>
            <a:ext cx="8040543" cy="252000"/>
          </a:xfrm>
          <a:prstGeom prst="homePlate">
            <a:avLst/>
          </a:prstGeom>
          <a:gradFill flip="none" rotWithShape="1">
            <a:gsLst>
              <a:gs pos="0">
                <a:srgbClr val="4368AA"/>
              </a:gs>
              <a:gs pos="100000">
                <a:srgbClr val="2F5597"/>
              </a:gs>
            </a:gsLst>
            <a:lin ang="0" scaled="1"/>
            <a:tileRect/>
          </a:gra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E0BD971-5338-1DB9-BB5C-F9BE0A0026E2}"/>
              </a:ext>
            </a:extLst>
          </p:cNvPr>
          <p:cNvCxnSpPr>
            <a:cxnSpLocks/>
          </p:cNvCxnSpPr>
          <p:nvPr/>
        </p:nvCxnSpPr>
        <p:spPr>
          <a:xfrm>
            <a:off x="9029315" y="4050804"/>
            <a:ext cx="0" cy="19440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6BCF006-358C-B8BA-F5D8-2DCE0A6014E0}"/>
              </a:ext>
            </a:extLst>
          </p:cNvPr>
          <p:cNvSpPr/>
          <p:nvPr/>
        </p:nvSpPr>
        <p:spPr>
          <a:xfrm>
            <a:off x="2273683" y="2786240"/>
            <a:ext cx="8499047" cy="792000"/>
          </a:xfrm>
          <a:prstGeom prst="roundRect">
            <a:avLst>
              <a:gd name="adj" fmla="val 5202"/>
            </a:avLst>
          </a:prstGeom>
          <a:solidFill>
            <a:srgbClr val="EAEAE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A7FDD4C-2E3E-5A8C-15D9-1A8477D9ACD7}"/>
              </a:ext>
            </a:extLst>
          </p:cNvPr>
          <p:cNvSpPr/>
          <p:nvPr/>
        </p:nvSpPr>
        <p:spPr>
          <a:xfrm>
            <a:off x="2273683" y="1880456"/>
            <a:ext cx="8500478" cy="792000"/>
          </a:xfrm>
          <a:prstGeom prst="roundRect">
            <a:avLst>
              <a:gd name="adj" fmla="val 7848"/>
            </a:avLst>
          </a:prstGeom>
          <a:solidFill>
            <a:srgbClr val="EAEAE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7EAB14-F3F8-4A16-2AA0-0BFB10A36786}"/>
              </a:ext>
            </a:extLst>
          </p:cNvPr>
          <p:cNvSpPr txBox="1"/>
          <p:nvPr/>
        </p:nvSpPr>
        <p:spPr>
          <a:xfrm>
            <a:off x="2391196" y="2061013"/>
            <a:ext cx="83530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주로 개발 단계 중 적용 준비를 진행합니다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개발된 시스템의 통합 검증 및 연계 검증이 가능한 시점인 </a:t>
            </a:r>
            <a:r>
              <a:rPr lang="ko-KR" altLang="en-US" sz="1100" b="1" dirty="0">
                <a:solidFill>
                  <a:srgbClr val="0D6AC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통합 테스트 단계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적용하여 자동 검증을 반복 수행하는 것이 일반적입니다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02C5B1-BB82-B654-7206-2542F98071AE}"/>
              </a:ext>
            </a:extLst>
          </p:cNvPr>
          <p:cNvSpPr txBox="1"/>
          <p:nvPr/>
        </p:nvSpPr>
        <p:spPr>
          <a:xfrm>
            <a:off x="2391196" y="2966797"/>
            <a:ext cx="7742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AS-IS </a:t>
            </a:r>
            <a:r>
              <a:rPr lang="ko-KR" altLang="en-US" sz="1100" b="1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전체 업무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대상으로 할 수 있습니다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en-US" altLang="ko-KR" sz="1100" dirty="0">
              <a:solidFill>
                <a:schemeClr val="accent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비즈니스 관점에서 복잡도가 높고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사용자 관점에서 영향도가 크며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사용량이 많은 </a:t>
            </a:r>
            <a:r>
              <a:rPr lang="ko-KR" altLang="en-US" sz="1100" b="1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핵심 업무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적용이 가능합니다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6" name="AutoShape 184">
            <a:extLst>
              <a:ext uri="{FF2B5EF4-FFF2-40B4-BE49-F238E27FC236}">
                <a16:creationId xmlns:a16="http://schemas.microsoft.com/office/drawing/2014/main" id="{E4C86EA7-EC02-6733-4DA5-8FEB7F995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200" y="1530000"/>
            <a:ext cx="9781200" cy="262800"/>
          </a:xfrm>
          <a:prstGeom prst="rect">
            <a:avLst/>
          </a:prstGeom>
          <a:solidFill>
            <a:srgbClr val="0D6AC2"/>
          </a:solidFill>
          <a:ln w="63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200" b="1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chemeClr val="bg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anose="02020603050405020304" pitchFamily="18" charset="0"/>
              </a:rPr>
              <a:t>PerfecTwin </a:t>
            </a:r>
            <a:r>
              <a:rPr lang="ko-KR" altLang="en-US" sz="1200" b="1">
                <a:ln>
                  <a:solidFill>
                    <a:srgbClr val="FFFFFF">
                      <a:lumMod val="95000"/>
                      <a:alpha val="0"/>
                    </a:srgbClr>
                  </a:solidFill>
                </a:ln>
                <a:solidFill>
                  <a:schemeClr val="bg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anose="02020603050405020304" pitchFamily="18" charset="0"/>
              </a:rPr>
              <a:t>구축 시점 및 검증 대상</a:t>
            </a:r>
          </a:p>
        </p:txBody>
      </p:sp>
      <p:sp>
        <p:nvSpPr>
          <p:cNvPr id="7" name="Rectangle 160" descr="흐름도44">
            <a:extLst>
              <a:ext uri="{FF2B5EF4-FFF2-40B4-BE49-F238E27FC236}">
                <a16:creationId xmlns:a16="http://schemas.microsoft.com/office/drawing/2014/main" id="{19DB338A-C2E4-40B9-E48E-80639EC6765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54369" y="1880456"/>
            <a:ext cx="808659" cy="792000"/>
          </a:xfrm>
          <a:prstGeom prst="roundRect">
            <a:avLst>
              <a:gd name="adj" fmla="val 7142"/>
            </a:avLst>
          </a:prstGeom>
          <a:solidFill>
            <a:srgbClr val="EAEAE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구축 시점</a:t>
            </a:r>
            <a:endParaRPr lang="en-US" altLang="ko-KR" sz="8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8" name="Rectangle 160" descr="흐름도44">
            <a:extLst>
              <a:ext uri="{FF2B5EF4-FFF2-40B4-BE49-F238E27FC236}">
                <a16:creationId xmlns:a16="http://schemas.microsoft.com/office/drawing/2014/main" id="{D7A0798B-FE84-3CFE-17C8-0A5D2C59E3D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54369" y="2786239"/>
            <a:ext cx="808659" cy="792000"/>
          </a:xfrm>
          <a:prstGeom prst="roundRect">
            <a:avLst>
              <a:gd name="adj" fmla="val 7142"/>
            </a:avLst>
          </a:prstGeom>
          <a:solidFill>
            <a:srgbClr val="EAEAE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검증 대상</a:t>
            </a:r>
            <a:endParaRPr lang="en-US" altLang="ko-KR" sz="11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9" name="AutoShape 133">
            <a:extLst>
              <a:ext uri="{FF2B5EF4-FFF2-40B4-BE49-F238E27FC236}">
                <a16:creationId xmlns:a16="http://schemas.microsoft.com/office/drawing/2014/main" id="{66B5EA46-C1BE-2058-F23F-85FC8297196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6233" y="1520826"/>
            <a:ext cx="10090079" cy="4787900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latinLnBrk="0">
              <a:lnSpc>
                <a:spcPct val="120000"/>
              </a:lnSpc>
              <a:spcBef>
                <a:spcPct val="120000"/>
              </a:spcBef>
            </a:pPr>
            <a:endParaRPr lang="ko-KR" altLang="ko-KR">
              <a:solidFill>
                <a:srgbClr val="FFFFFF"/>
              </a:solidFill>
              <a:latin typeface="Pretendard" panose="020B0600000101010101" charset="-127"/>
              <a:ea typeface="Pretendard" panose="020B0600000101010101" charset="-127"/>
            </a:endParaRPr>
          </a:p>
        </p:txBody>
      </p:sp>
      <p:pic>
        <p:nvPicPr>
          <p:cNvPr id="188" name="object 18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8644" y="5773463"/>
            <a:ext cx="1490981" cy="417324"/>
          </a:xfrm>
          <a:prstGeom prst="rect">
            <a:avLst/>
          </a:prstGeom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6A28AD64-FB0E-1D88-F5D8-D3E6A4D21B37}"/>
              </a:ext>
            </a:extLst>
          </p:cNvPr>
          <p:cNvGrpSpPr/>
          <p:nvPr/>
        </p:nvGrpSpPr>
        <p:grpSpPr>
          <a:xfrm>
            <a:off x="9144575" y="4457548"/>
            <a:ext cx="1449564" cy="976683"/>
            <a:chOff x="9365555" y="4494124"/>
            <a:chExt cx="1449564" cy="976683"/>
          </a:xfrm>
        </p:grpSpPr>
        <p:sp>
          <p:nvSpPr>
            <p:cNvPr id="241" name="object 241"/>
            <p:cNvSpPr/>
            <p:nvPr/>
          </p:nvSpPr>
          <p:spPr>
            <a:xfrm>
              <a:off x="9365555" y="4494124"/>
              <a:ext cx="1449564" cy="976683"/>
            </a:xfrm>
            <a:custGeom>
              <a:avLst/>
              <a:gdLst/>
              <a:ahLst/>
              <a:cxnLst/>
              <a:rect l="l" t="t" r="r" b="b"/>
              <a:pathLst>
                <a:path w="1373504" h="988060">
                  <a:moveTo>
                    <a:pt x="686561" y="0"/>
                  </a:moveTo>
                  <a:lnTo>
                    <a:pt x="0" y="421005"/>
                  </a:lnTo>
                  <a:lnTo>
                    <a:pt x="172211" y="421005"/>
                  </a:lnTo>
                  <a:lnTo>
                    <a:pt x="172211" y="987552"/>
                  </a:lnTo>
                  <a:lnTo>
                    <a:pt x="1200911" y="987552"/>
                  </a:lnTo>
                  <a:lnTo>
                    <a:pt x="1200911" y="421005"/>
                  </a:lnTo>
                  <a:lnTo>
                    <a:pt x="1373124" y="421005"/>
                  </a:lnTo>
                  <a:lnTo>
                    <a:pt x="686561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9659083" y="4934664"/>
              <a:ext cx="386685" cy="359038"/>
            </a:xfrm>
            <a:custGeom>
              <a:avLst/>
              <a:gdLst/>
              <a:ahLst/>
              <a:cxnLst/>
              <a:rect l="l" t="t" r="r" b="b"/>
              <a:pathLst>
                <a:path w="366395" h="363220">
                  <a:moveTo>
                    <a:pt x="188197" y="320039"/>
                  </a:moveTo>
                  <a:lnTo>
                    <a:pt x="160527" y="320039"/>
                  </a:lnTo>
                  <a:lnTo>
                    <a:pt x="163702" y="321310"/>
                  </a:lnTo>
                  <a:lnTo>
                    <a:pt x="169545" y="321310"/>
                  </a:lnTo>
                  <a:lnTo>
                    <a:pt x="175514" y="342900"/>
                  </a:lnTo>
                  <a:lnTo>
                    <a:pt x="179270" y="351789"/>
                  </a:lnTo>
                  <a:lnTo>
                    <a:pt x="185372" y="358139"/>
                  </a:lnTo>
                  <a:lnTo>
                    <a:pt x="193212" y="361950"/>
                  </a:lnTo>
                  <a:lnTo>
                    <a:pt x="202183" y="363219"/>
                  </a:lnTo>
                  <a:lnTo>
                    <a:pt x="209296" y="363219"/>
                  </a:lnTo>
                  <a:lnTo>
                    <a:pt x="251205" y="351789"/>
                  </a:lnTo>
                  <a:lnTo>
                    <a:pt x="261048" y="346709"/>
                  </a:lnTo>
                  <a:lnTo>
                    <a:pt x="203200" y="346709"/>
                  </a:lnTo>
                  <a:lnTo>
                    <a:pt x="200405" y="345439"/>
                  </a:lnTo>
                  <a:lnTo>
                    <a:pt x="195579" y="342900"/>
                  </a:lnTo>
                  <a:lnTo>
                    <a:pt x="193928" y="341629"/>
                  </a:lnTo>
                  <a:lnTo>
                    <a:pt x="193167" y="339089"/>
                  </a:lnTo>
                  <a:lnTo>
                    <a:pt x="188197" y="320039"/>
                  </a:lnTo>
                  <a:close/>
                </a:path>
                <a:path w="366395" h="363220">
                  <a:moveTo>
                    <a:pt x="92075" y="264160"/>
                  </a:moveTo>
                  <a:lnTo>
                    <a:pt x="69342" y="264160"/>
                  </a:lnTo>
                  <a:lnTo>
                    <a:pt x="71120" y="266700"/>
                  </a:lnTo>
                  <a:lnTo>
                    <a:pt x="74929" y="271779"/>
                  </a:lnTo>
                  <a:lnTo>
                    <a:pt x="63500" y="290829"/>
                  </a:lnTo>
                  <a:lnTo>
                    <a:pt x="59817" y="297179"/>
                  </a:lnTo>
                  <a:lnTo>
                    <a:pt x="58800" y="304800"/>
                  </a:lnTo>
                  <a:lnTo>
                    <a:pt x="60705" y="312419"/>
                  </a:lnTo>
                  <a:lnTo>
                    <a:pt x="62738" y="318769"/>
                  </a:lnTo>
                  <a:lnTo>
                    <a:pt x="67309" y="325119"/>
                  </a:lnTo>
                  <a:lnTo>
                    <a:pt x="111378" y="350519"/>
                  </a:lnTo>
                  <a:lnTo>
                    <a:pt x="117728" y="354330"/>
                  </a:lnTo>
                  <a:lnTo>
                    <a:pt x="125475" y="355600"/>
                  </a:lnTo>
                  <a:lnTo>
                    <a:pt x="132333" y="353059"/>
                  </a:lnTo>
                  <a:lnTo>
                    <a:pt x="139573" y="350519"/>
                  </a:lnTo>
                  <a:lnTo>
                    <a:pt x="145415" y="346709"/>
                  </a:lnTo>
                  <a:lnTo>
                    <a:pt x="149225" y="340360"/>
                  </a:lnTo>
                  <a:lnTo>
                    <a:pt x="150637" y="337819"/>
                  </a:lnTo>
                  <a:lnTo>
                    <a:pt x="125222" y="337819"/>
                  </a:lnTo>
                  <a:lnTo>
                    <a:pt x="122427" y="336550"/>
                  </a:lnTo>
                  <a:lnTo>
                    <a:pt x="120015" y="335279"/>
                  </a:lnTo>
                  <a:lnTo>
                    <a:pt x="82423" y="313689"/>
                  </a:lnTo>
                  <a:lnTo>
                    <a:pt x="80009" y="312419"/>
                  </a:lnTo>
                  <a:lnTo>
                    <a:pt x="78358" y="309879"/>
                  </a:lnTo>
                  <a:lnTo>
                    <a:pt x="77724" y="307339"/>
                  </a:lnTo>
                  <a:lnTo>
                    <a:pt x="76962" y="304800"/>
                  </a:lnTo>
                  <a:lnTo>
                    <a:pt x="77343" y="302260"/>
                  </a:lnTo>
                  <a:lnTo>
                    <a:pt x="78613" y="299719"/>
                  </a:lnTo>
                  <a:lnTo>
                    <a:pt x="93218" y="274319"/>
                  </a:lnTo>
                  <a:lnTo>
                    <a:pt x="93472" y="274319"/>
                  </a:lnTo>
                  <a:lnTo>
                    <a:pt x="93725" y="273050"/>
                  </a:lnTo>
                  <a:lnTo>
                    <a:pt x="93979" y="273050"/>
                  </a:lnTo>
                  <a:lnTo>
                    <a:pt x="93979" y="271779"/>
                  </a:lnTo>
                  <a:lnTo>
                    <a:pt x="94233" y="271779"/>
                  </a:lnTo>
                  <a:lnTo>
                    <a:pt x="94106" y="269239"/>
                  </a:lnTo>
                  <a:lnTo>
                    <a:pt x="94106" y="267969"/>
                  </a:lnTo>
                  <a:lnTo>
                    <a:pt x="93725" y="267969"/>
                  </a:lnTo>
                  <a:lnTo>
                    <a:pt x="93599" y="266700"/>
                  </a:lnTo>
                  <a:lnTo>
                    <a:pt x="93218" y="266700"/>
                  </a:lnTo>
                  <a:lnTo>
                    <a:pt x="92964" y="265429"/>
                  </a:lnTo>
                  <a:lnTo>
                    <a:pt x="92455" y="265429"/>
                  </a:lnTo>
                  <a:lnTo>
                    <a:pt x="92075" y="264160"/>
                  </a:lnTo>
                  <a:close/>
                </a:path>
                <a:path w="366395" h="363220">
                  <a:moveTo>
                    <a:pt x="272160" y="290829"/>
                  </a:moveTo>
                  <a:lnTo>
                    <a:pt x="247142" y="290829"/>
                  </a:lnTo>
                  <a:lnTo>
                    <a:pt x="247142" y="293369"/>
                  </a:lnTo>
                  <a:lnTo>
                    <a:pt x="248920" y="293369"/>
                  </a:lnTo>
                  <a:lnTo>
                    <a:pt x="247396" y="294639"/>
                  </a:lnTo>
                  <a:lnTo>
                    <a:pt x="254889" y="321310"/>
                  </a:lnTo>
                  <a:lnTo>
                    <a:pt x="255650" y="325119"/>
                  </a:lnTo>
                  <a:lnTo>
                    <a:pt x="255270" y="327660"/>
                  </a:lnTo>
                  <a:lnTo>
                    <a:pt x="254000" y="330200"/>
                  </a:lnTo>
                  <a:lnTo>
                    <a:pt x="252475" y="331469"/>
                  </a:lnTo>
                  <a:lnTo>
                    <a:pt x="250317" y="334010"/>
                  </a:lnTo>
                  <a:lnTo>
                    <a:pt x="247776" y="334010"/>
                  </a:lnTo>
                  <a:lnTo>
                    <a:pt x="205867" y="345439"/>
                  </a:lnTo>
                  <a:lnTo>
                    <a:pt x="203200" y="346709"/>
                  </a:lnTo>
                  <a:lnTo>
                    <a:pt x="261048" y="346709"/>
                  </a:lnTo>
                  <a:lnTo>
                    <a:pt x="268033" y="339089"/>
                  </a:lnTo>
                  <a:lnTo>
                    <a:pt x="271494" y="328929"/>
                  </a:lnTo>
                  <a:lnTo>
                    <a:pt x="270764" y="317500"/>
                  </a:lnTo>
                  <a:lnTo>
                    <a:pt x="264795" y="295910"/>
                  </a:lnTo>
                  <a:lnTo>
                    <a:pt x="267334" y="294639"/>
                  </a:lnTo>
                  <a:lnTo>
                    <a:pt x="269875" y="292100"/>
                  </a:lnTo>
                  <a:lnTo>
                    <a:pt x="272160" y="290829"/>
                  </a:lnTo>
                  <a:close/>
                </a:path>
                <a:path w="366395" h="363220">
                  <a:moveTo>
                    <a:pt x="183388" y="306069"/>
                  </a:moveTo>
                  <a:lnTo>
                    <a:pt x="148590" y="306069"/>
                  </a:lnTo>
                  <a:lnTo>
                    <a:pt x="132842" y="334010"/>
                  </a:lnTo>
                  <a:lnTo>
                    <a:pt x="130682" y="335279"/>
                  </a:lnTo>
                  <a:lnTo>
                    <a:pt x="127889" y="336550"/>
                  </a:lnTo>
                  <a:lnTo>
                    <a:pt x="125222" y="337819"/>
                  </a:lnTo>
                  <a:lnTo>
                    <a:pt x="150637" y="337819"/>
                  </a:lnTo>
                  <a:lnTo>
                    <a:pt x="160527" y="320039"/>
                  </a:lnTo>
                  <a:lnTo>
                    <a:pt x="188197" y="320039"/>
                  </a:lnTo>
                  <a:lnTo>
                    <a:pt x="185547" y="309879"/>
                  </a:lnTo>
                  <a:lnTo>
                    <a:pt x="185166" y="309879"/>
                  </a:lnTo>
                  <a:lnTo>
                    <a:pt x="185039" y="308610"/>
                  </a:lnTo>
                  <a:lnTo>
                    <a:pt x="184784" y="308610"/>
                  </a:lnTo>
                  <a:lnTo>
                    <a:pt x="184403" y="307339"/>
                  </a:lnTo>
                  <a:lnTo>
                    <a:pt x="184023" y="307339"/>
                  </a:lnTo>
                  <a:lnTo>
                    <a:pt x="183388" y="306069"/>
                  </a:lnTo>
                  <a:close/>
                </a:path>
                <a:path w="366395" h="363220">
                  <a:moveTo>
                    <a:pt x="176910" y="304800"/>
                  </a:moveTo>
                  <a:lnTo>
                    <a:pt x="149478" y="304800"/>
                  </a:lnTo>
                  <a:lnTo>
                    <a:pt x="149351" y="306069"/>
                  </a:lnTo>
                  <a:lnTo>
                    <a:pt x="177038" y="306069"/>
                  </a:lnTo>
                  <a:lnTo>
                    <a:pt x="176910" y="304800"/>
                  </a:lnTo>
                  <a:close/>
                </a:path>
                <a:path w="366395" h="363220">
                  <a:moveTo>
                    <a:pt x="181609" y="304800"/>
                  </a:moveTo>
                  <a:lnTo>
                    <a:pt x="178180" y="304800"/>
                  </a:lnTo>
                  <a:lnTo>
                    <a:pt x="177038" y="306069"/>
                  </a:lnTo>
                  <a:lnTo>
                    <a:pt x="182625" y="306069"/>
                  </a:lnTo>
                  <a:lnTo>
                    <a:pt x="181609" y="304800"/>
                  </a:lnTo>
                  <a:close/>
                </a:path>
                <a:path w="366395" h="363220">
                  <a:moveTo>
                    <a:pt x="157988" y="302260"/>
                  </a:moveTo>
                  <a:lnTo>
                    <a:pt x="153416" y="302260"/>
                  </a:lnTo>
                  <a:lnTo>
                    <a:pt x="152907" y="303529"/>
                  </a:lnTo>
                  <a:lnTo>
                    <a:pt x="151002" y="303529"/>
                  </a:lnTo>
                  <a:lnTo>
                    <a:pt x="150495" y="304800"/>
                  </a:lnTo>
                  <a:lnTo>
                    <a:pt x="170815" y="304800"/>
                  </a:lnTo>
                  <a:lnTo>
                    <a:pt x="157988" y="302260"/>
                  </a:lnTo>
                  <a:close/>
                </a:path>
                <a:path w="366395" h="363220">
                  <a:moveTo>
                    <a:pt x="351789" y="110489"/>
                  </a:moveTo>
                  <a:lnTo>
                    <a:pt x="329183" y="110489"/>
                  </a:lnTo>
                  <a:lnTo>
                    <a:pt x="331597" y="113029"/>
                  </a:lnTo>
                  <a:lnTo>
                    <a:pt x="334009" y="114300"/>
                  </a:lnTo>
                  <a:lnTo>
                    <a:pt x="335660" y="115569"/>
                  </a:lnTo>
                  <a:lnTo>
                    <a:pt x="336423" y="118110"/>
                  </a:lnTo>
                  <a:lnTo>
                    <a:pt x="347725" y="160019"/>
                  </a:lnTo>
                  <a:lnTo>
                    <a:pt x="348488" y="162560"/>
                  </a:lnTo>
                  <a:lnTo>
                    <a:pt x="347979" y="166369"/>
                  </a:lnTo>
                  <a:lnTo>
                    <a:pt x="346709" y="167639"/>
                  </a:lnTo>
                  <a:lnTo>
                    <a:pt x="345313" y="170179"/>
                  </a:lnTo>
                  <a:lnTo>
                    <a:pt x="343153" y="172719"/>
                  </a:lnTo>
                  <a:lnTo>
                    <a:pt x="340359" y="172719"/>
                  </a:lnTo>
                  <a:lnTo>
                    <a:pt x="312547" y="180339"/>
                  </a:lnTo>
                  <a:lnTo>
                    <a:pt x="311023" y="180339"/>
                  </a:lnTo>
                  <a:lnTo>
                    <a:pt x="310260" y="181610"/>
                  </a:lnTo>
                  <a:lnTo>
                    <a:pt x="309499" y="181610"/>
                  </a:lnTo>
                  <a:lnTo>
                    <a:pt x="308991" y="182879"/>
                  </a:lnTo>
                  <a:lnTo>
                    <a:pt x="308228" y="182879"/>
                  </a:lnTo>
                  <a:lnTo>
                    <a:pt x="307975" y="184150"/>
                  </a:lnTo>
                  <a:lnTo>
                    <a:pt x="307467" y="184150"/>
                  </a:lnTo>
                  <a:lnTo>
                    <a:pt x="307340" y="185419"/>
                  </a:lnTo>
                  <a:lnTo>
                    <a:pt x="306958" y="185419"/>
                  </a:lnTo>
                  <a:lnTo>
                    <a:pt x="306831" y="186689"/>
                  </a:lnTo>
                  <a:lnTo>
                    <a:pt x="306450" y="186689"/>
                  </a:lnTo>
                  <a:lnTo>
                    <a:pt x="306324" y="187960"/>
                  </a:lnTo>
                  <a:lnTo>
                    <a:pt x="306197" y="194310"/>
                  </a:lnTo>
                  <a:lnTo>
                    <a:pt x="305307" y="200660"/>
                  </a:lnTo>
                  <a:lnTo>
                    <a:pt x="303910" y="208279"/>
                  </a:lnTo>
                  <a:lnTo>
                    <a:pt x="303910" y="210819"/>
                  </a:lnTo>
                  <a:lnTo>
                    <a:pt x="304038" y="210819"/>
                  </a:lnTo>
                  <a:lnTo>
                    <a:pt x="304038" y="212089"/>
                  </a:lnTo>
                  <a:lnTo>
                    <a:pt x="304546" y="212089"/>
                  </a:lnTo>
                  <a:lnTo>
                    <a:pt x="304673" y="213360"/>
                  </a:lnTo>
                  <a:lnTo>
                    <a:pt x="305180" y="213360"/>
                  </a:lnTo>
                  <a:lnTo>
                    <a:pt x="305434" y="214629"/>
                  </a:lnTo>
                  <a:lnTo>
                    <a:pt x="306197" y="214629"/>
                  </a:lnTo>
                  <a:lnTo>
                    <a:pt x="306450" y="215900"/>
                  </a:lnTo>
                  <a:lnTo>
                    <a:pt x="307848" y="215900"/>
                  </a:lnTo>
                  <a:lnTo>
                    <a:pt x="337947" y="233679"/>
                  </a:lnTo>
                  <a:lnTo>
                    <a:pt x="339725" y="240029"/>
                  </a:lnTo>
                  <a:lnTo>
                    <a:pt x="336930" y="245110"/>
                  </a:lnTo>
                  <a:lnTo>
                    <a:pt x="315341" y="281939"/>
                  </a:lnTo>
                  <a:lnTo>
                    <a:pt x="312547" y="287019"/>
                  </a:lnTo>
                  <a:lnTo>
                    <a:pt x="306197" y="289560"/>
                  </a:lnTo>
                  <a:lnTo>
                    <a:pt x="247269" y="289560"/>
                  </a:lnTo>
                  <a:lnTo>
                    <a:pt x="247269" y="290829"/>
                  </a:lnTo>
                  <a:lnTo>
                    <a:pt x="272160" y="290829"/>
                  </a:lnTo>
                  <a:lnTo>
                    <a:pt x="295909" y="303529"/>
                  </a:lnTo>
                  <a:lnTo>
                    <a:pt x="300735" y="304800"/>
                  </a:lnTo>
                  <a:lnTo>
                    <a:pt x="312812" y="304800"/>
                  </a:lnTo>
                  <a:lnTo>
                    <a:pt x="319468" y="300989"/>
                  </a:lnTo>
                  <a:lnTo>
                    <a:pt x="325171" y="297179"/>
                  </a:lnTo>
                  <a:lnTo>
                    <a:pt x="329565" y="290829"/>
                  </a:lnTo>
                  <a:lnTo>
                    <a:pt x="351154" y="254000"/>
                  </a:lnTo>
                  <a:lnTo>
                    <a:pt x="354639" y="243839"/>
                  </a:lnTo>
                  <a:lnTo>
                    <a:pt x="353885" y="233679"/>
                  </a:lnTo>
                  <a:lnTo>
                    <a:pt x="349226" y="223519"/>
                  </a:lnTo>
                  <a:lnTo>
                    <a:pt x="340995" y="215900"/>
                  </a:lnTo>
                  <a:lnTo>
                    <a:pt x="321437" y="205739"/>
                  </a:lnTo>
                  <a:lnTo>
                    <a:pt x="322452" y="199389"/>
                  </a:lnTo>
                  <a:lnTo>
                    <a:pt x="322579" y="195579"/>
                  </a:lnTo>
                  <a:lnTo>
                    <a:pt x="344424" y="190500"/>
                  </a:lnTo>
                  <a:lnTo>
                    <a:pt x="351535" y="187960"/>
                  </a:lnTo>
                  <a:lnTo>
                    <a:pt x="357504" y="182879"/>
                  </a:lnTo>
                  <a:lnTo>
                    <a:pt x="361188" y="176529"/>
                  </a:lnTo>
                  <a:lnTo>
                    <a:pt x="365251" y="170179"/>
                  </a:lnTo>
                  <a:lnTo>
                    <a:pt x="366268" y="163829"/>
                  </a:lnTo>
                  <a:lnTo>
                    <a:pt x="364235" y="156210"/>
                  </a:lnTo>
                  <a:lnTo>
                    <a:pt x="352932" y="114300"/>
                  </a:lnTo>
                  <a:lnTo>
                    <a:pt x="351789" y="110489"/>
                  </a:lnTo>
                  <a:close/>
                </a:path>
                <a:path w="366395" h="363220">
                  <a:moveTo>
                    <a:pt x="275717" y="271779"/>
                  </a:moveTo>
                  <a:lnTo>
                    <a:pt x="267334" y="271779"/>
                  </a:lnTo>
                  <a:lnTo>
                    <a:pt x="266700" y="273050"/>
                  </a:lnTo>
                  <a:lnTo>
                    <a:pt x="265938" y="273050"/>
                  </a:lnTo>
                  <a:lnTo>
                    <a:pt x="261239" y="276860"/>
                  </a:lnTo>
                  <a:lnTo>
                    <a:pt x="256158" y="281939"/>
                  </a:lnTo>
                  <a:lnTo>
                    <a:pt x="250571" y="284479"/>
                  </a:lnTo>
                  <a:lnTo>
                    <a:pt x="250317" y="285750"/>
                  </a:lnTo>
                  <a:lnTo>
                    <a:pt x="250063" y="285750"/>
                  </a:lnTo>
                  <a:lnTo>
                    <a:pt x="249047" y="287019"/>
                  </a:lnTo>
                  <a:lnTo>
                    <a:pt x="248284" y="287019"/>
                  </a:lnTo>
                  <a:lnTo>
                    <a:pt x="248157" y="288289"/>
                  </a:lnTo>
                  <a:lnTo>
                    <a:pt x="247903" y="288289"/>
                  </a:lnTo>
                  <a:lnTo>
                    <a:pt x="247396" y="289560"/>
                  </a:lnTo>
                  <a:lnTo>
                    <a:pt x="306197" y="289560"/>
                  </a:lnTo>
                  <a:lnTo>
                    <a:pt x="301117" y="287019"/>
                  </a:lnTo>
                  <a:lnTo>
                    <a:pt x="275717" y="271779"/>
                  </a:lnTo>
                  <a:close/>
                </a:path>
                <a:path w="366395" h="363220">
                  <a:moveTo>
                    <a:pt x="60325" y="58419"/>
                  </a:moveTo>
                  <a:lnTo>
                    <a:pt x="53085" y="60960"/>
                  </a:lnTo>
                  <a:lnTo>
                    <a:pt x="46100" y="62229"/>
                  </a:lnTo>
                  <a:lnTo>
                    <a:pt x="40004" y="67310"/>
                  </a:lnTo>
                  <a:lnTo>
                    <a:pt x="36322" y="73660"/>
                  </a:lnTo>
                  <a:lnTo>
                    <a:pt x="14731" y="111760"/>
                  </a:lnTo>
                  <a:lnTo>
                    <a:pt x="11049" y="118110"/>
                  </a:lnTo>
                  <a:lnTo>
                    <a:pt x="10032" y="124460"/>
                  </a:lnTo>
                  <a:lnTo>
                    <a:pt x="12065" y="132079"/>
                  </a:lnTo>
                  <a:lnTo>
                    <a:pt x="13970" y="139700"/>
                  </a:lnTo>
                  <a:lnTo>
                    <a:pt x="18542" y="144779"/>
                  </a:lnTo>
                  <a:lnTo>
                    <a:pt x="25019" y="148589"/>
                  </a:lnTo>
                  <a:lnTo>
                    <a:pt x="44830" y="160019"/>
                  </a:lnTo>
                  <a:lnTo>
                    <a:pt x="44323" y="163829"/>
                  </a:lnTo>
                  <a:lnTo>
                    <a:pt x="43942" y="166369"/>
                  </a:lnTo>
                  <a:lnTo>
                    <a:pt x="43688" y="168910"/>
                  </a:lnTo>
                  <a:lnTo>
                    <a:pt x="21463" y="175260"/>
                  </a:lnTo>
                  <a:lnTo>
                    <a:pt x="14350" y="176529"/>
                  </a:lnTo>
                  <a:lnTo>
                    <a:pt x="8381" y="181610"/>
                  </a:lnTo>
                  <a:lnTo>
                    <a:pt x="1016" y="194310"/>
                  </a:lnTo>
                  <a:lnTo>
                    <a:pt x="0" y="201929"/>
                  </a:lnTo>
                  <a:lnTo>
                    <a:pt x="2031" y="209550"/>
                  </a:lnTo>
                  <a:lnTo>
                    <a:pt x="13334" y="250189"/>
                  </a:lnTo>
                  <a:lnTo>
                    <a:pt x="15367" y="257810"/>
                  </a:lnTo>
                  <a:lnTo>
                    <a:pt x="19939" y="264160"/>
                  </a:lnTo>
                  <a:lnTo>
                    <a:pt x="32639" y="271779"/>
                  </a:lnTo>
                  <a:lnTo>
                    <a:pt x="40385" y="271779"/>
                  </a:lnTo>
                  <a:lnTo>
                    <a:pt x="47371" y="270510"/>
                  </a:lnTo>
                  <a:lnTo>
                    <a:pt x="69342" y="264160"/>
                  </a:lnTo>
                  <a:lnTo>
                    <a:pt x="92075" y="264160"/>
                  </a:lnTo>
                  <a:lnTo>
                    <a:pt x="87756" y="260350"/>
                  </a:lnTo>
                  <a:lnTo>
                    <a:pt x="83820" y="255269"/>
                  </a:lnTo>
                  <a:lnTo>
                    <a:pt x="83108" y="254000"/>
                  </a:lnTo>
                  <a:lnTo>
                    <a:pt x="37592" y="254000"/>
                  </a:lnTo>
                  <a:lnTo>
                    <a:pt x="35305" y="252729"/>
                  </a:lnTo>
                  <a:lnTo>
                    <a:pt x="32893" y="251460"/>
                  </a:lnTo>
                  <a:lnTo>
                    <a:pt x="31115" y="248919"/>
                  </a:lnTo>
                  <a:lnTo>
                    <a:pt x="30479" y="246379"/>
                  </a:lnTo>
                  <a:lnTo>
                    <a:pt x="19176" y="204469"/>
                  </a:lnTo>
                  <a:lnTo>
                    <a:pt x="18415" y="201929"/>
                  </a:lnTo>
                  <a:lnTo>
                    <a:pt x="18796" y="199389"/>
                  </a:lnTo>
                  <a:lnTo>
                    <a:pt x="54355" y="185419"/>
                  </a:lnTo>
                  <a:lnTo>
                    <a:pt x="54609" y="185419"/>
                  </a:lnTo>
                  <a:lnTo>
                    <a:pt x="54609" y="184150"/>
                  </a:lnTo>
                  <a:lnTo>
                    <a:pt x="56896" y="184150"/>
                  </a:lnTo>
                  <a:lnTo>
                    <a:pt x="57150" y="182879"/>
                  </a:lnTo>
                  <a:lnTo>
                    <a:pt x="57912" y="182879"/>
                  </a:lnTo>
                  <a:lnTo>
                    <a:pt x="59181" y="181610"/>
                  </a:lnTo>
                  <a:lnTo>
                    <a:pt x="59944" y="180339"/>
                  </a:lnTo>
                  <a:lnTo>
                    <a:pt x="60198" y="180339"/>
                  </a:lnTo>
                  <a:lnTo>
                    <a:pt x="60325" y="179069"/>
                  </a:lnTo>
                  <a:lnTo>
                    <a:pt x="60705" y="179069"/>
                  </a:lnTo>
                  <a:lnTo>
                    <a:pt x="60705" y="177800"/>
                  </a:lnTo>
                  <a:lnTo>
                    <a:pt x="60959" y="177800"/>
                  </a:lnTo>
                  <a:lnTo>
                    <a:pt x="61087" y="176529"/>
                  </a:lnTo>
                  <a:lnTo>
                    <a:pt x="61341" y="170179"/>
                  </a:lnTo>
                  <a:lnTo>
                    <a:pt x="62229" y="163829"/>
                  </a:lnTo>
                  <a:lnTo>
                    <a:pt x="63500" y="158750"/>
                  </a:lnTo>
                  <a:lnTo>
                    <a:pt x="63626" y="157479"/>
                  </a:lnTo>
                  <a:lnTo>
                    <a:pt x="63753" y="154939"/>
                  </a:lnTo>
                  <a:lnTo>
                    <a:pt x="63500" y="154939"/>
                  </a:lnTo>
                  <a:lnTo>
                    <a:pt x="63373" y="153669"/>
                  </a:lnTo>
                  <a:lnTo>
                    <a:pt x="63119" y="153669"/>
                  </a:lnTo>
                  <a:lnTo>
                    <a:pt x="62992" y="152400"/>
                  </a:lnTo>
                  <a:lnTo>
                    <a:pt x="62610" y="152400"/>
                  </a:lnTo>
                  <a:lnTo>
                    <a:pt x="62229" y="151129"/>
                  </a:lnTo>
                  <a:lnTo>
                    <a:pt x="61595" y="151129"/>
                  </a:lnTo>
                  <a:lnTo>
                    <a:pt x="61468" y="149860"/>
                  </a:lnTo>
                  <a:lnTo>
                    <a:pt x="58800" y="149860"/>
                  </a:lnTo>
                  <a:lnTo>
                    <a:pt x="59435" y="148589"/>
                  </a:lnTo>
                  <a:lnTo>
                    <a:pt x="34290" y="134619"/>
                  </a:lnTo>
                  <a:lnTo>
                    <a:pt x="31876" y="133350"/>
                  </a:lnTo>
                  <a:lnTo>
                    <a:pt x="30099" y="130810"/>
                  </a:lnTo>
                  <a:lnTo>
                    <a:pt x="29464" y="128269"/>
                  </a:lnTo>
                  <a:lnTo>
                    <a:pt x="28701" y="125729"/>
                  </a:lnTo>
                  <a:lnTo>
                    <a:pt x="29209" y="123189"/>
                  </a:lnTo>
                  <a:lnTo>
                    <a:pt x="30479" y="120650"/>
                  </a:lnTo>
                  <a:lnTo>
                    <a:pt x="53467" y="80010"/>
                  </a:lnTo>
                  <a:lnTo>
                    <a:pt x="55625" y="78739"/>
                  </a:lnTo>
                  <a:lnTo>
                    <a:pt x="58420" y="78739"/>
                  </a:lnTo>
                  <a:lnTo>
                    <a:pt x="60959" y="77469"/>
                  </a:lnTo>
                  <a:lnTo>
                    <a:pt x="119125" y="77469"/>
                  </a:lnTo>
                  <a:lnTo>
                    <a:pt x="119252" y="76200"/>
                  </a:lnTo>
                  <a:lnTo>
                    <a:pt x="119633" y="76200"/>
                  </a:lnTo>
                  <a:lnTo>
                    <a:pt x="119760" y="74929"/>
                  </a:lnTo>
                  <a:lnTo>
                    <a:pt x="93979" y="74929"/>
                  </a:lnTo>
                  <a:lnTo>
                    <a:pt x="67691" y="59689"/>
                  </a:lnTo>
                  <a:lnTo>
                    <a:pt x="60325" y="58419"/>
                  </a:lnTo>
                  <a:close/>
                </a:path>
                <a:path w="366395" h="363220">
                  <a:moveTo>
                    <a:pt x="272669" y="270510"/>
                  </a:moveTo>
                  <a:lnTo>
                    <a:pt x="270382" y="270510"/>
                  </a:lnTo>
                  <a:lnTo>
                    <a:pt x="270128" y="271779"/>
                  </a:lnTo>
                  <a:lnTo>
                    <a:pt x="273050" y="271779"/>
                  </a:lnTo>
                  <a:lnTo>
                    <a:pt x="272669" y="270510"/>
                  </a:lnTo>
                  <a:close/>
                </a:path>
                <a:path w="366395" h="363220">
                  <a:moveTo>
                    <a:pt x="76453" y="246379"/>
                  </a:moveTo>
                  <a:lnTo>
                    <a:pt x="71120" y="246379"/>
                  </a:lnTo>
                  <a:lnTo>
                    <a:pt x="43052" y="254000"/>
                  </a:lnTo>
                  <a:lnTo>
                    <a:pt x="83108" y="254000"/>
                  </a:lnTo>
                  <a:lnTo>
                    <a:pt x="80264" y="248919"/>
                  </a:lnTo>
                  <a:lnTo>
                    <a:pt x="79375" y="248919"/>
                  </a:lnTo>
                  <a:lnTo>
                    <a:pt x="78994" y="247650"/>
                  </a:lnTo>
                  <a:lnTo>
                    <a:pt x="77977" y="247650"/>
                  </a:lnTo>
                  <a:lnTo>
                    <a:pt x="76453" y="246379"/>
                  </a:lnTo>
                  <a:close/>
                </a:path>
                <a:path w="366395" h="363220">
                  <a:moveTo>
                    <a:pt x="59944" y="148589"/>
                  </a:moveTo>
                  <a:lnTo>
                    <a:pt x="58800" y="149860"/>
                  </a:lnTo>
                  <a:lnTo>
                    <a:pt x="60325" y="149860"/>
                  </a:lnTo>
                  <a:lnTo>
                    <a:pt x="59944" y="148589"/>
                  </a:lnTo>
                  <a:close/>
                </a:path>
                <a:path w="366395" h="363220">
                  <a:moveTo>
                    <a:pt x="276949" y="27939"/>
                  </a:moveTo>
                  <a:lnTo>
                    <a:pt x="243967" y="27939"/>
                  </a:lnTo>
                  <a:lnTo>
                    <a:pt x="246379" y="29210"/>
                  </a:lnTo>
                  <a:lnTo>
                    <a:pt x="284099" y="50800"/>
                  </a:lnTo>
                  <a:lnTo>
                    <a:pt x="286384" y="52069"/>
                  </a:lnTo>
                  <a:lnTo>
                    <a:pt x="288163" y="54610"/>
                  </a:lnTo>
                  <a:lnTo>
                    <a:pt x="288798" y="57150"/>
                  </a:lnTo>
                  <a:lnTo>
                    <a:pt x="289559" y="59689"/>
                  </a:lnTo>
                  <a:lnTo>
                    <a:pt x="289178" y="62229"/>
                  </a:lnTo>
                  <a:lnTo>
                    <a:pt x="287908" y="64769"/>
                  </a:lnTo>
                  <a:lnTo>
                    <a:pt x="273430" y="90169"/>
                  </a:lnTo>
                  <a:lnTo>
                    <a:pt x="273176" y="91439"/>
                  </a:lnTo>
                  <a:lnTo>
                    <a:pt x="272796" y="91439"/>
                  </a:lnTo>
                  <a:lnTo>
                    <a:pt x="272669" y="92710"/>
                  </a:lnTo>
                  <a:lnTo>
                    <a:pt x="272542" y="96519"/>
                  </a:lnTo>
                  <a:lnTo>
                    <a:pt x="272923" y="96519"/>
                  </a:lnTo>
                  <a:lnTo>
                    <a:pt x="273050" y="97789"/>
                  </a:lnTo>
                  <a:lnTo>
                    <a:pt x="273557" y="97789"/>
                  </a:lnTo>
                  <a:lnTo>
                    <a:pt x="273684" y="99060"/>
                  </a:lnTo>
                  <a:lnTo>
                    <a:pt x="274193" y="99060"/>
                  </a:lnTo>
                  <a:lnTo>
                    <a:pt x="274700" y="100329"/>
                  </a:lnTo>
                  <a:lnTo>
                    <a:pt x="278892" y="104139"/>
                  </a:lnTo>
                  <a:lnTo>
                    <a:pt x="282828" y="109219"/>
                  </a:lnTo>
                  <a:lnTo>
                    <a:pt x="286512" y="115569"/>
                  </a:lnTo>
                  <a:lnTo>
                    <a:pt x="288925" y="115569"/>
                  </a:lnTo>
                  <a:lnTo>
                    <a:pt x="287908" y="116839"/>
                  </a:lnTo>
                  <a:lnTo>
                    <a:pt x="288925" y="118110"/>
                  </a:lnTo>
                  <a:lnTo>
                    <a:pt x="290449" y="118110"/>
                  </a:lnTo>
                  <a:lnTo>
                    <a:pt x="290956" y="119379"/>
                  </a:lnTo>
                  <a:lnTo>
                    <a:pt x="296164" y="119379"/>
                  </a:lnTo>
                  <a:lnTo>
                    <a:pt x="323723" y="111760"/>
                  </a:lnTo>
                  <a:lnTo>
                    <a:pt x="326390" y="110489"/>
                  </a:lnTo>
                  <a:lnTo>
                    <a:pt x="351789" y="110489"/>
                  </a:lnTo>
                  <a:lnTo>
                    <a:pt x="351027" y="107950"/>
                  </a:lnTo>
                  <a:lnTo>
                    <a:pt x="346455" y="101600"/>
                  </a:lnTo>
                  <a:lnTo>
                    <a:pt x="344296" y="100329"/>
                  </a:lnTo>
                  <a:lnTo>
                    <a:pt x="297179" y="100329"/>
                  </a:lnTo>
                  <a:lnTo>
                    <a:pt x="295275" y="97789"/>
                  </a:lnTo>
                  <a:lnTo>
                    <a:pt x="291465" y="93979"/>
                  </a:lnTo>
                  <a:lnTo>
                    <a:pt x="302641" y="73660"/>
                  </a:lnTo>
                  <a:lnTo>
                    <a:pt x="306324" y="67310"/>
                  </a:lnTo>
                  <a:lnTo>
                    <a:pt x="307340" y="59689"/>
                  </a:lnTo>
                  <a:lnTo>
                    <a:pt x="305434" y="53339"/>
                  </a:lnTo>
                  <a:lnTo>
                    <a:pt x="303402" y="45719"/>
                  </a:lnTo>
                  <a:lnTo>
                    <a:pt x="298830" y="40639"/>
                  </a:lnTo>
                  <a:lnTo>
                    <a:pt x="292480" y="36829"/>
                  </a:lnTo>
                  <a:lnTo>
                    <a:pt x="276949" y="27939"/>
                  </a:lnTo>
                  <a:close/>
                </a:path>
                <a:path w="366395" h="363220">
                  <a:moveTo>
                    <a:pt x="288925" y="115569"/>
                  </a:moveTo>
                  <a:lnTo>
                    <a:pt x="286893" y="115569"/>
                  </a:lnTo>
                  <a:lnTo>
                    <a:pt x="287147" y="116839"/>
                  </a:lnTo>
                  <a:lnTo>
                    <a:pt x="287654" y="116839"/>
                  </a:lnTo>
                  <a:lnTo>
                    <a:pt x="288925" y="115569"/>
                  </a:lnTo>
                  <a:close/>
                </a:path>
                <a:path w="366395" h="363220">
                  <a:moveTo>
                    <a:pt x="326135" y="92710"/>
                  </a:moveTo>
                  <a:lnTo>
                    <a:pt x="318897" y="95250"/>
                  </a:lnTo>
                  <a:lnTo>
                    <a:pt x="297179" y="100329"/>
                  </a:lnTo>
                  <a:lnTo>
                    <a:pt x="344296" y="100329"/>
                  </a:lnTo>
                  <a:lnTo>
                    <a:pt x="333501" y="93979"/>
                  </a:lnTo>
                  <a:lnTo>
                    <a:pt x="326135" y="92710"/>
                  </a:lnTo>
                  <a:close/>
                </a:path>
                <a:path w="366395" h="363220">
                  <a:moveTo>
                    <a:pt x="118618" y="77469"/>
                  </a:moveTo>
                  <a:lnTo>
                    <a:pt x="63880" y="77469"/>
                  </a:lnTo>
                  <a:lnTo>
                    <a:pt x="66167" y="78739"/>
                  </a:lnTo>
                  <a:lnTo>
                    <a:pt x="91440" y="93979"/>
                  </a:lnTo>
                  <a:lnTo>
                    <a:pt x="91185" y="92710"/>
                  </a:lnTo>
                  <a:lnTo>
                    <a:pt x="99949" y="92710"/>
                  </a:lnTo>
                  <a:lnTo>
                    <a:pt x="100329" y="91439"/>
                  </a:lnTo>
                  <a:lnTo>
                    <a:pt x="100583" y="91439"/>
                  </a:lnTo>
                  <a:lnTo>
                    <a:pt x="99695" y="90169"/>
                  </a:lnTo>
                  <a:lnTo>
                    <a:pt x="102616" y="90169"/>
                  </a:lnTo>
                  <a:lnTo>
                    <a:pt x="110871" y="83819"/>
                  </a:lnTo>
                  <a:lnTo>
                    <a:pt x="116331" y="80010"/>
                  </a:lnTo>
                  <a:lnTo>
                    <a:pt x="116840" y="80010"/>
                  </a:lnTo>
                  <a:lnTo>
                    <a:pt x="117348" y="78739"/>
                  </a:lnTo>
                  <a:lnTo>
                    <a:pt x="118364" y="78739"/>
                  </a:lnTo>
                  <a:lnTo>
                    <a:pt x="118618" y="77469"/>
                  </a:lnTo>
                  <a:close/>
                </a:path>
                <a:path w="366395" h="363220">
                  <a:moveTo>
                    <a:pt x="98298" y="92710"/>
                  </a:moveTo>
                  <a:lnTo>
                    <a:pt x="91694" y="92710"/>
                  </a:lnTo>
                  <a:lnTo>
                    <a:pt x="91948" y="93979"/>
                  </a:lnTo>
                  <a:lnTo>
                    <a:pt x="97917" y="93979"/>
                  </a:lnTo>
                  <a:lnTo>
                    <a:pt x="98298" y="92710"/>
                  </a:lnTo>
                  <a:close/>
                </a:path>
                <a:path w="366395" h="363220">
                  <a:moveTo>
                    <a:pt x="102616" y="90169"/>
                  </a:moveTo>
                  <a:lnTo>
                    <a:pt x="99695" y="90169"/>
                  </a:lnTo>
                  <a:lnTo>
                    <a:pt x="100965" y="91439"/>
                  </a:lnTo>
                  <a:lnTo>
                    <a:pt x="102616" y="90169"/>
                  </a:lnTo>
                  <a:close/>
                </a:path>
                <a:path w="366395" h="363220">
                  <a:moveTo>
                    <a:pt x="163956" y="0"/>
                  </a:moveTo>
                  <a:lnTo>
                    <a:pt x="156718" y="2539"/>
                  </a:lnTo>
                  <a:lnTo>
                    <a:pt x="114807" y="13969"/>
                  </a:lnTo>
                  <a:lnTo>
                    <a:pt x="104985" y="17779"/>
                  </a:lnTo>
                  <a:lnTo>
                    <a:pt x="98044" y="26669"/>
                  </a:lnTo>
                  <a:lnTo>
                    <a:pt x="94626" y="36829"/>
                  </a:lnTo>
                  <a:lnTo>
                    <a:pt x="95376" y="46989"/>
                  </a:lnTo>
                  <a:lnTo>
                    <a:pt x="101219" y="68579"/>
                  </a:lnTo>
                  <a:lnTo>
                    <a:pt x="98805" y="71119"/>
                  </a:lnTo>
                  <a:lnTo>
                    <a:pt x="93979" y="74929"/>
                  </a:lnTo>
                  <a:lnTo>
                    <a:pt x="120015" y="74929"/>
                  </a:lnTo>
                  <a:lnTo>
                    <a:pt x="119888" y="71119"/>
                  </a:lnTo>
                  <a:lnTo>
                    <a:pt x="112268" y="43179"/>
                  </a:lnTo>
                  <a:lnTo>
                    <a:pt x="111505" y="39369"/>
                  </a:lnTo>
                  <a:lnTo>
                    <a:pt x="112014" y="36829"/>
                  </a:lnTo>
                  <a:lnTo>
                    <a:pt x="113283" y="34289"/>
                  </a:lnTo>
                  <a:lnTo>
                    <a:pt x="114680" y="33019"/>
                  </a:lnTo>
                  <a:lnTo>
                    <a:pt x="116967" y="30479"/>
                  </a:lnTo>
                  <a:lnTo>
                    <a:pt x="119633" y="30479"/>
                  </a:lnTo>
                  <a:lnTo>
                    <a:pt x="161544" y="19050"/>
                  </a:lnTo>
                  <a:lnTo>
                    <a:pt x="164083" y="17779"/>
                  </a:lnTo>
                  <a:lnTo>
                    <a:pt x="189737" y="17779"/>
                  </a:lnTo>
                  <a:lnTo>
                    <a:pt x="188722" y="13969"/>
                  </a:lnTo>
                  <a:lnTo>
                    <a:pt x="184150" y="8889"/>
                  </a:lnTo>
                  <a:lnTo>
                    <a:pt x="177800" y="5079"/>
                  </a:lnTo>
                  <a:lnTo>
                    <a:pt x="171323" y="1269"/>
                  </a:lnTo>
                  <a:lnTo>
                    <a:pt x="163956" y="0"/>
                  </a:lnTo>
                  <a:close/>
                </a:path>
                <a:path w="366395" h="363220">
                  <a:moveTo>
                    <a:pt x="189737" y="17779"/>
                  </a:moveTo>
                  <a:lnTo>
                    <a:pt x="167004" y="17779"/>
                  </a:lnTo>
                  <a:lnTo>
                    <a:pt x="169291" y="19050"/>
                  </a:lnTo>
                  <a:lnTo>
                    <a:pt x="171703" y="21589"/>
                  </a:lnTo>
                  <a:lnTo>
                    <a:pt x="173481" y="22860"/>
                  </a:lnTo>
                  <a:lnTo>
                    <a:pt x="174117" y="25400"/>
                  </a:lnTo>
                  <a:lnTo>
                    <a:pt x="181737" y="53339"/>
                  </a:lnTo>
                  <a:lnTo>
                    <a:pt x="181991" y="54610"/>
                  </a:lnTo>
                  <a:lnTo>
                    <a:pt x="182245" y="54610"/>
                  </a:lnTo>
                  <a:lnTo>
                    <a:pt x="182372" y="55879"/>
                  </a:lnTo>
                  <a:lnTo>
                    <a:pt x="183133" y="55879"/>
                  </a:lnTo>
                  <a:lnTo>
                    <a:pt x="183896" y="57150"/>
                  </a:lnTo>
                  <a:lnTo>
                    <a:pt x="184150" y="58419"/>
                  </a:lnTo>
                  <a:lnTo>
                    <a:pt x="185927" y="58419"/>
                  </a:lnTo>
                  <a:lnTo>
                    <a:pt x="186690" y="59689"/>
                  </a:lnTo>
                  <a:lnTo>
                    <a:pt x="196088" y="59689"/>
                  </a:lnTo>
                  <a:lnTo>
                    <a:pt x="208533" y="62229"/>
                  </a:lnTo>
                  <a:lnTo>
                    <a:pt x="214375" y="62229"/>
                  </a:lnTo>
                  <a:lnTo>
                    <a:pt x="214756" y="60960"/>
                  </a:lnTo>
                  <a:lnTo>
                    <a:pt x="216153" y="60960"/>
                  </a:lnTo>
                  <a:lnTo>
                    <a:pt x="217297" y="59689"/>
                  </a:lnTo>
                  <a:lnTo>
                    <a:pt x="217550" y="58419"/>
                  </a:lnTo>
                  <a:lnTo>
                    <a:pt x="225615" y="44450"/>
                  </a:lnTo>
                  <a:lnTo>
                    <a:pt x="202692" y="44450"/>
                  </a:lnTo>
                  <a:lnTo>
                    <a:pt x="199644" y="43179"/>
                  </a:lnTo>
                  <a:lnTo>
                    <a:pt x="196596" y="43179"/>
                  </a:lnTo>
                  <a:lnTo>
                    <a:pt x="189737" y="17779"/>
                  </a:lnTo>
                  <a:close/>
                </a:path>
                <a:path w="366395" h="363220">
                  <a:moveTo>
                    <a:pt x="240919" y="10160"/>
                  </a:moveTo>
                  <a:lnTo>
                    <a:pt x="233806" y="12700"/>
                  </a:lnTo>
                  <a:lnTo>
                    <a:pt x="226568" y="13969"/>
                  </a:lnTo>
                  <a:lnTo>
                    <a:pt x="220725" y="19050"/>
                  </a:lnTo>
                  <a:lnTo>
                    <a:pt x="205740" y="44450"/>
                  </a:lnTo>
                  <a:lnTo>
                    <a:pt x="225615" y="44450"/>
                  </a:lnTo>
                  <a:lnTo>
                    <a:pt x="233679" y="30479"/>
                  </a:lnTo>
                  <a:lnTo>
                    <a:pt x="235839" y="29210"/>
                  </a:lnTo>
                  <a:lnTo>
                    <a:pt x="238632" y="27939"/>
                  </a:lnTo>
                  <a:lnTo>
                    <a:pt x="276949" y="27939"/>
                  </a:lnTo>
                  <a:lnTo>
                    <a:pt x="254762" y="15239"/>
                  </a:lnTo>
                  <a:lnTo>
                    <a:pt x="248412" y="11429"/>
                  </a:lnTo>
                  <a:lnTo>
                    <a:pt x="240919" y="101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44" name="object 244"/>
            <p:cNvSpPr/>
            <p:nvPr/>
          </p:nvSpPr>
          <p:spPr>
            <a:xfrm>
              <a:off x="9659083" y="4934161"/>
              <a:ext cx="386685" cy="359665"/>
            </a:xfrm>
            <a:custGeom>
              <a:avLst/>
              <a:gdLst/>
              <a:ahLst/>
              <a:cxnLst/>
              <a:rect l="l" t="t" r="r" b="b"/>
              <a:pathLst>
                <a:path w="366395" h="363854">
                  <a:moveTo>
                    <a:pt x="364235" y="156083"/>
                  </a:moveTo>
                  <a:lnTo>
                    <a:pt x="352932" y="114427"/>
                  </a:lnTo>
                  <a:lnTo>
                    <a:pt x="351027" y="107315"/>
                  </a:lnTo>
                  <a:lnTo>
                    <a:pt x="346455" y="101346"/>
                  </a:lnTo>
                  <a:lnTo>
                    <a:pt x="339978" y="97662"/>
                  </a:lnTo>
                  <a:lnTo>
                    <a:pt x="333501" y="93980"/>
                  </a:lnTo>
                  <a:lnTo>
                    <a:pt x="326135" y="93091"/>
                  </a:lnTo>
                  <a:lnTo>
                    <a:pt x="318897" y="94996"/>
                  </a:lnTo>
                  <a:lnTo>
                    <a:pt x="297179" y="100837"/>
                  </a:lnTo>
                  <a:lnTo>
                    <a:pt x="295275" y="98298"/>
                  </a:lnTo>
                  <a:lnTo>
                    <a:pt x="293370" y="95885"/>
                  </a:lnTo>
                  <a:lnTo>
                    <a:pt x="291465" y="93472"/>
                  </a:lnTo>
                  <a:lnTo>
                    <a:pt x="302641" y="74041"/>
                  </a:lnTo>
                  <a:lnTo>
                    <a:pt x="306324" y="67564"/>
                  </a:lnTo>
                  <a:lnTo>
                    <a:pt x="307340" y="60198"/>
                  </a:lnTo>
                  <a:lnTo>
                    <a:pt x="305434" y="53086"/>
                  </a:lnTo>
                  <a:lnTo>
                    <a:pt x="303402" y="45974"/>
                  </a:lnTo>
                  <a:lnTo>
                    <a:pt x="298830" y="40005"/>
                  </a:lnTo>
                  <a:lnTo>
                    <a:pt x="292480" y="36322"/>
                  </a:lnTo>
                  <a:lnTo>
                    <a:pt x="254762" y="14859"/>
                  </a:lnTo>
                  <a:lnTo>
                    <a:pt x="248412" y="11175"/>
                  </a:lnTo>
                  <a:lnTo>
                    <a:pt x="217043" y="25019"/>
                  </a:lnTo>
                  <a:lnTo>
                    <a:pt x="205740" y="44450"/>
                  </a:lnTo>
                  <a:lnTo>
                    <a:pt x="202692" y="44069"/>
                  </a:lnTo>
                  <a:lnTo>
                    <a:pt x="199644" y="43561"/>
                  </a:lnTo>
                  <a:lnTo>
                    <a:pt x="196596" y="43307"/>
                  </a:lnTo>
                  <a:lnTo>
                    <a:pt x="177800" y="4699"/>
                  </a:lnTo>
                  <a:lnTo>
                    <a:pt x="163956" y="0"/>
                  </a:lnTo>
                  <a:lnTo>
                    <a:pt x="156718" y="2032"/>
                  </a:lnTo>
                  <a:lnTo>
                    <a:pt x="114807" y="13335"/>
                  </a:lnTo>
                  <a:lnTo>
                    <a:pt x="104985" y="18204"/>
                  </a:lnTo>
                  <a:lnTo>
                    <a:pt x="98044" y="26193"/>
                  </a:lnTo>
                  <a:lnTo>
                    <a:pt x="94626" y="36230"/>
                  </a:lnTo>
                  <a:lnTo>
                    <a:pt x="95376" y="47244"/>
                  </a:lnTo>
                  <a:lnTo>
                    <a:pt x="101219" y="69087"/>
                  </a:lnTo>
                  <a:lnTo>
                    <a:pt x="98805" y="70866"/>
                  </a:lnTo>
                  <a:lnTo>
                    <a:pt x="96393" y="72771"/>
                  </a:lnTo>
                  <a:lnTo>
                    <a:pt x="93979" y="74675"/>
                  </a:lnTo>
                  <a:lnTo>
                    <a:pt x="74168" y="63373"/>
                  </a:lnTo>
                  <a:lnTo>
                    <a:pt x="67691" y="59690"/>
                  </a:lnTo>
                  <a:lnTo>
                    <a:pt x="60325" y="58674"/>
                  </a:lnTo>
                  <a:lnTo>
                    <a:pt x="53085" y="60706"/>
                  </a:lnTo>
                  <a:lnTo>
                    <a:pt x="46100" y="62611"/>
                  </a:lnTo>
                  <a:lnTo>
                    <a:pt x="40004" y="67183"/>
                  </a:lnTo>
                  <a:lnTo>
                    <a:pt x="36322" y="73533"/>
                  </a:lnTo>
                  <a:lnTo>
                    <a:pt x="14731" y="111125"/>
                  </a:lnTo>
                  <a:lnTo>
                    <a:pt x="11049" y="117475"/>
                  </a:lnTo>
                  <a:lnTo>
                    <a:pt x="10032" y="124841"/>
                  </a:lnTo>
                  <a:lnTo>
                    <a:pt x="12065" y="132080"/>
                  </a:lnTo>
                  <a:lnTo>
                    <a:pt x="13970" y="139192"/>
                  </a:lnTo>
                  <a:lnTo>
                    <a:pt x="18542" y="145034"/>
                  </a:lnTo>
                  <a:lnTo>
                    <a:pt x="25019" y="148717"/>
                  </a:lnTo>
                  <a:lnTo>
                    <a:pt x="44830" y="160147"/>
                  </a:lnTo>
                  <a:lnTo>
                    <a:pt x="44323" y="163195"/>
                  </a:lnTo>
                  <a:lnTo>
                    <a:pt x="43942" y="166116"/>
                  </a:lnTo>
                  <a:lnTo>
                    <a:pt x="43688" y="169037"/>
                  </a:lnTo>
                  <a:lnTo>
                    <a:pt x="21463" y="175006"/>
                  </a:lnTo>
                  <a:lnTo>
                    <a:pt x="0" y="201803"/>
                  </a:lnTo>
                  <a:lnTo>
                    <a:pt x="2031" y="208915"/>
                  </a:lnTo>
                  <a:lnTo>
                    <a:pt x="13334" y="250698"/>
                  </a:lnTo>
                  <a:lnTo>
                    <a:pt x="15367" y="257810"/>
                  </a:lnTo>
                  <a:lnTo>
                    <a:pt x="19939" y="263652"/>
                  </a:lnTo>
                  <a:lnTo>
                    <a:pt x="26289" y="267335"/>
                  </a:lnTo>
                  <a:lnTo>
                    <a:pt x="32639" y="271018"/>
                  </a:lnTo>
                  <a:lnTo>
                    <a:pt x="40385" y="272034"/>
                  </a:lnTo>
                  <a:lnTo>
                    <a:pt x="47371" y="270129"/>
                  </a:lnTo>
                  <a:lnTo>
                    <a:pt x="69342" y="264033"/>
                  </a:lnTo>
                  <a:lnTo>
                    <a:pt x="71120" y="266446"/>
                  </a:lnTo>
                  <a:lnTo>
                    <a:pt x="73025" y="268732"/>
                  </a:lnTo>
                  <a:lnTo>
                    <a:pt x="74929" y="271145"/>
                  </a:lnTo>
                  <a:lnTo>
                    <a:pt x="63500" y="290957"/>
                  </a:lnTo>
                  <a:lnTo>
                    <a:pt x="59817" y="297307"/>
                  </a:lnTo>
                  <a:lnTo>
                    <a:pt x="58800" y="304800"/>
                  </a:lnTo>
                  <a:lnTo>
                    <a:pt x="60705" y="311912"/>
                  </a:lnTo>
                  <a:lnTo>
                    <a:pt x="62738" y="319024"/>
                  </a:lnTo>
                  <a:lnTo>
                    <a:pt x="67309" y="324993"/>
                  </a:lnTo>
                  <a:lnTo>
                    <a:pt x="73787" y="328675"/>
                  </a:lnTo>
                  <a:lnTo>
                    <a:pt x="111378" y="350139"/>
                  </a:lnTo>
                  <a:lnTo>
                    <a:pt x="117728" y="353822"/>
                  </a:lnTo>
                  <a:lnTo>
                    <a:pt x="125475" y="354838"/>
                  </a:lnTo>
                  <a:lnTo>
                    <a:pt x="132333" y="352806"/>
                  </a:lnTo>
                  <a:lnTo>
                    <a:pt x="139573" y="350901"/>
                  </a:lnTo>
                  <a:lnTo>
                    <a:pt x="145415" y="346329"/>
                  </a:lnTo>
                  <a:lnTo>
                    <a:pt x="149225" y="339979"/>
                  </a:lnTo>
                  <a:lnTo>
                    <a:pt x="160527" y="320167"/>
                  </a:lnTo>
                  <a:lnTo>
                    <a:pt x="163702" y="320675"/>
                  </a:lnTo>
                  <a:lnTo>
                    <a:pt x="166624" y="321056"/>
                  </a:lnTo>
                  <a:lnTo>
                    <a:pt x="169545" y="321310"/>
                  </a:lnTo>
                  <a:lnTo>
                    <a:pt x="175514" y="343281"/>
                  </a:lnTo>
                  <a:lnTo>
                    <a:pt x="179270" y="351565"/>
                  </a:lnTo>
                  <a:lnTo>
                    <a:pt x="185372" y="358028"/>
                  </a:lnTo>
                  <a:lnTo>
                    <a:pt x="193212" y="362229"/>
                  </a:lnTo>
                  <a:lnTo>
                    <a:pt x="202183" y="363728"/>
                  </a:lnTo>
                  <a:lnTo>
                    <a:pt x="204597" y="363728"/>
                  </a:lnTo>
                  <a:lnTo>
                    <a:pt x="207009" y="363347"/>
                  </a:lnTo>
                  <a:lnTo>
                    <a:pt x="209296" y="362712"/>
                  </a:lnTo>
                  <a:lnTo>
                    <a:pt x="251205" y="351409"/>
                  </a:lnTo>
                  <a:lnTo>
                    <a:pt x="261048" y="346539"/>
                  </a:lnTo>
                  <a:lnTo>
                    <a:pt x="268033" y="338550"/>
                  </a:lnTo>
                  <a:lnTo>
                    <a:pt x="271494" y="328513"/>
                  </a:lnTo>
                  <a:lnTo>
                    <a:pt x="270764" y="317500"/>
                  </a:lnTo>
                  <a:lnTo>
                    <a:pt x="264795" y="295783"/>
                  </a:lnTo>
                  <a:lnTo>
                    <a:pt x="267334" y="294005"/>
                  </a:lnTo>
                  <a:lnTo>
                    <a:pt x="269875" y="292100"/>
                  </a:lnTo>
                  <a:lnTo>
                    <a:pt x="272160" y="290195"/>
                  </a:lnTo>
                  <a:lnTo>
                    <a:pt x="291719" y="301498"/>
                  </a:lnTo>
                  <a:lnTo>
                    <a:pt x="295909" y="303911"/>
                  </a:lnTo>
                  <a:lnTo>
                    <a:pt x="300735" y="305181"/>
                  </a:lnTo>
                  <a:lnTo>
                    <a:pt x="305562" y="305181"/>
                  </a:lnTo>
                  <a:lnTo>
                    <a:pt x="351154" y="253873"/>
                  </a:lnTo>
                  <a:lnTo>
                    <a:pt x="354639" y="243532"/>
                  </a:lnTo>
                  <a:lnTo>
                    <a:pt x="353885" y="232965"/>
                  </a:lnTo>
                  <a:lnTo>
                    <a:pt x="349226" y="223422"/>
                  </a:lnTo>
                  <a:lnTo>
                    <a:pt x="340995" y="216154"/>
                  </a:lnTo>
                  <a:lnTo>
                    <a:pt x="321437" y="204978"/>
                  </a:lnTo>
                  <a:lnTo>
                    <a:pt x="321945" y="201930"/>
                  </a:lnTo>
                  <a:lnTo>
                    <a:pt x="322452" y="198882"/>
                  </a:lnTo>
                  <a:lnTo>
                    <a:pt x="322579" y="195834"/>
                  </a:lnTo>
                  <a:lnTo>
                    <a:pt x="344424" y="189865"/>
                  </a:lnTo>
                  <a:lnTo>
                    <a:pt x="351535" y="187960"/>
                  </a:lnTo>
                  <a:lnTo>
                    <a:pt x="357504" y="183387"/>
                  </a:lnTo>
                  <a:lnTo>
                    <a:pt x="361188" y="177037"/>
                  </a:lnTo>
                  <a:lnTo>
                    <a:pt x="365251" y="170687"/>
                  </a:lnTo>
                  <a:lnTo>
                    <a:pt x="366268" y="163195"/>
                  </a:lnTo>
                  <a:lnTo>
                    <a:pt x="364235" y="156083"/>
                  </a:lnTo>
                  <a:close/>
                </a:path>
                <a:path w="366395" h="363854">
                  <a:moveTo>
                    <a:pt x="177038" y="306324"/>
                  </a:moveTo>
                  <a:lnTo>
                    <a:pt x="176910" y="304800"/>
                  </a:lnTo>
                  <a:lnTo>
                    <a:pt x="170815" y="304546"/>
                  </a:lnTo>
                  <a:lnTo>
                    <a:pt x="164465" y="303657"/>
                  </a:lnTo>
                  <a:lnTo>
                    <a:pt x="157988" y="302387"/>
                  </a:lnTo>
                  <a:lnTo>
                    <a:pt x="157606" y="302260"/>
                  </a:lnTo>
                  <a:lnTo>
                    <a:pt x="157225" y="302260"/>
                  </a:lnTo>
                  <a:lnTo>
                    <a:pt x="156972" y="302133"/>
                  </a:lnTo>
                  <a:lnTo>
                    <a:pt x="156718" y="302133"/>
                  </a:lnTo>
                  <a:lnTo>
                    <a:pt x="156337" y="302133"/>
                  </a:lnTo>
                  <a:lnTo>
                    <a:pt x="156209" y="302133"/>
                  </a:lnTo>
                  <a:lnTo>
                    <a:pt x="155828" y="302133"/>
                  </a:lnTo>
                  <a:lnTo>
                    <a:pt x="155448" y="302133"/>
                  </a:lnTo>
                  <a:lnTo>
                    <a:pt x="155067" y="302260"/>
                  </a:lnTo>
                  <a:lnTo>
                    <a:pt x="154685" y="302260"/>
                  </a:lnTo>
                  <a:lnTo>
                    <a:pt x="154431" y="302387"/>
                  </a:lnTo>
                  <a:lnTo>
                    <a:pt x="154050" y="302387"/>
                  </a:lnTo>
                  <a:lnTo>
                    <a:pt x="153924" y="302514"/>
                  </a:lnTo>
                  <a:lnTo>
                    <a:pt x="153670" y="302514"/>
                  </a:lnTo>
                  <a:lnTo>
                    <a:pt x="153416" y="302514"/>
                  </a:lnTo>
                  <a:lnTo>
                    <a:pt x="153162" y="302641"/>
                  </a:lnTo>
                  <a:lnTo>
                    <a:pt x="152907" y="302768"/>
                  </a:lnTo>
                  <a:lnTo>
                    <a:pt x="152526" y="302895"/>
                  </a:lnTo>
                  <a:lnTo>
                    <a:pt x="152146" y="303149"/>
                  </a:lnTo>
                  <a:lnTo>
                    <a:pt x="151892" y="303275"/>
                  </a:lnTo>
                  <a:lnTo>
                    <a:pt x="151638" y="303275"/>
                  </a:lnTo>
                  <a:lnTo>
                    <a:pt x="151383" y="303530"/>
                  </a:lnTo>
                  <a:lnTo>
                    <a:pt x="151002" y="303784"/>
                  </a:lnTo>
                  <a:lnTo>
                    <a:pt x="150495" y="304165"/>
                  </a:lnTo>
                  <a:lnTo>
                    <a:pt x="150241" y="304419"/>
                  </a:lnTo>
                  <a:lnTo>
                    <a:pt x="150114" y="304673"/>
                  </a:lnTo>
                  <a:lnTo>
                    <a:pt x="149859" y="304800"/>
                  </a:lnTo>
                  <a:lnTo>
                    <a:pt x="149605" y="305054"/>
                  </a:lnTo>
                  <a:lnTo>
                    <a:pt x="149351" y="305435"/>
                  </a:lnTo>
                  <a:lnTo>
                    <a:pt x="148971" y="305943"/>
                  </a:lnTo>
                  <a:lnTo>
                    <a:pt x="148590" y="306450"/>
                  </a:lnTo>
                  <a:lnTo>
                    <a:pt x="134239" y="331470"/>
                  </a:lnTo>
                  <a:lnTo>
                    <a:pt x="132842" y="333883"/>
                  </a:lnTo>
                  <a:lnTo>
                    <a:pt x="130682" y="335534"/>
                  </a:lnTo>
                  <a:lnTo>
                    <a:pt x="127889" y="336296"/>
                  </a:lnTo>
                  <a:lnTo>
                    <a:pt x="125222" y="337058"/>
                  </a:lnTo>
                  <a:lnTo>
                    <a:pt x="82423" y="313817"/>
                  </a:lnTo>
                  <a:lnTo>
                    <a:pt x="77724" y="307594"/>
                  </a:lnTo>
                  <a:lnTo>
                    <a:pt x="76962" y="304927"/>
                  </a:lnTo>
                  <a:lnTo>
                    <a:pt x="77343" y="302133"/>
                  </a:lnTo>
                  <a:lnTo>
                    <a:pt x="78613" y="299720"/>
                  </a:lnTo>
                  <a:lnTo>
                    <a:pt x="93218" y="274320"/>
                  </a:lnTo>
                  <a:lnTo>
                    <a:pt x="93345" y="274066"/>
                  </a:lnTo>
                  <a:lnTo>
                    <a:pt x="93472" y="273812"/>
                  </a:lnTo>
                  <a:lnTo>
                    <a:pt x="93725" y="273431"/>
                  </a:lnTo>
                  <a:lnTo>
                    <a:pt x="93852" y="273050"/>
                  </a:lnTo>
                  <a:lnTo>
                    <a:pt x="93852" y="272796"/>
                  </a:lnTo>
                  <a:lnTo>
                    <a:pt x="93979" y="272542"/>
                  </a:lnTo>
                  <a:lnTo>
                    <a:pt x="93979" y="272161"/>
                  </a:lnTo>
                  <a:lnTo>
                    <a:pt x="94106" y="271907"/>
                  </a:lnTo>
                  <a:lnTo>
                    <a:pt x="94233" y="271653"/>
                  </a:lnTo>
                  <a:lnTo>
                    <a:pt x="94233" y="271399"/>
                  </a:lnTo>
                  <a:lnTo>
                    <a:pt x="94233" y="269240"/>
                  </a:lnTo>
                  <a:lnTo>
                    <a:pt x="94106" y="268859"/>
                  </a:lnTo>
                  <a:lnTo>
                    <a:pt x="94106" y="268478"/>
                  </a:lnTo>
                  <a:lnTo>
                    <a:pt x="94106" y="268224"/>
                  </a:lnTo>
                  <a:lnTo>
                    <a:pt x="93979" y="267970"/>
                  </a:lnTo>
                  <a:lnTo>
                    <a:pt x="93852" y="267589"/>
                  </a:lnTo>
                  <a:lnTo>
                    <a:pt x="93725" y="267208"/>
                  </a:lnTo>
                  <a:lnTo>
                    <a:pt x="93472" y="266700"/>
                  </a:lnTo>
                  <a:lnTo>
                    <a:pt x="93345" y="266446"/>
                  </a:lnTo>
                  <a:lnTo>
                    <a:pt x="93091" y="266065"/>
                  </a:lnTo>
                  <a:lnTo>
                    <a:pt x="92964" y="265811"/>
                  </a:lnTo>
                  <a:lnTo>
                    <a:pt x="92582" y="265430"/>
                  </a:lnTo>
                  <a:lnTo>
                    <a:pt x="92455" y="265049"/>
                  </a:lnTo>
                  <a:lnTo>
                    <a:pt x="92075" y="264541"/>
                  </a:lnTo>
                  <a:lnTo>
                    <a:pt x="87756" y="259842"/>
                  </a:lnTo>
                  <a:lnTo>
                    <a:pt x="83820" y="254762"/>
                  </a:lnTo>
                  <a:lnTo>
                    <a:pt x="80518" y="249682"/>
                  </a:lnTo>
                  <a:lnTo>
                    <a:pt x="80264" y="249300"/>
                  </a:lnTo>
                  <a:lnTo>
                    <a:pt x="80009" y="249174"/>
                  </a:lnTo>
                  <a:lnTo>
                    <a:pt x="79882" y="248793"/>
                  </a:lnTo>
                  <a:lnTo>
                    <a:pt x="79755" y="248539"/>
                  </a:lnTo>
                  <a:lnTo>
                    <a:pt x="79501" y="248412"/>
                  </a:lnTo>
                  <a:lnTo>
                    <a:pt x="79375" y="248158"/>
                  </a:lnTo>
                  <a:lnTo>
                    <a:pt x="78994" y="247777"/>
                  </a:lnTo>
                  <a:lnTo>
                    <a:pt x="78740" y="247650"/>
                  </a:lnTo>
                  <a:lnTo>
                    <a:pt x="78485" y="247523"/>
                  </a:lnTo>
                  <a:lnTo>
                    <a:pt x="78104" y="247142"/>
                  </a:lnTo>
                  <a:lnTo>
                    <a:pt x="77724" y="246887"/>
                  </a:lnTo>
                  <a:lnTo>
                    <a:pt x="77470" y="246761"/>
                  </a:lnTo>
                  <a:lnTo>
                    <a:pt x="77216" y="246634"/>
                  </a:lnTo>
                  <a:lnTo>
                    <a:pt x="76962" y="246507"/>
                  </a:lnTo>
                  <a:lnTo>
                    <a:pt x="76707" y="246380"/>
                  </a:lnTo>
                  <a:lnTo>
                    <a:pt x="76453" y="246253"/>
                  </a:lnTo>
                  <a:lnTo>
                    <a:pt x="76200" y="246253"/>
                  </a:lnTo>
                  <a:lnTo>
                    <a:pt x="75946" y="246125"/>
                  </a:lnTo>
                  <a:lnTo>
                    <a:pt x="75438" y="245999"/>
                  </a:lnTo>
                  <a:lnTo>
                    <a:pt x="75310" y="245872"/>
                  </a:lnTo>
                  <a:lnTo>
                    <a:pt x="75056" y="245872"/>
                  </a:lnTo>
                  <a:lnTo>
                    <a:pt x="74802" y="245872"/>
                  </a:lnTo>
                  <a:lnTo>
                    <a:pt x="74549" y="245872"/>
                  </a:lnTo>
                  <a:lnTo>
                    <a:pt x="74295" y="245745"/>
                  </a:lnTo>
                  <a:lnTo>
                    <a:pt x="73914" y="245745"/>
                  </a:lnTo>
                  <a:lnTo>
                    <a:pt x="73532" y="245745"/>
                  </a:lnTo>
                  <a:lnTo>
                    <a:pt x="73151" y="245745"/>
                  </a:lnTo>
                  <a:lnTo>
                    <a:pt x="72644" y="245745"/>
                  </a:lnTo>
                  <a:lnTo>
                    <a:pt x="72390" y="245872"/>
                  </a:lnTo>
                  <a:lnTo>
                    <a:pt x="72135" y="245872"/>
                  </a:lnTo>
                  <a:lnTo>
                    <a:pt x="71754" y="245999"/>
                  </a:lnTo>
                  <a:lnTo>
                    <a:pt x="71120" y="246125"/>
                  </a:lnTo>
                  <a:lnTo>
                    <a:pt x="43052" y="253619"/>
                  </a:lnTo>
                  <a:lnTo>
                    <a:pt x="40513" y="254381"/>
                  </a:lnTo>
                  <a:lnTo>
                    <a:pt x="37592" y="253873"/>
                  </a:lnTo>
                  <a:lnTo>
                    <a:pt x="35305" y="252603"/>
                  </a:lnTo>
                  <a:lnTo>
                    <a:pt x="32893" y="251206"/>
                  </a:lnTo>
                  <a:lnTo>
                    <a:pt x="31115" y="249047"/>
                  </a:lnTo>
                  <a:lnTo>
                    <a:pt x="30479" y="246380"/>
                  </a:lnTo>
                  <a:lnTo>
                    <a:pt x="19176" y="204724"/>
                  </a:lnTo>
                  <a:lnTo>
                    <a:pt x="18415" y="202057"/>
                  </a:lnTo>
                  <a:lnTo>
                    <a:pt x="18796" y="199262"/>
                  </a:lnTo>
                  <a:lnTo>
                    <a:pt x="20066" y="196850"/>
                  </a:lnTo>
                  <a:lnTo>
                    <a:pt x="21463" y="194437"/>
                  </a:lnTo>
                  <a:lnTo>
                    <a:pt x="23749" y="192786"/>
                  </a:lnTo>
                  <a:lnTo>
                    <a:pt x="26416" y="192150"/>
                  </a:lnTo>
                  <a:lnTo>
                    <a:pt x="54355" y="184658"/>
                  </a:lnTo>
                  <a:lnTo>
                    <a:pt x="54609" y="184658"/>
                  </a:lnTo>
                  <a:lnTo>
                    <a:pt x="55118" y="184404"/>
                  </a:lnTo>
                  <a:lnTo>
                    <a:pt x="55372" y="184277"/>
                  </a:lnTo>
                  <a:lnTo>
                    <a:pt x="55625" y="184150"/>
                  </a:lnTo>
                  <a:lnTo>
                    <a:pt x="55879" y="184023"/>
                  </a:lnTo>
                  <a:lnTo>
                    <a:pt x="56133" y="183896"/>
                  </a:lnTo>
                  <a:lnTo>
                    <a:pt x="56769" y="183642"/>
                  </a:lnTo>
                  <a:lnTo>
                    <a:pt x="57150" y="183387"/>
                  </a:lnTo>
                  <a:lnTo>
                    <a:pt x="57530" y="183134"/>
                  </a:lnTo>
                  <a:lnTo>
                    <a:pt x="57912" y="182753"/>
                  </a:lnTo>
                  <a:lnTo>
                    <a:pt x="59181" y="181610"/>
                  </a:lnTo>
                  <a:lnTo>
                    <a:pt x="59181" y="181356"/>
                  </a:lnTo>
                  <a:lnTo>
                    <a:pt x="59435" y="181102"/>
                  </a:lnTo>
                  <a:lnTo>
                    <a:pt x="59563" y="180975"/>
                  </a:lnTo>
                  <a:lnTo>
                    <a:pt x="59944" y="180594"/>
                  </a:lnTo>
                  <a:lnTo>
                    <a:pt x="59944" y="180212"/>
                  </a:lnTo>
                  <a:lnTo>
                    <a:pt x="60198" y="179705"/>
                  </a:lnTo>
                  <a:lnTo>
                    <a:pt x="60325" y="179450"/>
                  </a:lnTo>
                  <a:lnTo>
                    <a:pt x="60578" y="178943"/>
                  </a:lnTo>
                  <a:lnTo>
                    <a:pt x="60705" y="178689"/>
                  </a:lnTo>
                  <a:lnTo>
                    <a:pt x="60705" y="178562"/>
                  </a:lnTo>
                  <a:lnTo>
                    <a:pt x="60705" y="178181"/>
                  </a:lnTo>
                  <a:lnTo>
                    <a:pt x="60832" y="177927"/>
                  </a:lnTo>
                  <a:lnTo>
                    <a:pt x="60959" y="177800"/>
                  </a:lnTo>
                  <a:lnTo>
                    <a:pt x="60959" y="177419"/>
                  </a:lnTo>
                  <a:lnTo>
                    <a:pt x="61087" y="176784"/>
                  </a:lnTo>
                  <a:lnTo>
                    <a:pt x="61341" y="170687"/>
                  </a:lnTo>
                  <a:lnTo>
                    <a:pt x="62229" y="164337"/>
                  </a:lnTo>
                  <a:lnTo>
                    <a:pt x="63500" y="158242"/>
                  </a:lnTo>
                  <a:lnTo>
                    <a:pt x="63626" y="157734"/>
                  </a:lnTo>
                  <a:lnTo>
                    <a:pt x="63753" y="157480"/>
                  </a:lnTo>
                  <a:lnTo>
                    <a:pt x="63753" y="157099"/>
                  </a:lnTo>
                  <a:lnTo>
                    <a:pt x="63753" y="155321"/>
                  </a:lnTo>
                  <a:lnTo>
                    <a:pt x="63626" y="155067"/>
                  </a:lnTo>
                  <a:lnTo>
                    <a:pt x="63626" y="154812"/>
                  </a:lnTo>
                  <a:lnTo>
                    <a:pt x="63500" y="154559"/>
                  </a:lnTo>
                  <a:lnTo>
                    <a:pt x="63500" y="154178"/>
                  </a:lnTo>
                  <a:lnTo>
                    <a:pt x="63373" y="153924"/>
                  </a:lnTo>
                  <a:lnTo>
                    <a:pt x="63373" y="153670"/>
                  </a:lnTo>
                  <a:lnTo>
                    <a:pt x="63246" y="153416"/>
                  </a:lnTo>
                  <a:lnTo>
                    <a:pt x="63119" y="153162"/>
                  </a:lnTo>
                  <a:lnTo>
                    <a:pt x="63119" y="152908"/>
                  </a:lnTo>
                  <a:lnTo>
                    <a:pt x="62992" y="152527"/>
                  </a:lnTo>
                  <a:lnTo>
                    <a:pt x="62865" y="152400"/>
                  </a:lnTo>
                  <a:lnTo>
                    <a:pt x="62738" y="152019"/>
                  </a:lnTo>
                  <a:lnTo>
                    <a:pt x="62610" y="151765"/>
                  </a:lnTo>
                  <a:lnTo>
                    <a:pt x="62483" y="151637"/>
                  </a:lnTo>
                  <a:lnTo>
                    <a:pt x="62229" y="151384"/>
                  </a:lnTo>
                  <a:lnTo>
                    <a:pt x="62229" y="151130"/>
                  </a:lnTo>
                  <a:lnTo>
                    <a:pt x="62102" y="150875"/>
                  </a:lnTo>
                  <a:lnTo>
                    <a:pt x="61849" y="150749"/>
                  </a:lnTo>
                  <a:lnTo>
                    <a:pt x="61595" y="150495"/>
                  </a:lnTo>
                  <a:lnTo>
                    <a:pt x="61468" y="150241"/>
                  </a:lnTo>
                  <a:lnTo>
                    <a:pt x="61087" y="149860"/>
                  </a:lnTo>
                  <a:lnTo>
                    <a:pt x="60832" y="149606"/>
                  </a:lnTo>
                  <a:lnTo>
                    <a:pt x="60578" y="149352"/>
                  </a:lnTo>
                  <a:lnTo>
                    <a:pt x="60325" y="149225"/>
                  </a:lnTo>
                  <a:lnTo>
                    <a:pt x="59944" y="148971"/>
                  </a:lnTo>
                  <a:lnTo>
                    <a:pt x="58800" y="150114"/>
                  </a:lnTo>
                  <a:lnTo>
                    <a:pt x="59435" y="148590"/>
                  </a:lnTo>
                  <a:lnTo>
                    <a:pt x="34290" y="134239"/>
                  </a:lnTo>
                  <a:lnTo>
                    <a:pt x="31876" y="132842"/>
                  </a:lnTo>
                  <a:lnTo>
                    <a:pt x="30099" y="130556"/>
                  </a:lnTo>
                  <a:lnTo>
                    <a:pt x="29464" y="128016"/>
                  </a:lnTo>
                  <a:lnTo>
                    <a:pt x="28701" y="125349"/>
                  </a:lnTo>
                  <a:lnTo>
                    <a:pt x="52070" y="82677"/>
                  </a:lnTo>
                  <a:lnTo>
                    <a:pt x="58420" y="77978"/>
                  </a:lnTo>
                  <a:lnTo>
                    <a:pt x="60959" y="77216"/>
                  </a:lnTo>
                  <a:lnTo>
                    <a:pt x="63880" y="77597"/>
                  </a:lnTo>
                  <a:lnTo>
                    <a:pt x="66167" y="78867"/>
                  </a:lnTo>
                  <a:lnTo>
                    <a:pt x="91440" y="93345"/>
                  </a:lnTo>
                  <a:lnTo>
                    <a:pt x="91185" y="92964"/>
                  </a:lnTo>
                  <a:lnTo>
                    <a:pt x="91440" y="93091"/>
                  </a:lnTo>
                  <a:lnTo>
                    <a:pt x="91694" y="93091"/>
                  </a:lnTo>
                  <a:lnTo>
                    <a:pt x="91948" y="93218"/>
                  </a:lnTo>
                  <a:lnTo>
                    <a:pt x="92328" y="93345"/>
                  </a:lnTo>
                  <a:lnTo>
                    <a:pt x="92964" y="93599"/>
                  </a:lnTo>
                  <a:lnTo>
                    <a:pt x="93599" y="93725"/>
                  </a:lnTo>
                  <a:lnTo>
                    <a:pt x="93979" y="93725"/>
                  </a:lnTo>
                  <a:lnTo>
                    <a:pt x="94233" y="93853"/>
                  </a:lnTo>
                  <a:lnTo>
                    <a:pt x="94869" y="93853"/>
                  </a:lnTo>
                  <a:lnTo>
                    <a:pt x="95123" y="93853"/>
                  </a:lnTo>
                  <a:lnTo>
                    <a:pt x="95630" y="93853"/>
                  </a:lnTo>
                  <a:lnTo>
                    <a:pt x="96012" y="93725"/>
                  </a:lnTo>
                  <a:lnTo>
                    <a:pt x="96266" y="93725"/>
                  </a:lnTo>
                  <a:lnTo>
                    <a:pt x="96647" y="93599"/>
                  </a:lnTo>
                  <a:lnTo>
                    <a:pt x="96900" y="93599"/>
                  </a:lnTo>
                  <a:lnTo>
                    <a:pt x="97154" y="93599"/>
                  </a:lnTo>
                  <a:lnTo>
                    <a:pt x="97535" y="93472"/>
                  </a:lnTo>
                  <a:lnTo>
                    <a:pt x="97663" y="93345"/>
                  </a:lnTo>
                  <a:lnTo>
                    <a:pt x="97917" y="93218"/>
                  </a:lnTo>
                  <a:lnTo>
                    <a:pt x="98298" y="93091"/>
                  </a:lnTo>
                  <a:lnTo>
                    <a:pt x="98678" y="92964"/>
                  </a:lnTo>
                  <a:lnTo>
                    <a:pt x="98932" y="92837"/>
                  </a:lnTo>
                  <a:lnTo>
                    <a:pt x="99187" y="92710"/>
                  </a:lnTo>
                  <a:lnTo>
                    <a:pt x="99695" y="92329"/>
                  </a:lnTo>
                  <a:lnTo>
                    <a:pt x="99949" y="92329"/>
                  </a:lnTo>
                  <a:lnTo>
                    <a:pt x="100329" y="91948"/>
                  </a:lnTo>
                  <a:lnTo>
                    <a:pt x="100583" y="91821"/>
                  </a:lnTo>
                  <a:lnTo>
                    <a:pt x="99695" y="90424"/>
                  </a:lnTo>
                  <a:lnTo>
                    <a:pt x="100965" y="91567"/>
                  </a:lnTo>
                  <a:lnTo>
                    <a:pt x="105918" y="86995"/>
                  </a:lnTo>
                  <a:lnTo>
                    <a:pt x="110871" y="83185"/>
                  </a:lnTo>
                  <a:lnTo>
                    <a:pt x="116331" y="79629"/>
                  </a:lnTo>
                  <a:lnTo>
                    <a:pt x="116585" y="79502"/>
                  </a:lnTo>
                  <a:lnTo>
                    <a:pt x="116840" y="79375"/>
                  </a:lnTo>
                  <a:lnTo>
                    <a:pt x="117094" y="79121"/>
                  </a:lnTo>
                  <a:lnTo>
                    <a:pt x="117348" y="78867"/>
                  </a:lnTo>
                  <a:lnTo>
                    <a:pt x="117601" y="78740"/>
                  </a:lnTo>
                  <a:lnTo>
                    <a:pt x="117728" y="78612"/>
                  </a:lnTo>
                  <a:lnTo>
                    <a:pt x="117982" y="78359"/>
                  </a:lnTo>
                  <a:lnTo>
                    <a:pt x="118109" y="78105"/>
                  </a:lnTo>
                  <a:lnTo>
                    <a:pt x="118364" y="77978"/>
                  </a:lnTo>
                  <a:lnTo>
                    <a:pt x="118491" y="77724"/>
                  </a:lnTo>
                  <a:lnTo>
                    <a:pt x="118618" y="77470"/>
                  </a:lnTo>
                  <a:lnTo>
                    <a:pt x="118872" y="77089"/>
                  </a:lnTo>
                  <a:lnTo>
                    <a:pt x="119125" y="76835"/>
                  </a:lnTo>
                  <a:lnTo>
                    <a:pt x="119252" y="76581"/>
                  </a:lnTo>
                  <a:lnTo>
                    <a:pt x="119252" y="76327"/>
                  </a:lnTo>
                  <a:lnTo>
                    <a:pt x="119379" y="75946"/>
                  </a:lnTo>
                  <a:lnTo>
                    <a:pt x="119633" y="75565"/>
                  </a:lnTo>
                  <a:lnTo>
                    <a:pt x="119760" y="75184"/>
                  </a:lnTo>
                  <a:lnTo>
                    <a:pt x="119760" y="74930"/>
                  </a:lnTo>
                  <a:lnTo>
                    <a:pt x="119888" y="74675"/>
                  </a:lnTo>
                  <a:lnTo>
                    <a:pt x="119888" y="74295"/>
                  </a:lnTo>
                  <a:lnTo>
                    <a:pt x="120015" y="73787"/>
                  </a:lnTo>
                  <a:lnTo>
                    <a:pt x="120015" y="70612"/>
                  </a:lnTo>
                  <a:lnTo>
                    <a:pt x="118364" y="70866"/>
                  </a:lnTo>
                  <a:lnTo>
                    <a:pt x="119888" y="70358"/>
                  </a:lnTo>
                  <a:lnTo>
                    <a:pt x="112268" y="42418"/>
                  </a:lnTo>
                  <a:lnTo>
                    <a:pt x="111505" y="39750"/>
                  </a:lnTo>
                  <a:lnTo>
                    <a:pt x="112014" y="36957"/>
                  </a:lnTo>
                  <a:lnTo>
                    <a:pt x="113283" y="34544"/>
                  </a:lnTo>
                  <a:lnTo>
                    <a:pt x="114680" y="32258"/>
                  </a:lnTo>
                  <a:lnTo>
                    <a:pt x="116967" y="30480"/>
                  </a:lnTo>
                  <a:lnTo>
                    <a:pt x="119633" y="29845"/>
                  </a:lnTo>
                  <a:lnTo>
                    <a:pt x="161544" y="18542"/>
                  </a:lnTo>
                  <a:lnTo>
                    <a:pt x="164083" y="17780"/>
                  </a:lnTo>
                  <a:lnTo>
                    <a:pt x="167004" y="18161"/>
                  </a:lnTo>
                  <a:lnTo>
                    <a:pt x="169291" y="19431"/>
                  </a:lnTo>
                  <a:lnTo>
                    <a:pt x="171703" y="20955"/>
                  </a:lnTo>
                  <a:lnTo>
                    <a:pt x="173481" y="23114"/>
                  </a:lnTo>
                  <a:lnTo>
                    <a:pt x="174117" y="25654"/>
                  </a:lnTo>
                  <a:lnTo>
                    <a:pt x="181737" y="53848"/>
                  </a:lnTo>
                  <a:lnTo>
                    <a:pt x="181864" y="54102"/>
                  </a:lnTo>
                  <a:lnTo>
                    <a:pt x="181991" y="54356"/>
                  </a:lnTo>
                  <a:lnTo>
                    <a:pt x="182118" y="54737"/>
                  </a:lnTo>
                  <a:lnTo>
                    <a:pt x="182245" y="54864"/>
                  </a:lnTo>
                  <a:lnTo>
                    <a:pt x="182372" y="55118"/>
                  </a:lnTo>
                  <a:lnTo>
                    <a:pt x="182372" y="55372"/>
                  </a:lnTo>
                  <a:lnTo>
                    <a:pt x="182752" y="55753"/>
                  </a:lnTo>
                  <a:lnTo>
                    <a:pt x="183133" y="56261"/>
                  </a:lnTo>
                  <a:lnTo>
                    <a:pt x="183896" y="57404"/>
                  </a:lnTo>
                  <a:lnTo>
                    <a:pt x="184150" y="57658"/>
                  </a:lnTo>
                  <a:lnTo>
                    <a:pt x="184403" y="57785"/>
                  </a:lnTo>
                  <a:lnTo>
                    <a:pt x="184657" y="57912"/>
                  </a:lnTo>
                  <a:lnTo>
                    <a:pt x="185293" y="58420"/>
                  </a:lnTo>
                  <a:lnTo>
                    <a:pt x="185547" y="58547"/>
                  </a:lnTo>
                  <a:lnTo>
                    <a:pt x="185800" y="58674"/>
                  </a:lnTo>
                  <a:lnTo>
                    <a:pt x="186181" y="58928"/>
                  </a:lnTo>
                  <a:lnTo>
                    <a:pt x="186435" y="59055"/>
                  </a:lnTo>
                  <a:lnTo>
                    <a:pt x="186690" y="59182"/>
                  </a:lnTo>
                  <a:lnTo>
                    <a:pt x="187071" y="59309"/>
                  </a:lnTo>
                  <a:lnTo>
                    <a:pt x="187325" y="59309"/>
                  </a:lnTo>
                  <a:lnTo>
                    <a:pt x="187578" y="59436"/>
                  </a:lnTo>
                  <a:lnTo>
                    <a:pt x="187832" y="59562"/>
                  </a:lnTo>
                  <a:lnTo>
                    <a:pt x="188087" y="59562"/>
                  </a:lnTo>
                  <a:lnTo>
                    <a:pt x="188341" y="59690"/>
                  </a:lnTo>
                  <a:lnTo>
                    <a:pt x="188595" y="59817"/>
                  </a:lnTo>
                  <a:lnTo>
                    <a:pt x="188975" y="59817"/>
                  </a:lnTo>
                  <a:lnTo>
                    <a:pt x="189229" y="59817"/>
                  </a:lnTo>
                  <a:lnTo>
                    <a:pt x="189610" y="59817"/>
                  </a:lnTo>
                  <a:lnTo>
                    <a:pt x="196088" y="60071"/>
                  </a:lnTo>
                  <a:lnTo>
                    <a:pt x="202438" y="60960"/>
                  </a:lnTo>
                  <a:lnTo>
                    <a:pt x="208533" y="62230"/>
                  </a:lnTo>
                  <a:lnTo>
                    <a:pt x="208915" y="62230"/>
                  </a:lnTo>
                  <a:lnTo>
                    <a:pt x="209296" y="62357"/>
                  </a:lnTo>
                  <a:lnTo>
                    <a:pt x="209550" y="62357"/>
                  </a:lnTo>
                  <a:lnTo>
                    <a:pt x="210312" y="62357"/>
                  </a:lnTo>
                  <a:lnTo>
                    <a:pt x="210566" y="62357"/>
                  </a:lnTo>
                  <a:lnTo>
                    <a:pt x="211581" y="62230"/>
                  </a:lnTo>
                  <a:lnTo>
                    <a:pt x="212090" y="62230"/>
                  </a:lnTo>
                  <a:lnTo>
                    <a:pt x="212344" y="62230"/>
                  </a:lnTo>
                  <a:lnTo>
                    <a:pt x="212725" y="62103"/>
                  </a:lnTo>
                  <a:lnTo>
                    <a:pt x="213105" y="61975"/>
                  </a:lnTo>
                  <a:lnTo>
                    <a:pt x="213359" y="61849"/>
                  </a:lnTo>
                  <a:lnTo>
                    <a:pt x="213614" y="61849"/>
                  </a:lnTo>
                  <a:lnTo>
                    <a:pt x="214375" y="61468"/>
                  </a:lnTo>
                  <a:lnTo>
                    <a:pt x="214756" y="61341"/>
                  </a:lnTo>
                  <a:lnTo>
                    <a:pt x="215265" y="60960"/>
                  </a:lnTo>
                  <a:lnTo>
                    <a:pt x="215646" y="60706"/>
                  </a:lnTo>
                  <a:lnTo>
                    <a:pt x="216153" y="60325"/>
                  </a:lnTo>
                  <a:lnTo>
                    <a:pt x="216407" y="60071"/>
                  </a:lnTo>
                  <a:lnTo>
                    <a:pt x="217043" y="59436"/>
                  </a:lnTo>
                  <a:lnTo>
                    <a:pt x="217297" y="59182"/>
                  </a:lnTo>
                  <a:lnTo>
                    <a:pt x="217550" y="58674"/>
                  </a:lnTo>
                  <a:lnTo>
                    <a:pt x="232282" y="33274"/>
                  </a:lnTo>
                  <a:lnTo>
                    <a:pt x="233679" y="30861"/>
                  </a:lnTo>
                  <a:lnTo>
                    <a:pt x="235839" y="29210"/>
                  </a:lnTo>
                  <a:lnTo>
                    <a:pt x="238632" y="28448"/>
                  </a:lnTo>
                  <a:lnTo>
                    <a:pt x="241173" y="27686"/>
                  </a:lnTo>
                  <a:lnTo>
                    <a:pt x="284099" y="51054"/>
                  </a:lnTo>
                  <a:lnTo>
                    <a:pt x="288798" y="57150"/>
                  </a:lnTo>
                  <a:lnTo>
                    <a:pt x="289559" y="59944"/>
                  </a:lnTo>
                  <a:lnTo>
                    <a:pt x="289178" y="62611"/>
                  </a:lnTo>
                  <a:lnTo>
                    <a:pt x="287908" y="65024"/>
                  </a:lnTo>
                  <a:lnTo>
                    <a:pt x="273430" y="90043"/>
                  </a:lnTo>
                  <a:lnTo>
                    <a:pt x="273303" y="90424"/>
                  </a:lnTo>
                  <a:lnTo>
                    <a:pt x="273176" y="90678"/>
                  </a:lnTo>
                  <a:lnTo>
                    <a:pt x="273050" y="91059"/>
                  </a:lnTo>
                  <a:lnTo>
                    <a:pt x="272923" y="91312"/>
                  </a:lnTo>
                  <a:lnTo>
                    <a:pt x="272923" y="91567"/>
                  </a:lnTo>
                  <a:lnTo>
                    <a:pt x="272669" y="92075"/>
                  </a:lnTo>
                  <a:lnTo>
                    <a:pt x="272669" y="92329"/>
                  </a:lnTo>
                  <a:lnTo>
                    <a:pt x="272542" y="92583"/>
                  </a:lnTo>
                  <a:lnTo>
                    <a:pt x="272542" y="92837"/>
                  </a:lnTo>
                  <a:lnTo>
                    <a:pt x="272542" y="96139"/>
                  </a:lnTo>
                  <a:lnTo>
                    <a:pt x="272669" y="96393"/>
                  </a:lnTo>
                  <a:lnTo>
                    <a:pt x="272796" y="96647"/>
                  </a:lnTo>
                  <a:lnTo>
                    <a:pt x="273050" y="97155"/>
                  </a:lnTo>
                  <a:lnTo>
                    <a:pt x="273176" y="97409"/>
                  </a:lnTo>
                  <a:lnTo>
                    <a:pt x="273303" y="97917"/>
                  </a:lnTo>
                  <a:lnTo>
                    <a:pt x="273430" y="98171"/>
                  </a:lnTo>
                  <a:lnTo>
                    <a:pt x="273684" y="98552"/>
                  </a:lnTo>
                  <a:lnTo>
                    <a:pt x="273939" y="98806"/>
                  </a:lnTo>
                  <a:lnTo>
                    <a:pt x="274066" y="99060"/>
                  </a:lnTo>
                  <a:lnTo>
                    <a:pt x="274193" y="99314"/>
                  </a:lnTo>
                  <a:lnTo>
                    <a:pt x="274447" y="99568"/>
                  </a:lnTo>
                  <a:lnTo>
                    <a:pt x="274700" y="99822"/>
                  </a:lnTo>
                  <a:lnTo>
                    <a:pt x="278892" y="104521"/>
                  </a:lnTo>
                  <a:lnTo>
                    <a:pt x="282828" y="109600"/>
                  </a:lnTo>
                  <a:lnTo>
                    <a:pt x="286512" y="115316"/>
                  </a:lnTo>
                  <a:lnTo>
                    <a:pt x="286893" y="115697"/>
                  </a:lnTo>
                  <a:lnTo>
                    <a:pt x="287147" y="116205"/>
                  </a:lnTo>
                  <a:lnTo>
                    <a:pt x="287654" y="116459"/>
                  </a:lnTo>
                  <a:lnTo>
                    <a:pt x="288925" y="115443"/>
                  </a:lnTo>
                  <a:lnTo>
                    <a:pt x="287908" y="116840"/>
                  </a:lnTo>
                  <a:lnTo>
                    <a:pt x="288417" y="117221"/>
                  </a:lnTo>
                  <a:lnTo>
                    <a:pt x="288925" y="117602"/>
                  </a:lnTo>
                  <a:lnTo>
                    <a:pt x="289559" y="117856"/>
                  </a:lnTo>
                  <a:lnTo>
                    <a:pt x="289814" y="117983"/>
                  </a:lnTo>
                  <a:lnTo>
                    <a:pt x="290068" y="118110"/>
                  </a:lnTo>
                  <a:lnTo>
                    <a:pt x="290449" y="118364"/>
                  </a:lnTo>
                  <a:lnTo>
                    <a:pt x="290956" y="118618"/>
                  </a:lnTo>
                  <a:lnTo>
                    <a:pt x="291338" y="118618"/>
                  </a:lnTo>
                  <a:lnTo>
                    <a:pt x="291719" y="118745"/>
                  </a:lnTo>
                  <a:lnTo>
                    <a:pt x="291973" y="118745"/>
                  </a:lnTo>
                  <a:lnTo>
                    <a:pt x="292480" y="118872"/>
                  </a:lnTo>
                  <a:lnTo>
                    <a:pt x="292862" y="118872"/>
                  </a:lnTo>
                  <a:lnTo>
                    <a:pt x="293243" y="118999"/>
                  </a:lnTo>
                  <a:lnTo>
                    <a:pt x="294004" y="118999"/>
                  </a:lnTo>
                  <a:lnTo>
                    <a:pt x="294767" y="118999"/>
                  </a:lnTo>
                  <a:lnTo>
                    <a:pt x="295401" y="118872"/>
                  </a:lnTo>
                  <a:lnTo>
                    <a:pt x="296164" y="118618"/>
                  </a:lnTo>
                  <a:lnTo>
                    <a:pt x="323723" y="111252"/>
                  </a:lnTo>
                  <a:lnTo>
                    <a:pt x="326390" y="110490"/>
                  </a:lnTo>
                  <a:lnTo>
                    <a:pt x="329183" y="110998"/>
                  </a:lnTo>
                  <a:lnTo>
                    <a:pt x="331597" y="112268"/>
                  </a:lnTo>
                  <a:lnTo>
                    <a:pt x="334009" y="113665"/>
                  </a:lnTo>
                  <a:lnTo>
                    <a:pt x="335660" y="115824"/>
                  </a:lnTo>
                  <a:lnTo>
                    <a:pt x="336423" y="118491"/>
                  </a:lnTo>
                  <a:lnTo>
                    <a:pt x="347725" y="160147"/>
                  </a:lnTo>
                  <a:lnTo>
                    <a:pt x="348488" y="162814"/>
                  </a:lnTo>
                  <a:lnTo>
                    <a:pt x="340359" y="172720"/>
                  </a:lnTo>
                  <a:lnTo>
                    <a:pt x="312547" y="180212"/>
                  </a:lnTo>
                  <a:lnTo>
                    <a:pt x="311784" y="180594"/>
                  </a:lnTo>
                  <a:lnTo>
                    <a:pt x="311276" y="180848"/>
                  </a:lnTo>
                  <a:lnTo>
                    <a:pt x="311023" y="180848"/>
                  </a:lnTo>
                  <a:lnTo>
                    <a:pt x="310260" y="181229"/>
                  </a:lnTo>
                  <a:lnTo>
                    <a:pt x="309879" y="181483"/>
                  </a:lnTo>
                  <a:lnTo>
                    <a:pt x="309499" y="181737"/>
                  </a:lnTo>
                  <a:lnTo>
                    <a:pt x="308991" y="182372"/>
                  </a:lnTo>
                  <a:lnTo>
                    <a:pt x="308737" y="182625"/>
                  </a:lnTo>
                  <a:lnTo>
                    <a:pt x="308355" y="183007"/>
                  </a:lnTo>
                  <a:lnTo>
                    <a:pt x="307975" y="183642"/>
                  </a:lnTo>
                  <a:lnTo>
                    <a:pt x="307721" y="183896"/>
                  </a:lnTo>
                  <a:lnTo>
                    <a:pt x="307467" y="184277"/>
                  </a:lnTo>
                  <a:lnTo>
                    <a:pt x="307340" y="184658"/>
                  </a:lnTo>
                  <a:lnTo>
                    <a:pt x="307085" y="184912"/>
                  </a:lnTo>
                  <a:lnTo>
                    <a:pt x="307085" y="185293"/>
                  </a:lnTo>
                  <a:lnTo>
                    <a:pt x="306958" y="185547"/>
                  </a:lnTo>
                  <a:lnTo>
                    <a:pt x="306831" y="185928"/>
                  </a:lnTo>
                  <a:lnTo>
                    <a:pt x="306704" y="186182"/>
                  </a:lnTo>
                  <a:lnTo>
                    <a:pt x="306577" y="186436"/>
                  </a:lnTo>
                  <a:lnTo>
                    <a:pt x="306450" y="186944"/>
                  </a:lnTo>
                  <a:lnTo>
                    <a:pt x="306450" y="187198"/>
                  </a:lnTo>
                  <a:lnTo>
                    <a:pt x="306324" y="187452"/>
                  </a:lnTo>
                  <a:lnTo>
                    <a:pt x="306324" y="187706"/>
                  </a:lnTo>
                  <a:lnTo>
                    <a:pt x="307975" y="188087"/>
                  </a:lnTo>
                  <a:lnTo>
                    <a:pt x="306324" y="188214"/>
                  </a:lnTo>
                  <a:lnTo>
                    <a:pt x="306197" y="194310"/>
                  </a:lnTo>
                  <a:lnTo>
                    <a:pt x="305307" y="200660"/>
                  </a:lnTo>
                  <a:lnTo>
                    <a:pt x="303910" y="207518"/>
                  </a:lnTo>
                  <a:lnTo>
                    <a:pt x="303910" y="207899"/>
                  </a:lnTo>
                  <a:lnTo>
                    <a:pt x="303783" y="208153"/>
                  </a:lnTo>
                  <a:lnTo>
                    <a:pt x="303783" y="208407"/>
                  </a:lnTo>
                  <a:lnTo>
                    <a:pt x="303783" y="208661"/>
                  </a:lnTo>
                  <a:lnTo>
                    <a:pt x="303783" y="208915"/>
                  </a:lnTo>
                  <a:lnTo>
                    <a:pt x="303783" y="209296"/>
                  </a:lnTo>
                  <a:lnTo>
                    <a:pt x="303783" y="209550"/>
                  </a:lnTo>
                  <a:lnTo>
                    <a:pt x="303783" y="209804"/>
                  </a:lnTo>
                  <a:lnTo>
                    <a:pt x="303910" y="210058"/>
                  </a:lnTo>
                  <a:lnTo>
                    <a:pt x="303910" y="210312"/>
                  </a:lnTo>
                  <a:lnTo>
                    <a:pt x="304038" y="210566"/>
                  </a:lnTo>
                  <a:lnTo>
                    <a:pt x="304038" y="210947"/>
                  </a:lnTo>
                  <a:lnTo>
                    <a:pt x="304038" y="211328"/>
                  </a:lnTo>
                  <a:lnTo>
                    <a:pt x="304292" y="211836"/>
                  </a:lnTo>
                  <a:lnTo>
                    <a:pt x="304419" y="212090"/>
                  </a:lnTo>
                  <a:lnTo>
                    <a:pt x="304546" y="212344"/>
                  </a:lnTo>
                  <a:lnTo>
                    <a:pt x="304673" y="212725"/>
                  </a:lnTo>
                  <a:lnTo>
                    <a:pt x="304800" y="213106"/>
                  </a:lnTo>
                  <a:lnTo>
                    <a:pt x="305053" y="213487"/>
                  </a:lnTo>
                  <a:lnTo>
                    <a:pt x="305180" y="213741"/>
                  </a:lnTo>
                  <a:lnTo>
                    <a:pt x="305434" y="213995"/>
                  </a:lnTo>
                  <a:lnTo>
                    <a:pt x="305562" y="214249"/>
                  </a:lnTo>
                  <a:lnTo>
                    <a:pt x="305943" y="214630"/>
                  </a:lnTo>
                  <a:lnTo>
                    <a:pt x="306197" y="214884"/>
                  </a:lnTo>
                  <a:lnTo>
                    <a:pt x="306324" y="215137"/>
                  </a:lnTo>
                  <a:lnTo>
                    <a:pt x="306450" y="215392"/>
                  </a:lnTo>
                  <a:lnTo>
                    <a:pt x="306704" y="215519"/>
                  </a:lnTo>
                  <a:lnTo>
                    <a:pt x="307085" y="215900"/>
                  </a:lnTo>
                  <a:lnTo>
                    <a:pt x="307340" y="216154"/>
                  </a:lnTo>
                  <a:lnTo>
                    <a:pt x="307721" y="216281"/>
                  </a:lnTo>
                  <a:lnTo>
                    <a:pt x="333121" y="230886"/>
                  </a:lnTo>
                  <a:lnTo>
                    <a:pt x="337947" y="233680"/>
                  </a:lnTo>
                  <a:lnTo>
                    <a:pt x="339725" y="240030"/>
                  </a:lnTo>
                  <a:lnTo>
                    <a:pt x="336930" y="244983"/>
                  </a:lnTo>
                  <a:lnTo>
                    <a:pt x="315341" y="282448"/>
                  </a:lnTo>
                  <a:lnTo>
                    <a:pt x="312547" y="287400"/>
                  </a:lnTo>
                  <a:lnTo>
                    <a:pt x="306197" y="289052"/>
                  </a:lnTo>
                  <a:lnTo>
                    <a:pt x="301117" y="286258"/>
                  </a:lnTo>
                  <a:lnTo>
                    <a:pt x="275717" y="271780"/>
                  </a:lnTo>
                  <a:lnTo>
                    <a:pt x="275208" y="271653"/>
                  </a:lnTo>
                  <a:lnTo>
                    <a:pt x="274827" y="271399"/>
                  </a:lnTo>
                  <a:lnTo>
                    <a:pt x="274447" y="271145"/>
                  </a:lnTo>
                  <a:lnTo>
                    <a:pt x="274066" y="271145"/>
                  </a:lnTo>
                  <a:lnTo>
                    <a:pt x="273684" y="271018"/>
                  </a:lnTo>
                  <a:lnTo>
                    <a:pt x="273303" y="271018"/>
                  </a:lnTo>
                  <a:lnTo>
                    <a:pt x="273050" y="271018"/>
                  </a:lnTo>
                  <a:lnTo>
                    <a:pt x="272669" y="270891"/>
                  </a:lnTo>
                  <a:lnTo>
                    <a:pt x="270382" y="270891"/>
                  </a:lnTo>
                  <a:lnTo>
                    <a:pt x="270128" y="271018"/>
                  </a:lnTo>
                  <a:lnTo>
                    <a:pt x="269875" y="271018"/>
                  </a:lnTo>
                  <a:lnTo>
                    <a:pt x="269621" y="271018"/>
                  </a:lnTo>
                  <a:lnTo>
                    <a:pt x="269367" y="271018"/>
                  </a:lnTo>
                  <a:lnTo>
                    <a:pt x="269113" y="271145"/>
                  </a:lnTo>
                  <a:lnTo>
                    <a:pt x="268731" y="271272"/>
                  </a:lnTo>
                  <a:lnTo>
                    <a:pt x="268350" y="271525"/>
                  </a:lnTo>
                  <a:lnTo>
                    <a:pt x="268097" y="271653"/>
                  </a:lnTo>
                  <a:lnTo>
                    <a:pt x="267843" y="271780"/>
                  </a:lnTo>
                  <a:lnTo>
                    <a:pt x="267589" y="271780"/>
                  </a:lnTo>
                  <a:lnTo>
                    <a:pt x="267334" y="271907"/>
                  </a:lnTo>
                  <a:lnTo>
                    <a:pt x="267080" y="272161"/>
                  </a:lnTo>
                  <a:lnTo>
                    <a:pt x="266700" y="272542"/>
                  </a:lnTo>
                  <a:lnTo>
                    <a:pt x="266446" y="272542"/>
                  </a:lnTo>
                  <a:lnTo>
                    <a:pt x="266319" y="272796"/>
                  </a:lnTo>
                  <a:lnTo>
                    <a:pt x="265938" y="273050"/>
                  </a:lnTo>
                  <a:lnTo>
                    <a:pt x="261239" y="277241"/>
                  </a:lnTo>
                  <a:lnTo>
                    <a:pt x="256158" y="281178"/>
                  </a:lnTo>
                  <a:lnTo>
                    <a:pt x="250571" y="284861"/>
                  </a:lnTo>
                  <a:lnTo>
                    <a:pt x="250317" y="285115"/>
                  </a:lnTo>
                  <a:lnTo>
                    <a:pt x="250063" y="285242"/>
                  </a:lnTo>
                  <a:lnTo>
                    <a:pt x="249808" y="285496"/>
                  </a:lnTo>
                  <a:lnTo>
                    <a:pt x="249554" y="285750"/>
                  </a:lnTo>
                  <a:lnTo>
                    <a:pt x="249427" y="285877"/>
                  </a:lnTo>
                  <a:lnTo>
                    <a:pt x="249047" y="286258"/>
                  </a:lnTo>
                  <a:lnTo>
                    <a:pt x="248920" y="286512"/>
                  </a:lnTo>
                  <a:lnTo>
                    <a:pt x="248666" y="286766"/>
                  </a:lnTo>
                  <a:lnTo>
                    <a:pt x="248412" y="287147"/>
                  </a:lnTo>
                  <a:lnTo>
                    <a:pt x="248284" y="287400"/>
                  </a:lnTo>
                  <a:lnTo>
                    <a:pt x="248157" y="287528"/>
                  </a:lnTo>
                  <a:lnTo>
                    <a:pt x="248030" y="287782"/>
                  </a:lnTo>
                  <a:lnTo>
                    <a:pt x="247903" y="288036"/>
                  </a:lnTo>
                  <a:lnTo>
                    <a:pt x="247903" y="288290"/>
                  </a:lnTo>
                  <a:lnTo>
                    <a:pt x="247776" y="288544"/>
                  </a:lnTo>
                  <a:lnTo>
                    <a:pt x="247650" y="288798"/>
                  </a:lnTo>
                  <a:lnTo>
                    <a:pt x="247523" y="289052"/>
                  </a:lnTo>
                  <a:lnTo>
                    <a:pt x="247396" y="289306"/>
                  </a:lnTo>
                  <a:lnTo>
                    <a:pt x="247396" y="289560"/>
                  </a:lnTo>
                  <a:lnTo>
                    <a:pt x="247269" y="289814"/>
                  </a:lnTo>
                  <a:lnTo>
                    <a:pt x="247269" y="290068"/>
                  </a:lnTo>
                  <a:lnTo>
                    <a:pt x="247142" y="290322"/>
                  </a:lnTo>
                  <a:lnTo>
                    <a:pt x="247142" y="293116"/>
                  </a:lnTo>
                  <a:lnTo>
                    <a:pt x="247269" y="293497"/>
                  </a:lnTo>
                  <a:lnTo>
                    <a:pt x="248920" y="293497"/>
                  </a:lnTo>
                  <a:lnTo>
                    <a:pt x="247396" y="294005"/>
                  </a:lnTo>
                  <a:lnTo>
                    <a:pt x="254889" y="321691"/>
                  </a:lnTo>
                  <a:lnTo>
                    <a:pt x="255650" y="324358"/>
                  </a:lnTo>
                  <a:lnTo>
                    <a:pt x="255270" y="327152"/>
                  </a:lnTo>
                  <a:lnTo>
                    <a:pt x="254000" y="329565"/>
                  </a:lnTo>
                  <a:lnTo>
                    <a:pt x="252475" y="331850"/>
                  </a:lnTo>
                  <a:lnTo>
                    <a:pt x="250317" y="333629"/>
                  </a:lnTo>
                  <a:lnTo>
                    <a:pt x="247776" y="334264"/>
                  </a:lnTo>
                  <a:lnTo>
                    <a:pt x="205867" y="345567"/>
                  </a:lnTo>
                  <a:lnTo>
                    <a:pt x="203200" y="346202"/>
                  </a:lnTo>
                  <a:lnTo>
                    <a:pt x="200405" y="345948"/>
                  </a:lnTo>
                  <a:lnTo>
                    <a:pt x="197993" y="344551"/>
                  </a:lnTo>
                  <a:lnTo>
                    <a:pt x="195579" y="343154"/>
                  </a:lnTo>
                  <a:lnTo>
                    <a:pt x="193928" y="340995"/>
                  </a:lnTo>
                  <a:lnTo>
                    <a:pt x="193167" y="338455"/>
                  </a:lnTo>
                  <a:lnTo>
                    <a:pt x="185547" y="310134"/>
                  </a:lnTo>
                  <a:lnTo>
                    <a:pt x="185547" y="309880"/>
                  </a:lnTo>
                  <a:lnTo>
                    <a:pt x="185420" y="309499"/>
                  </a:lnTo>
                  <a:lnTo>
                    <a:pt x="185293" y="309245"/>
                  </a:lnTo>
                  <a:lnTo>
                    <a:pt x="185039" y="308864"/>
                  </a:lnTo>
                  <a:lnTo>
                    <a:pt x="184912" y="308483"/>
                  </a:lnTo>
                  <a:lnTo>
                    <a:pt x="184784" y="308356"/>
                  </a:lnTo>
                  <a:lnTo>
                    <a:pt x="184657" y="308102"/>
                  </a:lnTo>
                  <a:lnTo>
                    <a:pt x="184530" y="307848"/>
                  </a:lnTo>
                  <a:lnTo>
                    <a:pt x="184403" y="307594"/>
                  </a:lnTo>
                  <a:lnTo>
                    <a:pt x="184150" y="307340"/>
                  </a:lnTo>
                  <a:lnTo>
                    <a:pt x="184023" y="307086"/>
                  </a:lnTo>
                  <a:lnTo>
                    <a:pt x="183642" y="306705"/>
                  </a:lnTo>
                  <a:lnTo>
                    <a:pt x="183388" y="306450"/>
                  </a:lnTo>
                  <a:lnTo>
                    <a:pt x="183133" y="306324"/>
                  </a:lnTo>
                  <a:lnTo>
                    <a:pt x="182879" y="305943"/>
                  </a:lnTo>
                  <a:lnTo>
                    <a:pt x="182625" y="305689"/>
                  </a:lnTo>
                  <a:lnTo>
                    <a:pt x="182372" y="305562"/>
                  </a:lnTo>
                  <a:lnTo>
                    <a:pt x="182118" y="305435"/>
                  </a:lnTo>
                  <a:lnTo>
                    <a:pt x="181864" y="305308"/>
                  </a:lnTo>
                  <a:lnTo>
                    <a:pt x="181609" y="305181"/>
                  </a:lnTo>
                  <a:lnTo>
                    <a:pt x="181101" y="304927"/>
                  </a:lnTo>
                  <a:lnTo>
                    <a:pt x="180848" y="304800"/>
                  </a:lnTo>
                  <a:lnTo>
                    <a:pt x="180594" y="304800"/>
                  </a:lnTo>
                  <a:lnTo>
                    <a:pt x="180340" y="304673"/>
                  </a:lnTo>
                  <a:lnTo>
                    <a:pt x="180085" y="304546"/>
                  </a:lnTo>
                  <a:lnTo>
                    <a:pt x="179577" y="304419"/>
                  </a:lnTo>
                  <a:lnTo>
                    <a:pt x="179324" y="304292"/>
                  </a:lnTo>
                  <a:lnTo>
                    <a:pt x="179070" y="304292"/>
                  </a:lnTo>
                  <a:lnTo>
                    <a:pt x="178689" y="304165"/>
                  </a:lnTo>
                  <a:lnTo>
                    <a:pt x="178180" y="304165"/>
                  </a:lnTo>
                  <a:lnTo>
                    <a:pt x="177038" y="306324"/>
                  </a:lnTo>
                  <a:close/>
                </a:path>
                <a:path w="366395" h="363854">
                  <a:moveTo>
                    <a:pt x="274066" y="92456"/>
                  </a:moveTo>
                  <a:close/>
                </a:path>
                <a:path w="366395" h="363854">
                  <a:moveTo>
                    <a:pt x="307975" y="187579"/>
                  </a:moveTo>
                  <a:close/>
                </a:path>
                <a:path w="366395" h="363854">
                  <a:moveTo>
                    <a:pt x="312547" y="182372"/>
                  </a:moveTo>
                  <a:close/>
                </a:path>
                <a:path w="366395" h="363854">
                  <a:moveTo>
                    <a:pt x="210947" y="61087"/>
                  </a:moveTo>
                  <a:close/>
                </a:path>
                <a:path w="366395" h="363854">
                  <a:moveTo>
                    <a:pt x="188468" y="58293"/>
                  </a:moveTo>
                  <a:close/>
                </a:path>
                <a:path w="366395" h="363854">
                  <a:moveTo>
                    <a:pt x="184530" y="56007"/>
                  </a:move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45" name="object 245"/>
            <p:cNvSpPr/>
            <p:nvPr/>
          </p:nvSpPr>
          <p:spPr>
            <a:xfrm>
              <a:off x="9851688" y="5015259"/>
              <a:ext cx="91142" cy="177636"/>
            </a:xfrm>
            <a:custGeom>
              <a:avLst/>
              <a:gdLst/>
              <a:ahLst/>
              <a:cxnLst/>
              <a:rect l="l" t="t" r="r" b="b"/>
              <a:pathLst>
                <a:path w="86359" h="179704">
                  <a:moveTo>
                    <a:pt x="57038" y="39877"/>
                  </a:moveTo>
                  <a:lnTo>
                    <a:pt x="24765" y="39877"/>
                  </a:lnTo>
                  <a:lnTo>
                    <a:pt x="28448" y="41148"/>
                  </a:lnTo>
                  <a:lnTo>
                    <a:pt x="31876" y="42799"/>
                  </a:lnTo>
                  <a:lnTo>
                    <a:pt x="35305" y="44703"/>
                  </a:lnTo>
                  <a:lnTo>
                    <a:pt x="54865" y="61870"/>
                  </a:lnTo>
                  <a:lnTo>
                    <a:pt x="65960" y="84407"/>
                  </a:lnTo>
                  <a:lnTo>
                    <a:pt x="67792" y="109444"/>
                  </a:lnTo>
                  <a:lnTo>
                    <a:pt x="59563" y="134112"/>
                  </a:lnTo>
                  <a:lnTo>
                    <a:pt x="27813" y="162051"/>
                  </a:lnTo>
                  <a:lnTo>
                    <a:pt x="25526" y="163067"/>
                  </a:lnTo>
                  <a:lnTo>
                    <a:pt x="23749" y="164718"/>
                  </a:lnTo>
                  <a:lnTo>
                    <a:pt x="22859" y="167004"/>
                  </a:lnTo>
                  <a:lnTo>
                    <a:pt x="21844" y="169290"/>
                  </a:lnTo>
                  <a:lnTo>
                    <a:pt x="21844" y="171576"/>
                  </a:lnTo>
                  <a:lnTo>
                    <a:pt x="22859" y="173862"/>
                  </a:lnTo>
                  <a:lnTo>
                    <a:pt x="24256" y="177418"/>
                  </a:lnTo>
                  <a:lnTo>
                    <a:pt x="27685" y="179577"/>
                  </a:lnTo>
                  <a:lnTo>
                    <a:pt x="32639" y="179577"/>
                  </a:lnTo>
                  <a:lnTo>
                    <a:pt x="33781" y="179324"/>
                  </a:lnTo>
                  <a:lnTo>
                    <a:pt x="67732" y="154636"/>
                  </a:lnTo>
                  <a:lnTo>
                    <a:pt x="86117" y="111752"/>
                  </a:lnTo>
                  <a:lnTo>
                    <a:pt x="83788" y="79724"/>
                  </a:lnTo>
                  <a:lnTo>
                    <a:pt x="69599" y="50887"/>
                  </a:lnTo>
                  <a:lnTo>
                    <a:pt x="57038" y="39877"/>
                  </a:lnTo>
                  <a:close/>
                </a:path>
                <a:path w="86359" h="179704">
                  <a:moveTo>
                    <a:pt x="40258" y="0"/>
                  </a:moveTo>
                  <a:lnTo>
                    <a:pt x="5969" y="18668"/>
                  </a:lnTo>
                  <a:lnTo>
                    <a:pt x="3048" y="19938"/>
                  </a:lnTo>
                  <a:lnTo>
                    <a:pt x="889" y="22478"/>
                  </a:lnTo>
                  <a:lnTo>
                    <a:pt x="253" y="25653"/>
                  </a:lnTo>
                  <a:lnTo>
                    <a:pt x="126" y="26035"/>
                  </a:lnTo>
                  <a:lnTo>
                    <a:pt x="0" y="29337"/>
                  </a:lnTo>
                  <a:lnTo>
                    <a:pt x="507" y="30861"/>
                  </a:lnTo>
                  <a:lnTo>
                    <a:pt x="14097" y="61340"/>
                  </a:lnTo>
                  <a:lnTo>
                    <a:pt x="16001" y="65786"/>
                  </a:lnTo>
                  <a:lnTo>
                    <a:pt x="21717" y="67817"/>
                  </a:lnTo>
                  <a:lnTo>
                    <a:pt x="26289" y="66039"/>
                  </a:lnTo>
                  <a:lnTo>
                    <a:pt x="30860" y="63880"/>
                  </a:lnTo>
                  <a:lnTo>
                    <a:pt x="32893" y="58547"/>
                  </a:lnTo>
                  <a:lnTo>
                    <a:pt x="30988" y="53848"/>
                  </a:lnTo>
                  <a:lnTo>
                    <a:pt x="24765" y="39877"/>
                  </a:lnTo>
                  <a:lnTo>
                    <a:pt x="57038" y="39877"/>
                  </a:lnTo>
                  <a:lnTo>
                    <a:pt x="44576" y="28955"/>
                  </a:lnTo>
                  <a:lnTo>
                    <a:pt x="41275" y="27050"/>
                  </a:lnTo>
                  <a:lnTo>
                    <a:pt x="37973" y="25526"/>
                  </a:lnTo>
                  <a:lnTo>
                    <a:pt x="34290" y="24002"/>
                  </a:lnTo>
                  <a:lnTo>
                    <a:pt x="44576" y="18414"/>
                  </a:lnTo>
                  <a:lnTo>
                    <a:pt x="49149" y="16001"/>
                  </a:lnTo>
                  <a:lnTo>
                    <a:pt x="50673" y="10413"/>
                  </a:lnTo>
                  <a:lnTo>
                    <a:pt x="48259" y="5968"/>
                  </a:lnTo>
                  <a:lnTo>
                    <a:pt x="45847" y="1650"/>
                  </a:lnTo>
                  <a:lnTo>
                    <a:pt x="40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46" name="object 246"/>
            <p:cNvSpPr/>
            <p:nvPr/>
          </p:nvSpPr>
          <p:spPr>
            <a:xfrm>
              <a:off x="9851554" y="5015259"/>
              <a:ext cx="91142" cy="177636"/>
            </a:xfrm>
            <a:custGeom>
              <a:avLst/>
              <a:gdLst/>
              <a:ahLst/>
              <a:cxnLst/>
              <a:rect l="l" t="t" r="r" b="b"/>
              <a:pathLst>
                <a:path w="86359" h="179704">
                  <a:moveTo>
                    <a:pt x="0" y="28448"/>
                  </a:moveTo>
                  <a:lnTo>
                    <a:pt x="126" y="29337"/>
                  </a:lnTo>
                  <a:lnTo>
                    <a:pt x="380" y="30099"/>
                  </a:lnTo>
                  <a:lnTo>
                    <a:pt x="634" y="30861"/>
                  </a:lnTo>
                  <a:lnTo>
                    <a:pt x="14224" y="61340"/>
                  </a:lnTo>
                  <a:lnTo>
                    <a:pt x="16128" y="65786"/>
                  </a:lnTo>
                  <a:lnTo>
                    <a:pt x="21844" y="67817"/>
                  </a:lnTo>
                  <a:lnTo>
                    <a:pt x="26416" y="66039"/>
                  </a:lnTo>
                  <a:lnTo>
                    <a:pt x="30987" y="63880"/>
                  </a:lnTo>
                  <a:lnTo>
                    <a:pt x="33020" y="58547"/>
                  </a:lnTo>
                  <a:lnTo>
                    <a:pt x="31115" y="53848"/>
                  </a:lnTo>
                  <a:lnTo>
                    <a:pt x="24892" y="39877"/>
                  </a:lnTo>
                  <a:lnTo>
                    <a:pt x="28575" y="41148"/>
                  </a:lnTo>
                  <a:lnTo>
                    <a:pt x="66087" y="84407"/>
                  </a:lnTo>
                  <a:lnTo>
                    <a:pt x="67919" y="109444"/>
                  </a:lnTo>
                  <a:lnTo>
                    <a:pt x="59690" y="134112"/>
                  </a:lnTo>
                  <a:lnTo>
                    <a:pt x="27940" y="162051"/>
                  </a:lnTo>
                  <a:lnTo>
                    <a:pt x="25653" y="163067"/>
                  </a:lnTo>
                  <a:lnTo>
                    <a:pt x="23875" y="164718"/>
                  </a:lnTo>
                  <a:lnTo>
                    <a:pt x="22986" y="167004"/>
                  </a:lnTo>
                  <a:lnTo>
                    <a:pt x="21971" y="169290"/>
                  </a:lnTo>
                  <a:lnTo>
                    <a:pt x="21971" y="171576"/>
                  </a:lnTo>
                  <a:lnTo>
                    <a:pt x="22986" y="173862"/>
                  </a:lnTo>
                  <a:lnTo>
                    <a:pt x="24383" y="177418"/>
                  </a:lnTo>
                  <a:lnTo>
                    <a:pt x="27812" y="179577"/>
                  </a:lnTo>
                  <a:lnTo>
                    <a:pt x="31496" y="179577"/>
                  </a:lnTo>
                  <a:lnTo>
                    <a:pt x="32766" y="179577"/>
                  </a:lnTo>
                  <a:lnTo>
                    <a:pt x="33908" y="179324"/>
                  </a:lnTo>
                  <a:lnTo>
                    <a:pt x="67859" y="154636"/>
                  </a:lnTo>
                  <a:lnTo>
                    <a:pt x="86244" y="111752"/>
                  </a:lnTo>
                  <a:lnTo>
                    <a:pt x="83915" y="79724"/>
                  </a:lnTo>
                  <a:lnTo>
                    <a:pt x="69726" y="50887"/>
                  </a:lnTo>
                  <a:lnTo>
                    <a:pt x="44703" y="28955"/>
                  </a:lnTo>
                  <a:lnTo>
                    <a:pt x="41401" y="27050"/>
                  </a:lnTo>
                  <a:lnTo>
                    <a:pt x="38100" y="25526"/>
                  </a:lnTo>
                  <a:lnTo>
                    <a:pt x="34417" y="24002"/>
                  </a:lnTo>
                  <a:lnTo>
                    <a:pt x="44703" y="18414"/>
                  </a:lnTo>
                  <a:lnTo>
                    <a:pt x="49275" y="16001"/>
                  </a:lnTo>
                  <a:lnTo>
                    <a:pt x="50800" y="10413"/>
                  </a:lnTo>
                  <a:lnTo>
                    <a:pt x="48386" y="5968"/>
                  </a:lnTo>
                  <a:lnTo>
                    <a:pt x="45974" y="1650"/>
                  </a:lnTo>
                  <a:lnTo>
                    <a:pt x="40385" y="0"/>
                  </a:lnTo>
                  <a:lnTo>
                    <a:pt x="35941" y="2412"/>
                  </a:lnTo>
                  <a:lnTo>
                    <a:pt x="6096" y="18668"/>
                  </a:lnTo>
                  <a:lnTo>
                    <a:pt x="3175" y="19938"/>
                  </a:lnTo>
                  <a:lnTo>
                    <a:pt x="1016" y="22478"/>
                  </a:lnTo>
                  <a:lnTo>
                    <a:pt x="380" y="25653"/>
                  </a:lnTo>
                  <a:lnTo>
                    <a:pt x="380" y="25907"/>
                  </a:lnTo>
                  <a:lnTo>
                    <a:pt x="253" y="26035"/>
                  </a:lnTo>
                  <a:lnTo>
                    <a:pt x="253" y="28193"/>
                  </a:lnTo>
                  <a:lnTo>
                    <a:pt x="0" y="28448"/>
                  </a:lnTo>
                  <a:close/>
                </a:path>
                <a:path w="86359" h="179704">
                  <a:moveTo>
                    <a:pt x="1524" y="26288"/>
                  </a:move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47" name="object 247"/>
            <p:cNvSpPr/>
            <p:nvPr/>
          </p:nvSpPr>
          <p:spPr>
            <a:xfrm>
              <a:off x="9766488" y="5042375"/>
              <a:ext cx="79079" cy="165710"/>
            </a:xfrm>
            <a:custGeom>
              <a:avLst/>
              <a:gdLst/>
              <a:ahLst/>
              <a:cxnLst/>
              <a:rect l="l" t="t" r="r" b="b"/>
              <a:pathLst>
                <a:path w="74929" h="167639">
                  <a:moveTo>
                    <a:pt x="41866" y="0"/>
                  </a:moveTo>
                  <a:lnTo>
                    <a:pt x="10751" y="31369"/>
                  </a:lnTo>
                  <a:lnTo>
                    <a:pt x="0" y="78446"/>
                  </a:lnTo>
                  <a:lnTo>
                    <a:pt x="2623" y="94742"/>
                  </a:lnTo>
                  <a:lnTo>
                    <a:pt x="8346" y="110051"/>
                  </a:lnTo>
                  <a:lnTo>
                    <a:pt x="16783" y="123777"/>
                  </a:lnTo>
                  <a:lnTo>
                    <a:pt x="27697" y="135622"/>
                  </a:lnTo>
                  <a:lnTo>
                    <a:pt x="40850" y="145287"/>
                  </a:lnTo>
                  <a:lnTo>
                    <a:pt x="25356" y="151765"/>
                  </a:lnTo>
                  <a:lnTo>
                    <a:pt x="23197" y="157099"/>
                  </a:lnTo>
                  <a:lnTo>
                    <a:pt x="26499" y="165226"/>
                  </a:lnTo>
                  <a:lnTo>
                    <a:pt x="29801" y="167386"/>
                  </a:lnTo>
                  <a:lnTo>
                    <a:pt x="34754" y="167386"/>
                  </a:lnTo>
                  <a:lnTo>
                    <a:pt x="36913" y="166750"/>
                  </a:lnTo>
                  <a:lnTo>
                    <a:pt x="65615" y="154686"/>
                  </a:lnTo>
                  <a:lnTo>
                    <a:pt x="69679" y="154559"/>
                  </a:lnTo>
                  <a:lnTo>
                    <a:pt x="73108" y="151637"/>
                  </a:lnTo>
                  <a:lnTo>
                    <a:pt x="74632" y="145796"/>
                  </a:lnTo>
                  <a:lnTo>
                    <a:pt x="74632" y="143891"/>
                  </a:lnTo>
                  <a:lnTo>
                    <a:pt x="62059" y="106172"/>
                  </a:lnTo>
                  <a:lnTo>
                    <a:pt x="55201" y="103759"/>
                  </a:lnTo>
                  <a:lnTo>
                    <a:pt x="48343" y="106045"/>
                  </a:lnTo>
                  <a:lnTo>
                    <a:pt x="45676" y="111125"/>
                  </a:lnTo>
                  <a:lnTo>
                    <a:pt x="51645" y="130429"/>
                  </a:lnTo>
                  <a:lnTo>
                    <a:pt x="50121" y="129540"/>
                  </a:lnTo>
                  <a:lnTo>
                    <a:pt x="30962" y="112466"/>
                  </a:lnTo>
                  <a:lnTo>
                    <a:pt x="20101" y="90011"/>
                  </a:lnTo>
                  <a:lnTo>
                    <a:pt x="18313" y="65031"/>
                  </a:lnTo>
                  <a:lnTo>
                    <a:pt x="26372" y="40386"/>
                  </a:lnTo>
                  <a:lnTo>
                    <a:pt x="49359" y="16763"/>
                  </a:lnTo>
                  <a:lnTo>
                    <a:pt x="50756" y="14732"/>
                  </a:lnTo>
                  <a:lnTo>
                    <a:pt x="51772" y="9906"/>
                  </a:lnTo>
                  <a:lnTo>
                    <a:pt x="51391" y="7493"/>
                  </a:lnTo>
                  <a:lnTo>
                    <a:pt x="47454" y="1143"/>
                  </a:lnTo>
                  <a:lnTo>
                    <a:pt x="418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pic>
          <p:nvPicPr>
            <p:cNvPr id="242" name="object 2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43477" y="4871142"/>
              <a:ext cx="427832" cy="408248"/>
            </a:xfrm>
            <a:prstGeom prst="rect">
              <a:avLst/>
            </a:prstGeom>
          </p:spPr>
        </p:pic>
        <p:sp>
          <p:nvSpPr>
            <p:cNvPr id="248" name="object 248"/>
            <p:cNvSpPr/>
            <p:nvPr/>
          </p:nvSpPr>
          <p:spPr>
            <a:xfrm>
              <a:off x="9766488" y="5042375"/>
              <a:ext cx="79079" cy="165710"/>
            </a:xfrm>
            <a:custGeom>
              <a:avLst/>
              <a:gdLst/>
              <a:ahLst/>
              <a:cxnLst/>
              <a:rect l="l" t="t" r="r" b="b"/>
              <a:pathLst>
                <a:path w="74929" h="167639">
                  <a:moveTo>
                    <a:pt x="64218" y="110362"/>
                  </a:moveTo>
                  <a:lnTo>
                    <a:pt x="55201" y="103759"/>
                  </a:lnTo>
                  <a:lnTo>
                    <a:pt x="53042" y="104521"/>
                  </a:lnTo>
                  <a:lnTo>
                    <a:pt x="48343" y="106045"/>
                  </a:lnTo>
                  <a:lnTo>
                    <a:pt x="45676" y="111125"/>
                  </a:lnTo>
                  <a:lnTo>
                    <a:pt x="47073" y="115950"/>
                  </a:lnTo>
                  <a:lnTo>
                    <a:pt x="51645" y="130429"/>
                  </a:lnTo>
                  <a:lnTo>
                    <a:pt x="51137" y="130301"/>
                  </a:lnTo>
                  <a:lnTo>
                    <a:pt x="50629" y="129921"/>
                  </a:lnTo>
                  <a:lnTo>
                    <a:pt x="50121" y="129540"/>
                  </a:lnTo>
                  <a:lnTo>
                    <a:pt x="30962" y="112466"/>
                  </a:lnTo>
                  <a:lnTo>
                    <a:pt x="20101" y="90011"/>
                  </a:lnTo>
                  <a:lnTo>
                    <a:pt x="18313" y="65031"/>
                  </a:lnTo>
                  <a:lnTo>
                    <a:pt x="26372" y="40386"/>
                  </a:lnTo>
                  <a:lnTo>
                    <a:pt x="49359" y="16763"/>
                  </a:lnTo>
                  <a:lnTo>
                    <a:pt x="50756" y="14732"/>
                  </a:lnTo>
                  <a:lnTo>
                    <a:pt x="51264" y="12319"/>
                  </a:lnTo>
                  <a:lnTo>
                    <a:pt x="51772" y="9906"/>
                  </a:lnTo>
                  <a:lnTo>
                    <a:pt x="51391" y="7493"/>
                  </a:lnTo>
                  <a:lnTo>
                    <a:pt x="50121" y="5461"/>
                  </a:lnTo>
                  <a:lnTo>
                    <a:pt x="47454" y="1143"/>
                  </a:lnTo>
                  <a:lnTo>
                    <a:pt x="41866" y="0"/>
                  </a:lnTo>
                  <a:lnTo>
                    <a:pt x="10751" y="31369"/>
                  </a:lnTo>
                  <a:lnTo>
                    <a:pt x="0" y="78446"/>
                  </a:lnTo>
                  <a:lnTo>
                    <a:pt x="2623" y="94742"/>
                  </a:lnTo>
                  <a:lnTo>
                    <a:pt x="8346" y="110051"/>
                  </a:lnTo>
                  <a:lnTo>
                    <a:pt x="16783" y="123777"/>
                  </a:lnTo>
                  <a:lnTo>
                    <a:pt x="27697" y="135622"/>
                  </a:lnTo>
                  <a:lnTo>
                    <a:pt x="40850" y="145287"/>
                  </a:lnTo>
                  <a:lnTo>
                    <a:pt x="29928" y="149733"/>
                  </a:lnTo>
                  <a:lnTo>
                    <a:pt x="25356" y="151765"/>
                  </a:lnTo>
                  <a:lnTo>
                    <a:pt x="23197" y="157099"/>
                  </a:lnTo>
                  <a:lnTo>
                    <a:pt x="25102" y="161798"/>
                  </a:lnTo>
                  <a:lnTo>
                    <a:pt x="26499" y="165226"/>
                  </a:lnTo>
                  <a:lnTo>
                    <a:pt x="29801" y="167386"/>
                  </a:lnTo>
                  <a:lnTo>
                    <a:pt x="33484" y="167386"/>
                  </a:lnTo>
                  <a:lnTo>
                    <a:pt x="34754" y="167386"/>
                  </a:lnTo>
                  <a:lnTo>
                    <a:pt x="35897" y="167132"/>
                  </a:lnTo>
                  <a:lnTo>
                    <a:pt x="36913" y="166750"/>
                  </a:lnTo>
                  <a:lnTo>
                    <a:pt x="65615" y="154686"/>
                  </a:lnTo>
                  <a:lnTo>
                    <a:pt x="69679" y="154559"/>
                  </a:lnTo>
                  <a:lnTo>
                    <a:pt x="73108" y="151637"/>
                  </a:lnTo>
                  <a:lnTo>
                    <a:pt x="74124" y="147447"/>
                  </a:lnTo>
                  <a:lnTo>
                    <a:pt x="74632" y="145796"/>
                  </a:lnTo>
                  <a:lnTo>
                    <a:pt x="74632" y="143891"/>
                  </a:lnTo>
                  <a:lnTo>
                    <a:pt x="74124" y="142240"/>
                  </a:lnTo>
                  <a:lnTo>
                    <a:pt x="64218" y="11036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FCEF249-9539-8902-5ACC-9E1F5E0382BE}"/>
              </a:ext>
            </a:extLst>
          </p:cNvPr>
          <p:cNvSpPr txBox="1"/>
          <p:nvPr/>
        </p:nvSpPr>
        <p:spPr>
          <a:xfrm>
            <a:off x="1224195" y="340439"/>
            <a:ext cx="770643" cy="19745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kumimoji="1" lang="en-US" altLang="ko-KR" sz="1400" b="1" spc="-5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endParaRPr kumimoji="1" lang="ko-Kore-KR" altLang="en-US" sz="1400" b="1" spc="-5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771F91D-6FD9-FA47-97AA-26BC0A068852}"/>
              </a:ext>
            </a:extLst>
          </p:cNvPr>
          <p:cNvGrpSpPr/>
          <p:nvPr/>
        </p:nvGrpSpPr>
        <p:grpSpPr>
          <a:xfrm>
            <a:off x="1224195" y="265600"/>
            <a:ext cx="5632046" cy="272298"/>
            <a:chOff x="450850" y="359677"/>
            <a:chExt cx="4539807" cy="24856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D46E6F-1E59-A41D-564E-EE0CF5F1E96B}"/>
                </a:ext>
              </a:extLst>
            </p:cNvPr>
            <p:cNvSpPr txBox="1"/>
            <p:nvPr/>
          </p:nvSpPr>
          <p:spPr>
            <a:xfrm>
              <a:off x="450850" y="427992"/>
              <a:ext cx="62119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kumimoji="1" lang="en-US" altLang="ko-KR" sz="1400" b="1" spc="-5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endParaRPr kumimoji="1" lang="ko-Kore-KR" altLang="en-US" sz="1400" b="1" spc="-5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A7B967-FB94-44EF-47BC-F0EE6B018B48}"/>
                </a:ext>
              </a:extLst>
            </p:cNvPr>
            <p:cNvSpPr txBox="1"/>
            <p:nvPr/>
          </p:nvSpPr>
          <p:spPr>
            <a:xfrm>
              <a:off x="454657" y="359677"/>
              <a:ext cx="4536000" cy="1802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882650"/>
              <a:r>
                <a:rPr lang="en-US" altLang="ko-KR" sz="1400" b="1" kern="0" dirty="0">
                  <a:ln w="0">
                    <a:solidFill>
                      <a:srgbClr val="CF043C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3. PerfecTwin (3/6)</a:t>
              </a:r>
              <a:endParaRPr lang="ko-KR" altLang="en-US" sz="1400" b="1" kern="0" dirty="0">
                <a:ln w="0">
                  <a:solidFill>
                    <a:srgbClr val="CF043C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</p:grpSp>
      <p:sp>
        <p:nvSpPr>
          <p:cNvPr id="27" name="제목 1">
            <a:extLst>
              <a:ext uri="{FF2B5EF4-FFF2-40B4-BE49-F238E27FC236}">
                <a16:creationId xmlns:a16="http://schemas.microsoft.com/office/drawing/2014/main" id="{1FAB296B-29E6-F9DF-6D5F-DFE6F1D25B27}"/>
              </a:ext>
            </a:extLst>
          </p:cNvPr>
          <p:cNvSpPr txBox="1">
            <a:spLocks/>
          </p:cNvSpPr>
          <p:nvPr/>
        </p:nvSpPr>
        <p:spPr>
          <a:xfrm>
            <a:off x="1063717" y="677104"/>
            <a:ext cx="10080001" cy="2977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1200" b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PerfecTwin</a:t>
            </a:r>
            <a:r>
              <a:rPr lang="ko-KR" altLang="en-US" sz="1200" b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은 유연한 검증대상과 적절한 구축시점을 선정하여 프로젝트의 신뢰성 및 안정성을 높여 성공적인 </a:t>
            </a:r>
            <a:r>
              <a:rPr lang="en-US" altLang="ko-KR" sz="1200" b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Open</a:t>
            </a:r>
            <a:r>
              <a:rPr lang="ko-KR" altLang="en-US" sz="1200" b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지원합니다</a:t>
            </a:r>
            <a:r>
              <a:rPr lang="en-US" altLang="ko-KR" sz="1200" b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 </a:t>
            </a:r>
            <a:endParaRPr lang="ko-KR" altLang="en-US" sz="1200" b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9A89BA5-C82B-3833-68FC-F3FCD8845AEB}"/>
              </a:ext>
            </a:extLst>
          </p:cNvPr>
          <p:cNvCxnSpPr>
            <a:cxnSpLocks/>
          </p:cNvCxnSpPr>
          <p:nvPr/>
        </p:nvCxnSpPr>
        <p:spPr>
          <a:xfrm>
            <a:off x="7502267" y="4044708"/>
            <a:ext cx="0" cy="19440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36DBE20-2DF4-3044-E3A7-B05643251609}"/>
              </a:ext>
            </a:extLst>
          </p:cNvPr>
          <p:cNvCxnSpPr>
            <a:cxnSpLocks/>
          </p:cNvCxnSpPr>
          <p:nvPr/>
        </p:nvCxnSpPr>
        <p:spPr>
          <a:xfrm>
            <a:off x="4178423" y="4050804"/>
            <a:ext cx="0" cy="19440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2CF053F-AA4B-7C0B-003D-4CE4C664E487}"/>
              </a:ext>
            </a:extLst>
          </p:cNvPr>
          <p:cNvCxnSpPr>
            <a:cxnSpLocks/>
          </p:cNvCxnSpPr>
          <p:nvPr/>
        </p:nvCxnSpPr>
        <p:spPr>
          <a:xfrm>
            <a:off x="2587367" y="4062996"/>
            <a:ext cx="0" cy="19440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bject 211"/>
          <p:cNvSpPr/>
          <p:nvPr/>
        </p:nvSpPr>
        <p:spPr>
          <a:xfrm>
            <a:off x="2576700" y="4286754"/>
            <a:ext cx="6444000" cy="0"/>
          </a:xfrm>
          <a:custGeom>
            <a:avLst/>
            <a:gdLst/>
            <a:ahLst/>
            <a:cxnLst/>
            <a:rect l="l" t="t" r="r" b="b"/>
            <a:pathLst>
              <a:path w="6479540">
                <a:moveTo>
                  <a:pt x="0" y="0"/>
                </a:moveTo>
                <a:lnTo>
                  <a:pt x="6479286" y="0"/>
                </a:lnTo>
              </a:path>
            </a:pathLst>
          </a:custGeom>
          <a:ln w="12192">
            <a:solidFill>
              <a:srgbClr val="FFFFF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7" name="object 2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97307" y="4207666"/>
            <a:ext cx="168881" cy="158176"/>
          </a:xfrm>
          <a:prstGeom prst="rect">
            <a:avLst/>
          </a:prstGeom>
        </p:spPr>
      </p:pic>
      <p:pic>
        <p:nvPicPr>
          <p:cNvPr id="239" name="object 23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18148" y="4207666"/>
            <a:ext cx="168881" cy="15817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3B5FB99-7920-722E-10E6-E5C2D0443356}"/>
              </a:ext>
            </a:extLst>
          </p:cNvPr>
          <p:cNvSpPr txBox="1"/>
          <p:nvPr/>
        </p:nvSpPr>
        <p:spPr>
          <a:xfrm>
            <a:off x="1563578" y="5303520"/>
            <a:ext cx="97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기능 검증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모듈 검증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832457-B87C-AC43-E693-B921D8CD99B2}"/>
              </a:ext>
            </a:extLst>
          </p:cNvPr>
          <p:cNvSpPr txBox="1"/>
          <p:nvPr/>
        </p:nvSpPr>
        <p:spPr>
          <a:xfrm>
            <a:off x="2744884" y="5303520"/>
            <a:ext cx="1253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내부 통합 검증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3CB462-6E16-2DB1-CB54-8419492AE0ED}"/>
              </a:ext>
            </a:extLst>
          </p:cNvPr>
          <p:cNvSpPr txBox="1"/>
          <p:nvPr/>
        </p:nvSpPr>
        <p:spPr>
          <a:xfrm>
            <a:off x="4367436" y="5303520"/>
            <a:ext cx="12300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업무간 통합 검증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D95333-D56C-4CCC-F05A-76DD96865DEA}"/>
              </a:ext>
            </a:extLst>
          </p:cNvPr>
          <p:cNvSpPr txBox="1"/>
          <p:nvPr/>
        </p:nvSpPr>
        <p:spPr>
          <a:xfrm>
            <a:off x="5666993" y="5303520"/>
            <a:ext cx="1799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업무 시나리오 기반 통합 검증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93C32B-86AE-91EB-14F3-471917F3E1AA}"/>
              </a:ext>
            </a:extLst>
          </p:cNvPr>
          <p:cNvSpPr txBox="1"/>
          <p:nvPr/>
        </p:nvSpPr>
        <p:spPr>
          <a:xfrm>
            <a:off x="7558363" y="5303520"/>
            <a:ext cx="1362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업무 시나리오 기반 사용자 검증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B89E632-82E1-D2F0-49B1-14228BAC1AE8}"/>
              </a:ext>
            </a:extLst>
          </p:cNvPr>
          <p:cNvSpPr/>
          <p:nvPr/>
        </p:nvSpPr>
        <p:spPr>
          <a:xfrm>
            <a:off x="3576134" y="3831935"/>
            <a:ext cx="1188000" cy="212765"/>
          </a:xfrm>
          <a:prstGeom prst="roundRect">
            <a:avLst>
              <a:gd name="adj" fmla="val 50000"/>
            </a:avLst>
          </a:prstGeom>
          <a:solidFill>
            <a:srgbClr val="2F5597"/>
          </a:solidFill>
          <a:ln w="9525">
            <a:solidFill>
              <a:srgbClr val="2F5597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통합 테스트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DDFE99C-0E45-3CE2-A07A-1DA55F90FCB8}"/>
              </a:ext>
            </a:extLst>
          </p:cNvPr>
          <p:cNvSpPr/>
          <p:nvPr/>
        </p:nvSpPr>
        <p:spPr>
          <a:xfrm>
            <a:off x="2123180" y="3831935"/>
            <a:ext cx="915436" cy="212765"/>
          </a:xfrm>
          <a:prstGeom prst="roundRect">
            <a:avLst>
              <a:gd name="adj" fmla="val 50000"/>
            </a:avLst>
          </a:prstGeom>
          <a:solidFill>
            <a:srgbClr val="2F5597"/>
          </a:solidFill>
          <a:ln w="9525">
            <a:solidFill>
              <a:srgbClr val="2F5597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 완료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1012031A-E735-8975-7EEB-BE2DCAC3491D}"/>
              </a:ext>
            </a:extLst>
          </p:cNvPr>
          <p:cNvSpPr/>
          <p:nvPr/>
        </p:nvSpPr>
        <p:spPr>
          <a:xfrm>
            <a:off x="7044549" y="3831935"/>
            <a:ext cx="915436" cy="212765"/>
          </a:xfrm>
          <a:prstGeom prst="roundRect">
            <a:avLst>
              <a:gd name="adj" fmla="val 50000"/>
            </a:avLst>
          </a:prstGeom>
          <a:solidFill>
            <a:srgbClr val="2F5597"/>
          </a:solidFill>
          <a:ln w="9525">
            <a:solidFill>
              <a:srgbClr val="2F5597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전개</a:t>
            </a:r>
            <a:endParaRPr lang="ko-KR" altLang="en-US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9F0CE49-2D7F-0468-B018-C69800AAF5BC}"/>
              </a:ext>
            </a:extLst>
          </p:cNvPr>
          <p:cNvSpPr/>
          <p:nvPr/>
        </p:nvSpPr>
        <p:spPr>
          <a:xfrm>
            <a:off x="8564599" y="3831935"/>
            <a:ext cx="915436" cy="212765"/>
          </a:xfrm>
          <a:prstGeom prst="roundRect">
            <a:avLst>
              <a:gd name="adj" fmla="val 50000"/>
            </a:avLst>
          </a:prstGeom>
          <a:solidFill>
            <a:srgbClr val="2F5597"/>
          </a:solidFill>
          <a:ln w="9525">
            <a:solidFill>
              <a:srgbClr val="2F5597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오픈</a:t>
            </a:r>
            <a:endParaRPr lang="ko-KR" altLang="en-US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AB39DF96-85D9-990D-5823-5E4471DE293E}"/>
              </a:ext>
            </a:extLst>
          </p:cNvPr>
          <p:cNvSpPr/>
          <p:nvPr/>
        </p:nvSpPr>
        <p:spPr>
          <a:xfrm>
            <a:off x="1582995" y="5068914"/>
            <a:ext cx="915436" cy="2127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4368AA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단위 테스트</a:t>
            </a:r>
            <a:endParaRPr lang="ko-KR" altLang="en-US" sz="1050" dirty="0">
              <a:solidFill>
                <a:sysClr val="windowText" lastClr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2B52D4B7-72EB-D110-6FB2-850A89A336DB}"/>
              </a:ext>
            </a:extLst>
          </p:cNvPr>
          <p:cNvSpPr/>
          <p:nvPr/>
        </p:nvSpPr>
        <p:spPr>
          <a:xfrm>
            <a:off x="2692809" y="5068914"/>
            <a:ext cx="1368000" cy="2127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4368AA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통합 </a:t>
            </a:r>
            <a:r>
              <a:rPr lang="ko-KR" altLang="en-US" sz="105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</a:t>
            </a:r>
            <a:r>
              <a:rPr lang="en-US" altLang="ko-KR" sz="1050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050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54255E8-3054-121D-8C6E-70089FCFFD53}"/>
              </a:ext>
            </a:extLst>
          </p:cNvPr>
          <p:cNvSpPr/>
          <p:nvPr/>
        </p:nvSpPr>
        <p:spPr>
          <a:xfrm>
            <a:off x="4270442" y="5068914"/>
            <a:ext cx="3132000" cy="2127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4368AA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통합테스트 </a:t>
            </a:r>
            <a:r>
              <a:rPr lang="en-US" altLang="ko-KR" sz="1050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</a:t>
            </a:r>
            <a:r>
              <a:rPr lang="en-US" altLang="ko-KR" sz="1050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~ N</a:t>
            </a:r>
            <a:r>
              <a:rPr lang="ko-KR" altLang="en-US" sz="1050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065A7EE-21D8-A038-9E2F-B336A55CE27E}"/>
              </a:ext>
            </a:extLst>
          </p:cNvPr>
          <p:cNvSpPr/>
          <p:nvPr/>
        </p:nvSpPr>
        <p:spPr>
          <a:xfrm>
            <a:off x="4270442" y="5714897"/>
            <a:ext cx="3132000" cy="2127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4368AA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대내외 연계 검증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0C612792-749F-46FB-179A-FB38AD207DB9}"/>
              </a:ext>
            </a:extLst>
          </p:cNvPr>
          <p:cNvSpPr/>
          <p:nvPr/>
        </p:nvSpPr>
        <p:spPr>
          <a:xfrm>
            <a:off x="7591537" y="5068914"/>
            <a:ext cx="1368000" cy="2127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4368AA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인수 테스트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FECE28CC-0FDB-BCF5-7E66-CEACC660440E}"/>
              </a:ext>
            </a:extLst>
          </p:cNvPr>
          <p:cNvSpPr/>
          <p:nvPr/>
        </p:nvSpPr>
        <p:spPr>
          <a:xfrm>
            <a:off x="9103793" y="5373744"/>
            <a:ext cx="1531128" cy="5401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4368AA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프로젝트</a:t>
            </a:r>
          </a:p>
          <a:p>
            <a:pPr algn="ctr"/>
            <a:r>
              <a:rPr lang="ko-KR" altLang="en-US" sz="1050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신뢰성</a:t>
            </a:r>
            <a:r>
              <a:rPr lang="en-US" altLang="ko-KR" sz="1050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50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완전성 제고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2C79C037-2885-2708-520D-49B9F9B5F9B0}"/>
              </a:ext>
            </a:extLst>
          </p:cNvPr>
          <p:cNvGrpSpPr/>
          <p:nvPr/>
        </p:nvGrpSpPr>
        <p:grpSpPr>
          <a:xfrm>
            <a:off x="2600462" y="4570597"/>
            <a:ext cx="6428853" cy="253226"/>
            <a:chOff x="2342406" y="4570597"/>
            <a:chExt cx="6896939" cy="253226"/>
          </a:xfrm>
        </p:grpSpPr>
        <p:sp>
          <p:nvSpPr>
            <p:cNvPr id="73" name="화살표: 오각형 72">
              <a:extLst>
                <a:ext uri="{FF2B5EF4-FFF2-40B4-BE49-F238E27FC236}">
                  <a16:creationId xmlns:a16="http://schemas.microsoft.com/office/drawing/2014/main" id="{45412260-1E1E-52E6-A7F8-9442ED0EEDD0}"/>
                </a:ext>
              </a:extLst>
            </p:cNvPr>
            <p:cNvSpPr/>
            <p:nvPr/>
          </p:nvSpPr>
          <p:spPr>
            <a:xfrm>
              <a:off x="2634345" y="4570597"/>
              <a:ext cx="6605000" cy="253226"/>
            </a:xfrm>
            <a:prstGeom prst="homePlate">
              <a:avLst>
                <a:gd name="adj" fmla="val 78888"/>
              </a:avLst>
            </a:pr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PerfecTwin </a:t>
              </a:r>
              <a:r>
                <a:rPr lang="ko-KR" altLang="en-US" sz="11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적용</a:t>
              </a:r>
              <a:r>
                <a:rPr lang="en-US" altLang="ko-KR" sz="11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</a:t>
              </a:r>
              <a:r>
                <a:rPr lang="ko-KR" altLang="en-US" sz="11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자동 검증 반복 수행</a:t>
              </a:r>
            </a:p>
          </p:txBody>
        </p:sp>
        <p:sp>
          <p:nvSpPr>
            <p:cNvPr id="75" name="화살표: 오각형 74">
              <a:extLst>
                <a:ext uri="{FF2B5EF4-FFF2-40B4-BE49-F238E27FC236}">
                  <a16:creationId xmlns:a16="http://schemas.microsoft.com/office/drawing/2014/main" id="{EEB8A808-37F8-2804-8A30-152074BD78BA}"/>
                </a:ext>
              </a:extLst>
            </p:cNvPr>
            <p:cNvSpPr/>
            <p:nvPr/>
          </p:nvSpPr>
          <p:spPr>
            <a:xfrm flipH="1">
              <a:off x="2342406" y="4570597"/>
              <a:ext cx="278845" cy="253226"/>
            </a:xfrm>
            <a:prstGeom prst="homePlate">
              <a:avLst>
                <a:gd name="adj" fmla="val 78888"/>
              </a:avLst>
            </a:pr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pic>
        <p:nvPicPr>
          <p:cNvPr id="82" name="object 228">
            <a:extLst>
              <a:ext uri="{FF2B5EF4-FFF2-40B4-BE49-F238E27FC236}">
                <a16:creationId xmlns:a16="http://schemas.microsoft.com/office/drawing/2014/main" id="{72A98DA6-CD14-1A13-17BC-ECA35A6FDCA4}"/>
              </a:ext>
            </a:extLst>
          </p:cNvPr>
          <p:cNvPicPr/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97423" y="4205754"/>
            <a:ext cx="162000" cy="1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타원 80">
            <a:extLst>
              <a:ext uri="{FF2B5EF4-FFF2-40B4-BE49-F238E27FC236}">
                <a16:creationId xmlns:a16="http://schemas.microsoft.com/office/drawing/2014/main" id="{B5B9AE9E-38F5-7FA8-9C43-7DA8E052C754}"/>
              </a:ext>
            </a:extLst>
          </p:cNvPr>
          <p:cNvSpPr/>
          <p:nvPr/>
        </p:nvSpPr>
        <p:spPr>
          <a:xfrm>
            <a:off x="4097423" y="4205754"/>
            <a:ext cx="162000" cy="162000"/>
          </a:xfrm>
          <a:prstGeom prst="ellipse">
            <a:avLst/>
          </a:prstGeom>
          <a:noFill/>
          <a:ln w="19050">
            <a:solidFill>
              <a:srgbClr val="0D6A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76EA49F-4284-7CBB-A1AE-5C2D63F28EEA}"/>
              </a:ext>
            </a:extLst>
          </p:cNvPr>
          <p:cNvGrpSpPr/>
          <p:nvPr/>
        </p:nvGrpSpPr>
        <p:grpSpPr>
          <a:xfrm>
            <a:off x="8935392" y="4205754"/>
            <a:ext cx="162000" cy="162000"/>
            <a:chOff x="3990743" y="4363672"/>
            <a:chExt cx="162000" cy="162000"/>
          </a:xfrm>
        </p:grpSpPr>
        <p:pic>
          <p:nvPicPr>
            <p:cNvPr id="83" name="object 228">
              <a:extLst>
                <a:ext uri="{FF2B5EF4-FFF2-40B4-BE49-F238E27FC236}">
                  <a16:creationId xmlns:a16="http://schemas.microsoft.com/office/drawing/2014/main" id="{5038B975-4CA9-F2F7-6A3D-9A00A49FAEBE}"/>
                </a:ext>
              </a:extLst>
            </p:cNvPr>
            <p:cNvPicPr/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990743" y="4363672"/>
              <a:ext cx="162000" cy="1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65A40BF-BC19-1FD7-27E8-F285FD6BE185}"/>
                </a:ext>
              </a:extLst>
            </p:cNvPr>
            <p:cNvSpPr/>
            <p:nvPr/>
          </p:nvSpPr>
          <p:spPr>
            <a:xfrm>
              <a:off x="3990743" y="4363672"/>
              <a:ext cx="162000" cy="162000"/>
            </a:xfrm>
            <a:prstGeom prst="ellipse">
              <a:avLst/>
            </a:prstGeom>
            <a:noFill/>
            <a:ln w="19050">
              <a:solidFill>
                <a:srgbClr val="0D6AC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68227_win32_fixed" id="{17DD1A52-D3DE-4BC7-AB4E-5ED952CBB3F4}" vid="{D8C85220-06A0-4E3D-954C-BC12E2647B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8CD64B13F5B84C90E02B872E669492" ma:contentTypeVersion="13" ma:contentTypeDescription="새 문서를 만듭니다." ma:contentTypeScope="" ma:versionID="782417fadd1407066d20f3a33011e0ab">
  <xsd:schema xmlns:xsd="http://www.w3.org/2001/XMLSchema" xmlns:xs="http://www.w3.org/2001/XMLSchema" xmlns:p="http://schemas.microsoft.com/office/2006/metadata/properties" xmlns:ns2="2df4048c-52c4-40e1-88bc-4b49cdd98682" xmlns:ns3="71256b75-2012-4bae-acaf-7e935adad57a" targetNamespace="http://schemas.microsoft.com/office/2006/metadata/properties" ma:root="true" ma:fieldsID="8be91b70fad2fbb1446518695d69cda9" ns2:_="" ns3:_="">
    <xsd:import namespace="2df4048c-52c4-40e1-88bc-4b49cdd98682"/>
    <xsd:import namespace="71256b75-2012-4bae-acaf-7e935adad5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f4048c-52c4-40e1-88bc-4b49cdd986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3ee187ab-9714-4927-8d0f-a9a7d27caa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256b75-2012-4bae-acaf-7e935adad57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df4048c-52c4-40e1-88bc-4b49cdd98682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0FD6FD-DB3D-4509-942E-B701C12CEC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f4048c-52c4-40e1-88bc-4b49cdd98682"/>
    <ds:schemaRef ds:uri="71256b75-2012-4bae-acaf-7e935adad5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900F64-9193-44F8-BD63-E681103777C8}">
  <ds:schemaRefs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1256b75-2012-4bae-acaf-7e935adad57a"/>
    <ds:schemaRef ds:uri="2df4048c-52c4-40e1-88bc-4b49cdd98682"/>
  </ds:schemaRefs>
</ds:datastoreItem>
</file>

<file path=customXml/itemProps3.xml><?xml version="1.0" encoding="utf-8"?>
<ds:datastoreItem xmlns:ds="http://schemas.openxmlformats.org/officeDocument/2006/customXml" ds:itemID="{271421E6-0B73-4301-8D1C-0131DB42FA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5735</Words>
  <Application>Microsoft Office PowerPoint</Application>
  <PresentationFormat>와이드스크린</PresentationFormat>
  <Paragraphs>997</Paragraphs>
  <Slides>30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8" baseType="lpstr">
      <vt:lpstr>KoPub돋움체 Medium</vt:lpstr>
      <vt:lpstr>LG</vt:lpstr>
      <vt:lpstr>LG스마트체 Bold</vt:lpstr>
      <vt:lpstr>LG스마트체 Light</vt:lpstr>
      <vt:lpstr>LG스마트체 Regular</vt:lpstr>
      <vt:lpstr>LG스마트체 SemiBold</vt:lpstr>
      <vt:lpstr>LG스마트체2.0 Bold</vt:lpstr>
      <vt:lpstr>LG스마트체2.0 Regular</vt:lpstr>
      <vt:lpstr>LG스마트체2.0 SemiBold</vt:lpstr>
      <vt:lpstr>Pretendard</vt:lpstr>
      <vt:lpstr>Pretendard Medium</vt:lpstr>
      <vt:lpstr>Pretendard Variable</vt:lpstr>
      <vt:lpstr>맑은 고딕</vt:lpstr>
      <vt:lpstr>맑은 고딕</vt:lpstr>
      <vt:lpstr>Arial</vt:lpstr>
      <vt:lpstr>Calibri</vt:lpstr>
      <vt:lpstr>Wingdings</vt:lpstr>
      <vt:lpstr>Office Theme</vt:lpstr>
      <vt:lpstr>Human resources slide 1</vt:lpstr>
      <vt:lpstr>Human resources slide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Human resources slide 10</vt:lpstr>
      <vt:lpstr>Human resources slide 1</vt:lpstr>
      <vt:lpstr>Human resources slide 10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resources slide 1</dc:title>
  <dc:creator/>
  <cp:lastModifiedBy/>
  <cp:revision>1</cp:revision>
  <dcterms:created xsi:type="dcterms:W3CDTF">2022-01-19T22:30:16Z</dcterms:created>
  <dcterms:modified xsi:type="dcterms:W3CDTF">2024-07-29T01:12:15Z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0x010100488CD64B13F5B84C90E02B872E669492</vt:lpwstr>
  </property>
  <property fmtid="{D5CDD505-2E9C-101B-9397-08002B2CF9AE}" pid="3" name="MediaServiceImageTags">
    <vt:lpwstr/>
  </property>
</Properties>
</file>