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3" roundtripDataSignature="AMtx7mju81qD0r36k3ZivLok7RAz36MX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56ae935e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456ae935ef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56ae935e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456ae935ef_4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56ae935ef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56ae935e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456ae935ef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56ae935ef_5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56ae935e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456ae935ef_5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56ae935e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456ae935ef_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\Desktop\5.gif"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844872" y="5085184"/>
            <a:ext cx="7975600" cy="862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\Desktop\5.gif"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\Desktop\5.gif"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\Desktop\5.gif"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1"/>
          <p:cNvSpPr txBox="1"/>
          <p:nvPr>
            <p:ph type="title"/>
          </p:nvPr>
        </p:nvSpPr>
        <p:spPr>
          <a:xfrm>
            <a:off x="0" y="188640"/>
            <a:ext cx="91440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AC02"/>
              </a:buClr>
              <a:buSzPts val="2500"/>
              <a:buFont typeface="Calibri"/>
              <a:buNone/>
              <a:defRPr b="1" sz="25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457200" y="1684867"/>
            <a:ext cx="8485645" cy="4681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idx="10" type="dt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2"/>
          <p:cNvSpPr txBox="1"/>
          <p:nvPr>
            <p:ph type="title"/>
          </p:nvPr>
        </p:nvSpPr>
        <p:spPr>
          <a:xfrm>
            <a:off x="467544" y="188640"/>
            <a:ext cx="867645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AC02"/>
              </a:buClr>
              <a:buSzPts val="2500"/>
              <a:buFont typeface="Calibri"/>
              <a:buNone/>
              <a:defRPr b="1" sz="25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457200" y="1684867"/>
            <a:ext cx="8485645" cy="4681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rgbClr val="FEA7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\Desktop\5.gif" id="46" name="Google Shape;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0" y="4869160"/>
            <a:ext cx="9144000" cy="1321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sz="70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b="0" i="0" sz="3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1907704" y="4841768"/>
            <a:ext cx="6912768" cy="862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600"/>
              <a:buFont typeface="Gulimche"/>
              <a:buNone/>
            </a:pPr>
            <a:r>
              <a:rPr b="1" lang="en-US" sz="5600"/>
              <a:t>ROAD </a:t>
            </a:r>
            <a:r>
              <a:rPr b="1" lang="en-US" sz="5600">
                <a:latin typeface="Calibri"/>
                <a:ea typeface="Calibri"/>
                <a:cs typeface="Calibri"/>
                <a:sym typeface="Calibri"/>
              </a:rPr>
              <a:t>ACCIDENTS IN VICTORIA</a:t>
            </a:r>
            <a:endParaRPr b="1" sz="5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7053648" y="594927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2006-2020</a:t>
            </a:r>
            <a:endParaRPr sz="1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100775" y="6287225"/>
            <a:ext cx="6719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0"/>
              <a:buFont typeface="Gulimche"/>
              <a:buNone/>
            </a:pPr>
            <a:r>
              <a:rPr lang="en-US" sz="13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300">
                <a:solidFill>
                  <a:srgbClr val="FEAC02"/>
                </a:solidFill>
                <a:latin typeface="Calibri"/>
                <a:ea typeface="Calibri"/>
                <a:cs typeface="Calibri"/>
                <a:sym typeface="Calibri"/>
              </a:rPr>
              <a:t>Project Team 9: Jack Hastings, Eric Tran, Akbar Fadillah and Katharine Tamas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6ae935ef_4_0"/>
          <p:cNvSpPr txBox="1"/>
          <p:nvPr>
            <p:ph type="title"/>
          </p:nvPr>
        </p:nvSpPr>
        <p:spPr>
          <a:xfrm>
            <a:off x="467544" y="188640"/>
            <a:ext cx="86766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AC02"/>
              </a:buClr>
              <a:buSzPts val="2800"/>
              <a:buFont typeface="Calibri"/>
              <a:buNone/>
            </a:pPr>
            <a:r>
              <a:rPr lang="en-US" sz="2800"/>
              <a:t>Project Objectives</a:t>
            </a:r>
            <a:endParaRPr sz="2800"/>
          </a:p>
        </p:txBody>
      </p:sp>
      <p:sp>
        <p:nvSpPr>
          <p:cNvPr id="64" name="Google Shape;64;g2456ae935ef_4_0"/>
          <p:cNvSpPr txBox="1"/>
          <p:nvPr>
            <p:ph idx="1" type="body"/>
          </p:nvPr>
        </p:nvSpPr>
        <p:spPr>
          <a:xfrm>
            <a:off x="457200" y="1684867"/>
            <a:ext cx="84855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Char char="•"/>
            </a:pPr>
            <a:r>
              <a:rPr b="1" lang="en-US"/>
              <a:t>Main Aim: </a:t>
            </a:r>
            <a:endParaRPr b="1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None/>
            </a:pPr>
            <a:r>
              <a:rPr lang="en-US"/>
              <a:t>To build a web application to visualise road accident data that will assist end users in making well informed decisions.</a:t>
            </a:r>
            <a:endParaRPr/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Target audience: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None/>
            </a:pPr>
            <a:r>
              <a:rPr lang="en-US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Upcoming business owners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None/>
            </a:pPr>
            <a:r>
              <a:rPr lang="en-US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Families planning to move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None/>
            </a:pPr>
            <a:r>
              <a:rPr lang="en-US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Government officials and planners</a:t>
            </a:r>
            <a:endParaRPr sz="17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Char char="•"/>
            </a:pPr>
            <a:r>
              <a:rPr b="1" lang="en-US"/>
              <a:t>Outcomes:</a:t>
            </a:r>
            <a:r>
              <a:rPr lang="en-US"/>
              <a:t> </a:t>
            </a:r>
            <a:endParaRPr/>
          </a:p>
          <a:p>
            <a:pPr indent="0" lvl="0" marL="8001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Government planning for safety measures</a:t>
            </a:r>
            <a:endParaRPr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0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Raised awareness</a:t>
            </a:r>
            <a:endParaRPr sz="15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56ae935ef_4_5"/>
          <p:cNvSpPr txBox="1"/>
          <p:nvPr>
            <p:ph type="title"/>
          </p:nvPr>
        </p:nvSpPr>
        <p:spPr>
          <a:xfrm>
            <a:off x="467544" y="188640"/>
            <a:ext cx="86766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AC02"/>
              </a:buClr>
              <a:buSzPts val="2800"/>
              <a:buFont typeface="Calibri"/>
              <a:buNone/>
            </a:pPr>
            <a:r>
              <a:rPr lang="en-US" sz="2800"/>
              <a:t>Data Source</a:t>
            </a:r>
            <a:endParaRPr sz="2800"/>
          </a:p>
        </p:txBody>
      </p:sp>
      <p:pic>
        <p:nvPicPr>
          <p:cNvPr id="70" name="Google Shape;70;g2456ae935ef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000" y="241602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456ae935ef_4_5"/>
          <p:cNvSpPr txBox="1"/>
          <p:nvPr>
            <p:ph idx="1" type="body"/>
          </p:nvPr>
        </p:nvSpPr>
        <p:spPr>
          <a:xfrm>
            <a:off x="251350" y="1684875"/>
            <a:ext cx="51795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Char char="•"/>
            </a:pPr>
            <a:r>
              <a:rPr b="1" lang="en-US"/>
              <a:t>Source</a:t>
            </a:r>
            <a:r>
              <a:rPr b="1" lang="en-US"/>
              <a:t>: </a:t>
            </a:r>
            <a:endParaRPr b="1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None/>
            </a:pPr>
            <a:r>
              <a:rPr lang="en-US"/>
              <a:t>DataVIC, Crash Stats Data Extract</a:t>
            </a:r>
            <a:endParaRPr/>
          </a:p>
          <a:p>
            <a:pPr indent="-355600" lvl="0" marL="3429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Date Range</a:t>
            </a:r>
            <a:r>
              <a:rPr b="1" lang="en-US"/>
              <a:t>: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None/>
            </a:pPr>
            <a:r>
              <a:rPr lang="en-US" sz="17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1/1/2006 to 1/11/2020</a:t>
            </a:r>
            <a:endParaRPr sz="17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800"/>
              <a:buChar char="•"/>
            </a:pPr>
            <a:r>
              <a:rPr b="1" lang="en-US"/>
              <a:t>Key Metrics:</a:t>
            </a:r>
            <a:r>
              <a:rPr lang="en-US"/>
              <a:t> </a:t>
            </a:r>
            <a:endParaRPr/>
          </a:p>
          <a:p>
            <a:pPr indent="0" lvl="0" marL="800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Locality type, LGA, region, (atmospheric, surface, light) conditions, speed zone, age group, vehicle type &amp; brand</a:t>
            </a:r>
            <a:endParaRPr sz="15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56ae935ef_5_0"/>
          <p:cNvSpPr txBox="1"/>
          <p:nvPr>
            <p:ph type="title"/>
          </p:nvPr>
        </p:nvSpPr>
        <p:spPr>
          <a:xfrm>
            <a:off x="467544" y="188640"/>
            <a:ext cx="86766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ETL Pipeline</a:t>
            </a:r>
            <a:endParaRPr/>
          </a:p>
        </p:txBody>
      </p:sp>
      <p:pic>
        <p:nvPicPr>
          <p:cNvPr id="78" name="Google Shape;78;g2456ae935ef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63" y="3460995"/>
            <a:ext cx="898875" cy="89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456ae935ef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888" y="4052363"/>
            <a:ext cx="979800" cy="107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2456ae935ef_5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2550" y="2719525"/>
            <a:ext cx="1917475" cy="12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456ae935ef_5_0"/>
          <p:cNvSpPr/>
          <p:nvPr/>
        </p:nvSpPr>
        <p:spPr>
          <a:xfrm>
            <a:off x="1660625" y="3710350"/>
            <a:ext cx="743400" cy="3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g2456ae935ef_5_0"/>
          <p:cNvSpPr/>
          <p:nvPr/>
        </p:nvSpPr>
        <p:spPr>
          <a:xfrm>
            <a:off x="3663573" y="3710313"/>
            <a:ext cx="7995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g2456ae935ef_5_0"/>
          <p:cNvSpPr/>
          <p:nvPr/>
        </p:nvSpPr>
        <p:spPr>
          <a:xfrm>
            <a:off x="5682250" y="3710325"/>
            <a:ext cx="743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g2456ae935ef_5_0"/>
          <p:cNvSpPr txBox="1"/>
          <p:nvPr/>
        </p:nvSpPr>
        <p:spPr>
          <a:xfrm>
            <a:off x="388626" y="2040090"/>
            <a:ext cx="22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Extraction: Original 6 datasets in CSV format.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" name="Google Shape;85;g2456ae935ef_5_0"/>
          <p:cNvCxnSpPr>
            <a:endCxn id="78" idx="0"/>
          </p:cNvCxnSpPr>
          <p:nvPr/>
        </p:nvCxnSpPr>
        <p:spPr>
          <a:xfrm flipH="1">
            <a:off x="1052000" y="2622795"/>
            <a:ext cx="2238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g2456ae935ef_5_0"/>
          <p:cNvCxnSpPr>
            <a:stCxn id="87" idx="1"/>
          </p:cNvCxnSpPr>
          <p:nvPr/>
        </p:nvCxnSpPr>
        <p:spPr>
          <a:xfrm rot="10800000">
            <a:off x="3420176" y="5180578"/>
            <a:ext cx="501000" cy="9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g2456ae935ef_5_0"/>
          <p:cNvSpPr txBox="1"/>
          <p:nvPr/>
        </p:nvSpPr>
        <p:spPr>
          <a:xfrm>
            <a:off x="3921176" y="5510728"/>
            <a:ext cx="222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Transformation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: Cleaning and data transformation along with exploratory analysis was done in python and excel.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g2456ae935ef_5_0"/>
          <p:cNvCxnSpPr>
            <a:stCxn id="89" idx="2"/>
          </p:cNvCxnSpPr>
          <p:nvPr/>
        </p:nvCxnSpPr>
        <p:spPr>
          <a:xfrm>
            <a:off x="4969225" y="2640375"/>
            <a:ext cx="1278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g2456ae935ef_5_0"/>
          <p:cNvCxnSpPr>
            <a:endCxn id="80" idx="1"/>
          </p:cNvCxnSpPr>
          <p:nvPr/>
        </p:nvCxnSpPr>
        <p:spPr>
          <a:xfrm>
            <a:off x="5753250" y="2622787"/>
            <a:ext cx="789300" cy="7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g2456ae935ef_5_0"/>
          <p:cNvSpPr txBox="1"/>
          <p:nvPr/>
        </p:nvSpPr>
        <p:spPr>
          <a:xfrm>
            <a:off x="3543025" y="1593675"/>
            <a:ext cx="285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Loading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: Cleaned and transformed data loaded to a database using pgAdmin and made available through an API made with Flask.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g2456ae935ef_5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3077" y="3308461"/>
            <a:ext cx="1382451" cy="15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456ae935ef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613" y="3997838"/>
            <a:ext cx="979800" cy="107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456ae935ef_5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4025" y="2920350"/>
            <a:ext cx="1077498" cy="107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6ae935ef_5_6"/>
          <p:cNvSpPr txBox="1"/>
          <p:nvPr>
            <p:ph type="title"/>
          </p:nvPr>
        </p:nvSpPr>
        <p:spPr>
          <a:xfrm>
            <a:off x="467544" y="188640"/>
            <a:ext cx="86766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Web Application</a:t>
            </a:r>
            <a:endParaRPr/>
          </a:p>
        </p:txBody>
      </p:sp>
      <p:sp>
        <p:nvSpPr>
          <p:cNvPr id="100" name="Google Shape;100;g2456ae935ef_5_6"/>
          <p:cNvSpPr/>
          <p:nvPr/>
        </p:nvSpPr>
        <p:spPr>
          <a:xfrm>
            <a:off x="936750" y="3689900"/>
            <a:ext cx="869700" cy="4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g2456ae935ef_5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550" y="2175050"/>
            <a:ext cx="994350" cy="9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456ae935ef_5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813" y="3323150"/>
            <a:ext cx="1065800" cy="1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456ae935ef_5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1875" y="4542700"/>
            <a:ext cx="869700" cy="12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56ae935ef_5_6"/>
          <p:cNvSpPr/>
          <p:nvPr/>
        </p:nvSpPr>
        <p:spPr>
          <a:xfrm>
            <a:off x="3547000" y="3689900"/>
            <a:ext cx="869700" cy="4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456ae935ef_5_6"/>
          <p:cNvSpPr txBox="1"/>
          <p:nvPr/>
        </p:nvSpPr>
        <p:spPr>
          <a:xfrm>
            <a:off x="4572000" y="3655950"/>
            <a:ext cx="402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Malgun Gothic"/>
                <a:ea typeface="Malgun Gothic"/>
                <a:cs typeface="Malgun Gothic"/>
                <a:sym typeface="Malgun Gothic"/>
              </a:rPr>
              <a:t>WEBPAGE</a:t>
            </a:r>
            <a:endParaRPr b="1"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Google Shape;106;g2456ae935ef_5_6"/>
          <p:cNvCxnSpPr/>
          <p:nvPr/>
        </p:nvCxnSpPr>
        <p:spPr>
          <a:xfrm flipH="1">
            <a:off x="3470700" y="2398250"/>
            <a:ext cx="1080900" cy="8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g2456ae935ef_5_6"/>
          <p:cNvSpPr txBox="1"/>
          <p:nvPr/>
        </p:nvSpPr>
        <p:spPr>
          <a:xfrm>
            <a:off x="4572000" y="1905050"/>
            <a:ext cx="265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Javascript, HTML and CSS and libraries 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leaflet.js, plotly.js, d3.js and highcharts.js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used to create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the webpage and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visualisations.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56ae935ef_7_0"/>
          <p:cNvSpPr txBox="1"/>
          <p:nvPr>
            <p:ph type="title"/>
          </p:nvPr>
        </p:nvSpPr>
        <p:spPr>
          <a:xfrm>
            <a:off x="467544" y="188640"/>
            <a:ext cx="86766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AC02"/>
              </a:buClr>
              <a:buSzPts val="2800"/>
              <a:buFont typeface="Calibri"/>
              <a:buNone/>
            </a:pPr>
            <a:r>
              <a:rPr lang="en-US" sz="2800"/>
              <a:t>Main Insights</a:t>
            </a:r>
            <a:endParaRPr sz="2800"/>
          </a:p>
        </p:txBody>
      </p:sp>
      <p:sp>
        <p:nvSpPr>
          <p:cNvPr id="113" name="Google Shape;113;g2456ae935ef_7_0"/>
          <p:cNvSpPr txBox="1"/>
          <p:nvPr>
            <p:ph idx="1" type="body"/>
          </p:nvPr>
        </p:nvSpPr>
        <p:spPr>
          <a:xfrm>
            <a:off x="457200" y="1684867"/>
            <a:ext cx="84855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42123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the exception of 2020, the number of road accidents per year has remained fairly constant since 2006, indicating that more needs to be done to improve road safety.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42123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-US" sz="2016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March is the worst month generally for road accidents, fatal and non fatal.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42123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majority of fatal road accidents occur in: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rural victoria: 2,144 or 53.15%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100+ speed zone, 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30-39 yr olds: 592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Saturday or Sunday (depending on the year).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42123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majority of non-fatal road accidents occur in: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urban settings: 326,757 or 67.31%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60 speed zone, 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30-39 yr olds: 84,047</a:t>
            </a:r>
            <a:endParaRPr sz="2016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4973" lvl="1" marL="74295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lang="en-US" sz="2016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a weekday.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ctrTitle"/>
          </p:nvPr>
        </p:nvSpPr>
        <p:spPr>
          <a:xfrm>
            <a:off x="0" y="4941168"/>
            <a:ext cx="9144000" cy="1321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0"/>
              <a:buFont typeface="Gulimche"/>
              <a:buNone/>
            </a:pP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0"/>
              <a:buFont typeface="Gulimche"/>
              <a:buNone/>
            </a:pPr>
            <a:r>
              <a:rPr b="1" lang="en-US" sz="4000"/>
              <a:t>LET'S HAVE A LOOK AT THE WEBSITE</a:t>
            </a: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40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