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8"/>
  </p:notesMasterIdLst>
  <p:sldIdLst>
    <p:sldId id="263" r:id="rId2"/>
    <p:sldId id="258" r:id="rId3"/>
    <p:sldId id="259" r:id="rId4"/>
    <p:sldId id="260" r:id="rId5"/>
    <p:sldId id="261" r:id="rId6"/>
    <p:sldId id="262" r:id="rId7"/>
    <p:sldId id="272" r:id="rId8"/>
    <p:sldId id="271" r:id="rId9"/>
    <p:sldId id="289" r:id="rId10"/>
    <p:sldId id="266" r:id="rId11"/>
    <p:sldId id="274" r:id="rId12"/>
    <p:sldId id="275" r:id="rId13"/>
    <p:sldId id="276" r:id="rId14"/>
    <p:sldId id="277" r:id="rId15"/>
    <p:sldId id="286" r:id="rId16"/>
    <p:sldId id="265" r:id="rId17"/>
    <p:sldId id="281" r:id="rId18"/>
    <p:sldId id="278" r:id="rId19"/>
    <p:sldId id="285" r:id="rId20"/>
    <p:sldId id="284" r:id="rId21"/>
    <p:sldId id="268" r:id="rId22"/>
    <p:sldId id="280" r:id="rId23"/>
    <p:sldId id="279" r:id="rId24"/>
    <p:sldId id="282" r:id="rId25"/>
    <p:sldId id="287" r:id="rId26"/>
    <p:sldId id="28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67" autoAdjust="0"/>
    <p:restoredTop sz="94660"/>
  </p:normalViewPr>
  <p:slideViewPr>
    <p:cSldViewPr>
      <p:cViewPr>
        <p:scale>
          <a:sx n="92" d="100"/>
          <a:sy n="92" d="100"/>
        </p:scale>
        <p:origin x="-876" y="-10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0C368-8E28-4AC2-A26E-212BC3B910D7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4495E-ED2E-4925-8E85-56D9E8604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6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Omega is a function of z.</a:t>
            </a:r>
            <a:r>
              <a:rPr lang="en-US" baseline="0" dirty="0" smtClean="0"/>
              <a:t> The real part of this complex potential is phi, which plots the </a:t>
            </a:r>
            <a:r>
              <a:rPr lang="en-US" baseline="0" dirty="0" err="1" smtClean="0"/>
              <a:t>equipotentials</a:t>
            </a:r>
            <a:r>
              <a:rPr lang="en-US" baseline="0" dirty="0" smtClean="0"/>
              <a:t>. The imaginary part of the function is psi and it represents the streamlines of the function. Throughout this presentation, I’ll be plotting only the imaginary part of this equation.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4495E-ED2E-4925-8E85-56D9E8604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77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how do we find the a’s?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4495E-ED2E-4925-8E85-56D9E86049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45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IT’S THE AVERAGE!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4495E-ED2E-4925-8E85-56D9E86049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0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there is some influence down at the bottom left. Note that the</a:t>
            </a:r>
            <a:r>
              <a:rPr lang="en-US" baseline="0" dirty="0" smtClean="0"/>
              <a:t> influence in the direction of flow is greater than tangent to it. Foresight &amp; traffic.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4495E-ED2E-4925-8E85-56D9E86049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3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3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2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4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2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7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4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2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33400"/>
            <a:ext cx="9144000" cy="2057400"/>
          </a:xfrm>
          <a:prstGeom prst="rect">
            <a:avLst/>
          </a:prstGeom>
          <a:gradFill flip="none" rotWithShape="1">
            <a:gsLst>
              <a:gs pos="17000">
                <a:schemeClr val="accent1">
                  <a:tint val="66000"/>
                  <a:satMod val="160000"/>
                </a:schemeClr>
              </a:gs>
              <a:gs pos="5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95300" y="827087"/>
            <a:ext cx="8153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smtClean="0">
                <a:latin typeface="Adobe Garamond Pro Bold" pitchFamily="18" charset="0"/>
              </a:rPr>
              <a:t>CE 5351: Advanced Math for Civil Engineers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7600" dirty="0" smtClean="0">
                <a:latin typeface="Adobe Garamond Pro Bold" pitchFamily="18" charset="0"/>
              </a:rPr>
              <a:t>Implementation of the Analytic Element Method to Describe the Flow Around Impermeable Cylinders</a:t>
            </a:r>
            <a:endParaRPr lang="en-US" sz="7600" dirty="0">
              <a:latin typeface="Adobe Garamond Pro Bold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495800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 smtClean="0">
                <a:solidFill>
                  <a:srgbClr val="434343"/>
                </a:solidFill>
                <a:latin typeface="Adobe Garamond Pro Bold" pitchFamily="18" charset="0"/>
              </a:rPr>
              <a:t>Presentation by Kathleen </a:t>
            </a:r>
            <a:r>
              <a:rPr lang="en-US" sz="2200" dirty="0" err="1" smtClean="0">
                <a:solidFill>
                  <a:srgbClr val="434343"/>
                </a:solidFill>
                <a:latin typeface="Adobe Garamond Pro Bold" pitchFamily="18" charset="0"/>
              </a:rPr>
              <a:t>Thurmes</a:t>
            </a:r>
            <a:endParaRPr lang="en-US" sz="1100" dirty="0">
              <a:latin typeface="Adobe Garamond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80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33400"/>
            <a:ext cx="9144000" cy="762000"/>
          </a:xfrm>
          <a:prstGeom prst="rect">
            <a:avLst/>
          </a:prstGeom>
          <a:gradFill flip="none" rotWithShape="1">
            <a:gsLst>
              <a:gs pos="17000">
                <a:schemeClr val="accent1">
                  <a:tint val="66000"/>
                  <a:satMod val="160000"/>
                </a:schemeClr>
              </a:gs>
              <a:gs pos="5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685800"/>
                <a:ext cx="74676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Adobe Garamond Pro Bold" pitchFamily="18" charset="0"/>
                  </a:rPr>
                  <a:t>Finding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2600" dirty="0" smtClean="0">
                    <a:latin typeface="Adobe Garamond Pro Bold" pitchFamily="18" charset="0"/>
                  </a:rPr>
                  <a:t> Values</a:t>
                </a:r>
                <a:endParaRPr lang="en-US" sz="2600" dirty="0">
                  <a:latin typeface="Adobe Garamond Pro Bold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85800"/>
                <a:ext cx="7467600" cy="492443"/>
              </a:xfrm>
              <a:prstGeom prst="rect">
                <a:avLst/>
              </a:prstGeom>
              <a:blipFill rotWithShape="1">
                <a:blip r:embed="rId2"/>
                <a:stretch>
                  <a:fillRect t="-1125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838200" y="19050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function that is holomorphic inside the radius R:</a:t>
            </a:r>
          </a:p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74768"/>
            <a:ext cx="29813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848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33400"/>
            <a:ext cx="9144000" cy="762000"/>
          </a:xfrm>
          <a:prstGeom prst="rect">
            <a:avLst/>
          </a:prstGeom>
          <a:gradFill flip="none" rotWithShape="1">
            <a:gsLst>
              <a:gs pos="17000">
                <a:schemeClr val="accent1">
                  <a:tint val="66000"/>
                  <a:satMod val="160000"/>
                </a:schemeClr>
              </a:gs>
              <a:gs pos="5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685800"/>
                <a:ext cx="74676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Adobe Garamond Pro Bold" pitchFamily="18" charset="0"/>
                  </a:rPr>
                  <a:t>Finding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2600" dirty="0" smtClean="0">
                    <a:latin typeface="Adobe Garamond Pro Bold" pitchFamily="18" charset="0"/>
                  </a:rPr>
                  <a:t> Values</a:t>
                </a:r>
                <a:endParaRPr lang="en-US" sz="2600" dirty="0">
                  <a:latin typeface="Adobe Garamond Pro Bold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85800"/>
                <a:ext cx="7467600" cy="492443"/>
              </a:xfrm>
              <a:prstGeom prst="rect">
                <a:avLst/>
              </a:prstGeom>
              <a:blipFill rotWithShape="1">
                <a:blip r:embed="rId3"/>
                <a:stretch>
                  <a:fillRect t="-1125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838200" y="19050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function that is holomorphic inside the radius R: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38100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Taylor series expansion for many cylinders: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74768"/>
            <a:ext cx="29813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0"/>
            <a:ext cx="22288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85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33400"/>
            <a:ext cx="9144000" cy="762000"/>
          </a:xfrm>
          <a:prstGeom prst="rect">
            <a:avLst/>
          </a:prstGeom>
          <a:gradFill flip="none" rotWithShape="1">
            <a:gsLst>
              <a:gs pos="17000">
                <a:schemeClr val="accent1">
                  <a:tint val="66000"/>
                  <a:satMod val="160000"/>
                </a:schemeClr>
              </a:gs>
              <a:gs pos="5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685800"/>
                <a:ext cx="74676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Adobe Garamond Pro Bold" pitchFamily="18" charset="0"/>
                  </a:rPr>
                  <a:t>Finding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2600" dirty="0" smtClean="0">
                    <a:latin typeface="Adobe Garamond Pro Bold" pitchFamily="18" charset="0"/>
                  </a:rPr>
                  <a:t> Values</a:t>
                </a:r>
                <a:endParaRPr lang="en-US" sz="2600" dirty="0">
                  <a:latin typeface="Adobe Garamond Pro Bold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85800"/>
                <a:ext cx="7467600" cy="492443"/>
              </a:xfrm>
              <a:prstGeom prst="rect">
                <a:avLst/>
              </a:prstGeom>
              <a:blipFill rotWithShape="1">
                <a:blip r:embed="rId2"/>
                <a:stretch>
                  <a:fillRect t="-1125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838200" y="19050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Cauchy integral:</a:t>
            </a:r>
          </a:p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49644"/>
            <a:ext cx="44100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581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33400"/>
            <a:ext cx="9144000" cy="762000"/>
          </a:xfrm>
          <a:prstGeom prst="rect">
            <a:avLst/>
          </a:prstGeom>
          <a:gradFill flip="none" rotWithShape="1">
            <a:gsLst>
              <a:gs pos="17000">
                <a:schemeClr val="accent1">
                  <a:tint val="66000"/>
                  <a:satMod val="160000"/>
                </a:schemeClr>
              </a:gs>
              <a:gs pos="5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685800"/>
                <a:ext cx="74676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Adobe Garamond Pro Bold" pitchFamily="18" charset="0"/>
                  </a:rPr>
                  <a:t>Finding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2600" dirty="0" smtClean="0">
                    <a:latin typeface="Adobe Garamond Pro Bold" pitchFamily="18" charset="0"/>
                  </a:rPr>
                  <a:t> Values</a:t>
                </a:r>
                <a:endParaRPr lang="en-US" sz="2600" dirty="0">
                  <a:latin typeface="Adobe Garamond Pro Bold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85800"/>
                <a:ext cx="7467600" cy="492443"/>
              </a:xfrm>
              <a:prstGeom prst="rect">
                <a:avLst/>
              </a:prstGeom>
              <a:blipFill rotWithShape="1">
                <a:blip r:embed="rId3"/>
                <a:stretch>
                  <a:fillRect t="-1125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838200" y="19050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Cauchy integral: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34290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Numerical integration of a </a:t>
            </a:r>
            <a:r>
              <a:rPr lang="en-US" dirty="0" err="1" smtClean="0"/>
              <a:t>Couchy</a:t>
            </a:r>
            <a:r>
              <a:rPr lang="en-US" dirty="0" smtClean="0"/>
              <a:t> integral: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49644"/>
            <a:ext cx="44100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96591"/>
            <a:ext cx="3505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70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611" y="3798332"/>
            <a:ext cx="263842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533400"/>
            <a:ext cx="9144000" cy="762000"/>
          </a:xfrm>
          <a:prstGeom prst="rect">
            <a:avLst/>
          </a:prstGeom>
          <a:gradFill flip="none" rotWithShape="1">
            <a:gsLst>
              <a:gs pos="17000">
                <a:schemeClr val="accent1">
                  <a:tint val="66000"/>
                  <a:satMod val="160000"/>
                </a:schemeClr>
              </a:gs>
              <a:gs pos="5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685800"/>
                <a:ext cx="74676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Adobe Garamond Pro Bold" pitchFamily="18" charset="0"/>
                  </a:rPr>
                  <a:t>Finding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2600" dirty="0" smtClean="0">
                    <a:latin typeface="Adobe Garamond Pro Bold" pitchFamily="18" charset="0"/>
                  </a:rPr>
                  <a:t> Values</a:t>
                </a:r>
                <a:endParaRPr lang="en-US" sz="2600" dirty="0">
                  <a:latin typeface="Adobe Garamond Pro Bold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85800"/>
                <a:ext cx="7467600" cy="492443"/>
              </a:xfrm>
              <a:prstGeom prst="rect">
                <a:avLst/>
              </a:prstGeom>
              <a:blipFill rotWithShape="1">
                <a:blip r:embed="rId3"/>
                <a:stretch>
                  <a:fillRect t="-1125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838200" y="19050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Cauchy integral: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34290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Numerical integration of a </a:t>
            </a:r>
            <a:r>
              <a:rPr lang="en-US" dirty="0" err="1" smtClean="0"/>
              <a:t>Couchy</a:t>
            </a:r>
            <a:r>
              <a:rPr lang="en-US" dirty="0" smtClean="0"/>
              <a:t> integral: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467208" y="4814887"/>
                <a:ext cx="456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208" y="4814887"/>
                <a:ext cx="45627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00938" y="4445555"/>
                <a:ext cx="461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938" y="4445555"/>
                <a:ext cx="4616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452140" y="5268191"/>
                <a:ext cx="471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140" y="5268191"/>
                <a:ext cx="47134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49644"/>
            <a:ext cx="44100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96591"/>
            <a:ext cx="3505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142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33400"/>
            <a:ext cx="9144000" cy="762000"/>
          </a:xfrm>
          <a:prstGeom prst="rect">
            <a:avLst/>
          </a:prstGeom>
          <a:gradFill flip="none" rotWithShape="1">
            <a:gsLst>
              <a:gs pos="17000">
                <a:schemeClr val="accent1">
                  <a:tint val="66000"/>
                  <a:satMod val="160000"/>
                </a:schemeClr>
              </a:gs>
              <a:gs pos="5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685800"/>
                <a:ext cx="74676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Adobe Garamond Pro Bold" pitchFamily="18" charset="0"/>
                  </a:rPr>
                  <a:t>Finding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2600" dirty="0" smtClean="0">
                    <a:latin typeface="Adobe Garamond Pro Bold" pitchFamily="18" charset="0"/>
                  </a:rPr>
                  <a:t> Values</a:t>
                </a:r>
                <a:endParaRPr lang="en-US" sz="2600" dirty="0">
                  <a:latin typeface="Adobe Garamond Pro Bold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85800"/>
                <a:ext cx="7467600" cy="492443"/>
              </a:xfrm>
              <a:prstGeom prst="rect">
                <a:avLst/>
              </a:prstGeom>
              <a:blipFill rotWithShape="1">
                <a:blip r:embed="rId2"/>
                <a:stretch>
                  <a:fillRect t="-1125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57200" y="1600200"/>
            <a:ext cx="83058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Pseudocode</a:t>
            </a:r>
            <a:r>
              <a:rPr lang="en-US" sz="2400" b="1" dirty="0" smtClean="0"/>
              <a:t>:</a:t>
            </a:r>
          </a:p>
          <a:p>
            <a:endParaRPr lang="en-US" dirty="0"/>
          </a:p>
          <a:p>
            <a:r>
              <a:rPr lang="en-US" i="1" dirty="0" err="1" smtClean="0"/>
              <a:t>Find_Alphas</a:t>
            </a:r>
            <a:r>
              <a:rPr lang="en-US" i="1" dirty="0" smtClean="0"/>
              <a:t>( </a:t>
            </a:r>
            <a:r>
              <a:rPr lang="en-US" i="1" dirty="0" err="1" smtClean="0"/>
              <a:t>Old_Alphas</a:t>
            </a:r>
            <a:r>
              <a:rPr lang="en-US" i="1" dirty="0" smtClean="0"/>
              <a:t>, </a:t>
            </a:r>
            <a:r>
              <a:rPr lang="en-US" i="1" dirty="0" err="1" smtClean="0"/>
              <a:t>Rs</a:t>
            </a:r>
            <a:r>
              <a:rPr lang="en-US" i="1" dirty="0" smtClean="0"/>
              <a:t>, v0s, </a:t>
            </a:r>
            <a:r>
              <a:rPr lang="en-US" i="1" dirty="0" err="1" smtClean="0"/>
              <a:t>Other_Function</a:t>
            </a:r>
            <a:r>
              <a:rPr lang="en-US" i="1" dirty="0" smtClean="0"/>
              <a:t>, Tolerance, Iteration)</a:t>
            </a:r>
          </a:p>
          <a:p>
            <a:endParaRPr lang="en-US" dirty="0" smtClean="0"/>
          </a:p>
          <a:p>
            <a:r>
              <a:rPr lang="en-US" dirty="0" smtClean="0"/>
              <a:t>-Initialize a count of changes</a:t>
            </a:r>
          </a:p>
          <a:p>
            <a:endParaRPr lang="en-US" dirty="0"/>
          </a:p>
          <a:p>
            <a:r>
              <a:rPr lang="en-US" dirty="0" smtClean="0"/>
              <a:t>-For each cylinder:</a:t>
            </a:r>
          </a:p>
          <a:p>
            <a:r>
              <a:rPr lang="en-US" dirty="0"/>
              <a:t>	</a:t>
            </a:r>
            <a:r>
              <a:rPr lang="en-US" dirty="0" smtClean="0"/>
              <a:t>-Find new alphas (using </a:t>
            </a:r>
            <a:r>
              <a:rPr lang="en-US" dirty="0" err="1"/>
              <a:t>C</a:t>
            </a:r>
            <a:r>
              <a:rPr lang="en-US" dirty="0" err="1" smtClean="0"/>
              <a:t>ouchy</a:t>
            </a:r>
            <a:r>
              <a:rPr lang="en-US" dirty="0" smtClean="0"/>
              <a:t> integral)</a:t>
            </a:r>
          </a:p>
          <a:p>
            <a:r>
              <a:rPr lang="en-US" dirty="0"/>
              <a:t>	</a:t>
            </a:r>
            <a:r>
              <a:rPr lang="en-US" dirty="0" smtClean="0"/>
              <a:t>-Check if any of the new alphas differ from old by more than the 			tolerance. If so, add to count</a:t>
            </a:r>
          </a:p>
          <a:p>
            <a:endParaRPr lang="en-US" dirty="0" smtClean="0"/>
          </a:p>
          <a:p>
            <a:r>
              <a:rPr lang="en-US" dirty="0" smtClean="0"/>
              <a:t>-Increment Iteration variable</a:t>
            </a:r>
          </a:p>
          <a:p>
            <a:endParaRPr lang="en-US" dirty="0" smtClean="0"/>
          </a:p>
          <a:p>
            <a:r>
              <a:rPr lang="en-US" dirty="0" smtClean="0"/>
              <a:t>-If the count of changes &gt; 0</a:t>
            </a:r>
          </a:p>
          <a:p>
            <a:r>
              <a:rPr lang="en-US" dirty="0" smtClean="0"/>
              <a:t>	-Check if maximum iterations have been reached</a:t>
            </a:r>
          </a:p>
          <a:p>
            <a:r>
              <a:rPr lang="en-US" dirty="0"/>
              <a:t>	</a:t>
            </a:r>
            <a:r>
              <a:rPr lang="en-US" dirty="0" smtClean="0"/>
              <a:t>	-If not, call </a:t>
            </a:r>
            <a:r>
              <a:rPr lang="en-US" dirty="0" err="1" smtClean="0"/>
              <a:t>Find_Alphas</a:t>
            </a:r>
            <a:r>
              <a:rPr lang="en-US" dirty="0" smtClean="0"/>
              <a:t> with new alphas and incremented 				Iteration variable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1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33400"/>
            <a:ext cx="9144000" cy="762000"/>
          </a:xfrm>
          <a:prstGeom prst="rect">
            <a:avLst/>
          </a:prstGeom>
          <a:gradFill flip="none" rotWithShape="1">
            <a:gsLst>
              <a:gs pos="17000">
                <a:schemeClr val="accent1">
                  <a:tint val="66000"/>
                  <a:satMod val="160000"/>
                </a:schemeClr>
              </a:gs>
              <a:gs pos="5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05000" y="685800"/>
                <a:ext cx="5334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Adobe Garamond Pro Bold" pitchFamily="18" charset="0"/>
                  </a:rPr>
                  <a:t>Using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2600" dirty="0" smtClean="0">
                    <a:latin typeface="Adobe Garamond Pro Bold" pitchFamily="18" charset="0"/>
                  </a:rPr>
                  <a:t> Values</a:t>
                </a:r>
                <a:endParaRPr lang="en-US" sz="2600" dirty="0">
                  <a:latin typeface="Adobe Garamond Pro Bold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685800"/>
                <a:ext cx="5334000" cy="492443"/>
              </a:xfrm>
              <a:prstGeom prst="rect">
                <a:avLst/>
              </a:prstGeom>
              <a:blipFill rotWithShape="1">
                <a:blip r:embed="rId2"/>
                <a:stretch>
                  <a:fillRect t="-1125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C:\Users\thurm018\Desktop\ThurmesProject2_12.11.2012\AllCylsFlo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33600"/>
            <a:ext cx="5181600" cy="421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1" y="1407027"/>
            <a:ext cx="2438396" cy="68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848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33400"/>
            <a:ext cx="9144000" cy="762000"/>
          </a:xfrm>
          <a:prstGeom prst="rect">
            <a:avLst/>
          </a:prstGeom>
          <a:gradFill flip="none" rotWithShape="1">
            <a:gsLst>
              <a:gs pos="17000">
                <a:schemeClr val="accent1">
                  <a:tint val="66000"/>
                  <a:satMod val="160000"/>
                </a:schemeClr>
              </a:gs>
              <a:gs pos="5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05000" y="685800"/>
                <a:ext cx="5334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Adobe Garamond Pro Bold" pitchFamily="18" charset="0"/>
                  </a:rPr>
                  <a:t>Using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2600" dirty="0" smtClean="0">
                    <a:latin typeface="Adobe Garamond Pro Bold" pitchFamily="18" charset="0"/>
                  </a:rPr>
                  <a:t> Values</a:t>
                </a:r>
                <a:endParaRPr lang="en-US" sz="2600" dirty="0">
                  <a:latin typeface="Adobe Garamond Pro Bold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685800"/>
                <a:ext cx="5334000" cy="492443"/>
              </a:xfrm>
              <a:prstGeom prst="rect">
                <a:avLst/>
              </a:prstGeom>
              <a:blipFill rotWithShape="1">
                <a:blip r:embed="rId2"/>
                <a:stretch>
                  <a:fillRect t="-1125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C:\Users\thurm018\Desktop\ThurmesProject2_12.11.2012\SingleCylinAllCyl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22764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41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33400"/>
            <a:ext cx="9144000" cy="762000"/>
          </a:xfrm>
          <a:prstGeom prst="rect">
            <a:avLst/>
          </a:prstGeom>
          <a:gradFill flip="none" rotWithShape="1">
            <a:gsLst>
              <a:gs pos="17000">
                <a:schemeClr val="accent1">
                  <a:tint val="66000"/>
                  <a:satMod val="160000"/>
                </a:schemeClr>
              </a:gs>
              <a:gs pos="5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24100" y="685800"/>
            <a:ext cx="449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Adobe Garamond Pro Bold" pitchFamily="18" charset="0"/>
              </a:rPr>
              <a:t>Limitations</a:t>
            </a:r>
            <a:endParaRPr lang="en-US" sz="2600" dirty="0">
              <a:latin typeface="Adobe Garamond Pro Bold" pitchFamily="18" charset="0"/>
            </a:endParaRPr>
          </a:p>
        </p:txBody>
      </p:sp>
      <p:pic>
        <p:nvPicPr>
          <p:cNvPr id="11266" name="Picture 2" descr="C:\Users\thurm018\Desktop\ThurmesProject2_12.11.2012\DoubleM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0500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80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33400"/>
            <a:ext cx="9144000" cy="762000"/>
          </a:xfrm>
          <a:prstGeom prst="rect">
            <a:avLst/>
          </a:prstGeom>
          <a:gradFill flip="none" rotWithShape="1">
            <a:gsLst>
              <a:gs pos="17000">
                <a:schemeClr val="accent1">
                  <a:tint val="66000"/>
                  <a:satMod val="160000"/>
                </a:schemeClr>
              </a:gs>
              <a:gs pos="5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24100" y="685800"/>
            <a:ext cx="449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Adobe Garamond Pro Bold" pitchFamily="18" charset="0"/>
              </a:rPr>
              <a:t>Limitations</a:t>
            </a:r>
            <a:endParaRPr lang="en-US" sz="2600" dirty="0">
              <a:latin typeface="Adobe Garamond Pro Bold" pitchFamily="18" charset="0"/>
            </a:endParaRPr>
          </a:p>
        </p:txBody>
      </p:sp>
      <p:pic>
        <p:nvPicPr>
          <p:cNvPr id="12290" name="Picture 2" descr="C:\Users\thurm018\Desktop\ThurmesProject2_12.11.2012\DoubleMisClos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0500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97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81000"/>
            <a:ext cx="9144000" cy="762000"/>
          </a:xfrm>
          <a:prstGeom prst="rect">
            <a:avLst/>
          </a:prstGeom>
          <a:gradFill flip="none" rotWithShape="1">
            <a:gsLst>
              <a:gs pos="17000">
                <a:schemeClr val="accent1">
                  <a:tint val="66000"/>
                  <a:satMod val="160000"/>
                </a:schemeClr>
              </a:gs>
              <a:gs pos="5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" y="521550"/>
            <a:ext cx="7696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Adobe Garamond Pro Bold" pitchFamily="18" charset="0"/>
              </a:rPr>
              <a:t>Cylinder Configuration</a:t>
            </a:r>
            <a:endParaRPr lang="en-US" sz="2600" dirty="0">
              <a:latin typeface="Adobe Garamond Pro Bold" pitchFamily="18" charset="0"/>
            </a:endParaRPr>
          </a:p>
        </p:txBody>
      </p:sp>
      <p:pic>
        <p:nvPicPr>
          <p:cNvPr id="1026" name="Picture 2" descr="C:\Users\thurm018\Desktop\ThurmesProject2_12.10.2012\CylindersOnl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0500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33400"/>
            <a:ext cx="9144000" cy="762000"/>
          </a:xfrm>
          <a:prstGeom prst="rect">
            <a:avLst/>
          </a:prstGeom>
          <a:gradFill flip="none" rotWithShape="1">
            <a:gsLst>
              <a:gs pos="17000">
                <a:schemeClr val="accent1">
                  <a:tint val="66000"/>
                  <a:satMod val="160000"/>
                </a:schemeClr>
              </a:gs>
              <a:gs pos="5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24100" y="685800"/>
            <a:ext cx="449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Adobe Garamond Pro Bold" pitchFamily="18" charset="0"/>
              </a:rPr>
              <a:t>Limitations</a:t>
            </a:r>
            <a:endParaRPr lang="en-US" sz="2600" dirty="0">
              <a:latin typeface="Adobe Garamond Pro Bold" pitchFamily="18" charset="0"/>
            </a:endParaRPr>
          </a:p>
        </p:txBody>
      </p:sp>
      <p:pic>
        <p:nvPicPr>
          <p:cNvPr id="13314" name="Picture 2" descr="C:\Users\thurm018\Desktop\ThurmesProject2_12.11.2012\DoubleTouch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0500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33400"/>
            <a:ext cx="9144000" cy="762000"/>
          </a:xfrm>
          <a:prstGeom prst="rect">
            <a:avLst/>
          </a:prstGeom>
          <a:gradFill flip="none" rotWithShape="1">
            <a:gsLst>
              <a:gs pos="17000">
                <a:schemeClr val="accent1">
                  <a:tint val="66000"/>
                  <a:satMod val="160000"/>
                </a:schemeClr>
              </a:gs>
              <a:gs pos="5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81200" y="668178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Adobe Garamond Pro Bold" pitchFamily="18" charset="0"/>
              </a:rPr>
              <a:t>The Velocity</a:t>
            </a:r>
            <a:endParaRPr lang="en-US" sz="2600" dirty="0">
              <a:latin typeface="Adobe Garamond Pro Bold" pitchFamily="18" charset="0"/>
            </a:endParaRPr>
          </a:p>
        </p:txBody>
      </p:sp>
      <p:pic>
        <p:nvPicPr>
          <p:cNvPr id="7170" name="Picture 2" descr="C:\Users\thurm018\Desktop\ThurmesProject2_12.11.2012\Velocity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00337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16287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509712"/>
            <a:ext cx="504825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87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33400"/>
            <a:ext cx="9144000" cy="762000"/>
          </a:xfrm>
          <a:prstGeom prst="rect">
            <a:avLst/>
          </a:prstGeom>
          <a:gradFill flip="none" rotWithShape="1">
            <a:gsLst>
              <a:gs pos="17000">
                <a:schemeClr val="accent1">
                  <a:tint val="66000"/>
                  <a:satMod val="160000"/>
                </a:schemeClr>
              </a:gs>
              <a:gs pos="5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81200" y="668178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Adobe Garamond Pro Bold" pitchFamily="18" charset="0"/>
              </a:rPr>
              <a:t>The Velocity</a:t>
            </a:r>
            <a:endParaRPr lang="en-US" sz="2600" dirty="0">
              <a:latin typeface="Adobe Garamond Pro Bold" pitchFamily="18" charset="0"/>
            </a:endParaRPr>
          </a:p>
        </p:txBody>
      </p:sp>
      <p:pic>
        <p:nvPicPr>
          <p:cNvPr id="8194" name="Picture 2" descr="C:\Users\thurm018\Desktop\ThurmesProject2_12.11.2012\VelocitySing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5740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13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33400"/>
            <a:ext cx="9144000" cy="762000"/>
          </a:xfrm>
          <a:prstGeom prst="rect">
            <a:avLst/>
          </a:prstGeom>
          <a:gradFill flip="none" rotWithShape="1">
            <a:gsLst>
              <a:gs pos="17000">
                <a:schemeClr val="accent1">
                  <a:tint val="66000"/>
                  <a:satMod val="160000"/>
                </a:schemeClr>
              </a:gs>
              <a:gs pos="5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86000" y="685800"/>
            <a:ext cx="457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Adobe Garamond Pro Bold" pitchFamily="18" charset="0"/>
              </a:rPr>
              <a:t>The Pressure</a:t>
            </a:r>
            <a:endParaRPr lang="en-US" sz="2600" dirty="0">
              <a:latin typeface="Adobe Garamond Pro Bold" pitchFamily="18" charset="0"/>
            </a:endParaRPr>
          </a:p>
        </p:txBody>
      </p:sp>
      <p:pic>
        <p:nvPicPr>
          <p:cNvPr id="9218" name="Picture 2" descr="C:\Users\thurm018\Desktop\ThurmesProject2_12.11.2012\Pressure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3840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1524000"/>
            <a:ext cx="19431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270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33400"/>
            <a:ext cx="9144000" cy="762000"/>
          </a:xfrm>
          <a:prstGeom prst="rect">
            <a:avLst/>
          </a:prstGeom>
          <a:gradFill flip="none" rotWithShape="1">
            <a:gsLst>
              <a:gs pos="17000">
                <a:schemeClr val="accent1">
                  <a:tint val="66000"/>
                  <a:satMod val="160000"/>
                </a:schemeClr>
              </a:gs>
              <a:gs pos="5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86000" y="685800"/>
            <a:ext cx="457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Adobe Garamond Pro Bold" pitchFamily="18" charset="0"/>
              </a:rPr>
              <a:t>The Pressure</a:t>
            </a:r>
            <a:endParaRPr lang="en-US" sz="2600" dirty="0">
              <a:latin typeface="Adobe Garamond Pro Bold" pitchFamily="18" charset="0"/>
            </a:endParaRPr>
          </a:p>
        </p:txBody>
      </p:sp>
      <p:pic>
        <p:nvPicPr>
          <p:cNvPr id="10242" name="Picture 2" descr="C:\Users\thurm018\Desktop\ThurmesProject2_12.11.2012\PressureSing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97063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03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33400"/>
            <a:ext cx="9144000" cy="762000"/>
          </a:xfrm>
          <a:prstGeom prst="rect">
            <a:avLst/>
          </a:prstGeom>
          <a:gradFill flip="none" rotWithShape="1">
            <a:gsLst>
              <a:gs pos="17000">
                <a:schemeClr val="accent1">
                  <a:tint val="66000"/>
                  <a:satMod val="160000"/>
                </a:schemeClr>
              </a:gs>
              <a:gs pos="5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09800" y="3244334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Thank 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868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33400"/>
            <a:ext cx="9144000" cy="762000"/>
          </a:xfrm>
          <a:prstGeom prst="rect">
            <a:avLst/>
          </a:prstGeom>
          <a:gradFill flip="none" rotWithShape="1">
            <a:gsLst>
              <a:gs pos="17000">
                <a:schemeClr val="accent1">
                  <a:tint val="66000"/>
                  <a:satMod val="160000"/>
                </a:schemeClr>
              </a:gs>
              <a:gs pos="5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C:\Users\thurm018\Desktop\ThurmesProject2_12.11.2012\TwoCirclesFarIgno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0500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95500" y="668178"/>
            <a:ext cx="495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Adobe Garamond Pro Bold" pitchFamily="18" charset="0"/>
              </a:rPr>
              <a:t>Areas of Influence</a:t>
            </a:r>
            <a:endParaRPr lang="en-US" sz="2600" dirty="0">
              <a:latin typeface="Adobe Garamond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3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33400"/>
            <a:ext cx="9144000" cy="762000"/>
          </a:xfrm>
          <a:prstGeom prst="rect">
            <a:avLst/>
          </a:prstGeom>
          <a:gradFill flip="none" rotWithShape="1">
            <a:gsLst>
              <a:gs pos="17000">
                <a:schemeClr val="accent1">
                  <a:tint val="66000"/>
                  <a:satMod val="160000"/>
                </a:schemeClr>
              </a:gs>
              <a:gs pos="5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2900" y="685800"/>
            <a:ext cx="845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Adobe Garamond Pro Bold" pitchFamily="18" charset="0"/>
              </a:rPr>
              <a:t>Methods</a:t>
            </a:r>
            <a:endParaRPr lang="en-US" sz="2600" dirty="0">
              <a:latin typeface="Adobe Garamond Pro Bold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4425" y="2209800"/>
            <a:ext cx="6915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Garamond Pro Bold" pitchFamily="18" charset="0"/>
              </a:rPr>
              <a:t>Complex variable method outlined in Dr. Otto D.L. </a:t>
            </a:r>
            <a:r>
              <a:rPr lang="en-US" dirty="0" err="1" smtClean="0">
                <a:latin typeface="Adobe Garamond Pro Bold" pitchFamily="18" charset="0"/>
              </a:rPr>
              <a:t>Strack’s</a:t>
            </a:r>
            <a:r>
              <a:rPr lang="en-US" dirty="0" smtClean="0">
                <a:latin typeface="Adobe Garamond Pro Bold" pitchFamily="18" charset="0"/>
              </a:rPr>
              <a:t> </a:t>
            </a:r>
            <a:r>
              <a:rPr lang="en-US" u="sng" dirty="0" smtClean="0">
                <a:latin typeface="Adobe Garamond Pro Bold" pitchFamily="18" charset="0"/>
              </a:rPr>
              <a:t>Applied Groundwater Mechanics </a:t>
            </a:r>
            <a:endParaRPr lang="en-US" u="sng" dirty="0">
              <a:latin typeface="Adobe Garamond Pro Bold" pitchFamily="18" charset="0"/>
            </a:endParaRPr>
          </a:p>
          <a:p>
            <a:endParaRPr lang="en-US" u="sng" dirty="0" smtClean="0">
              <a:latin typeface="Adobe Garamond Pro Bold" pitchFamily="18" charset="0"/>
            </a:endParaRPr>
          </a:p>
          <a:p>
            <a:r>
              <a:rPr lang="en-US" dirty="0" smtClean="0">
                <a:latin typeface="Adobe Garamond Pro Bold" pitchFamily="18" charset="0"/>
              </a:rPr>
              <a:t>Analytic element method with a numerical integration of Cauchy integrals as described in Dr. Otto D.L. </a:t>
            </a:r>
            <a:r>
              <a:rPr lang="en-US" dirty="0" err="1" smtClean="0">
                <a:latin typeface="Adobe Garamond Pro Bold" pitchFamily="18" charset="0"/>
              </a:rPr>
              <a:t>Strack’s</a:t>
            </a:r>
            <a:r>
              <a:rPr lang="en-US" dirty="0" smtClean="0">
                <a:latin typeface="Adobe Garamond Pro Bold" pitchFamily="18" charset="0"/>
              </a:rPr>
              <a:t> </a:t>
            </a:r>
            <a:r>
              <a:rPr lang="en-US" u="sng" dirty="0" smtClean="0">
                <a:latin typeface="Adobe Garamond Pro Bold" pitchFamily="18" charset="0"/>
              </a:rPr>
              <a:t>Vector Analysis</a:t>
            </a:r>
          </a:p>
          <a:p>
            <a:endParaRPr lang="en-US" dirty="0" smtClean="0">
              <a:latin typeface="Adobe Garamond Pro Bold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u="sng" dirty="0" smtClean="0">
              <a:latin typeface="Adobe Garamond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09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33400"/>
            <a:ext cx="9144000" cy="762000"/>
          </a:xfrm>
          <a:prstGeom prst="rect">
            <a:avLst/>
          </a:prstGeom>
          <a:gradFill flip="none" rotWithShape="1">
            <a:gsLst>
              <a:gs pos="17000">
                <a:schemeClr val="accent1">
                  <a:tint val="66000"/>
                  <a:satMod val="160000"/>
                </a:schemeClr>
              </a:gs>
              <a:gs pos="5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91345" y="668178"/>
            <a:ext cx="548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Adobe Garamond Pro Bold" pitchFamily="18" charset="0"/>
              </a:rPr>
              <a:t>The Complex Potential</a:t>
            </a:r>
            <a:endParaRPr lang="en-US" sz="2600" dirty="0">
              <a:latin typeface="Adobe Garamond Pro Bold" pitchFamily="18" charset="0"/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13" y="2209800"/>
            <a:ext cx="31527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3276600"/>
            <a:ext cx="327660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480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33400"/>
            <a:ext cx="9144000" cy="762000"/>
          </a:xfrm>
          <a:prstGeom prst="rect">
            <a:avLst/>
          </a:prstGeom>
          <a:gradFill flip="none" rotWithShape="1">
            <a:gsLst>
              <a:gs pos="17000">
                <a:schemeClr val="accent1">
                  <a:tint val="66000"/>
                  <a:satMod val="160000"/>
                </a:schemeClr>
              </a:gs>
              <a:gs pos="5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71500" y="673950"/>
            <a:ext cx="800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Adobe Garamond Pro Bold" pitchFamily="18" charset="0"/>
              </a:rPr>
              <a:t>A Single Cylinder in a Field of Uniform Flow</a:t>
            </a:r>
            <a:endParaRPr lang="en-US" sz="2600" dirty="0">
              <a:latin typeface="Adobe Garamond Pro Bold" pitchFamily="18" charset="0"/>
            </a:endParaRPr>
          </a:p>
        </p:txBody>
      </p:sp>
      <p:pic>
        <p:nvPicPr>
          <p:cNvPr id="2050" name="Picture 2" descr="C:\Users\thurm018\Desktop\ThurmesProject2_12.10.2012\SingleCircleFoRea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120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80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33400"/>
            <a:ext cx="9144000" cy="762000"/>
          </a:xfrm>
          <a:prstGeom prst="rect">
            <a:avLst/>
          </a:prstGeom>
          <a:gradFill flip="none" rotWithShape="1">
            <a:gsLst>
              <a:gs pos="17000">
                <a:schemeClr val="accent1">
                  <a:tint val="66000"/>
                  <a:satMod val="160000"/>
                </a:schemeClr>
              </a:gs>
              <a:gs pos="5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38200" y="668178"/>
            <a:ext cx="7467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Adobe Garamond Pro Bold" pitchFamily="18" charset="0"/>
              </a:rPr>
              <a:t>Two Cylinders in a Field of Uniform Flow</a:t>
            </a:r>
            <a:endParaRPr lang="en-US" sz="2600" dirty="0">
              <a:latin typeface="Adobe Garamond Pro Bold" pitchFamily="18" charset="0"/>
            </a:endParaRPr>
          </a:p>
        </p:txBody>
      </p:sp>
      <p:pic>
        <p:nvPicPr>
          <p:cNvPr id="2051" name="Picture 3" descr="C:\Users\thurm018\Desktop\ThurmesProject2_12.11.2012\TwoCirclesFarIgno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3360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80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33400"/>
            <a:ext cx="9144000" cy="762000"/>
          </a:xfrm>
          <a:prstGeom prst="rect">
            <a:avLst/>
          </a:prstGeom>
          <a:gradFill flip="none" rotWithShape="1">
            <a:gsLst>
              <a:gs pos="17000">
                <a:schemeClr val="accent1">
                  <a:tint val="66000"/>
                  <a:satMod val="160000"/>
                </a:schemeClr>
              </a:gs>
              <a:gs pos="5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38200" y="668178"/>
            <a:ext cx="7467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Adobe Garamond Pro Bold" pitchFamily="18" charset="0"/>
              </a:rPr>
              <a:t>Bring Them Close Together…</a:t>
            </a:r>
            <a:endParaRPr lang="en-US" sz="2600" dirty="0">
              <a:latin typeface="Adobe Garamond Pro Bold" pitchFamily="18" charset="0"/>
            </a:endParaRPr>
          </a:p>
        </p:txBody>
      </p:sp>
      <p:pic>
        <p:nvPicPr>
          <p:cNvPr id="1027" name="Picture 3" descr="C:\Users\thurm018\Desktop\ThurmesProject2_12.11.2012\TwoCirclesCloseIgno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5740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2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33400"/>
            <a:ext cx="9144000" cy="762000"/>
          </a:xfrm>
          <a:prstGeom prst="rect">
            <a:avLst/>
          </a:prstGeom>
          <a:gradFill flip="none" rotWithShape="1">
            <a:gsLst>
              <a:gs pos="17000">
                <a:schemeClr val="accent1">
                  <a:tint val="66000"/>
                  <a:satMod val="160000"/>
                </a:schemeClr>
              </a:gs>
              <a:gs pos="5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685800"/>
            <a:ext cx="7467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Adobe Garamond Pro Bold" pitchFamily="18" charset="0"/>
              </a:rPr>
              <a:t>Approximating a Solution</a:t>
            </a:r>
            <a:endParaRPr lang="en-US" sz="2600" dirty="0">
              <a:latin typeface="Adobe Garamond Pro Bold" pitchFamily="18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6" y="2209800"/>
            <a:ext cx="26765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3276600"/>
            <a:ext cx="36766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15240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single cylinder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14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33400"/>
            <a:ext cx="9144000" cy="762000"/>
          </a:xfrm>
          <a:prstGeom prst="rect">
            <a:avLst/>
          </a:prstGeom>
          <a:gradFill flip="none" rotWithShape="1">
            <a:gsLst>
              <a:gs pos="17000">
                <a:schemeClr val="accent1">
                  <a:tint val="66000"/>
                  <a:satMod val="160000"/>
                </a:schemeClr>
              </a:gs>
              <a:gs pos="5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685800"/>
            <a:ext cx="7467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Adobe Garamond Pro Bold" pitchFamily="18" charset="0"/>
              </a:rPr>
              <a:t>Approximating a Solution</a:t>
            </a:r>
            <a:endParaRPr lang="en-US" sz="2600" dirty="0">
              <a:latin typeface="Adobe Garamond Pro Bold" pitchFamily="18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6" y="2209800"/>
            <a:ext cx="26765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3276600"/>
            <a:ext cx="36766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2" y="5257800"/>
            <a:ext cx="601027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15240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single cylinder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44196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Two cylinders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185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</TotalTime>
  <Words>325</Words>
  <Application>Microsoft Office PowerPoint</Application>
  <PresentationFormat>On-screen Show (4:3)</PresentationFormat>
  <Paragraphs>68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thurm018</dc:creator>
  <cp:lastModifiedBy>thurm018</cp:lastModifiedBy>
  <cp:revision>119</cp:revision>
  <dcterms:created xsi:type="dcterms:W3CDTF">2006-08-16T00:00:00Z</dcterms:created>
  <dcterms:modified xsi:type="dcterms:W3CDTF">2012-12-12T23:13:00Z</dcterms:modified>
</cp:coreProperties>
</file>